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66CC"/>
    <a:srgbClr val="FFFCDA"/>
    <a:srgbClr val="7ECEEF"/>
    <a:srgbClr val="FEF200"/>
    <a:srgbClr val="EA5642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4" autoAdjust="0"/>
  </p:normalViewPr>
  <p:slideViewPr>
    <p:cSldViewPr snapToGrid="0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7A09-0997-42F8-8BF5-C6B153E4864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8336-9263-48E6-B529-732EDFC749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GIF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GIF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325098">
            <a:off x="6282552" y="2774452"/>
            <a:ext cx="164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下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 rot="21104876">
            <a:off x="1693798" y="2032127"/>
            <a:ext cx="640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4  Seeing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doctor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10050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Administrator\Documents\Tencent Files\76095503\Image\C2C\0E@M~YFUG%A9SCNJI@@T]SO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81212" y="956258"/>
            <a:ext cx="2501160" cy="1792089"/>
          </a:xfrm>
        </p:spPr>
      </p:pic>
      <p:pic>
        <p:nvPicPr>
          <p:cNvPr id="11267" name="Picture 3" descr="C:\Users\Administrator\Documents\Tencent Files\76095503\Image\C2C\R_0W`PQ{N9NE((KQHY4XY}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1212" y="2748347"/>
            <a:ext cx="2501160" cy="173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Administrator\Documents\Tencent Files\76095503\Image\C2C\XC3Y36WU}%EE9ABYB[B5OXQ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2372" y="956258"/>
            <a:ext cx="2480416" cy="1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Administrator\Documents\Tencent Files\76095503\Image\C2C\XAP(TG8E}FOFMOIR39071A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82372" y="2748347"/>
            <a:ext cx="2480416" cy="173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33053" y="317142"/>
            <a:ext cx="217492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loud"/>
          <p:cNvSpPr>
            <a:spLocks noChangeAspect="1" noEditPoints="1" noChangeArrowheads="1"/>
          </p:cNvSpPr>
          <p:nvPr/>
        </p:nvSpPr>
        <p:spPr bwMode="auto">
          <a:xfrm rot="168346">
            <a:off x="5273794" y="317735"/>
            <a:ext cx="3253500" cy="1428076"/>
          </a:xfrm>
          <a:custGeom>
            <a:avLst/>
            <a:gdLst>
              <a:gd name="T0" fmla="*/ 5898115 w 21600"/>
              <a:gd name="T1" fmla="*/ 101646290 h 21600"/>
              <a:gd name="T2" fmla="*/ 950738460 w 21600"/>
              <a:gd name="T3" fmla="*/ 203076141 h 21600"/>
              <a:gd name="T4" fmla="*/ 1899892539 w 21600"/>
              <a:gd name="T5" fmla="*/ 101646290 h 21600"/>
              <a:gd name="T6" fmla="*/ 950738460 w 21600"/>
              <a:gd name="T7" fmla="*/ 116234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sym typeface="Comic Sans MS" panose="030F0702030302020204" pitchFamily="66" charset="0"/>
              </a:rPr>
              <a:t>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000000"/>
              </a:solidFill>
              <a:sym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50"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07478" y="2007276"/>
            <a:ext cx="2055716" cy="1109411"/>
            <a:chOff x="853686" y="1775456"/>
            <a:chExt cx="2055716" cy="1109411"/>
          </a:xfrm>
        </p:grpSpPr>
        <p:sp>
          <p:nvSpPr>
            <p:cNvPr id="2" name="圆角矩形 1"/>
            <p:cNvSpPr/>
            <p:nvPr/>
          </p:nvSpPr>
          <p:spPr>
            <a:xfrm>
              <a:off x="853686" y="1775456"/>
              <a:ext cx="2055716" cy="11094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93" name="Text Box 11"/>
            <p:cNvSpPr>
              <a:spLocks noChangeArrowheads="1"/>
            </p:cNvSpPr>
            <p:nvPr/>
          </p:nvSpPr>
          <p:spPr bwMode="auto">
            <a:xfrm>
              <a:off x="939066" y="1775456"/>
              <a:ext cx="1970336" cy="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omic Sans MS" panose="030F0702030302020204" pitchFamily="66" charset="0"/>
                </a:rPr>
                <a:t>Read together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  <a:sym typeface="Comic Sans MS" panose="030F0702030302020204" pitchFamily="66" charset="0"/>
                </a:rPr>
                <a:t>.</a:t>
              </a:r>
            </a:p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 smtClean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  <a:sym typeface="Comic Sans MS" panose="030F0702030302020204" pitchFamily="66" charset="0"/>
                </a:rPr>
                <a:t>(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Comic Sans MS" panose="030F0702030302020204" pitchFamily="66" charset="0"/>
                </a:rPr>
                <a:t>齐读</a:t>
              </a:r>
              <a:r>
                <a:rPr lang="en-US" altLang="zh-CN" sz="24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  <a:sym typeface="Comic Sans MS" panose="030F0702030302020204" pitchFamily="66" charset="0"/>
                </a:rPr>
                <a:t>)</a:t>
              </a:r>
              <a:endParaRPr lang="zh-CN" altLang="en-US" sz="1350" dirty="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12123" y="334940"/>
            <a:ext cx="222160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time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5786712" y="651689"/>
            <a:ext cx="23849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 pitchFamily="66" charset="0"/>
              </a:rPr>
              <a:t>Choose one way and read in groups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 pitchFamily="66" charset="0"/>
              </a:rPr>
              <a:t>6.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 pitchFamily="66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36176" y="3160269"/>
            <a:ext cx="2403689" cy="1109411"/>
            <a:chOff x="2453218" y="2458036"/>
            <a:chExt cx="2403689" cy="1109411"/>
          </a:xfrm>
        </p:grpSpPr>
        <p:sp>
          <p:nvSpPr>
            <p:cNvPr id="24" name="圆角矩形 23"/>
            <p:cNvSpPr/>
            <p:nvPr/>
          </p:nvSpPr>
          <p:spPr>
            <a:xfrm>
              <a:off x="2453218" y="2458036"/>
              <a:ext cx="2403689" cy="11094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 Box 11"/>
            <p:cNvSpPr>
              <a:spLocks noChangeArrowheads="1"/>
            </p:cNvSpPr>
            <p:nvPr/>
          </p:nvSpPr>
          <p:spPr bwMode="auto">
            <a:xfrm>
              <a:off x="2538598" y="2458036"/>
              <a:ext cx="2303857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omic Sans MS" panose="030F0702030302020204" pitchFamily="66" charset="0"/>
                </a:rPr>
                <a:t>Read after one.</a:t>
              </a:r>
            </a:p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 smtClean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  <a:sym typeface="Comic Sans MS" panose="030F0702030302020204" pitchFamily="66" charset="0"/>
                </a:rPr>
                <a:t>(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Comic Sans MS" panose="030F0702030302020204" pitchFamily="66" charset="0"/>
                </a:rPr>
                <a:t>跟一个学生读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  <a:sym typeface="Comic Sans MS" panose="030F0702030302020204" pitchFamily="66" charset="0"/>
                </a:rPr>
                <a:t>)</a:t>
              </a:r>
              <a:endParaRPr lang="zh-CN" altLang="en-US" sz="1350" dirty="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52157" y="2007276"/>
            <a:ext cx="2055716" cy="1109411"/>
            <a:chOff x="853686" y="1775456"/>
            <a:chExt cx="2055716" cy="1109411"/>
          </a:xfrm>
        </p:grpSpPr>
        <p:sp>
          <p:nvSpPr>
            <p:cNvPr id="31" name="圆角矩形 30"/>
            <p:cNvSpPr/>
            <p:nvPr/>
          </p:nvSpPr>
          <p:spPr>
            <a:xfrm>
              <a:off x="853686" y="1775456"/>
              <a:ext cx="2055716" cy="11094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 Box 11"/>
            <p:cNvSpPr>
              <a:spLocks noChangeArrowheads="1"/>
            </p:cNvSpPr>
            <p:nvPr/>
          </p:nvSpPr>
          <p:spPr bwMode="auto">
            <a:xfrm>
              <a:off x="939066" y="1775456"/>
              <a:ext cx="1970336" cy="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omic Sans MS" panose="030F0702030302020204" pitchFamily="66" charset="0"/>
                </a:rPr>
                <a:t>Read in roles.</a:t>
              </a:r>
            </a:p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 smtClean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  <a:sym typeface="Comic Sans MS" panose="030F0702030302020204" pitchFamily="66" charset="0"/>
                </a:rPr>
                <a:t>(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Comic Sans MS" panose="030F0702030302020204" pitchFamily="66" charset="0"/>
                </a:rPr>
                <a:t>分角色读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  <a:sym typeface="Comic Sans MS" panose="030F0702030302020204" pitchFamily="66" charset="0"/>
                </a:rPr>
                <a:t>)</a:t>
              </a:r>
              <a:endParaRPr lang="zh-CN" altLang="en-US" sz="1350" dirty="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06760" y="3160269"/>
            <a:ext cx="987680" cy="1109411"/>
            <a:chOff x="853686" y="1775456"/>
            <a:chExt cx="987680" cy="1109411"/>
          </a:xfrm>
        </p:grpSpPr>
        <p:sp>
          <p:nvSpPr>
            <p:cNvPr id="34" name="圆角矩形 33"/>
            <p:cNvSpPr/>
            <p:nvPr/>
          </p:nvSpPr>
          <p:spPr>
            <a:xfrm>
              <a:off x="853686" y="1775456"/>
              <a:ext cx="987680" cy="11094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 Box 11"/>
            <p:cNvSpPr>
              <a:spLocks noChangeArrowheads="1"/>
            </p:cNvSpPr>
            <p:nvPr/>
          </p:nvSpPr>
          <p:spPr bwMode="auto">
            <a:xfrm>
              <a:off x="939066" y="1775456"/>
              <a:ext cx="831466" cy="97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4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omic Sans MS" panose="030F0702030302020204" pitchFamily="66" charset="0"/>
                </a:rPr>
                <a:t>…</a:t>
              </a:r>
              <a:endPara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96830" y="342901"/>
            <a:ext cx="136113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779851" y="1725336"/>
            <a:ext cx="3584298" cy="275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104291" y="971551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they do?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7976" y="367040"/>
            <a:ext cx="19431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act</a:t>
            </a:r>
          </a:p>
        </p:txBody>
      </p:sp>
      <p:pic>
        <p:nvPicPr>
          <p:cNvPr id="14343" name="Picture 12" descr="E2(H@@Z[%0{G`H527T44W~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9210" y="1596891"/>
            <a:ext cx="3035892" cy="247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36152" y="1596891"/>
            <a:ext cx="216389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actors</a:t>
            </a:r>
            <a:endParaRPr lang="en-US" altLang="zh-CN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fluently  </a:t>
            </a: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流利地朗读</a:t>
            </a: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fluently </a:t>
            </a: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流利地表演</a:t>
            </a: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 with emotions</a:t>
            </a: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有感情的表演</a:t>
            </a:r>
            <a:endParaRPr lang="en-US" altLang="zh-CN" sz="16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Act  with creation</a:t>
            </a:r>
          </a:p>
          <a:p>
            <a:pPr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Arial" panose="020B0604020202020204" pitchFamily="34" charset="0"/>
              </a:rPr>
              <a:t>有创造性的表演</a:t>
            </a:r>
            <a:endParaRPr lang="en-US" altLang="zh-CN" sz="16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515613" y="2212631"/>
            <a:ext cx="269828" cy="268872"/>
          </a:xfrm>
          <a:prstGeom prst="star5">
            <a:avLst/>
          </a:prstGeom>
          <a:solidFill>
            <a:srgbClr val="C00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20243" y="2710082"/>
            <a:ext cx="591328" cy="269829"/>
            <a:chOff x="6743700" y="3257551"/>
            <a:chExt cx="735807" cy="335756"/>
          </a:xfrm>
          <a:solidFill>
            <a:srgbClr val="C00000"/>
          </a:solidFill>
        </p:grpSpPr>
        <p:sp>
          <p:nvSpPr>
            <p:cNvPr id="50188" name="AutoShape 12"/>
            <p:cNvSpPr>
              <a:spLocks noChangeArrowheads="1"/>
            </p:cNvSpPr>
            <p:nvPr/>
          </p:nvSpPr>
          <p:spPr bwMode="auto">
            <a:xfrm>
              <a:off x="7143751" y="3257551"/>
              <a:ext cx="335756" cy="335756"/>
            </a:xfrm>
            <a:prstGeom prst="star5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zh-CN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50189" name="AutoShape 13"/>
            <p:cNvSpPr>
              <a:spLocks noChangeArrowheads="1"/>
            </p:cNvSpPr>
            <p:nvPr/>
          </p:nvSpPr>
          <p:spPr bwMode="auto">
            <a:xfrm>
              <a:off x="6743700" y="3257551"/>
              <a:ext cx="334566" cy="335756"/>
            </a:xfrm>
            <a:prstGeom prst="star5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zh-CN" alt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4349" name="Group 14"/>
          <p:cNvGrpSpPr/>
          <p:nvPr/>
        </p:nvGrpSpPr>
        <p:grpSpPr bwMode="auto">
          <a:xfrm>
            <a:off x="6520242" y="3208490"/>
            <a:ext cx="876467" cy="268872"/>
            <a:chOff x="0" y="0"/>
            <a:chExt cx="1180" cy="317"/>
          </a:xfrm>
          <a:solidFill>
            <a:srgbClr val="C00000"/>
          </a:solidFill>
        </p:grpSpPr>
        <p:sp>
          <p:nvSpPr>
            <p:cNvPr id="50191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363" cy="317"/>
            </a:xfrm>
            <a:prstGeom prst="star5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zh-CN" alt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14351" name="Group 16"/>
            <p:cNvGrpSpPr/>
            <p:nvPr/>
          </p:nvGrpSpPr>
          <p:grpSpPr bwMode="auto">
            <a:xfrm>
              <a:off x="408" y="0"/>
              <a:ext cx="772" cy="317"/>
              <a:chOff x="0" y="0"/>
              <a:chExt cx="772" cy="317"/>
            </a:xfrm>
            <a:grpFill/>
          </p:grpSpPr>
          <p:sp>
            <p:nvSpPr>
              <p:cNvPr id="50193" name="AutoShape 17"/>
              <p:cNvSpPr>
                <a:spLocks noChangeArrowheads="1"/>
              </p:cNvSpPr>
              <p:nvPr/>
            </p:nvSpPr>
            <p:spPr bwMode="auto">
              <a:xfrm>
                <a:off x="409" y="0"/>
                <a:ext cx="363" cy="317"/>
              </a:xfrm>
              <a:prstGeom prst="star5">
                <a:avLst/>
              </a:prstGeom>
              <a:grp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50194" name="AutoShap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3" cy="317"/>
              </a:xfrm>
              <a:prstGeom prst="star5">
                <a:avLst/>
              </a:prstGeom>
              <a:grp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355" name="Group 14"/>
          <p:cNvGrpSpPr>
            <a:grpSpLocks noGrp="1"/>
          </p:cNvGrpSpPr>
          <p:nvPr/>
        </p:nvGrpSpPr>
        <p:grpSpPr bwMode="auto">
          <a:xfrm>
            <a:off x="6515613" y="3705940"/>
            <a:ext cx="1196312" cy="275570"/>
            <a:chOff x="0" y="0"/>
            <a:chExt cx="1588" cy="317"/>
          </a:xfrm>
          <a:solidFill>
            <a:srgbClr val="C00000"/>
          </a:solidFill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363" cy="317"/>
            </a:xfrm>
            <a:prstGeom prst="star5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zh-CN" alt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14357" name="Group 16"/>
            <p:cNvGrpSpPr/>
            <p:nvPr/>
          </p:nvGrpSpPr>
          <p:grpSpPr bwMode="auto">
            <a:xfrm>
              <a:off x="408" y="0"/>
              <a:ext cx="1180" cy="317"/>
              <a:chOff x="0" y="0"/>
              <a:chExt cx="1180" cy="317"/>
            </a:xfrm>
            <a:grpFill/>
          </p:grpSpPr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09" y="0"/>
                <a:ext cx="363" cy="317"/>
              </a:xfrm>
              <a:prstGeom prst="star5">
                <a:avLst/>
              </a:prstGeom>
              <a:grp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3" cy="317"/>
              </a:xfrm>
              <a:prstGeom prst="star5">
                <a:avLst/>
              </a:prstGeom>
              <a:grp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817" y="0"/>
                <a:ext cx="363" cy="317"/>
              </a:xfrm>
              <a:prstGeom prst="star5">
                <a:avLst/>
              </a:prstGeom>
              <a:grp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254976" y="452212"/>
            <a:ext cx="2299168" cy="1064922"/>
            <a:chOff x="5882026" y="610605"/>
            <a:chExt cx="2299168" cy="1064922"/>
          </a:xfrm>
        </p:grpSpPr>
        <p:grpSp>
          <p:nvGrpSpPr>
            <p:cNvPr id="5" name="组合 4"/>
            <p:cNvGrpSpPr/>
            <p:nvPr/>
          </p:nvGrpSpPr>
          <p:grpSpPr>
            <a:xfrm>
              <a:off x="5882026" y="610605"/>
              <a:ext cx="2299168" cy="1064922"/>
              <a:chOff x="5882026" y="610605"/>
              <a:chExt cx="2299168" cy="1064922"/>
            </a:xfrm>
          </p:grpSpPr>
          <p:sp>
            <p:nvSpPr>
              <p:cNvPr id="26650" name="AutoShape 19"/>
              <p:cNvSpPr>
                <a:spLocks noChangeArrowheads="1"/>
              </p:cNvSpPr>
              <p:nvPr/>
            </p:nvSpPr>
            <p:spPr bwMode="auto">
              <a:xfrm rot="160742">
                <a:off x="5882026" y="610605"/>
                <a:ext cx="2299168" cy="1064922"/>
              </a:xfrm>
              <a:prstGeom prst="cloudCallout">
                <a:avLst>
                  <a:gd name="adj1" fmla="val -29201"/>
                  <a:gd name="adj2" fmla="val 82423"/>
                </a:avLst>
              </a:prstGeom>
              <a:solidFill>
                <a:schemeClr val="bg1"/>
              </a:solidFill>
              <a:ln w="12700">
                <a:solidFill>
                  <a:srgbClr val="FF6600"/>
                </a:solidFill>
                <a:miter lim="800000"/>
              </a:ln>
            </p:spPr>
            <p:txBody>
              <a:bodyPr/>
              <a:lstStyle/>
              <a:p>
                <a:pPr algn="ctr" eaLnBrk="0" hangingPunct="0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sz="2000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auto">
              <a:xfrm rot="160742">
                <a:off x="7187620" y="949106"/>
                <a:ext cx="775145" cy="471326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miter lim="800000"/>
              </a:ln>
            </p:spPr>
            <p:txBody>
              <a:bodyPr/>
              <a:lstStyle/>
              <a:p>
                <a:pPr algn="ctr" eaLnBrk="0" hangingPunct="0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sz="2000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036582" y="791959"/>
              <a:ext cx="19900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Tips for actors</a:t>
              </a:r>
            </a:p>
            <a:p>
              <a:pPr algn="ctr" eaLnBrk="0" hangingPunct="0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dirty="0">
                  <a:solidFill>
                    <a:srgbClr val="C00000"/>
                  </a:solidFill>
                  <a:latin typeface="+mj-ea"/>
                </a:rPr>
                <a:t>(</a:t>
              </a:r>
              <a:r>
                <a:rPr lang="zh-CN" altLang="en-US" dirty="0">
                  <a:latin typeface="黑体" panose="02010609060101010101" charset="-122"/>
                  <a:ea typeface="黑体" panose="02010609060101010101" charset="-122"/>
                </a:rPr>
                <a:t>演员考核标准</a:t>
              </a:r>
              <a:r>
                <a:rPr lang="en-US" altLang="zh-CN" dirty="0">
                  <a:solidFill>
                    <a:srgbClr val="C00000"/>
                  </a:solidFill>
                  <a:latin typeface="+mj-ea"/>
                </a:rPr>
                <a:t>)</a:t>
              </a:r>
              <a:endParaRPr lang="zh-CN" altLang="en-US" dirty="0">
                <a:solidFill>
                  <a:srgbClr val="C00000"/>
                </a:solidFill>
                <a:latin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95500" y="1459230"/>
            <a:ext cx="4945380" cy="233294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Read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Cartoon time and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retell the story.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Make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dialogues according to Fun time.</a:t>
            </a:r>
          </a:p>
        </p:txBody>
      </p:sp>
      <p:sp>
        <p:nvSpPr>
          <p:cNvPr id="2" name="矩形 1"/>
          <p:cNvSpPr/>
          <p:nvPr/>
        </p:nvSpPr>
        <p:spPr>
          <a:xfrm>
            <a:off x="410393" y="322064"/>
            <a:ext cx="180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608919" y="1543050"/>
            <a:ext cx="3558174" cy="1314450"/>
          </a:xfrm>
          <a:prstGeom prst="wedgeEllipseCallout">
            <a:avLst>
              <a:gd name="adj1" fmla="val -46185"/>
              <a:gd name="adj2" fmla="val 54347"/>
            </a:avLst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29855" y="1784776"/>
            <a:ext cx="3214889" cy="8309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wrong with her?</a:t>
            </a:r>
          </a:p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she do?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39680" y="323582"/>
            <a:ext cx="252103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</a:t>
            </a:r>
          </a:p>
        </p:txBody>
      </p:sp>
      <p:pic>
        <p:nvPicPr>
          <p:cNvPr id="3080" name="Picture 12" descr="QQ图片201503171805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8459" y="1491534"/>
            <a:ext cx="1770460" cy="2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31470" y="367040"/>
            <a:ext cx="2171700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review</a:t>
            </a:r>
          </a:p>
        </p:txBody>
      </p:sp>
      <p:pic>
        <p:nvPicPr>
          <p:cNvPr id="4101" name="Picture 25" descr="Storyt01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314450" y="946150"/>
            <a:ext cx="31432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 descr="denti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3450" y="2337925"/>
            <a:ext cx="30289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AutoShape 28"/>
          <p:cNvSpPr>
            <a:spLocks noChangeArrowheads="1"/>
          </p:cNvSpPr>
          <p:nvPr/>
        </p:nvSpPr>
        <p:spPr bwMode="auto">
          <a:xfrm rot="249166">
            <a:off x="5086350" y="742950"/>
            <a:ext cx="2628900" cy="1428750"/>
          </a:xfrm>
          <a:prstGeom prst="cloudCallout">
            <a:avLst>
              <a:gd name="adj1" fmla="val -60263"/>
              <a:gd name="adj2" fmla="val 48349"/>
            </a:avLst>
          </a:prstGeom>
          <a:solidFill>
            <a:schemeClr val="bg1"/>
          </a:solidFill>
          <a:ln w="12700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en-US" altLang="zh-CN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 rot="232886">
            <a:off x="1463529" y="3200400"/>
            <a:ext cx="2845092" cy="1314450"/>
          </a:xfrm>
          <a:prstGeom prst="cloudCallout">
            <a:avLst>
              <a:gd name="adj1" fmla="val 66531"/>
              <a:gd name="adj2" fmla="val 14089"/>
            </a:avLst>
          </a:prstGeom>
          <a:solidFill>
            <a:schemeClr val="bg1"/>
          </a:solidFill>
          <a:ln w="12700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399427" y="1041826"/>
            <a:ext cx="2002746" cy="8309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wrong with them?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851660" y="3442126"/>
            <a:ext cx="2068830" cy="8309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they do?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3449241" y="2201466"/>
            <a:ext cx="30658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5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28950" y="267516"/>
            <a:ext cx="3486150" cy="98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Outpatient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Service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门诊</a:t>
            </a:r>
            <a:r>
              <a:rPr lang="en-US" altLang="zh-CN" sz="2400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endParaRPr lang="en-US" altLang="zh-CN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365919">
            <a:off x="6996809" y="846115"/>
            <a:ext cx="901303" cy="9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167617" y="1832762"/>
            <a:ext cx="613072" cy="11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142037" y="2991105"/>
            <a:ext cx="802016" cy="8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371600" y="3929589"/>
            <a:ext cx="634365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other advice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建议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142" name="组合 5141"/>
          <p:cNvGrpSpPr/>
          <p:nvPr/>
        </p:nvGrpSpPr>
        <p:grpSpPr bwMode="auto">
          <a:xfrm>
            <a:off x="3500437" y="1314450"/>
            <a:ext cx="3436144" cy="2293144"/>
            <a:chOff x="1884" y="1104"/>
            <a:chExt cx="2886" cy="1926"/>
          </a:xfrm>
        </p:grpSpPr>
        <p:grpSp>
          <p:nvGrpSpPr>
            <p:cNvPr id="5130" name="Group 37"/>
            <p:cNvGrpSpPr/>
            <p:nvPr/>
          </p:nvGrpSpPr>
          <p:grpSpPr bwMode="auto">
            <a:xfrm>
              <a:off x="1884" y="1104"/>
              <a:ext cx="2886" cy="1926"/>
              <a:chOff x="1884" y="1104"/>
              <a:chExt cx="2886" cy="1926"/>
            </a:xfrm>
          </p:grpSpPr>
          <p:grpSp>
            <p:nvGrpSpPr>
              <p:cNvPr id="5131" name="Group 32"/>
              <p:cNvGrpSpPr/>
              <p:nvPr/>
            </p:nvGrpSpPr>
            <p:grpSpPr bwMode="auto">
              <a:xfrm>
                <a:off x="1884" y="1104"/>
                <a:ext cx="2084" cy="1926"/>
                <a:chOff x="1836" y="1056"/>
                <a:chExt cx="2084" cy="1926"/>
              </a:xfrm>
            </p:grpSpPr>
            <p:sp>
              <p:nvSpPr>
                <p:cNvPr id="5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12" y="1488"/>
                  <a:ext cx="1475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n-US" altLang="zh-CN" sz="2000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Cold</a:t>
                  </a:r>
                </a:p>
              </p:txBody>
            </p:sp>
            <p:pic>
              <p:nvPicPr>
                <p:cNvPr id="5134" name="Picture 13" descr="1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36" y="2017"/>
                  <a:ext cx="229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5" name="Picture 15" descr="0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836" y="2345"/>
                  <a:ext cx="229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6" name="Picture 17" descr="0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836" y="2673"/>
                  <a:ext cx="229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44" y="1056"/>
                  <a:ext cx="978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Patient 1</a:t>
                  </a:r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38" name="Rectangle 30"/>
                <p:cNvSpPr>
                  <a:spLocks noChangeArrowheads="1"/>
                </p:cNvSpPr>
                <p:nvPr/>
              </p:nvSpPr>
              <p:spPr bwMode="auto">
                <a:xfrm>
                  <a:off x="2064" y="1896"/>
                  <a:ext cx="1856" cy="10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watch TV</a:t>
                  </a:r>
                </a:p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drink warm water</a:t>
                  </a:r>
                </a:p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have a rest</a:t>
                  </a:r>
                </a:p>
              </p:txBody>
            </p:sp>
          </p:grpSp>
          <p:pic>
            <p:nvPicPr>
              <p:cNvPr id="5139" name="Picture 36" descr="BZXVZBZ@P75}N91KKEFEGOI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829" y="1578"/>
                <a:ext cx="941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40" name="文本框 5140"/>
            <p:cNvSpPr txBox="1">
              <a:spLocks noChangeArrowheads="1"/>
            </p:cNvSpPr>
            <p:nvPr/>
          </p:nvSpPr>
          <p:spPr bwMode="auto">
            <a:xfrm>
              <a:off x="2023" y="1104"/>
              <a:ext cx="65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病人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58837" y="2535646"/>
            <a:ext cx="1209260" cy="13581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272458" y="789645"/>
            <a:ext cx="1978618" cy="1610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00932" y="352076"/>
            <a:ext cx="234315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role-play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239468" y="989095"/>
            <a:ext cx="3351301" cy="13726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Tips: Play with action and </a:t>
            </a:r>
            <a:r>
              <a:rPr lang="en-US" altLang="zh-CN" sz="1600" noProof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emotions.</a:t>
            </a:r>
            <a:endParaRPr lang="en-US" altLang="zh-CN" sz="1600" noProof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noProof="1" smtClean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CN" altLang="en-US" sz="1600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有动作、感情地表演</a:t>
            </a:r>
            <a:r>
              <a:rPr lang="en-US" altLang="zh-CN" sz="1600" noProof="1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r>
              <a:rPr lang="zh-CN" altLang="en-US" sz="1600" noProof="1" smtClean="0">
                <a:solidFill>
                  <a:srgbClr val="C00000"/>
                </a:solidFill>
                <a:latin typeface="+mj-ea"/>
                <a:ea typeface="+mj-ea"/>
              </a:rPr>
              <a:t>。</a:t>
            </a:r>
            <a:endParaRPr lang="en-US" altLang="zh-CN" sz="1600" noProof="1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1600" noProof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Give </a:t>
            </a:r>
            <a:r>
              <a:rPr lang="en-US" altLang="zh-CN" sz="1600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more </a:t>
            </a:r>
            <a:r>
              <a:rPr lang="en-US" altLang="zh-CN" sz="1600" noProof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advice.</a:t>
            </a:r>
            <a:endParaRPr lang="en-US" altLang="zh-CN" sz="1600" noProof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noProof="1" smtClean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CN" altLang="en-US" sz="1600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给予更多建议</a:t>
            </a:r>
            <a:r>
              <a:rPr lang="en-US" altLang="zh-CN" sz="1600" noProof="1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r>
              <a:rPr lang="zh-CN" altLang="en-US" sz="1600" noProof="1" smtClean="0">
                <a:solidFill>
                  <a:srgbClr val="C00000"/>
                </a:solidFill>
                <a:latin typeface="+mj-ea"/>
                <a:ea typeface="+mj-ea"/>
              </a:rPr>
              <a:t>。</a:t>
            </a:r>
            <a:endParaRPr lang="en-US" altLang="zh-CN" sz="1600" noProof="1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6153" name="Group 39"/>
          <p:cNvGrpSpPr/>
          <p:nvPr/>
        </p:nvGrpSpPr>
        <p:grpSpPr bwMode="auto">
          <a:xfrm>
            <a:off x="1222617" y="2563578"/>
            <a:ext cx="2311919" cy="2064526"/>
            <a:chOff x="139" y="1780"/>
            <a:chExt cx="2112" cy="1886"/>
          </a:xfrm>
        </p:grpSpPr>
        <p:pic>
          <p:nvPicPr>
            <p:cNvPr id="6154" name="Picture 8" descr="20111115_a0b94d0c09c1574029dfJyEzSYELhhkP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371134">
              <a:off x="139" y="1780"/>
              <a:ext cx="2112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720" y="1824"/>
              <a:ext cx="8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 2</a:t>
              </a:r>
            </a:p>
          </p:txBody>
        </p:sp>
        <p:sp>
          <p:nvSpPr>
            <p:cNvPr id="6156" name="Text Box 15"/>
            <p:cNvSpPr txBox="1">
              <a:spLocks noChangeArrowheads="1"/>
            </p:cNvSpPr>
            <p:nvPr/>
          </p:nvSpPr>
          <p:spPr bwMode="auto">
            <a:xfrm>
              <a:off x="624" y="2064"/>
              <a:ext cx="9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Toothache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432" y="2400"/>
              <a:ext cx="1584" cy="9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sweets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before bedtime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brush teeth before bedtime   </a:t>
              </a:r>
            </a:p>
          </p:txBody>
        </p:sp>
        <p:pic>
          <p:nvPicPr>
            <p:cNvPr id="6158" name="Picture 22" descr="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" y="2456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24" descr="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8" y="301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26" descr="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" y="273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1" name="Group 37"/>
          <p:cNvGrpSpPr/>
          <p:nvPr/>
        </p:nvGrpSpPr>
        <p:grpSpPr bwMode="auto">
          <a:xfrm>
            <a:off x="6022581" y="2686261"/>
            <a:ext cx="2206831" cy="1970385"/>
            <a:chOff x="3600" y="2208"/>
            <a:chExt cx="2016" cy="1800"/>
          </a:xfrm>
        </p:grpSpPr>
        <p:pic>
          <p:nvPicPr>
            <p:cNvPr id="6162" name="Picture 10" descr="20111115_a0b94d0c09c1574029dfJyEzSYELhhkP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322278">
              <a:off x="3600" y="2208"/>
              <a:ext cx="2016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3" name="Group 36"/>
            <p:cNvGrpSpPr/>
            <p:nvPr/>
          </p:nvGrpSpPr>
          <p:grpSpPr bwMode="auto">
            <a:xfrm>
              <a:off x="3744" y="2256"/>
              <a:ext cx="1776" cy="1389"/>
              <a:chOff x="3744" y="2256"/>
              <a:chExt cx="1776" cy="1389"/>
            </a:xfrm>
          </p:grpSpPr>
          <p:sp>
            <p:nvSpPr>
              <p:cNvPr id="6164" name="Text Box 13"/>
              <p:cNvSpPr txBox="1">
                <a:spLocks noChangeArrowheads="1"/>
              </p:cNvSpPr>
              <p:nvPr/>
            </p:nvSpPr>
            <p:spPr bwMode="auto">
              <a:xfrm>
                <a:off x="4176" y="2256"/>
                <a:ext cx="8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Patient 4</a:t>
                </a:r>
              </a:p>
            </p:txBody>
          </p:sp>
          <p:sp>
            <p:nvSpPr>
              <p:cNvPr id="6165" name="Text Box 17"/>
              <p:cNvSpPr txBox="1">
                <a:spLocks noChangeArrowheads="1"/>
              </p:cNvSpPr>
              <p:nvPr/>
            </p:nvSpPr>
            <p:spPr bwMode="auto">
              <a:xfrm>
                <a:off x="4176" y="2496"/>
                <a:ext cx="9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Headache</a:t>
                </a:r>
              </a:p>
            </p:txBody>
          </p:sp>
          <p:sp>
            <p:nvSpPr>
              <p:cNvPr id="18452" name="Text Box 20"/>
              <p:cNvSpPr txBox="1">
                <a:spLocks noChangeArrowheads="1"/>
              </p:cNvSpPr>
              <p:nvPr/>
            </p:nvSpPr>
            <p:spPr bwMode="auto">
              <a:xfrm>
                <a:off x="3936" y="2832"/>
                <a:ext cx="1584" cy="7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watch TV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 rest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some medicine</a:t>
                </a:r>
              </a:p>
            </p:txBody>
          </p:sp>
          <p:pic>
            <p:nvPicPr>
              <p:cNvPr id="6167" name="Picture 30" descr="0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744" y="315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31" descr="0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744" y="3453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32" descr="16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744" y="288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80" name="Picture 57" descr="JL3QL74J$$ZCPZ6X{U{%3M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3012" y="2983802"/>
            <a:ext cx="972057" cy="14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58" descr="TKF0{NO$BHEVN@{DGV05HH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7690" y="2919423"/>
            <a:ext cx="1320158" cy="13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图片 6183" descr="res03_attpic_brie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90386" y="831464"/>
            <a:ext cx="1405541" cy="13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380594" y="673833"/>
            <a:ext cx="2364462" cy="1924409"/>
            <a:chOff x="4541540" y="521970"/>
            <a:chExt cx="2364462" cy="1924409"/>
          </a:xfrm>
        </p:grpSpPr>
        <p:grpSp>
          <p:nvGrpSpPr>
            <p:cNvPr id="6170" name="组合 6185"/>
            <p:cNvGrpSpPr/>
            <p:nvPr/>
          </p:nvGrpSpPr>
          <p:grpSpPr bwMode="auto">
            <a:xfrm>
              <a:off x="4541540" y="521970"/>
              <a:ext cx="2364462" cy="1924409"/>
              <a:chOff x="2640" y="144"/>
              <a:chExt cx="2160" cy="1758"/>
            </a:xfrm>
          </p:grpSpPr>
          <p:pic>
            <p:nvPicPr>
              <p:cNvPr id="6171" name="Picture 9" descr="20111115_a0b94d0c09c1574029dfJyEzSYELhhkP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 rot="399395">
                <a:off x="2640" y="144"/>
                <a:ext cx="1968" cy="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2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92"/>
                <a:ext cx="8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Patient 3</a:t>
                </a:r>
              </a:p>
            </p:txBody>
          </p:sp>
          <p:sp>
            <p:nvSpPr>
              <p:cNvPr id="6173" name="Text Box 16"/>
              <p:cNvSpPr txBox="1">
                <a:spLocks noChangeArrowheads="1"/>
              </p:cNvSpPr>
              <p:nvPr/>
            </p:nvSpPr>
            <p:spPr bwMode="auto">
              <a:xfrm>
                <a:off x="3360" y="432"/>
                <a:ext cx="9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Cough</a:t>
                </a:r>
              </a:p>
            </p:txBody>
          </p:sp>
          <p:pic>
            <p:nvPicPr>
              <p:cNvPr id="6174" name="Picture 29" descr="0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784" y="1365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82" name="Text Box 50"/>
              <p:cNvSpPr txBox="1">
                <a:spLocks noChangeArrowheads="1"/>
              </p:cNvSpPr>
              <p:nvPr/>
            </p:nvSpPr>
            <p:spPr bwMode="auto">
              <a:xfrm>
                <a:off x="3024" y="720"/>
                <a:ext cx="1152" cy="27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eat ice creams</a:t>
                </a:r>
              </a:p>
            </p:txBody>
          </p:sp>
          <p:sp>
            <p:nvSpPr>
              <p:cNvPr id="18483" name="Text Box 51"/>
              <p:cNvSpPr txBox="1">
                <a:spLocks noChangeArrowheads="1"/>
              </p:cNvSpPr>
              <p:nvPr/>
            </p:nvSpPr>
            <p:spPr bwMode="auto">
              <a:xfrm>
                <a:off x="3072" y="1008"/>
                <a:ext cx="1728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drink warm water</a:t>
                </a:r>
              </a:p>
            </p:txBody>
          </p:sp>
          <p:sp>
            <p:nvSpPr>
              <p:cNvPr id="18485" name="Text Box 53"/>
              <p:cNvSpPr txBox="1">
                <a:spLocks noChangeArrowheads="1"/>
              </p:cNvSpPr>
              <p:nvPr/>
            </p:nvSpPr>
            <p:spPr bwMode="auto">
              <a:xfrm>
                <a:off x="3072" y="1296"/>
                <a:ext cx="1584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some medicine</a:t>
                </a:r>
              </a:p>
            </p:txBody>
          </p:sp>
          <p:pic>
            <p:nvPicPr>
              <p:cNvPr id="35" name="Picture 29" descr="0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784" y="106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45" name="Picture 27" descr="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03286" y="1236524"/>
              <a:ext cx="201944" cy="20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4cbc256c5e5e5a65343e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014" y="862310"/>
            <a:ext cx="4966922" cy="15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11480" y="339090"/>
            <a:ext cx="21717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Cartoon time</a:t>
            </a:r>
          </a:p>
        </p:txBody>
      </p:sp>
      <p:grpSp>
        <p:nvGrpSpPr>
          <p:cNvPr id="7176" name="Group 11"/>
          <p:cNvGrpSpPr/>
          <p:nvPr/>
        </p:nvGrpSpPr>
        <p:grpSpPr bwMode="auto">
          <a:xfrm>
            <a:off x="2945130" y="2469438"/>
            <a:ext cx="3463290" cy="2216862"/>
            <a:chOff x="1248" y="1632"/>
            <a:chExt cx="3888" cy="2352"/>
          </a:xfrm>
        </p:grpSpPr>
        <p:pic>
          <p:nvPicPr>
            <p:cNvPr id="7177" name="Picture 9" descr="Cartoo0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48" y="1632"/>
              <a:ext cx="3888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0" descr="QQ图片2015031521540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76" y="2640"/>
              <a:ext cx="80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478530" y="1894032"/>
            <a:ext cx="2541270" cy="30008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Bobby helps in </a:t>
            </a:r>
            <a:r>
              <a:rPr lang="en-US" altLang="zh-CN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Wu’s hospital.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432928" y="1855469"/>
            <a:ext cx="2035508" cy="18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736427" y="2057460"/>
            <a:ext cx="944048" cy="142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07670" y="338465"/>
            <a:ext cx="19431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guess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28850" y="2000250"/>
            <a:ext cx="914400" cy="74295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828800" y="1828800"/>
            <a:ext cx="628650" cy="62865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171700" y="1943100"/>
            <a:ext cx="971550" cy="85725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000250" y="1714500"/>
            <a:ext cx="1028700" cy="628650"/>
          </a:xfrm>
          <a:prstGeom prst="ellipse">
            <a:avLst/>
          </a:prstGeom>
          <a:noFill/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147721" y="2094208"/>
            <a:ext cx="1443079" cy="14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264562" y="2000250"/>
            <a:ext cx="900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depositphotos_20951769-question-mark-sig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9175" y="2007869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 descr="depositphotos_20951769-question-mark-sig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5595" y="2007869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depositphotos_20951769-question-mark-sig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2015" y="2007869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9" descr="depositphotos_20951769-question-mark-sig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8436" y="2007869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706561" y="3676710"/>
            <a:ext cx="114300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giraffe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915150" y="1544926"/>
            <a:ext cx="68580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</a:p>
        </p:txBody>
      </p:sp>
      <p:sp>
        <p:nvSpPr>
          <p:cNvPr id="2" name="矩形 1"/>
          <p:cNvSpPr/>
          <p:nvPr/>
        </p:nvSpPr>
        <p:spPr>
          <a:xfrm>
            <a:off x="3434509" y="1007864"/>
            <a:ext cx="227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/>
      <p:bldP spid="20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956325" y="1679928"/>
            <a:ext cx="788890" cy="22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Cartoo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3300" y="1424658"/>
            <a:ext cx="4229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693545" y="4032320"/>
            <a:ext cx="131445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at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72000" y="4063097"/>
            <a:ext cx="217170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helps them?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7670" y="338465"/>
            <a:ext cx="19431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guess</a:t>
            </a:r>
          </a:p>
        </p:txBody>
      </p:sp>
      <p:sp>
        <p:nvSpPr>
          <p:cNvPr id="3" name="矩形 2"/>
          <p:cNvSpPr/>
          <p:nvPr/>
        </p:nvSpPr>
        <p:spPr>
          <a:xfrm>
            <a:off x="2886763" y="861685"/>
            <a:ext cx="337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with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00050" y="324275"/>
            <a:ext cx="19431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</a:t>
            </a:r>
          </a:p>
        </p:txBody>
      </p:sp>
      <p:sp>
        <p:nvSpPr>
          <p:cNvPr id="10244" name="AutoShape 8"/>
          <p:cNvSpPr>
            <a:spLocks noGrp="1"/>
          </p:cNvSpPr>
          <p:nvPr>
            <p:ph idx="4294967295"/>
          </p:nvPr>
        </p:nvSpPr>
        <p:spPr>
          <a:xfrm>
            <a:off x="1405890" y="960437"/>
            <a:ext cx="6172200" cy="3394075"/>
          </a:xfrm>
          <a:prstGeom prst="roundRect">
            <a:avLst>
              <a:gd name="adj" fmla="val 7013"/>
            </a:avLst>
          </a:prstGeom>
          <a:solidFill>
            <a:srgbClr val="CCFFFF">
              <a:alpha val="100000"/>
            </a:srgbClr>
          </a:solidFill>
          <a:ln w="12700">
            <a:solidFill>
              <a:schemeClr val="tx1">
                <a:alpha val="100000"/>
              </a:schemeClr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Who                    What’s </a:t>
            </a:r>
            <a:r>
              <a:rPr lang="en-US" altLang="zh-CN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wrong?            </a:t>
            </a:r>
            <a:r>
              <a:rPr lang="en-US" altLang="zh-CN" sz="1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After treatment</a:t>
            </a:r>
            <a:r>
              <a:rPr lang="en-US" altLang="zh-CN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413510" y="1714500"/>
            <a:ext cx="61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413510" y="2343150"/>
            <a:ext cx="61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413510" y="3028950"/>
            <a:ext cx="61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413510" y="3714750"/>
            <a:ext cx="61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143250" y="965200"/>
            <a:ext cx="0" cy="33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600700" y="965200"/>
            <a:ext cx="0" cy="33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970485" y="1743753"/>
            <a:ext cx="554831" cy="5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4751" y="2402205"/>
            <a:ext cx="34629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924049" y="3067065"/>
            <a:ext cx="647702" cy="58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8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074751" y="3753392"/>
            <a:ext cx="38465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659506" y="1826895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659506" y="2484120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659506" y="3156585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659506" y="3821430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861685" y="1826895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write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861685" y="2484120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hear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598480" y="3156585"/>
            <a:ext cx="195516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eat or drink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861685" y="3829050"/>
            <a:ext cx="14287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172200" y="1335836"/>
            <a:ext cx="914400" cy="30008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350" dirty="0" smtClean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CN" altLang="en-US" sz="135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治疗</a:t>
            </a:r>
            <a:r>
              <a:rPr lang="en-US" altLang="zh-CN" sz="1350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endParaRPr lang="zh-CN" altLang="en-US" sz="135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400050" y="324275"/>
            <a:ext cx="19431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  <p:bldP spid="21530" grpId="0"/>
      <p:bldP spid="2153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</Words>
  <Application>Microsoft Office PowerPoint</Application>
  <PresentationFormat>全屏显示(16:9)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楷体_GB2312</vt:lpstr>
      <vt:lpstr>思源黑体 CN Regular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2023-01-16T22:52:29Z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D18EF9977475448AAEE612B8CD148AF1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