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.xml" ContentType="application/vnd.openxmlformats-officedocument.presentationml.tags+xml"/>
  <Override PartName="/ppt/notesSlides/notesSlide8.xml" ContentType="application/vnd.openxmlformats-officedocument.presentationml.notesSlide+xml"/>
  <Override PartName="/ppt/tags/tag2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8" r:id="rId3"/>
    <p:sldId id="322" r:id="rId4"/>
    <p:sldId id="323" r:id="rId5"/>
    <p:sldId id="324" r:id="rId6"/>
    <p:sldId id="325" r:id="rId7"/>
    <p:sldId id="326" r:id="rId8"/>
    <p:sldId id="327" r:id="rId9"/>
    <p:sldId id="328" r:id="rId10"/>
    <p:sldId id="329" r:id="rId11"/>
    <p:sldId id="330" r:id="rId12"/>
    <p:sldId id="331" r:id="rId13"/>
    <p:sldId id="332" r:id="rId14"/>
    <p:sldId id="333" r:id="rId15"/>
    <p:sldId id="334" r:id="rId16"/>
    <p:sldId id="257" r:id="rId17"/>
  </p:sldIdLst>
  <p:sldSz cx="12192000" cy="6858000"/>
  <p:notesSz cx="6858000" cy="9144000"/>
  <p:embeddedFontLst>
    <p:embeddedFont>
      <p:font typeface="黑体" panose="02010609060101010101" pitchFamily="49" charset="-122"/>
      <p:regular r:id="rId20"/>
    </p:embeddedFont>
    <p:embeddedFont>
      <p:font typeface="微软雅黑" panose="020B0503020204020204" pitchFamily="34" charset="-122"/>
      <p:regular r:id="rId21"/>
      <p:bold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方正舒体" panose="02010601030101010101" pitchFamily="2" charset="-122"/>
      <p:regular r:id="rId27"/>
    </p:embeddedFont>
    <p:embeddedFont>
      <p:font typeface="FandolFang R" panose="02010600030101010101" charset="-122"/>
      <p:regular r:id="rId28"/>
    </p:embeddedFont>
    <p:embeddedFont>
      <p:font typeface="演示斜黑体" panose="02010600030101010101" charset="-122"/>
      <p:regular r:id="rId29"/>
    </p:embeddedFont>
    <p:embeddedFont>
      <p:font typeface="楷体" panose="02010609060101010101" pitchFamily="49" charset="-122"/>
      <p:regular r:id="rId30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41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03" autoAdjust="0"/>
    <p:restoredTop sz="94660"/>
  </p:normalViewPr>
  <p:slideViewPr>
    <p:cSldViewPr snapToGrid="0">
      <p:cViewPr varScale="1">
        <p:scale>
          <a:sx n="87" d="100"/>
          <a:sy n="87" d="100"/>
        </p:scale>
        <p:origin x="30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2010600030101010101" pitchFamily="50" charset="-122"/>
                <a:ea typeface="FandolFang R" panose="02010600030101010101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2010600030101010101" pitchFamily="50" charset="-122"/>
                <a:ea typeface="FandolFang R" panose="02010600030101010101" pitchFamily="50" charset="-122"/>
              </a:defRPr>
            </a:lvl1pPr>
          </a:lstStyle>
          <a:p>
            <a:fld id="{2B2C9F7A-771E-47DF-B410-A6E7E08ACCAB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2010600030101010101" pitchFamily="50" charset="-122"/>
                <a:ea typeface="FandolFang R" panose="02010600030101010101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2010600030101010101" pitchFamily="50" charset="-122"/>
                <a:ea typeface="FandolFang R" panose="02010600030101010101" pitchFamily="50" charset="-122"/>
              </a:defRPr>
            </a:lvl1pPr>
          </a:lstStyle>
          <a:p>
            <a:fld id="{E75783CA-1598-4767-8C66-91C055CE2567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2010600030101010101" pitchFamily="50" charset="-122"/>
        <a:ea typeface="FandolFang R" panose="02010600030101010101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2010600030101010101" pitchFamily="50" charset="-122"/>
        <a:ea typeface="FandolFang R" panose="02010600030101010101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2010600030101010101" pitchFamily="50" charset="-122"/>
        <a:ea typeface="FandolFang R" panose="02010600030101010101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2010600030101010101" pitchFamily="50" charset="-122"/>
        <a:ea typeface="FandolFang R" panose="02010600030101010101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2010600030101010101" pitchFamily="50" charset="-122"/>
        <a:ea typeface="FandolFang R" panose="02010600030101010101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5783CA-1598-4767-8C66-91C055CE2567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5783CA-1598-4767-8C66-91C055CE2567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6641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bookmark_76382"/>
          <p:cNvSpPr>
            <a:spLocks noChangeAspect="1"/>
          </p:cNvSpPr>
          <p:nvPr/>
        </p:nvSpPr>
        <p:spPr bwMode="auto">
          <a:xfrm>
            <a:off x="305216" y="259882"/>
            <a:ext cx="258326" cy="681343"/>
          </a:xfrm>
          <a:custGeom>
            <a:avLst/>
            <a:gdLst>
              <a:gd name="T0" fmla="*/ 455839 w 606244"/>
              <a:gd name="T1" fmla="*/ 455839 w 606244"/>
              <a:gd name="T2" fmla="*/ 600116 w 606244"/>
              <a:gd name="T3" fmla="*/ 600116 w 606244"/>
              <a:gd name="T4" fmla="*/ 600116 w 606244"/>
              <a:gd name="T5" fmla="*/ 600116 w 606244"/>
              <a:gd name="T6" fmla="*/ 600116 w 606244"/>
              <a:gd name="T7" fmla="*/ 600116 w 606244"/>
              <a:gd name="T8" fmla="*/ 600116 w 606244"/>
              <a:gd name="T9" fmla="*/ 600116 w 606244"/>
              <a:gd name="T10" fmla="*/ 600116 w 606244"/>
              <a:gd name="T11" fmla="*/ 600116 w 606244"/>
              <a:gd name="T12" fmla="*/ 600116 w 606244"/>
              <a:gd name="T13" fmla="*/ 600116 w 606244"/>
              <a:gd name="T14" fmla="*/ 600116 w 606244"/>
              <a:gd name="T15" fmla="*/ 600116 w 606244"/>
              <a:gd name="T16" fmla="*/ 600116 w 606244"/>
              <a:gd name="T17" fmla="*/ 600116 w 606244"/>
              <a:gd name="T18" fmla="*/ 600116 w 606244"/>
              <a:gd name="T19" fmla="*/ 600116 w 606244"/>
              <a:gd name="T20" fmla="*/ 600116 w 606244"/>
              <a:gd name="T21" fmla="*/ 600116 w 606244"/>
              <a:gd name="T22" fmla="*/ 600116 w 606244"/>
              <a:gd name="T23" fmla="*/ 600116 w 606244"/>
              <a:gd name="T24" fmla="*/ 455839 w 606244"/>
              <a:gd name="T25" fmla="*/ 455839 w 606244"/>
              <a:gd name="T26" fmla="*/ 600116 w 606244"/>
              <a:gd name="T27" fmla="*/ 600116 w 606244"/>
              <a:gd name="T28" fmla="*/ 600116 w 606244"/>
              <a:gd name="T29" fmla="*/ 600116 w 606244"/>
              <a:gd name="T30" fmla="*/ 600116 w 606244"/>
              <a:gd name="T31" fmla="*/ 600116 w 606244"/>
              <a:gd name="T32" fmla="*/ 600116 w 606244"/>
              <a:gd name="T33" fmla="*/ 600116 w 606244"/>
              <a:gd name="T34" fmla="*/ 600116 w 606244"/>
              <a:gd name="T35" fmla="*/ 600116 w 606244"/>
              <a:gd name="T36" fmla="*/ 600116 w 606244"/>
              <a:gd name="T37" fmla="*/ 600116 w 606244"/>
              <a:gd name="T38" fmla="*/ 600116 w 606244"/>
              <a:gd name="T39" fmla="*/ 600116 w 606244"/>
              <a:gd name="T40" fmla="*/ 455839 w 606244"/>
              <a:gd name="T41" fmla="*/ 455839 w 606244"/>
              <a:gd name="T42" fmla="*/ 600116 w 606244"/>
              <a:gd name="T43" fmla="*/ 600116 w 606244"/>
              <a:gd name="T44" fmla="*/ 600116 w 606244"/>
              <a:gd name="T45" fmla="*/ 600116 w 606244"/>
              <a:gd name="T46" fmla="*/ 600116 w 606244"/>
              <a:gd name="T47" fmla="*/ 600116 w 606244"/>
              <a:gd name="T48" fmla="*/ 600116 w 606244"/>
              <a:gd name="T49" fmla="*/ 600116 w 606244"/>
              <a:gd name="T50" fmla="*/ 600116 w 606244"/>
              <a:gd name="T51" fmla="*/ 600116 w 606244"/>
              <a:gd name="T52" fmla="*/ 600116 w 606244"/>
              <a:gd name="T53" fmla="*/ 600116 w 606244"/>
              <a:gd name="T54" fmla="*/ 600116 w 606244"/>
              <a:gd name="T55" fmla="*/ 600116 w 606244"/>
              <a:gd name="T56" fmla="*/ 600116 w 606244"/>
              <a:gd name="T57" fmla="*/ 600116 w 606244"/>
              <a:gd name="T58" fmla="*/ 600116 w 606244"/>
              <a:gd name="T59" fmla="*/ 600116 w 606244"/>
              <a:gd name="T60" fmla="*/ 600116 w 606244"/>
              <a:gd name="T61" fmla="*/ 600116 w 606244"/>
              <a:gd name="T62" fmla="*/ 600116 w 606244"/>
              <a:gd name="T63" fmla="*/ 600116 w 606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467" h="3875">
                <a:moveTo>
                  <a:pt x="67" y="0"/>
                </a:moveTo>
                <a:cubicBezTo>
                  <a:pt x="30" y="0"/>
                  <a:pt x="0" y="30"/>
                  <a:pt x="0" y="67"/>
                </a:cubicBezTo>
                <a:lnTo>
                  <a:pt x="0" y="3800"/>
                </a:lnTo>
                <a:cubicBezTo>
                  <a:pt x="0" y="3837"/>
                  <a:pt x="30" y="3867"/>
                  <a:pt x="67" y="3867"/>
                </a:cubicBezTo>
                <a:cubicBezTo>
                  <a:pt x="86" y="3867"/>
                  <a:pt x="105" y="3858"/>
                  <a:pt x="118" y="3843"/>
                </a:cubicBezTo>
                <a:lnTo>
                  <a:pt x="733" y="3104"/>
                </a:lnTo>
                <a:lnTo>
                  <a:pt x="1349" y="3843"/>
                </a:lnTo>
                <a:cubicBezTo>
                  <a:pt x="1372" y="3871"/>
                  <a:pt x="1414" y="3875"/>
                  <a:pt x="1443" y="3851"/>
                </a:cubicBezTo>
                <a:cubicBezTo>
                  <a:pt x="1458" y="3839"/>
                  <a:pt x="1467" y="3820"/>
                  <a:pt x="1467" y="3800"/>
                </a:cubicBezTo>
                <a:lnTo>
                  <a:pt x="1467" y="67"/>
                </a:lnTo>
                <a:cubicBezTo>
                  <a:pt x="1467" y="30"/>
                  <a:pt x="1437" y="0"/>
                  <a:pt x="1400" y="0"/>
                </a:cubicBezTo>
                <a:lnTo>
                  <a:pt x="67" y="0"/>
                </a:lnTo>
                <a:close/>
                <a:moveTo>
                  <a:pt x="133" y="133"/>
                </a:moveTo>
                <a:lnTo>
                  <a:pt x="1333" y="133"/>
                </a:lnTo>
                <a:lnTo>
                  <a:pt x="1333" y="3616"/>
                </a:lnTo>
                <a:lnTo>
                  <a:pt x="785" y="2957"/>
                </a:lnTo>
                <a:cubicBezTo>
                  <a:pt x="761" y="2929"/>
                  <a:pt x="719" y="2925"/>
                  <a:pt x="691" y="2949"/>
                </a:cubicBezTo>
                <a:cubicBezTo>
                  <a:pt x="688" y="2951"/>
                  <a:pt x="685" y="2954"/>
                  <a:pt x="682" y="2957"/>
                </a:cubicBezTo>
                <a:lnTo>
                  <a:pt x="133" y="3616"/>
                </a:lnTo>
                <a:lnTo>
                  <a:pt x="133" y="133"/>
                </a:lnTo>
                <a:close/>
                <a:moveTo>
                  <a:pt x="267" y="233"/>
                </a:moveTo>
                <a:cubicBezTo>
                  <a:pt x="248" y="233"/>
                  <a:pt x="233" y="248"/>
                  <a:pt x="233" y="267"/>
                </a:cubicBezTo>
                <a:lnTo>
                  <a:pt x="233" y="1133"/>
                </a:lnTo>
                <a:cubicBezTo>
                  <a:pt x="233" y="1152"/>
                  <a:pt x="248" y="1167"/>
                  <a:pt x="266" y="1167"/>
                </a:cubicBezTo>
                <a:cubicBezTo>
                  <a:pt x="285" y="1167"/>
                  <a:pt x="300" y="1153"/>
                  <a:pt x="300" y="1134"/>
                </a:cubicBezTo>
                <a:lnTo>
                  <a:pt x="300" y="1133"/>
                </a:lnTo>
                <a:lnTo>
                  <a:pt x="300" y="300"/>
                </a:lnTo>
                <a:lnTo>
                  <a:pt x="733" y="300"/>
                </a:lnTo>
                <a:cubicBezTo>
                  <a:pt x="752" y="300"/>
                  <a:pt x="767" y="286"/>
                  <a:pt x="767" y="267"/>
                </a:cubicBezTo>
                <a:cubicBezTo>
                  <a:pt x="767" y="249"/>
                  <a:pt x="753" y="234"/>
                  <a:pt x="734" y="233"/>
                </a:cubicBezTo>
                <a:lnTo>
                  <a:pt x="733" y="233"/>
                </a:lnTo>
                <a:lnTo>
                  <a:pt x="267" y="233"/>
                </a:lnTo>
                <a:close/>
              </a:path>
            </a:pathLst>
          </a:custGeom>
          <a:solidFill>
            <a:srgbClr val="66411D"/>
          </a:solidFill>
          <a:ln>
            <a:noFill/>
          </a:ln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8" r="1648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908981" y="4238429"/>
            <a:ext cx="3924905" cy="320593"/>
            <a:chOff x="445479" y="4315402"/>
            <a:chExt cx="4198082" cy="471187"/>
          </a:xfrm>
        </p:grpSpPr>
        <p:sp>
          <p:nvSpPr>
            <p:cNvPr id="7" name="矩形 259"/>
            <p:cNvSpPr>
              <a:spLocks noChangeArrowheads="1"/>
            </p:cNvSpPr>
            <p:nvPr/>
          </p:nvSpPr>
          <p:spPr bwMode="auto">
            <a:xfrm>
              <a:off x="445479" y="4317855"/>
              <a:ext cx="2114790" cy="468734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</a:ln>
            <a:effectLst/>
          </p:spPr>
          <p:txBody>
            <a:bodyPr wrap="square" lIns="36000" tIns="36000" rIns="36000" bIns="36000" anchor="t" anchorCtr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lvl="0" algn="ctr" defTabSz="457200">
                <a:spcBef>
                  <a:spcPts val="0"/>
                </a:spcBef>
                <a:buNone/>
                <a:defRPr/>
              </a:pPr>
              <a:r>
                <a:rPr lang="zh-CN" altLang="en-US" sz="1600" kern="0" dirty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主讲人：办公资源</a:t>
              </a:r>
              <a:endParaRPr lang="en-US" altLang="zh-CN" sz="1600" kern="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" name="矩形 259"/>
            <p:cNvSpPr>
              <a:spLocks noChangeArrowheads="1"/>
            </p:cNvSpPr>
            <p:nvPr/>
          </p:nvSpPr>
          <p:spPr bwMode="auto">
            <a:xfrm>
              <a:off x="2784412" y="4315402"/>
              <a:ext cx="1859149" cy="468734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</a:ln>
            <a:effectLst/>
          </p:spPr>
          <p:txBody>
            <a:bodyPr wrap="square" lIns="36000" tIns="36000" rIns="36000" bIns="36000" anchor="t" anchorCtr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时间</a:t>
              </a: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: xxx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753663" y="1136214"/>
            <a:ext cx="5628988" cy="2292786"/>
            <a:chOff x="4429633" y="2106980"/>
            <a:chExt cx="5628988" cy="2292786"/>
          </a:xfrm>
        </p:grpSpPr>
        <p:sp>
          <p:nvSpPr>
            <p:cNvPr id="10" name="矩形 259"/>
            <p:cNvSpPr>
              <a:spLocks noChangeArrowheads="1"/>
            </p:cNvSpPr>
            <p:nvPr/>
          </p:nvSpPr>
          <p:spPr bwMode="auto">
            <a:xfrm>
              <a:off x="4584951" y="2106980"/>
              <a:ext cx="5187019" cy="1477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defTabSz="457200">
                <a:buFont typeface="Arial" panose="020B0604020202020204" pitchFamily="34" charset="0"/>
                <a:buNone/>
              </a:pPr>
              <a:r>
                <a:rPr lang="zh-CN" altLang="en-US" sz="9600" spc="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演示斜黑体" panose="02010600030101010101" pitchFamily="50" charset="-122"/>
                  <a:ea typeface="演示斜黑体" panose="02010600030101010101" pitchFamily="50" charset="-122"/>
                  <a:cs typeface="Arial" panose="020B0604020202020204" pitchFamily="34" charset="0"/>
                  <a:sym typeface="Arial" panose="020B0604020202020204" pitchFamily="34" charset="0"/>
                </a:rPr>
                <a:t>落 花 生</a:t>
              </a:r>
              <a:endParaRPr lang="en-US" altLang="zh-CN" sz="9600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演示斜黑体" panose="02010600030101010101" pitchFamily="50" charset="-122"/>
                <a:ea typeface="演示斜黑体" panose="02010600030101010101" pitchFamily="50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4429633" y="3938101"/>
              <a:ext cx="382508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r" defTabSz="457200"/>
              <a:r>
                <a:rPr lang="zh-CN" altLang="en-US" sz="2400" dirty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语文 五年级 上册 配人教版</a:t>
              </a:r>
            </a:p>
          </p:txBody>
        </p:sp>
        <p:cxnSp>
          <p:nvCxnSpPr>
            <p:cNvPr id="12" name="直接连接符 11"/>
            <p:cNvCxnSpPr/>
            <p:nvPr/>
          </p:nvCxnSpPr>
          <p:spPr>
            <a:xfrm rot="10800000">
              <a:off x="4584951" y="3815288"/>
              <a:ext cx="5473670" cy="0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bg1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句段感知</a:t>
            </a:r>
          </a:p>
        </p:txBody>
      </p:sp>
      <p:sp>
        <p:nvSpPr>
          <p:cNvPr id="8" name="文本框 6"/>
          <p:cNvSpPr txBox="1"/>
          <p:nvPr/>
        </p:nvSpPr>
        <p:spPr>
          <a:xfrm>
            <a:off x="7816486" y="1637304"/>
            <a:ext cx="3766819" cy="2812501"/>
          </a:xfrm>
          <a:prstGeom prst="rect">
            <a:avLst/>
          </a:prstGeom>
          <a:noFill/>
          <a:ln w="25400">
            <a:solidFill>
              <a:srgbClr val="FFC000"/>
            </a:solidFill>
            <a:prstDash val="lgDash"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    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这里，父亲把花生的桃子、石榴、苹果作对比，通过对果实色彩、果实生长位置的比较，说明花生虽然没有它们的外在美，却具有内在的可贵之处：朴实无华、默默无闻、不计名利。</a:t>
            </a:r>
          </a:p>
        </p:txBody>
      </p:sp>
      <p:sp>
        <p:nvSpPr>
          <p:cNvPr id="9" name="文本框 7"/>
          <p:cNvSpPr txBox="1"/>
          <p:nvPr/>
        </p:nvSpPr>
        <p:spPr>
          <a:xfrm>
            <a:off x="1622425" y="1892300"/>
            <a:ext cx="5939155" cy="3883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父亲说：“花生的好处很多，有一样最可贵：它的果实埋在地里，不像桃子、石榴、苹果那样，把鲜红嫩绿的果实高高地挂在枝头上，使人一见就生爱慕之心。你们看它矮矮地长在地上，等到成熟了，也不能立刻分辨出来它有没有果实，必须挖起来才知道。”</a:t>
            </a:r>
          </a:p>
        </p:txBody>
      </p:sp>
      <p:cxnSp>
        <p:nvCxnSpPr>
          <p:cNvPr id="10" name="直接连接符 9"/>
          <p:cNvCxnSpPr/>
          <p:nvPr/>
        </p:nvCxnSpPr>
        <p:spPr>
          <a:xfrm flipV="1">
            <a:off x="2617470" y="3043555"/>
            <a:ext cx="4507659" cy="13970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1877331" y="3540125"/>
            <a:ext cx="5488305" cy="0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280670" y="4132580"/>
            <a:ext cx="1341755" cy="827986"/>
          </a:xfrm>
          <a:prstGeom prst="teardrop">
            <a:avLst>
              <a:gd name="adj" fmla="val 120444"/>
            </a:avLst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对比</a:t>
            </a:r>
          </a:p>
        </p:txBody>
      </p:sp>
      <p:cxnSp>
        <p:nvCxnSpPr>
          <p:cNvPr id="13" name="直接连接符 12"/>
          <p:cNvCxnSpPr/>
          <p:nvPr/>
        </p:nvCxnSpPr>
        <p:spPr>
          <a:xfrm>
            <a:off x="1889851" y="4132580"/>
            <a:ext cx="4547461" cy="11430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9" grpId="0"/>
      <p:bldP spid="12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句段感知</a:t>
            </a:r>
          </a:p>
        </p:txBody>
      </p:sp>
      <p:sp>
        <p:nvSpPr>
          <p:cNvPr id="3" name="文本框 7"/>
          <p:cNvSpPr txBox="1"/>
          <p:nvPr/>
        </p:nvSpPr>
        <p:spPr>
          <a:xfrm>
            <a:off x="674489" y="1651000"/>
            <a:ext cx="6127387" cy="378565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我们都说是，母亲也点点头。</a:t>
            </a:r>
          </a:p>
          <a:p>
            <a:pPr marL="0" marR="0" lvl="0" indent="0" algn="l" defTabSz="914400" rtl="0" eaLnBrk="1" fontAlgn="auto" latinLnBrk="0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　　父亲接下去说：“所以你们要像花生，它虽然不好看，可是很有用。”</a:t>
            </a:r>
          </a:p>
          <a:p>
            <a:pPr marL="0" marR="0" lvl="0" indent="0" algn="l" defTabSz="914400" rtl="0" eaLnBrk="1" fontAlgn="auto" latinLnBrk="0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　　我说：“那么，人要做有用的人，不要做只讲体面，而对别人没有好处的人。”</a:t>
            </a:r>
          </a:p>
          <a:p>
            <a:pPr marL="0" marR="0" lvl="0" indent="0" algn="l" defTabSz="914400" rtl="0" eaLnBrk="1" fontAlgn="auto" latinLnBrk="0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　　父亲说：“对。这是我对你们的希望。”</a:t>
            </a:r>
          </a:p>
          <a:p>
            <a:pPr marL="0" marR="0" lvl="0" indent="0" algn="l" defTabSz="914400" rtl="0" eaLnBrk="1" fontAlgn="auto" latinLnBrk="0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　　我们谈到深夜才散。花生做的食品都吃完了，父亲的话深深地印在我的心上。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7265584" y="2053668"/>
            <a:ext cx="4337591" cy="1461426"/>
          </a:xfrm>
          <a:prstGeom prst="snip2DiagRect">
            <a:avLst/>
          </a:prstGeom>
          <a:noFill/>
          <a:ln w="38100">
            <a:solidFill>
              <a:srgbClr val="FF6600"/>
            </a:solidFill>
          </a:ln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7C6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FF7C6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 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7C6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这句话揭示了花生默默无闻、无私奉献的可贵品质。这是借物喻人的写法。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1424310" y="3543826"/>
            <a:ext cx="524373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740342" y="3996776"/>
            <a:ext cx="388439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3628166" y="2579913"/>
            <a:ext cx="27993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740342" y="3067892"/>
            <a:ext cx="32022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12"/>
          <p:cNvSpPr txBox="1"/>
          <p:nvPr/>
        </p:nvSpPr>
        <p:spPr>
          <a:xfrm>
            <a:off x="7095733" y="3827294"/>
            <a:ext cx="4421778" cy="1259407"/>
          </a:xfrm>
          <a:prstGeom prst="snip2Diag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    这句话点明文章的中心。从正反两方面阐释了做人的道理。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句段感知</a:t>
            </a:r>
          </a:p>
        </p:txBody>
      </p:sp>
      <p:sp>
        <p:nvSpPr>
          <p:cNvPr id="3" name="矩形: 圆角 2"/>
          <p:cNvSpPr/>
          <p:nvPr/>
        </p:nvSpPr>
        <p:spPr>
          <a:xfrm>
            <a:off x="804398" y="3063512"/>
            <a:ext cx="1417864" cy="69088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落花生</a:t>
            </a:r>
          </a:p>
        </p:txBody>
      </p:sp>
      <p:sp>
        <p:nvSpPr>
          <p:cNvPr id="4" name="左大括号 3"/>
          <p:cNvSpPr/>
          <p:nvPr/>
        </p:nvSpPr>
        <p:spPr>
          <a:xfrm>
            <a:off x="2338625" y="2235200"/>
            <a:ext cx="570976" cy="3193143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TextBox 8"/>
          <p:cNvSpPr txBox="1"/>
          <p:nvPr/>
        </p:nvSpPr>
        <p:spPr>
          <a:xfrm>
            <a:off x="2881465" y="1902369"/>
            <a:ext cx="561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种花生、收花生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——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买  翻  浇  收获</a:t>
            </a:r>
          </a:p>
        </p:txBody>
      </p:sp>
      <p:sp>
        <p:nvSpPr>
          <p:cNvPr id="7" name="TextBox 27"/>
          <p:cNvSpPr txBox="1"/>
          <p:nvPr/>
        </p:nvSpPr>
        <p:spPr>
          <a:xfrm>
            <a:off x="2888725" y="2693385"/>
            <a:ext cx="59044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准备过花生收获节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——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做成了好几样食品</a:t>
            </a:r>
          </a:p>
        </p:txBody>
      </p:sp>
      <p:sp>
        <p:nvSpPr>
          <p:cNvPr id="8" name="TextBox 29"/>
          <p:cNvSpPr txBox="1"/>
          <p:nvPr/>
        </p:nvSpPr>
        <p:spPr>
          <a:xfrm>
            <a:off x="2954041" y="4079475"/>
            <a:ext cx="23702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议论、赞美花生</a:t>
            </a:r>
          </a:p>
        </p:txBody>
      </p:sp>
      <p:sp>
        <p:nvSpPr>
          <p:cNvPr id="9" name="左大括号 8"/>
          <p:cNvSpPr/>
          <p:nvPr/>
        </p:nvSpPr>
        <p:spPr>
          <a:xfrm>
            <a:off x="5182171" y="3754392"/>
            <a:ext cx="142138" cy="1260203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" name="TextBox 30"/>
          <p:cNvSpPr txBox="1"/>
          <p:nvPr/>
        </p:nvSpPr>
        <p:spPr>
          <a:xfrm>
            <a:off x="5447680" y="3339686"/>
            <a:ext cx="43188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好处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: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味道美 可以榨油 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价钱便宜</a:t>
            </a:r>
          </a:p>
        </p:txBody>
      </p:sp>
      <p:sp>
        <p:nvSpPr>
          <p:cNvPr id="11" name="TextBox 31"/>
          <p:cNvSpPr txBox="1"/>
          <p:nvPr/>
        </p:nvSpPr>
        <p:spPr>
          <a:xfrm>
            <a:off x="5454940" y="4450010"/>
            <a:ext cx="2481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特点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: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埋在地里</a:t>
            </a:r>
          </a:p>
        </p:txBody>
      </p:sp>
      <p:sp>
        <p:nvSpPr>
          <p:cNvPr id="12" name="左大括号 11"/>
          <p:cNvSpPr/>
          <p:nvPr/>
        </p:nvSpPr>
        <p:spPr>
          <a:xfrm>
            <a:off x="7536011" y="4384493"/>
            <a:ext cx="142138" cy="92645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" name="TextBox 33"/>
          <p:cNvSpPr txBox="1"/>
          <p:nvPr/>
        </p:nvSpPr>
        <p:spPr>
          <a:xfrm>
            <a:off x="7678149" y="4231875"/>
            <a:ext cx="23702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不好看</a:t>
            </a:r>
          </a:p>
        </p:txBody>
      </p:sp>
      <p:sp>
        <p:nvSpPr>
          <p:cNvPr id="14" name="TextBox 34"/>
          <p:cNvSpPr txBox="1"/>
          <p:nvPr/>
        </p:nvSpPr>
        <p:spPr>
          <a:xfrm>
            <a:off x="7678149" y="4905379"/>
            <a:ext cx="1395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很好用</a:t>
            </a:r>
          </a:p>
        </p:txBody>
      </p:sp>
      <p:sp>
        <p:nvSpPr>
          <p:cNvPr id="15" name="右大括号 14"/>
          <p:cNvSpPr/>
          <p:nvPr/>
        </p:nvSpPr>
        <p:spPr>
          <a:xfrm>
            <a:off x="8817796" y="2162630"/>
            <a:ext cx="246689" cy="313184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6" name="TextBox 35"/>
          <p:cNvSpPr txBox="1"/>
          <p:nvPr/>
        </p:nvSpPr>
        <p:spPr>
          <a:xfrm>
            <a:off x="9191629" y="3249185"/>
            <a:ext cx="2370268" cy="1142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7C6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品味花生内在美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FF7C61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7C6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学做社会有用人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animBg="1"/>
      <p:bldP spid="6" grpId="0"/>
      <p:bldP spid="7" grpId="0"/>
      <p:bldP spid="8" grpId="0"/>
      <p:bldP spid="9" grpId="0" animBg="1"/>
      <p:bldP spid="10" grpId="0"/>
      <p:bldP spid="11" grpId="0"/>
      <p:bldP spid="12" grpId="0" animBg="1"/>
      <p:bldP spid="13" grpId="0"/>
      <p:bldP spid="14" grpId="0"/>
      <p:bldP spid="15" grpId="0" animBg="1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句段感知</a:t>
            </a:r>
          </a:p>
        </p:txBody>
      </p:sp>
      <p:sp>
        <p:nvSpPr>
          <p:cNvPr id="17" name="矩形 2"/>
          <p:cNvSpPr/>
          <p:nvPr/>
        </p:nvSpPr>
        <p:spPr>
          <a:xfrm>
            <a:off x="990601" y="2676525"/>
            <a:ext cx="7111999" cy="294099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本文写了“我们”一家人从种花生到过花生收获节的经过，通过对花生好处的谈论，揭示了花生不图虚名、默默奉献的品格，也告诉我们：人要做有用的人，不要做只讲体面，而对别人没有好处的人。</a:t>
            </a:r>
          </a:p>
        </p:txBody>
      </p:sp>
      <p:sp>
        <p:nvSpPr>
          <p:cNvPr id="18" name="矩形: 圆角 17"/>
          <p:cNvSpPr/>
          <p:nvPr/>
        </p:nvSpPr>
        <p:spPr>
          <a:xfrm>
            <a:off x="806450" y="1633855"/>
            <a:ext cx="3371850" cy="69088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课文主要写了什么？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9914" y="2543792"/>
            <a:ext cx="2954655" cy="39676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当堂测评</a:t>
            </a:r>
          </a:p>
        </p:txBody>
      </p:sp>
      <p:sp>
        <p:nvSpPr>
          <p:cNvPr id="6" name="矩形 19"/>
          <p:cNvSpPr/>
          <p:nvPr/>
        </p:nvSpPr>
        <p:spPr>
          <a:xfrm>
            <a:off x="1014095" y="1625072"/>
            <a:ext cx="2664512" cy="588816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1.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仿照例子写一写</a:t>
            </a:r>
          </a:p>
        </p:txBody>
      </p:sp>
      <p:sp>
        <p:nvSpPr>
          <p:cNvPr id="7" name="Rectangle 2"/>
          <p:cNvSpPr/>
          <p:nvPr/>
        </p:nvSpPr>
        <p:spPr>
          <a:xfrm>
            <a:off x="1014095" y="2177036"/>
            <a:ext cx="6750685" cy="1938992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例：鲜红嫩绿（表示颜色的词）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黑体" panose="02010609060101010101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黑体" panose="02010609060101010101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黑体" panose="02010609060101010101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例：高高地挂    矮矮地长    慢慢地走</a:t>
            </a:r>
          </a:p>
        </p:txBody>
      </p:sp>
      <p:sp>
        <p:nvSpPr>
          <p:cNvPr id="8" name="矩形 7"/>
          <p:cNvSpPr/>
          <p:nvPr/>
        </p:nvSpPr>
        <p:spPr>
          <a:xfrm>
            <a:off x="1607953" y="2846705"/>
            <a:ext cx="1476333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花花绿绿 </a:t>
            </a:r>
          </a:p>
        </p:txBody>
      </p:sp>
      <p:sp>
        <p:nvSpPr>
          <p:cNvPr id="9" name="矩形 8"/>
          <p:cNvSpPr/>
          <p:nvPr/>
        </p:nvSpPr>
        <p:spPr>
          <a:xfrm>
            <a:off x="3563916" y="2846705"/>
            <a:ext cx="1557198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万紫千红 </a:t>
            </a:r>
          </a:p>
        </p:txBody>
      </p:sp>
      <p:sp>
        <p:nvSpPr>
          <p:cNvPr id="10" name="矩形 9"/>
          <p:cNvSpPr/>
          <p:nvPr/>
        </p:nvSpPr>
        <p:spPr>
          <a:xfrm>
            <a:off x="1621156" y="4321447"/>
            <a:ext cx="1451701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痴痴地看 </a:t>
            </a:r>
          </a:p>
        </p:txBody>
      </p:sp>
      <p:sp>
        <p:nvSpPr>
          <p:cNvPr id="11" name="矩形 10"/>
          <p:cNvSpPr/>
          <p:nvPr/>
        </p:nvSpPr>
        <p:spPr>
          <a:xfrm>
            <a:off x="3469738" y="4356282"/>
            <a:ext cx="1728788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深深地埋</a:t>
            </a:r>
          </a:p>
        </p:txBody>
      </p:sp>
      <p:sp>
        <p:nvSpPr>
          <p:cNvPr id="12" name="矩形 11"/>
          <p:cNvSpPr/>
          <p:nvPr/>
        </p:nvSpPr>
        <p:spPr>
          <a:xfrm>
            <a:off x="5465007" y="2851241"/>
            <a:ext cx="1625601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姹紫嫣红 </a:t>
            </a:r>
          </a:p>
        </p:txBody>
      </p:sp>
      <p:sp>
        <p:nvSpPr>
          <p:cNvPr id="13" name="矩形 12"/>
          <p:cNvSpPr/>
          <p:nvPr/>
        </p:nvSpPr>
        <p:spPr>
          <a:xfrm>
            <a:off x="5276016" y="4306285"/>
            <a:ext cx="1430106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傻傻地等 </a:t>
            </a:r>
          </a:p>
        </p:txBody>
      </p:sp>
      <p:cxnSp>
        <p:nvCxnSpPr>
          <p:cNvPr id="14" name="直接连接符 13"/>
          <p:cNvCxnSpPr/>
          <p:nvPr/>
        </p:nvCxnSpPr>
        <p:spPr>
          <a:xfrm>
            <a:off x="1429657" y="3307080"/>
            <a:ext cx="153851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3699446" y="3307080"/>
            <a:ext cx="135558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5618480" y="3307080"/>
            <a:ext cx="139917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1435463" y="4781822"/>
            <a:ext cx="153851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3474814" y="4751162"/>
            <a:ext cx="153851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5446572" y="4728601"/>
            <a:ext cx="153851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9914" y="2543792"/>
            <a:ext cx="2954655" cy="39676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当堂测评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9914" y="2543792"/>
            <a:ext cx="2954655" cy="3967680"/>
          </a:xfrm>
          <a:prstGeom prst="rect">
            <a:avLst/>
          </a:prstGeom>
        </p:spPr>
      </p:pic>
      <p:sp>
        <p:nvSpPr>
          <p:cNvPr id="18" name="矩形 2"/>
          <p:cNvSpPr/>
          <p:nvPr/>
        </p:nvSpPr>
        <p:spPr>
          <a:xfrm>
            <a:off x="1093351" y="1860322"/>
            <a:ext cx="6837680" cy="1135054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2.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从课文中的对话可以看出花生具有什么样的特点？父亲想借花生告诉“我们”什么道理？</a:t>
            </a:r>
          </a:p>
        </p:txBody>
      </p:sp>
      <p:sp>
        <p:nvSpPr>
          <p:cNvPr id="22" name="圆角矩形 27"/>
          <p:cNvSpPr/>
          <p:nvPr/>
        </p:nvSpPr>
        <p:spPr>
          <a:xfrm>
            <a:off x="717431" y="1773556"/>
            <a:ext cx="7561580" cy="1305288"/>
          </a:xfrm>
          <a:prstGeom prst="roundRect">
            <a:avLst/>
          </a:prstGeom>
          <a:noFill/>
          <a:ln>
            <a:solidFill>
              <a:srgbClr val="E58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717431" y="3602282"/>
            <a:ext cx="7810063" cy="185069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解析：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花生没有美丽的，却有内在的品格，即朴实无华、不计名利、默默奉献。父亲想借花生告诉“我们”：人要做有用的人，不要做只讲体面，而对别人没有好处的人。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2" grpId="0" bldLvl="0" animBg="1"/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8" r="1648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908981" y="4238429"/>
            <a:ext cx="3924905" cy="320593"/>
            <a:chOff x="445479" y="4315402"/>
            <a:chExt cx="4198082" cy="471187"/>
          </a:xfrm>
        </p:grpSpPr>
        <p:sp>
          <p:nvSpPr>
            <p:cNvPr id="7" name="矩形 259"/>
            <p:cNvSpPr>
              <a:spLocks noChangeArrowheads="1"/>
            </p:cNvSpPr>
            <p:nvPr/>
          </p:nvSpPr>
          <p:spPr bwMode="auto">
            <a:xfrm>
              <a:off x="445479" y="4317855"/>
              <a:ext cx="2114790" cy="468734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</a:ln>
            <a:effectLst/>
          </p:spPr>
          <p:txBody>
            <a:bodyPr wrap="square" lIns="36000" tIns="36000" rIns="36000" bIns="36000" anchor="t" anchorCtr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lvl="0" algn="ctr" defTabSz="457200">
                <a:spcBef>
                  <a:spcPts val="0"/>
                </a:spcBef>
                <a:buNone/>
                <a:defRPr/>
              </a:pPr>
              <a:r>
                <a:rPr lang="zh-CN" altLang="en-US" sz="1600" kern="0" dirty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主讲人：办公资源</a:t>
              </a:r>
              <a:endParaRPr lang="en-US" altLang="zh-CN" sz="1600" kern="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" name="矩形 259"/>
            <p:cNvSpPr>
              <a:spLocks noChangeArrowheads="1"/>
            </p:cNvSpPr>
            <p:nvPr/>
          </p:nvSpPr>
          <p:spPr bwMode="auto">
            <a:xfrm>
              <a:off x="2784412" y="4315402"/>
              <a:ext cx="1859149" cy="468734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</a:ln>
            <a:effectLst/>
          </p:spPr>
          <p:txBody>
            <a:bodyPr wrap="square" lIns="36000" tIns="36000" rIns="36000" bIns="36000" anchor="t" anchorCtr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时间</a:t>
              </a: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: xxx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753663" y="1136214"/>
            <a:ext cx="5920105" cy="2292786"/>
            <a:chOff x="4429633" y="2106980"/>
            <a:chExt cx="5920105" cy="2292786"/>
          </a:xfrm>
        </p:grpSpPr>
        <p:sp>
          <p:nvSpPr>
            <p:cNvPr id="10" name="矩形 259"/>
            <p:cNvSpPr>
              <a:spLocks noChangeArrowheads="1"/>
            </p:cNvSpPr>
            <p:nvPr/>
          </p:nvSpPr>
          <p:spPr bwMode="auto">
            <a:xfrm>
              <a:off x="4585208" y="2106980"/>
              <a:ext cx="5764530" cy="14770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defTabSz="457200">
                <a:buFont typeface="Arial" panose="020B0604020202020204" pitchFamily="34" charset="0"/>
                <a:buNone/>
              </a:pPr>
              <a:r>
                <a:rPr lang="en-US" altLang="zh-CN" sz="9600" b="1" spc="60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演示斜黑体" panose="02010600030101010101" pitchFamily="50" charset="-122"/>
                  <a:ea typeface="演示斜黑体" panose="02010600030101010101" pitchFamily="50" charset="-122"/>
                  <a:cs typeface="Arial" panose="020B0604020202020204" pitchFamily="34" charset="0"/>
                  <a:sym typeface="Arial" panose="020B0604020202020204" pitchFamily="34" charset="0"/>
                </a:rPr>
                <a:t>PPT818</a:t>
              </a:r>
              <a:endParaRPr lang="en-US" altLang="zh-CN" sz="9600" b="1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演示斜黑体" panose="02010600030101010101" pitchFamily="50" charset="-122"/>
                <a:ea typeface="演示斜黑体" panose="02010600030101010101" pitchFamily="50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4429633" y="3938101"/>
              <a:ext cx="382508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r" defTabSz="457200"/>
              <a:r>
                <a:rPr lang="zh-CN" altLang="en-US" sz="2400" dirty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语文 五年级 上册 配人教版</a:t>
              </a:r>
            </a:p>
          </p:txBody>
        </p:sp>
        <p:cxnSp>
          <p:nvCxnSpPr>
            <p:cNvPr id="12" name="直接连接符 11"/>
            <p:cNvCxnSpPr/>
            <p:nvPr/>
          </p:nvCxnSpPr>
          <p:spPr>
            <a:xfrm rot="10800000">
              <a:off x="4584951" y="3815288"/>
              <a:ext cx="5473670" cy="0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bg1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趣味导入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961402" y="2598055"/>
            <a:ext cx="3676126" cy="2873830"/>
          </a:xfrm>
          <a:prstGeom prst="rect">
            <a:avLst/>
          </a:prstGeom>
        </p:spPr>
        <p:txBody>
          <a:bodyPr wrap="square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根根胡须入泥沙，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自造房屋自安家。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地上开花不结果，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地下结果不开花。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4" name="Picture 2" descr="http://ku.90sjimg.com/element_origin_min_pic/16/09/22/2157e3dfb5d0fd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4036" y="2485552"/>
            <a:ext cx="2423682" cy="2524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5"/>
          <p:cNvSpPr/>
          <p:nvPr/>
        </p:nvSpPr>
        <p:spPr>
          <a:xfrm>
            <a:off x="5291933" y="1098621"/>
            <a:ext cx="16081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all" spc="0" normalizeH="0" baseline="0" noProof="0" dirty="0">
                <a:ln w="0"/>
                <a:gradFill flip="none">
                  <a:gsLst>
                    <a:gs pos="0">
                      <a:srgbClr val="5B9BD5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5B9BD5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5B9BD5">
                        <a:shade val="65000"/>
                        <a:satMod val="130000"/>
                      </a:srgbClr>
                    </a:gs>
                    <a:gs pos="92000">
                      <a:srgbClr val="5B9BD5">
                        <a:shade val="50000"/>
                        <a:satMod val="120000"/>
                      </a:srgbClr>
                    </a:gs>
                    <a:gs pos="100000">
                      <a:srgbClr val="5B9BD5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花生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资料链接</a:t>
            </a: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4513943" y="2116578"/>
            <a:ext cx="6464527" cy="30469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    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许地山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（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1893-1941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），现代小说家、散文家。笔名落华生，文学研究会发起人之一。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黑体" panose="02010609060101010101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    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主要作品：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短篇小说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《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缀网劳蛛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》《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危巢坠简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》《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解放者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》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，散文集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《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空山灵雨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》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，论著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《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印度文学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》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等。</a:t>
            </a:r>
          </a:p>
        </p:txBody>
      </p:sp>
      <p:pic>
        <p:nvPicPr>
          <p:cNvPr id="8" name="Picture 2" descr="http://mmbiz.qpic.cn/mmbiz_png/yAH8BuF95Pc54GY3u4P7T9fWY9gyrhMfj0fiauSPAVURAB9Lt9riatJ5OdMcxHnrtFs9VtGwicBA7Ov6TwNEjIKWw/640?wx_fmt=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210" y="2254864"/>
            <a:ext cx="2667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 bldLvl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字词认读</a:t>
            </a:r>
          </a:p>
        </p:txBody>
      </p:sp>
      <p:sp>
        <p:nvSpPr>
          <p:cNvPr id="6" name="文本框 3"/>
          <p:cNvSpPr txBox="1"/>
          <p:nvPr/>
        </p:nvSpPr>
        <p:spPr>
          <a:xfrm>
            <a:off x="1007864" y="2006418"/>
            <a:ext cx="779970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 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播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 种    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浇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 水   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吩 咐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   茅 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亭</a:t>
            </a:r>
          </a:p>
        </p:txBody>
      </p:sp>
      <p:sp>
        <p:nvSpPr>
          <p:cNvPr id="9" name="矩形 8"/>
          <p:cNvSpPr/>
          <p:nvPr/>
        </p:nvSpPr>
        <p:spPr>
          <a:xfrm>
            <a:off x="1228843" y="1555947"/>
            <a:ext cx="702373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bō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          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jiāo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        </a:t>
            </a:r>
            <a:r>
              <a:rPr kumimoji="0" lang="en-US" altLang="zh-CN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fēn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 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fù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          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tíng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    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" name="文本框 7"/>
          <p:cNvSpPr txBox="1"/>
          <p:nvPr/>
        </p:nvSpPr>
        <p:spPr>
          <a:xfrm>
            <a:off x="1096764" y="3734888"/>
            <a:ext cx="742315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榨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 油       石 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榴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     爱 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慕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    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矮</a:t>
            </a:r>
          </a:p>
        </p:txBody>
      </p:sp>
      <p:sp>
        <p:nvSpPr>
          <p:cNvPr id="11" name="矩形 10"/>
          <p:cNvSpPr/>
          <p:nvPr/>
        </p:nvSpPr>
        <p:spPr>
          <a:xfrm>
            <a:off x="1007864" y="3274513"/>
            <a:ext cx="813244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zhà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                    </a:t>
            </a:r>
            <a:r>
              <a:rPr kumimoji="0" lang="en-US" altLang="zh-CN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 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liú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            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mù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     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ǎi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方正舒体" panose="02010601030101010101" charset="-122"/>
              <a:sym typeface="Arial" panose="020B060402020202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9914" y="2543792"/>
            <a:ext cx="2954655" cy="39676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字词认读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6164042" y="2575741"/>
            <a:ext cx="1272540" cy="137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00" b="0" i="0" u="none" strike="noStrike" kern="1200" cap="none" spc="0" normalizeH="0" baseline="0" noProof="0">
                <a:ln>
                  <a:noFill/>
                </a:ln>
                <a:solidFill>
                  <a:srgbClr val="F3F5E7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小学学科网xuekeedu.com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546594" y="3688896"/>
            <a:ext cx="1272540" cy="137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00" b="0" i="0" u="none" strike="noStrike" kern="1200" cap="none" spc="0" normalizeH="0" baseline="0" noProof="0">
                <a:ln>
                  <a:noFill/>
                </a:ln>
                <a:solidFill>
                  <a:srgbClr val="F3F5E7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小学学科网xuekeedu.com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5787274" y="2259194"/>
            <a:ext cx="1763410" cy="775335"/>
            <a:chOff x="11338" y="3255"/>
            <a:chExt cx="2533" cy="1221"/>
          </a:xfrm>
        </p:grpSpPr>
        <p:grpSp>
          <p:nvGrpSpPr>
            <p:cNvPr id="7" name="组合 6"/>
            <p:cNvGrpSpPr/>
            <p:nvPr/>
          </p:nvGrpSpPr>
          <p:grpSpPr>
            <a:xfrm>
              <a:off x="12698" y="3255"/>
              <a:ext cx="1173" cy="1221"/>
              <a:chOff x="8451" y="2269"/>
              <a:chExt cx="1255" cy="1288"/>
            </a:xfrm>
          </p:grpSpPr>
          <p:sp>
            <p:nvSpPr>
              <p:cNvPr id="12" name="矩形 11"/>
              <p:cNvSpPr/>
              <p:nvPr/>
            </p:nvSpPr>
            <p:spPr>
              <a:xfrm>
                <a:off x="8451" y="2269"/>
                <a:ext cx="1255" cy="1288"/>
              </a:xfrm>
              <a:prstGeom prst="rect">
                <a:avLst/>
              </a:pr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  <p:cxnSp>
            <p:nvCxnSpPr>
              <p:cNvPr id="13" name="直接连接符 12"/>
              <p:cNvCxnSpPr>
                <a:stCxn id="12" idx="1"/>
                <a:endCxn id="12" idx="3"/>
              </p:cNvCxnSpPr>
              <p:nvPr/>
            </p:nvCxnSpPr>
            <p:spPr>
              <a:xfrm>
                <a:off x="8451" y="2914"/>
                <a:ext cx="1255" cy="0"/>
              </a:xfrm>
              <a:prstGeom prst="line">
                <a:avLst/>
              </a:prstGeom>
              <a:ln w="15875" cmpd="sng">
                <a:solidFill>
                  <a:srgbClr val="FF000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接连接符 13"/>
              <p:cNvCxnSpPr>
                <a:stCxn id="12" idx="0"/>
                <a:endCxn id="12" idx="2"/>
              </p:cNvCxnSpPr>
              <p:nvPr/>
            </p:nvCxnSpPr>
            <p:spPr>
              <a:xfrm>
                <a:off x="9079" y="2269"/>
                <a:ext cx="0" cy="1288"/>
              </a:xfrm>
              <a:prstGeom prst="line">
                <a:avLst/>
              </a:prstGeom>
              <a:ln w="15875" cmpd="sng">
                <a:solidFill>
                  <a:srgbClr val="FF000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组合 7"/>
            <p:cNvGrpSpPr/>
            <p:nvPr/>
          </p:nvGrpSpPr>
          <p:grpSpPr>
            <a:xfrm>
              <a:off x="11338" y="3255"/>
              <a:ext cx="1143" cy="1221"/>
              <a:chOff x="8365" y="2269"/>
              <a:chExt cx="1223" cy="1288"/>
            </a:xfrm>
          </p:grpSpPr>
          <p:sp>
            <p:nvSpPr>
              <p:cNvPr id="9" name="矩形 8"/>
              <p:cNvSpPr/>
              <p:nvPr/>
            </p:nvSpPr>
            <p:spPr>
              <a:xfrm>
                <a:off x="8365" y="2269"/>
                <a:ext cx="1223" cy="1288"/>
              </a:xfrm>
              <a:prstGeom prst="rect">
                <a:avLst/>
              </a:pr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  <p:cxnSp>
            <p:nvCxnSpPr>
              <p:cNvPr id="10" name="直接连接符 9"/>
              <p:cNvCxnSpPr>
                <a:stCxn id="9" idx="1"/>
                <a:endCxn id="9" idx="3"/>
              </p:cNvCxnSpPr>
              <p:nvPr/>
            </p:nvCxnSpPr>
            <p:spPr>
              <a:xfrm>
                <a:off x="8365" y="2914"/>
                <a:ext cx="1223" cy="0"/>
              </a:xfrm>
              <a:prstGeom prst="line">
                <a:avLst/>
              </a:prstGeom>
              <a:ln w="15875" cmpd="sng">
                <a:solidFill>
                  <a:srgbClr val="FF000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接连接符 10"/>
              <p:cNvCxnSpPr>
                <a:stCxn id="9" idx="0"/>
                <a:endCxn id="9" idx="2"/>
              </p:cNvCxnSpPr>
              <p:nvPr/>
            </p:nvCxnSpPr>
            <p:spPr>
              <a:xfrm>
                <a:off x="8977" y="2269"/>
                <a:ext cx="0" cy="1288"/>
              </a:xfrm>
              <a:prstGeom prst="line">
                <a:avLst/>
              </a:prstGeom>
              <a:ln w="15875" cmpd="sng">
                <a:solidFill>
                  <a:srgbClr val="FF000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5" name="文本框 14"/>
          <p:cNvSpPr txBox="1"/>
          <p:nvPr/>
        </p:nvSpPr>
        <p:spPr>
          <a:xfrm>
            <a:off x="3418324" y="3659051"/>
            <a:ext cx="1272540" cy="137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00" b="0" i="0" u="none" strike="noStrike" kern="1200" cap="none" spc="0" normalizeH="0" baseline="0" noProof="0">
                <a:ln>
                  <a:noFill/>
                </a:ln>
                <a:solidFill>
                  <a:srgbClr val="F3F5E7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小学学科网xuekeedu.com</a:t>
            </a:r>
          </a:p>
        </p:txBody>
      </p:sp>
      <p:sp>
        <p:nvSpPr>
          <p:cNvPr id="16" name="矩形 10"/>
          <p:cNvSpPr/>
          <p:nvPr/>
        </p:nvSpPr>
        <p:spPr>
          <a:xfrm flipH="1">
            <a:off x="5603694" y="3505382"/>
            <a:ext cx="2981785" cy="1555512"/>
          </a:xfrm>
          <a:custGeom>
            <a:avLst/>
            <a:gdLst>
              <a:gd name="connsiteX0" fmla="*/ 0 w 5963288"/>
              <a:gd name="connsiteY0" fmla="*/ 0 h 504056"/>
              <a:gd name="connsiteX1" fmla="*/ 5963288 w 5963288"/>
              <a:gd name="connsiteY1" fmla="*/ 0 h 504056"/>
              <a:gd name="connsiteX2" fmla="*/ 5963288 w 5963288"/>
              <a:gd name="connsiteY2" fmla="*/ 504056 h 504056"/>
              <a:gd name="connsiteX3" fmla="*/ 0 w 5963288"/>
              <a:gd name="connsiteY3" fmla="*/ 504056 h 504056"/>
              <a:gd name="connsiteX4" fmla="*/ 0 w 5963288"/>
              <a:gd name="connsiteY4" fmla="*/ 0 h 504056"/>
              <a:gd name="connsiteX0-1" fmla="*/ 0 w 5963288"/>
              <a:gd name="connsiteY0-2" fmla="*/ 0 h 531765"/>
              <a:gd name="connsiteX1-3" fmla="*/ 5963288 w 5963288"/>
              <a:gd name="connsiteY1-4" fmla="*/ 0 h 531765"/>
              <a:gd name="connsiteX2-5" fmla="*/ 5963288 w 5963288"/>
              <a:gd name="connsiteY2-6" fmla="*/ 504056 h 531765"/>
              <a:gd name="connsiteX3-7" fmla="*/ 193964 w 5963288"/>
              <a:gd name="connsiteY3-8" fmla="*/ 531765 h 531765"/>
              <a:gd name="connsiteX4-9" fmla="*/ 0 w 5963288"/>
              <a:gd name="connsiteY4-10" fmla="*/ 0 h 531765"/>
              <a:gd name="connsiteX0-11" fmla="*/ 0 w 5963288"/>
              <a:gd name="connsiteY0-12" fmla="*/ 0 h 517910"/>
              <a:gd name="connsiteX1-13" fmla="*/ 5963288 w 5963288"/>
              <a:gd name="connsiteY1-14" fmla="*/ 0 h 517910"/>
              <a:gd name="connsiteX2-15" fmla="*/ 5963288 w 5963288"/>
              <a:gd name="connsiteY2-16" fmla="*/ 504056 h 517910"/>
              <a:gd name="connsiteX3-17" fmla="*/ 235528 w 5963288"/>
              <a:gd name="connsiteY3-18" fmla="*/ 517910 h 517910"/>
              <a:gd name="connsiteX4-19" fmla="*/ 0 w 5963288"/>
              <a:gd name="connsiteY4-20" fmla="*/ 0 h 517910"/>
              <a:gd name="connsiteX0-21" fmla="*/ 5963288 w 6054728"/>
              <a:gd name="connsiteY0-22" fmla="*/ 504056 h 595496"/>
              <a:gd name="connsiteX1-23" fmla="*/ 235528 w 6054728"/>
              <a:gd name="connsiteY1-24" fmla="*/ 517910 h 595496"/>
              <a:gd name="connsiteX2-25" fmla="*/ 0 w 6054728"/>
              <a:gd name="connsiteY2-26" fmla="*/ 0 h 595496"/>
              <a:gd name="connsiteX3-27" fmla="*/ 5963288 w 6054728"/>
              <a:gd name="connsiteY3-28" fmla="*/ 0 h 595496"/>
              <a:gd name="connsiteX4-29" fmla="*/ 6054728 w 6054728"/>
              <a:gd name="connsiteY4-30" fmla="*/ 595496 h 595496"/>
              <a:gd name="connsiteX0-31" fmla="*/ 5963288 w 5963288"/>
              <a:gd name="connsiteY0-32" fmla="*/ 504056 h 517910"/>
              <a:gd name="connsiteX1-33" fmla="*/ 235528 w 5963288"/>
              <a:gd name="connsiteY1-34" fmla="*/ 517910 h 517910"/>
              <a:gd name="connsiteX2-35" fmla="*/ 0 w 5963288"/>
              <a:gd name="connsiteY2-36" fmla="*/ 0 h 517910"/>
              <a:gd name="connsiteX3-37" fmla="*/ 5963288 w 5963288"/>
              <a:gd name="connsiteY3-38" fmla="*/ 0 h 51791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963288" h="517910">
                <a:moveTo>
                  <a:pt x="5963288" y="504056"/>
                </a:moveTo>
                <a:lnTo>
                  <a:pt x="235528" y="517910"/>
                </a:lnTo>
                <a:lnTo>
                  <a:pt x="0" y="0"/>
                </a:lnTo>
                <a:lnTo>
                  <a:pt x="5963288" y="0"/>
                </a:lnTo>
              </a:path>
            </a:pathLst>
          </a:custGeom>
          <a:pattFill prst="openDmnd">
            <a:fgClr>
              <a:srgbClr val="259F90"/>
            </a:fgClr>
            <a:bgClr>
              <a:srgbClr val="29B1A1"/>
            </a:bgClr>
          </a:pattFill>
          <a:ln w="25400" cap="flat" cmpd="sng" algn="ctr">
            <a:solidFill>
              <a:sysClr val="window" lastClr="FFFFFF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674489" y="3738790"/>
            <a:ext cx="4016375" cy="1356360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1622778" y="2363740"/>
            <a:ext cx="795020" cy="775335"/>
            <a:chOff x="8365" y="2269"/>
            <a:chExt cx="1340" cy="1288"/>
          </a:xfrm>
        </p:grpSpPr>
        <p:sp>
          <p:nvSpPr>
            <p:cNvPr id="19" name="矩形 18"/>
            <p:cNvSpPr/>
            <p:nvPr/>
          </p:nvSpPr>
          <p:spPr>
            <a:xfrm>
              <a:off x="8365" y="2269"/>
              <a:ext cx="1341" cy="1288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20" name="直接连接符 19"/>
            <p:cNvCxnSpPr>
              <a:stCxn id="19" idx="1"/>
              <a:endCxn id="19" idx="3"/>
            </p:cNvCxnSpPr>
            <p:nvPr/>
          </p:nvCxnSpPr>
          <p:spPr>
            <a:xfrm>
              <a:off x="8365" y="2913"/>
              <a:ext cx="1341" cy="0"/>
            </a:xfrm>
            <a:prstGeom prst="line">
              <a:avLst/>
            </a:prstGeom>
            <a:ln w="15875" cmpd="sng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>
              <a:stCxn id="19" idx="0"/>
              <a:endCxn id="19" idx="2"/>
            </p:cNvCxnSpPr>
            <p:nvPr/>
          </p:nvCxnSpPr>
          <p:spPr>
            <a:xfrm>
              <a:off x="9036" y="2269"/>
              <a:ext cx="0" cy="1288"/>
            </a:xfrm>
            <a:prstGeom prst="line">
              <a:avLst/>
            </a:prstGeom>
            <a:ln w="15875" cmpd="sng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矩形 21"/>
          <p:cNvSpPr/>
          <p:nvPr/>
        </p:nvSpPr>
        <p:spPr>
          <a:xfrm>
            <a:off x="5870941" y="2110713"/>
            <a:ext cx="2447290" cy="9198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爱   慕</a:t>
            </a:r>
          </a:p>
        </p:txBody>
      </p:sp>
      <p:sp>
        <p:nvSpPr>
          <p:cNvPr id="23" name="矩形 22"/>
          <p:cNvSpPr/>
          <p:nvPr/>
        </p:nvSpPr>
        <p:spPr>
          <a:xfrm>
            <a:off x="1536281" y="2231502"/>
            <a:ext cx="2167890" cy="9198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 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开  辟</a:t>
            </a:r>
          </a:p>
        </p:txBody>
      </p:sp>
      <p:sp>
        <p:nvSpPr>
          <p:cNvPr id="24" name="矩形 23"/>
          <p:cNvSpPr/>
          <p:nvPr/>
        </p:nvSpPr>
        <p:spPr>
          <a:xfrm>
            <a:off x="798159" y="3675898"/>
            <a:ext cx="3892705" cy="13179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开拓扩展。本文指把原来荒着的地开垦出来。</a:t>
            </a:r>
          </a:p>
        </p:txBody>
      </p:sp>
      <p:sp>
        <p:nvSpPr>
          <p:cNvPr id="25" name="矩形 24"/>
          <p:cNvSpPr/>
          <p:nvPr/>
        </p:nvSpPr>
        <p:spPr>
          <a:xfrm>
            <a:off x="5714740" y="3598031"/>
            <a:ext cx="2918532" cy="13179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由于喜欢或敬重而愿意接近。</a:t>
            </a:r>
          </a:p>
        </p:txBody>
      </p:sp>
      <p:sp>
        <p:nvSpPr>
          <p:cNvPr id="26" name="矩形 25"/>
          <p:cNvSpPr/>
          <p:nvPr/>
        </p:nvSpPr>
        <p:spPr>
          <a:xfrm flipH="1">
            <a:off x="5588014" y="1607705"/>
            <a:ext cx="2277745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 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à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     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m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ù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方正舒体" panose="02010601030101010101" charset="-122"/>
              <a:sym typeface="Arial" panose="020B0604020202020204" pitchFamily="34" charset="0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1347589" y="1671840"/>
            <a:ext cx="20707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   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kāi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    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pì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方正舒体" panose="02010601030101010101" charset="-122"/>
              <a:sym typeface="Arial" panose="020B0604020202020204" pitchFamily="34" charset="0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2418088" y="2363334"/>
            <a:ext cx="795020" cy="775335"/>
            <a:chOff x="8365" y="2269"/>
            <a:chExt cx="1340" cy="1288"/>
          </a:xfrm>
        </p:grpSpPr>
        <p:sp>
          <p:nvSpPr>
            <p:cNvPr id="29" name="矩形 28"/>
            <p:cNvSpPr/>
            <p:nvPr/>
          </p:nvSpPr>
          <p:spPr>
            <a:xfrm>
              <a:off x="8365" y="2269"/>
              <a:ext cx="1341" cy="1288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30" name="直接连接符 29"/>
            <p:cNvCxnSpPr>
              <a:stCxn id="29" idx="1"/>
              <a:endCxn id="29" idx="3"/>
            </p:cNvCxnSpPr>
            <p:nvPr/>
          </p:nvCxnSpPr>
          <p:spPr>
            <a:xfrm>
              <a:off x="8365" y="2913"/>
              <a:ext cx="1341" cy="0"/>
            </a:xfrm>
            <a:prstGeom prst="line">
              <a:avLst/>
            </a:prstGeom>
            <a:ln w="15875" cmpd="sng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>
              <a:stCxn id="29" idx="0"/>
              <a:endCxn id="29" idx="2"/>
            </p:cNvCxnSpPr>
            <p:nvPr/>
          </p:nvCxnSpPr>
          <p:spPr>
            <a:xfrm>
              <a:off x="9036" y="2269"/>
              <a:ext cx="0" cy="1288"/>
            </a:xfrm>
            <a:prstGeom prst="line">
              <a:avLst/>
            </a:prstGeom>
            <a:ln w="15875" cmpd="sng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9914" y="2543792"/>
            <a:ext cx="2954655" cy="39676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ldLvl="0" animBg="1"/>
      <p:bldP spid="17" grpId="0" bldLvl="0" animBg="1"/>
      <p:bldP spid="24" grpId="0"/>
      <p:bldP spid="25" grpId="0"/>
      <p:bldP spid="26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句段感知</a:t>
            </a:r>
          </a:p>
        </p:txBody>
      </p:sp>
      <p:sp>
        <p:nvSpPr>
          <p:cNvPr id="3" name="文本框 12"/>
          <p:cNvSpPr txBox="1"/>
          <p:nvPr/>
        </p:nvSpPr>
        <p:spPr>
          <a:xfrm>
            <a:off x="2776081" y="1456768"/>
            <a:ext cx="8051303" cy="114281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我们家的后园有半亩空地，母亲说：“让它荒着怪可惜的，你们那么爱吃花生，就开辟出来种花生吧。”</a:t>
            </a:r>
          </a:p>
        </p:txBody>
      </p:sp>
      <p:sp>
        <p:nvSpPr>
          <p:cNvPr id="4" name="矩形 3"/>
          <p:cNvSpPr/>
          <p:nvPr/>
        </p:nvSpPr>
        <p:spPr>
          <a:xfrm>
            <a:off x="4267200" y="4258419"/>
            <a:ext cx="7124700" cy="1142813"/>
          </a:xfrm>
          <a:prstGeom prst="rect">
            <a:avLst/>
          </a:prstGeom>
          <a:noFill/>
          <a:ln w="22225">
            <a:solidFill>
              <a:srgbClr val="7030A0"/>
            </a:solidFill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母亲的话点出“我们”姐弟几个爱吃花生，为下文写“我们”吃花生、议花生埋下伏笔。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837806" y="2849835"/>
            <a:ext cx="3817112" cy="605698"/>
          </a:xfrm>
          <a:prstGeom prst="wedgeRoundRectCallout">
            <a:avLst>
              <a:gd name="adj1" fmla="val -35939"/>
              <a:gd name="adj2" fmla="val -105587"/>
              <a:gd name="adj3" fmla="val 16667"/>
            </a:avLst>
          </a:prstGeom>
          <a:solidFill>
            <a:srgbClr val="FFC000"/>
          </a:solidFill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母亲的话在文中起什么作用？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6694" y="2663975"/>
            <a:ext cx="4351794" cy="4194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6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句段感知</a:t>
            </a:r>
          </a:p>
        </p:txBody>
      </p:sp>
      <p:sp>
        <p:nvSpPr>
          <p:cNvPr id="3" name="文本框 12"/>
          <p:cNvSpPr txBox="1"/>
          <p:nvPr/>
        </p:nvSpPr>
        <p:spPr>
          <a:xfrm>
            <a:off x="3372981" y="1291668"/>
            <a:ext cx="8051303" cy="230832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我们家的后园有半亩空地，母亲说：“让它荒着怪可惜的，你们那么爱吃花生，就开辟出来种花生吧。”我们姐弟几个都很高兴，买种，翻地，播种，浇水，施肥，没过几个月，居然收获了。</a:t>
            </a:r>
          </a:p>
        </p:txBody>
      </p:sp>
      <p:sp>
        <p:nvSpPr>
          <p:cNvPr id="4" name="矩形 3"/>
          <p:cNvSpPr/>
          <p:nvPr/>
        </p:nvSpPr>
        <p:spPr>
          <a:xfrm>
            <a:off x="4394200" y="4404274"/>
            <a:ext cx="6896100" cy="1140505"/>
          </a:xfrm>
          <a:prstGeom prst="rect">
            <a:avLst/>
          </a:prstGeom>
          <a:noFill/>
          <a:ln w="22225">
            <a:solidFill>
              <a:srgbClr val="7030A0"/>
            </a:solidFill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作者只用一句话就写出了种花生的过程，“居然”突出了“我们”收获花生时的惊喜与兴奋。</a:t>
            </a:r>
          </a:p>
        </p:txBody>
      </p:sp>
      <p:cxnSp>
        <p:nvCxnSpPr>
          <p:cNvPr id="6" name="直接连接符 5"/>
          <p:cNvCxnSpPr/>
          <p:nvPr/>
        </p:nvCxnSpPr>
        <p:spPr>
          <a:xfrm flipV="1">
            <a:off x="3626485" y="2977243"/>
            <a:ext cx="7409815" cy="290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10383157" y="2445830"/>
            <a:ext cx="65314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3418582" y="3599992"/>
            <a:ext cx="318795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圆角矩形 33"/>
          <p:cNvSpPr/>
          <p:nvPr/>
        </p:nvSpPr>
        <p:spPr>
          <a:xfrm>
            <a:off x="4660134" y="3090089"/>
            <a:ext cx="627961" cy="426084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6694" y="2663975"/>
            <a:ext cx="4351794" cy="4194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9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句段感知</a:t>
            </a:r>
          </a:p>
        </p:txBody>
      </p:sp>
      <p:cxnSp>
        <p:nvCxnSpPr>
          <p:cNvPr id="3" name="直接连接符 2"/>
          <p:cNvCxnSpPr/>
          <p:nvPr/>
        </p:nvCxnSpPr>
        <p:spPr>
          <a:xfrm>
            <a:off x="1712685" y="2411820"/>
            <a:ext cx="736065" cy="15875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993140" y="1845310"/>
            <a:ext cx="5182235" cy="2861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     母亲说：“今晚我们过一个收获节，请你们父亲也来尝尝我们的落花生，好不好？”母亲把花生做成了好几样食品，还吩咐就在后园的茅草亭过这个节。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6365240" y="1880235"/>
            <a:ext cx="4481195" cy="2872105"/>
            <a:chOff x="9264" y="3661"/>
            <a:chExt cx="7057" cy="4523"/>
          </a:xfrm>
        </p:grpSpPr>
        <p:sp>
          <p:nvSpPr>
            <p:cNvPr id="7" name="任意多边形 10"/>
            <p:cNvSpPr/>
            <p:nvPr>
              <p:custDataLst>
                <p:tags r:id="rId1"/>
              </p:custDataLst>
            </p:nvPr>
          </p:nvSpPr>
          <p:spPr>
            <a:xfrm>
              <a:off x="9264" y="3661"/>
              <a:ext cx="7057" cy="4396"/>
            </a:xfrm>
            <a:custGeom>
              <a:avLst/>
              <a:gdLst>
                <a:gd name="connsiteX0" fmla="*/ 5955922 w 5955922"/>
                <a:gd name="connsiteY0" fmla="*/ 0 h 699160"/>
                <a:gd name="connsiteX1" fmla="*/ 5762221 w 5955922"/>
                <a:gd name="connsiteY1" fmla="*/ 671470 h 699160"/>
                <a:gd name="connsiteX2" fmla="*/ 0 w 5955922"/>
                <a:gd name="connsiteY2" fmla="*/ 699160 h 699160"/>
                <a:gd name="connsiteX3" fmla="*/ 176842 w 5955922"/>
                <a:gd name="connsiteY3" fmla="*/ 45351 h 69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55922" h="699160">
                  <a:moveTo>
                    <a:pt x="5955922" y="0"/>
                  </a:moveTo>
                  <a:lnTo>
                    <a:pt x="5762221" y="671470"/>
                  </a:lnTo>
                  <a:lnTo>
                    <a:pt x="0" y="699160"/>
                  </a:lnTo>
                  <a:lnTo>
                    <a:pt x="176842" y="45351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rtlCol="0" anchor="ctr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9622" y="3967"/>
              <a:ext cx="6304" cy="42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楷体" panose="02010609060101010101" pitchFamily="49" charset="-122"/>
                  <a:sym typeface="Arial" panose="020B0604020202020204" pitchFamily="34" charset="0"/>
                </a:rPr>
                <a:t> 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微软雅黑" panose="020B0503020204020204" pitchFamily="34" charset="-122"/>
                  <a:sym typeface="Arial" panose="020B0604020202020204" pitchFamily="34" charset="0"/>
                </a:rPr>
                <a:t>     </a:t>
              </a:r>
              <a:r>
                <a:rPr kumimoji="0" lang="zh-CN" alt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黑体" panose="02010609060101010101" charset="-122"/>
                  <a:sym typeface="Arial" panose="020B0604020202020204" pitchFamily="34" charset="0"/>
                </a:rPr>
                <a:t>收获后，母亲建议请父亲也来尝尝新花生，可见母亲是一个关爱孩子、关爱家人的人。母亲为收获节做了准备，表现出母亲的勤劳能干。</a:t>
              </a:r>
              <a:endPara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9" name="文本框 23"/>
          <p:cNvSpPr txBox="1"/>
          <p:nvPr/>
        </p:nvSpPr>
        <p:spPr>
          <a:xfrm>
            <a:off x="2188731" y="4773295"/>
            <a:ext cx="4553177" cy="605698"/>
          </a:xfrm>
          <a:prstGeom prst="wedgeRoundRectCallout">
            <a:avLst>
              <a:gd name="adj1" fmla="val -35939"/>
              <a:gd name="adj2" fmla="val -105587"/>
              <a:gd name="adj3" fmla="val 16667"/>
            </a:avLst>
          </a:prstGeom>
          <a:solidFill>
            <a:srgbClr val="FFC000"/>
          </a:solidFill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你能体会到母亲是个怎样的人吗？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句段感知</a:t>
            </a:r>
          </a:p>
        </p:txBody>
      </p:sp>
      <p:sp>
        <p:nvSpPr>
          <p:cNvPr id="3" name="文本框 12"/>
          <p:cNvSpPr txBox="1"/>
          <p:nvPr/>
        </p:nvSpPr>
        <p:spPr>
          <a:xfrm>
            <a:off x="5576570" y="1476375"/>
            <a:ext cx="5763260" cy="419749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晚上天色不太好，可是父亲也来了，实在很难得。</a:t>
            </a:r>
          </a:p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父亲说：“你们爱吃花生么？”</a:t>
            </a:r>
          </a:p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我们争着答应：“爱！”</a:t>
            </a:r>
          </a:p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“谁能把花生的好处说出来？”</a:t>
            </a:r>
          </a:p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姐姐说：“花生的味儿美。”</a:t>
            </a:r>
          </a:p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哥哥说：“花生可以榨油。”</a:t>
            </a:r>
          </a:p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我说：“花生的价钱便宜，谁都可以买来吃，都喜欢吃。这就是它的好处。”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852170" y="2454910"/>
            <a:ext cx="3905250" cy="2776220"/>
            <a:chOff x="10431" y="2303"/>
            <a:chExt cx="6150" cy="1888"/>
          </a:xfrm>
        </p:grpSpPr>
        <p:sp>
          <p:nvSpPr>
            <p:cNvPr id="6" name="任意多边形 13"/>
            <p:cNvSpPr/>
            <p:nvPr>
              <p:custDataLst>
                <p:tags r:id="rId1"/>
              </p:custDataLst>
            </p:nvPr>
          </p:nvSpPr>
          <p:spPr>
            <a:xfrm>
              <a:off x="10431" y="2303"/>
              <a:ext cx="6150" cy="1888"/>
            </a:xfrm>
            <a:custGeom>
              <a:avLst/>
              <a:gdLst>
                <a:gd name="connsiteX0" fmla="*/ 5955922 w 5955922"/>
                <a:gd name="connsiteY0" fmla="*/ 0 h 699160"/>
                <a:gd name="connsiteX1" fmla="*/ 5762221 w 5955922"/>
                <a:gd name="connsiteY1" fmla="*/ 671470 h 699160"/>
                <a:gd name="connsiteX2" fmla="*/ 0 w 5955922"/>
                <a:gd name="connsiteY2" fmla="*/ 699160 h 699160"/>
                <a:gd name="connsiteX3" fmla="*/ 176842 w 5955922"/>
                <a:gd name="connsiteY3" fmla="*/ 45351 h 69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55922" h="699160">
                  <a:moveTo>
                    <a:pt x="5955922" y="0"/>
                  </a:moveTo>
                  <a:lnTo>
                    <a:pt x="5762221" y="671470"/>
                  </a:lnTo>
                  <a:lnTo>
                    <a:pt x="0" y="699160"/>
                  </a:lnTo>
                  <a:lnTo>
                    <a:pt x="176842" y="45351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rtlCol="0" anchor="ctr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10606" y="2303"/>
              <a:ext cx="5778" cy="18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楷体" panose="02010609060101010101" pitchFamily="49" charset="-122"/>
                  <a:sym typeface="Arial" panose="020B0604020202020204" pitchFamily="34" charset="0"/>
                </a:rPr>
                <a:t> </a:t>
              </a: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微软雅黑" panose="020B0503020204020204" pitchFamily="34" charset="-122"/>
                  <a:sym typeface="Arial" panose="020B0604020202020204" pitchFamily="34" charset="0"/>
                </a:rPr>
                <a:t>     </a:t>
              </a: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微软雅黑" panose="020B0503020204020204" pitchFamily="34" charset="-122"/>
                  <a:sym typeface="Arial" panose="020B0604020202020204" pitchFamily="34" charset="0"/>
                </a:rPr>
                <a:t>父亲与“我们”的对话道出了花生的好处，为下文揭示花生的品质作铺垫。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6203619"/>
  <p:tag name="MH_LIBRARY" val="GRAPHIC"/>
  <p:tag name="MH_ORDER" val="Freeform 1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6203619"/>
  <p:tag name="MH_LIBRARY" val="GRAPHIC"/>
  <p:tag name="MH_ORDER" val="Freeform 11"/>
</p:tagLst>
</file>

<file path=ppt/theme/theme1.xml><?xml version="1.0" encoding="utf-8"?>
<a:theme xmlns:a="http://schemas.openxmlformats.org/drawingml/2006/main" name=" 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1042</Words>
  <Application>Microsoft Office PowerPoint</Application>
  <PresentationFormat>宽屏</PresentationFormat>
  <Paragraphs>110</Paragraphs>
  <Slides>16</Slides>
  <Notes>16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9" baseType="lpstr">
      <vt:lpstr>Times New Roman</vt:lpstr>
      <vt:lpstr>黑体</vt:lpstr>
      <vt:lpstr>微软雅黑</vt:lpstr>
      <vt:lpstr>Calibri</vt:lpstr>
      <vt:lpstr>Arial</vt:lpstr>
      <vt:lpstr>阿里巴巴普惠体 M</vt:lpstr>
      <vt:lpstr>思源黑体 CN Regular</vt:lpstr>
      <vt:lpstr>方正舒体</vt:lpstr>
      <vt:lpstr>FandolFang R</vt:lpstr>
      <vt:lpstr>演示斜黑体</vt:lpstr>
      <vt:lpstr>楷体</vt:lpstr>
      <vt:lpstr>宋体</vt:lpstr>
      <vt:lpstr> 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4</cp:revision>
  <dcterms:created xsi:type="dcterms:W3CDTF">2020-10-09T06:09:00Z</dcterms:created>
  <dcterms:modified xsi:type="dcterms:W3CDTF">2023-01-10T12:16:39Z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4380BD972A914C05A2F854A0845EF951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