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8" r:id="rId2"/>
    <p:sldId id="269" r:id="rId3"/>
    <p:sldId id="275" r:id="rId4"/>
    <p:sldId id="276" r:id="rId5"/>
    <p:sldId id="272" r:id="rId6"/>
    <p:sldId id="273" r:id="rId7"/>
    <p:sldId id="271" r:id="rId8"/>
    <p:sldId id="278" r:id="rId9"/>
    <p:sldId id="321" r:id="rId10"/>
    <p:sldId id="279" r:id="rId11"/>
    <p:sldId id="280" r:id="rId12"/>
    <p:sldId id="326" r:id="rId13"/>
    <p:sldId id="327" r:id="rId14"/>
    <p:sldId id="281" r:id="rId15"/>
    <p:sldId id="283" r:id="rId16"/>
    <p:sldId id="287" r:id="rId17"/>
    <p:sldId id="288" r:id="rId18"/>
    <p:sldId id="290" r:id="rId19"/>
    <p:sldId id="292" r:id="rId20"/>
    <p:sldId id="324" r:id="rId21"/>
    <p:sldId id="328" r:id="rId22"/>
    <p:sldId id="298" r:id="rId23"/>
    <p:sldId id="325" r:id="rId24"/>
    <p:sldId id="329" r:id="rId25"/>
    <p:sldId id="330" r:id="rId2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D9831"/>
    <a:srgbClr val="F1AF00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651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049" descr="1副本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2268538" y="3286126"/>
            <a:ext cx="6477000" cy="1038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2268538" y="4365626"/>
            <a:ext cx="6400800" cy="766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jpe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9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25" descr="1-1副本"/>
          <p:cNvPicPr>
            <a:picLocks noChangeAspect="1"/>
          </p:cNvPicPr>
          <p:nvPr/>
        </p:nvPicPr>
        <p:blipFill>
          <a:blip r:embed="rId40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</p:sldLayoutIdLst>
  <p:transition>
    <p:fade/>
  </p:transition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375375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  <a:endParaRPr lang="zh-CN" altLang="en-US" sz="66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801440" y="736372"/>
            <a:ext cx="529465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Unit 4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Stories and Poems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38357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139578"/>
            <a:ext cx="8066630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only one name on the blackboard.(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There is ________ ________ name on the blackboard.</a:t>
            </a:r>
          </a:p>
        </p:txBody>
      </p:sp>
      <p:sp>
        <p:nvSpPr>
          <p:cNvPr id="11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910756" y="3467183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219295" y="3477694"/>
            <a:ext cx="93647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89055" y="1473793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express 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67007" y="2736428"/>
            <a:ext cx="8612605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thought or a feeling about your topic in four words.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用四个单词表达关于你的话题的一种思想或感情。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67008" y="1688215"/>
            <a:ext cx="8497796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及物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不及物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动词。常见用法：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意为“向某人表达某事物”；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 oneself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后还可以接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4053252" y="183527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及物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2584223" y="2500121"/>
            <a:ext cx="24810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sb.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098029" y="3814404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表达自己的思想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949943" y="450878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42647" y="1798630"/>
            <a:ext cx="8497796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 express my idea clearly to you.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我无法清楚地向你表达我的想法。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 express myself clearly.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我可以清楚地表达我的思想。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 express how grateful I am to you.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我无法表达我是多么感激你。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451894" y="2074182"/>
            <a:ext cx="8455799" cy="3046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的名词形式为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意为“表达，表述，表现，表情”，它既可用作可数名词，也可用作不可数名词。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happy expression on every face.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每张脸上都洋溢着喜悦的表情。</a:t>
            </a:r>
          </a:p>
          <a:p>
            <a:pPr eaLnBrk="0" hangingPunct="0"/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6941" y="1103258"/>
            <a:ext cx="8674179" cy="2631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．这个男孩不能用英语表达自己的思想。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 boy is unable ________ ________ ________ in English.</a:t>
            </a:r>
          </a:p>
          <a:p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476468" y="1953583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398579" y="1747896"/>
            <a:ext cx="111146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5667876" y="1958838"/>
            <a:ext cx="11416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himself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52154" y="1298082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4279" y="13869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5082" y="1805898"/>
            <a:ext cx="8431860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Each line has a set number of words.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每一行都有一定数量的单词。</a:t>
            </a:r>
            <a:endParaRPr lang="zh-CN" altLang="en-US" sz="3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71451" y="3439222"/>
            <a:ext cx="8972549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set number of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___________”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 “一些”。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5009758" y="3500679"/>
            <a:ext cx="18431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一定数量的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37160" y="1795358"/>
            <a:ext cx="8869680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number of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60131" y="2635993"/>
          <a:ext cx="8560676" cy="3670214"/>
        </p:xfrm>
        <a:graphic>
          <a:graphicData uri="http://schemas.openxmlformats.org/drawingml/2006/table">
            <a:tbl>
              <a:tblPr/>
              <a:tblGrid>
                <a:gridCol w="1460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9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5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number  of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一些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“a number of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＋复数可数名词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作主语时，谓语动词要用复数形式。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5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number  of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“……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的数量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“the number of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＋复数可数名词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作主语时，谓语动词要用单数形式。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1" y="2139579"/>
            <a:ext cx="8367109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齐齐哈尔改编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visitors  ________ visiting the West Lake and the number of the visitors ________ increasing.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is 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are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are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is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6694299" y="2168836"/>
            <a:ext cx="9690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9351" y="1738303"/>
            <a:ext cx="8484609" cy="19538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Let's look at another two poems as examples.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让我们看一下另外两首诗作为例子吧。</a:t>
            </a:r>
          </a:p>
          <a:p>
            <a:pPr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40030" y="3454200"/>
            <a:ext cx="874395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“another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数可数名词”意为“再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，又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，还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，相当于“基数词＋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＋复数可数名词”。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want another three apples.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want three more apples.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他们还想要三个苹果。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111496" y="3387194"/>
            <a:ext cx="9118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4914112" y="3450250"/>
            <a:ext cx="6243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7574286" y="4166329"/>
            <a:ext cx="86473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10" grpId="0"/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367008" y="133724"/>
            <a:ext cx="5080814" cy="107721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3837" y="2012549"/>
          <a:ext cx="8102964" cy="374967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诗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行；路线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．正文；文字材料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．单一的；单独的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．屏幕；荧光屏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4283389" y="3330233"/>
            <a:ext cx="679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106745" y="2646945"/>
            <a:ext cx="6623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16713" y="4026707"/>
            <a:ext cx="936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9"/>
          <p:cNvSpPr>
            <a:spLocks noChangeArrowheads="1"/>
          </p:cNvSpPr>
          <p:nvPr/>
        </p:nvSpPr>
        <p:spPr bwMode="auto">
          <a:xfrm>
            <a:off x="4179038" y="4741784"/>
            <a:ext cx="10158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17170" y="1542372"/>
            <a:ext cx="874395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another, other, the others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0197" y="2490953"/>
          <a:ext cx="8477907" cy="3704896"/>
        </p:xfrm>
        <a:graphic>
          <a:graphicData uri="http://schemas.openxmlformats.org/drawingml/2006/table">
            <a:tbl>
              <a:tblPr/>
              <a:tblGrid>
                <a:gridCol w="140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another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表示三者或三者以上当中的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另一个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，也可译为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又一，再一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别的，其他的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，泛指其他的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人或事物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，只可用作定语。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others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特指某个范围内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其他所有的人或物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other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表示两者中的另一个，后接单数名词。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40242" y="1428268"/>
            <a:ext cx="8743950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like this shirt. Please show me another.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我不喜欢这件衬衫，请给我拿另一件。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 things can you see?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你还能看到其他什么东西吗？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book in one hand and a pencil in the other hand.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我一只手拿书，另一只手拿铅笔。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five books. One is about English and the others are about Chinese.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本书，一本是关于英语的，其他的是关于汉语的。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9821" y="1667138"/>
            <a:ext cx="8445579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(1)2017·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天水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—Ms. Wang, I'm afraid I can't finish the work in two days.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—Don't worry. I'll give you ________ days.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another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more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two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many</a:t>
            </a:r>
          </a:p>
        </p:txBody>
      </p:sp>
      <p:sp>
        <p:nvSpPr>
          <p:cNvPr id="11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833138" y="2731507"/>
            <a:ext cx="6146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9821" y="1667138"/>
            <a:ext cx="8445579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日照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Hua's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parents hold different opinions on whether they should have________ child.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</a:t>
            </a:r>
          </a:p>
        </p:txBody>
      </p:sp>
      <p:sp>
        <p:nvSpPr>
          <p:cNvPr id="11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077926" y="2264558"/>
            <a:ext cx="6146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9351" y="1748578"/>
            <a:ext cx="8484609" cy="19538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Here is how you can write your own 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five­line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poem.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这是你如何写自己的五行诗的方法。</a:t>
            </a:r>
          </a:p>
          <a:p>
            <a:pPr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40030" y="3549724"/>
            <a:ext cx="874395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“数词＋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数可数名词”由连字符连接构成的复合词，可以用作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词。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five­line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意为“五行的”。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a father of a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five­year­old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他是一个五岁男孩的父亲。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806438" y="3583254"/>
            <a:ext cx="9118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543496" y="4081927"/>
            <a:ext cx="10381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10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7052" y="1361325"/>
            <a:ext cx="8445579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连云港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—Yan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Jiashuo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________ girl, has won the prize  of International Master of Memory.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—Wow, she's great, isn't she?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ten­year­old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ten­years­old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 year old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 years old</a:t>
            </a:r>
          </a:p>
        </p:txBody>
      </p:sp>
      <p:sp>
        <p:nvSpPr>
          <p:cNvPr id="11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783429" y="1361325"/>
            <a:ext cx="6146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00050" y="4861174"/>
            <a:ext cx="874395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800" b="1" dirty="0" smtClean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解析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考查复合形容词。“数词＋单数可数名词＋形容词”构成复合形容词。</a:t>
            </a:r>
            <a:r>
              <a:rPr lang="en-US" altLang="zh-CN" sz="24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ten­year­old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意为“十岁大的”。故选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445771" y="1512580"/>
          <a:ext cx="7555230" cy="4522460"/>
        </p:xfrm>
        <a:graphic>
          <a:graphicData uri="http://schemas.openxmlformats.org/drawingml/2006/table">
            <a:tbl>
              <a:tblPr/>
              <a:tblGrid>
                <a:gridCol w="551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2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．陈述；说明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(v.)__________→(n.)________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表达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(v.)________→(n.)________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poet________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stretch________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3648421" y="2543618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5795434" y="2543618"/>
            <a:ext cx="14670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7"/>
          <p:cNvSpPr>
            <a:spLocks noChangeArrowheads="1"/>
          </p:cNvSpPr>
          <p:nvPr/>
        </p:nvSpPr>
        <p:spPr bwMode="auto">
          <a:xfrm>
            <a:off x="2560205" y="3259898"/>
            <a:ext cx="1153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7"/>
          <p:cNvSpPr>
            <a:spLocks noChangeArrowheads="1"/>
          </p:cNvSpPr>
          <p:nvPr/>
        </p:nvSpPr>
        <p:spPr bwMode="auto">
          <a:xfrm>
            <a:off x="2175528" y="392888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诗人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7"/>
          <p:cNvSpPr>
            <a:spLocks noChangeArrowheads="1"/>
          </p:cNvSpPr>
          <p:nvPr/>
        </p:nvSpPr>
        <p:spPr bwMode="auto">
          <a:xfrm>
            <a:off x="2379691" y="4646738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伸展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4231351" y="3290377"/>
            <a:ext cx="1564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22" grpId="0"/>
      <p:bldP spid="23" grpId="0"/>
      <p:bldP spid="2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480967" y="1604020"/>
          <a:ext cx="7727650" cy="4202420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24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一首五行诗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．在十九世纪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一定数量的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   on the right 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another two 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635123" y="2822327"/>
            <a:ext cx="34756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nineteenth century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725174" y="2155803"/>
            <a:ext cx="21659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five­line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poem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3717287" y="3538562"/>
            <a:ext cx="22229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set number 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3738965" y="4177591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在右边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3864695" y="4878631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另外的两个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154745" y="1369195"/>
          <a:ext cx="8806375" cy="3889375"/>
        </p:xfrm>
        <a:graphic>
          <a:graphicData uri="http://schemas.openxmlformats.org/drawingml/2006/table">
            <a:tbl>
              <a:tblPr/>
              <a:tblGrid>
                <a:gridCol w="71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2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这种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写作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方式是在十九世纪由一位美国诗人创造的。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This style________ ________ ________ ________ ________   ________ by an American poet.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．每一行都有一定数量的单词。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Each line has ________ ________ ________ ________ words.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2474619" y="2412799"/>
            <a:ext cx="9055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3513471" y="2412797"/>
            <a:ext cx="11521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6060306" y="2412798"/>
            <a:ext cx="6719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5236048" y="2437083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7132257" y="2418777"/>
            <a:ext cx="1580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nineteenth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1228966" y="3146357"/>
            <a:ext cx="12698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century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6"/>
          <p:cNvSpPr>
            <a:spLocks noChangeArrowheads="1"/>
          </p:cNvSpPr>
          <p:nvPr/>
        </p:nvSpPr>
        <p:spPr bwMode="auto">
          <a:xfrm>
            <a:off x="3026055" y="4561789"/>
            <a:ext cx="4154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36"/>
          <p:cNvSpPr>
            <a:spLocks noChangeArrowheads="1"/>
          </p:cNvSpPr>
          <p:nvPr/>
        </p:nvSpPr>
        <p:spPr bwMode="auto">
          <a:xfrm>
            <a:off x="4203346" y="4546549"/>
            <a:ext cx="6206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5283284" y="4499252"/>
            <a:ext cx="13051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36"/>
          <p:cNvSpPr>
            <a:spLocks noChangeArrowheads="1"/>
          </p:cNvSpPr>
          <p:nvPr/>
        </p:nvSpPr>
        <p:spPr bwMode="auto">
          <a:xfrm>
            <a:off x="6729376" y="4531309"/>
            <a:ext cx="5180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/>
      <p:bldP spid="25" grpId="0" autoUpdateAnimBg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26"/>
          <p:cNvGraphicFramePr>
            <a:graphicFrameLocks noGrp="1"/>
          </p:cNvGraphicFramePr>
          <p:nvPr/>
        </p:nvGraphicFramePr>
        <p:xfrm>
          <a:off x="430828" y="1569655"/>
          <a:ext cx="8507432" cy="4124071"/>
        </p:xfrm>
        <a:graphic>
          <a:graphicData uri="http://schemas.openxmlformats.org/drawingml/2006/table">
            <a:tbl>
              <a:tblPr/>
              <a:tblGrid>
                <a:gridCol w="68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．让我们看一下另外两首诗作为例子吧。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Let's look at ________ _____ ________ _____  examples.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．这是你如何写自己的五行诗的方法。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Here is _______ ________ ______ write your own  ________ poem.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4611856" y="2450283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3086100" y="2458675"/>
            <a:ext cx="18557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3270641" y="5169501"/>
            <a:ext cx="18299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five­line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5695735" y="2460793"/>
            <a:ext cx="14242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3"/>
          <p:cNvSpPr>
            <a:spLocks noChangeArrowheads="1"/>
          </p:cNvSpPr>
          <p:nvPr/>
        </p:nvSpPr>
        <p:spPr bwMode="auto">
          <a:xfrm>
            <a:off x="7381317" y="2450282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3153916" y="4489481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4444022" y="4473671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53"/>
          <p:cNvSpPr>
            <a:spLocks noChangeArrowheads="1"/>
          </p:cNvSpPr>
          <p:nvPr/>
        </p:nvSpPr>
        <p:spPr bwMode="auto">
          <a:xfrm>
            <a:off x="5984165" y="4451896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7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6195" y="261679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single 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单一的；单独的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3815446"/>
            <a:ext cx="7836632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kind of poem always talks about a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topic.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这种诗总是谈论一个单一的主题。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09044" y="1996799"/>
            <a:ext cx="8275359" cy="3242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a/one single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＋单数名词＝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＋单数名词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single apple hanging from the tree.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only one apple hanging from the tree.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树上只挂着一个苹果。</a:t>
            </a:r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6095061" y="2024632"/>
            <a:ext cx="17338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a/an/one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367008" y="133725"/>
            <a:ext cx="508081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20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Say It in Five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51894" y="1709669"/>
            <a:ext cx="8326346" cy="2595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还可译为“单程的”，与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相对。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ticket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意为“单程票”；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return/round ticket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意为“往返票”。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Microsoft Office PowerPoint</Application>
  <PresentationFormat>全屏显示(4:3)</PresentationFormat>
  <Paragraphs>211</Paragraphs>
  <Slides>25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C9936B3BF2CE4D9CB7AA1343ED0CE52C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