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1" r:id="rId2"/>
    <p:sldId id="284" r:id="rId3"/>
    <p:sldId id="285" r:id="rId4"/>
    <p:sldId id="286" r:id="rId5"/>
    <p:sldId id="287" r:id="rId6"/>
    <p:sldId id="288" r:id="rId7"/>
    <p:sldId id="289" r:id="rId8"/>
    <p:sldId id="290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343400"/>
            <a:ext cx="7772400" cy="10096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562600"/>
            <a:ext cx="6400800" cy="762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0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3988"/>
            <a:ext cx="2057400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3988"/>
            <a:ext cx="6019800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229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•"/>
        <a:defRPr sz="16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Celebrating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Ming’s Report</a:t>
            </a:r>
            <a:endParaRPr lang="zh-CN" altLang="zh-CN" sz="6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22681" y="53340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76600" y="8890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09800" y="2590800"/>
            <a:ext cx="4469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  		</a:t>
            </a:r>
            <a:r>
              <a:rPr lang="en-US" altLang="zh-CN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学院；大学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lle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1400" y="25146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81600" y="10922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685800"/>
            <a:ext cx="3895345" cy="5791200"/>
          </a:xfrm>
          <a:prstGeom prst="rect">
            <a:avLst/>
          </a:prstGeom>
        </p:spPr>
      </p:pic>
      <p:pic>
        <p:nvPicPr>
          <p:cNvPr id="3" name="八年级上册Unit 8-Lesson 48课文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400" y="18034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40386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It's time to start/for our English class</a:t>
            </a:r>
            <a:r>
              <a:rPr lang="zh-CN" altLang="zh-CN" kern="100" dirty="0">
                <a:latin typeface="Times New Roman" panose="02020603050405020304" pitchFamily="18" charset="0"/>
              </a:rPr>
              <a:t>．该上英语课了。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9200" y="1556799"/>
            <a:ext cx="670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1.It's time for sb. to do </a:t>
            </a:r>
            <a:r>
              <a:rPr lang="en-US" altLang="zh-CN" b="1" kern="100" dirty="0" err="1">
                <a:latin typeface="Times New Roman" panose="02020603050405020304" pitchFamily="18" charset="0"/>
              </a:rPr>
              <a:t>sth</a:t>
            </a:r>
            <a:r>
              <a:rPr lang="zh-CN" altLang="zh-CN" b="1" kern="100" dirty="0">
                <a:latin typeface="Times New Roman" panose="02020603050405020304" pitchFamily="18" charset="0"/>
              </a:rPr>
              <a:t>．到某人做某事的时间了。</a:t>
            </a:r>
          </a:p>
        </p:txBody>
      </p:sp>
      <p:sp>
        <p:nvSpPr>
          <p:cNvPr id="5" name="矩形 4"/>
          <p:cNvSpPr/>
          <p:nvPr/>
        </p:nvSpPr>
        <p:spPr>
          <a:xfrm>
            <a:off x="1371600" y="2166399"/>
            <a:ext cx="6248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It's time for her to do homework</a:t>
            </a:r>
            <a:r>
              <a:rPr lang="zh-CN" altLang="zh-CN" kern="100" dirty="0">
                <a:latin typeface="Times New Roman" panose="02020603050405020304" pitchFamily="18" charset="0"/>
              </a:rPr>
              <a:t>．她该做作业了。</a:t>
            </a:r>
          </a:p>
        </p:txBody>
      </p:sp>
      <p:sp>
        <p:nvSpPr>
          <p:cNvPr id="6" name="矩形 5"/>
          <p:cNvSpPr/>
          <p:nvPr/>
        </p:nvSpPr>
        <p:spPr>
          <a:xfrm>
            <a:off x="1295400" y="2819401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【拓展】</a:t>
            </a:r>
            <a:r>
              <a:rPr lang="en-US" altLang="zh-CN" kern="100" dirty="0">
                <a:latin typeface="Times New Roman" panose="02020603050405020304" pitchFamily="18" charset="0"/>
              </a:rPr>
              <a:t>“It's time for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sth</a:t>
            </a:r>
            <a:r>
              <a:rPr lang="zh-CN" altLang="zh-CN" kern="100" dirty="0">
                <a:latin typeface="Times New Roman" panose="02020603050405020304" pitchFamily="18" charset="0"/>
              </a:rPr>
              <a:t>．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意为</a:t>
            </a:r>
            <a:r>
              <a:rPr lang="en-US" altLang="zh-CN" kern="100" dirty="0">
                <a:latin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</a:rPr>
              <a:t>到</a:t>
            </a:r>
            <a:r>
              <a:rPr lang="en-US" altLang="zh-CN" kern="100" dirty="0">
                <a:latin typeface="Times New Roman" panose="02020603050405020304" pitchFamily="18" charset="0"/>
              </a:rPr>
              <a:t>……</a:t>
            </a:r>
            <a:r>
              <a:rPr lang="zh-CN" altLang="zh-CN" kern="100" dirty="0">
                <a:latin typeface="Times New Roman" panose="02020603050405020304" pitchFamily="18" charset="0"/>
              </a:rPr>
              <a:t>的时间了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，相当于</a:t>
            </a:r>
            <a:r>
              <a:rPr lang="en-US" altLang="zh-CN" kern="100" dirty="0">
                <a:latin typeface="Times New Roman" panose="02020603050405020304" pitchFamily="18" charset="0"/>
              </a:rPr>
              <a:t>“It's time to do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sth</a:t>
            </a:r>
            <a:r>
              <a:rPr lang="zh-CN" altLang="zh-CN" kern="100" dirty="0">
                <a:latin typeface="Times New Roman" panose="02020603050405020304" pitchFamily="18" charset="0"/>
              </a:rPr>
              <a:t>．（到该做某事的时间了）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0" y="4546601"/>
            <a:ext cx="6324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 realized that practice makes perfect</a:t>
            </a:r>
            <a:r>
              <a:rPr lang="zh-CN" altLang="zh-CN" kern="100" dirty="0">
                <a:latin typeface="Times New Roman" panose="02020603050405020304" pitchFamily="18" charset="0"/>
              </a:rPr>
              <a:t>．我意识到了熟能生巧。</a:t>
            </a:r>
          </a:p>
        </p:txBody>
      </p:sp>
      <p:sp>
        <p:nvSpPr>
          <p:cNvPr id="3" name="矩形 2"/>
          <p:cNvSpPr/>
          <p:nvPr/>
        </p:nvSpPr>
        <p:spPr>
          <a:xfrm>
            <a:off x="1524000" y="1498601"/>
            <a:ext cx="34002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2.hope to do </a:t>
            </a:r>
            <a:r>
              <a:rPr lang="en-US" altLang="zh-CN" b="1" kern="100" dirty="0" err="1">
                <a:latin typeface="Times New Roman" panose="02020603050405020304" pitchFamily="18" charset="0"/>
              </a:rPr>
              <a:t>sth</a:t>
            </a:r>
            <a:r>
              <a:rPr lang="zh-CN" altLang="zh-CN" b="1" kern="100" dirty="0">
                <a:latin typeface="Times New Roman" panose="02020603050405020304" pitchFamily="18" charset="0"/>
              </a:rPr>
              <a:t>．希望做某事</a:t>
            </a:r>
          </a:p>
        </p:txBody>
      </p:sp>
      <p:sp>
        <p:nvSpPr>
          <p:cNvPr id="5" name="矩形 4"/>
          <p:cNvSpPr/>
          <p:nvPr/>
        </p:nvSpPr>
        <p:spPr>
          <a:xfrm>
            <a:off x="1600200" y="2108201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 hope to see my friends as soon as possible</a:t>
            </a:r>
            <a:r>
              <a:rPr lang="zh-CN" altLang="zh-CN" kern="100" dirty="0">
                <a:latin typeface="Times New Roman" panose="02020603050405020304" pitchFamily="18" charset="0"/>
              </a:rPr>
              <a:t>．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我希望能尽快见到我的朋友们。</a:t>
            </a:r>
          </a:p>
        </p:txBody>
      </p:sp>
      <p:sp>
        <p:nvSpPr>
          <p:cNvPr id="6" name="矩形 5"/>
          <p:cNvSpPr/>
          <p:nvPr/>
        </p:nvSpPr>
        <p:spPr>
          <a:xfrm>
            <a:off x="1524000" y="3327401"/>
            <a:ext cx="6019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</a:rPr>
              <a:t>【注意】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hope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后不能接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“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宾语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+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不定式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”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结构。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001" y="3937001"/>
            <a:ext cx="42659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3.Practice makes perfect</a:t>
            </a:r>
            <a:r>
              <a:rPr lang="zh-CN" altLang="zh-CN" b="1" kern="100" dirty="0">
                <a:latin typeface="Times New Roman" panose="02020603050405020304" pitchFamily="18" charset="0"/>
              </a:rPr>
              <a:t>．熟能生巧。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4445001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Mr. Zhang is one of the most popular teachers in our school</a:t>
            </a:r>
            <a:r>
              <a:rPr lang="zh-CN" altLang="zh-CN" kern="100" dirty="0">
                <a:latin typeface="Times New Roman" panose="02020603050405020304" pitchFamily="18" charset="0"/>
              </a:rPr>
              <a:t>．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张老师是我们学校最受欢迎的老师之一。</a:t>
            </a:r>
          </a:p>
        </p:txBody>
      </p:sp>
      <p:sp>
        <p:nvSpPr>
          <p:cNvPr id="3" name="矩形 2"/>
          <p:cNvSpPr/>
          <p:nvPr/>
        </p:nvSpPr>
        <p:spPr>
          <a:xfrm>
            <a:off x="1295400" y="1092201"/>
            <a:ext cx="14638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4.lose</a:t>
            </a:r>
            <a:r>
              <a:rPr lang="zh-CN" altLang="zh-CN" b="1" kern="100" dirty="0">
                <a:latin typeface="Times New Roman" panose="02020603050405020304" pitchFamily="18" charset="0"/>
              </a:rPr>
              <a:t>失败</a:t>
            </a:r>
          </a:p>
        </p:txBody>
      </p:sp>
      <p:sp>
        <p:nvSpPr>
          <p:cNvPr id="5" name="矩形 4"/>
          <p:cNvSpPr/>
          <p:nvPr/>
        </p:nvSpPr>
        <p:spPr>
          <a:xfrm>
            <a:off x="1371600" y="1701801"/>
            <a:ext cx="6781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lose</a:t>
            </a:r>
            <a:r>
              <a:rPr lang="zh-CN" altLang="zh-CN" kern="100" dirty="0">
                <a:latin typeface="Times New Roman" panose="02020603050405020304" pitchFamily="18" charset="0"/>
              </a:rPr>
              <a:t>作动词，意为</a:t>
            </a:r>
            <a:r>
              <a:rPr lang="en-US" altLang="zh-CN" kern="100" dirty="0">
                <a:latin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</a:rPr>
              <a:t>失去；失败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。过去式和过去分词均为</a:t>
            </a:r>
            <a:r>
              <a:rPr lang="en-US" altLang="zh-CN" kern="100" dirty="0">
                <a:latin typeface="Times New Roman" panose="02020603050405020304" pitchFamily="18" charset="0"/>
              </a:rPr>
              <a:t>lost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371601" y="2209801"/>
            <a:ext cx="40927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I've lost my keys</a:t>
            </a:r>
            <a:r>
              <a:rPr lang="zh-CN" altLang="zh-CN" kern="100" dirty="0">
                <a:latin typeface="Times New Roman" panose="02020603050405020304" pitchFamily="18" charset="0"/>
              </a:rPr>
              <a:t>．我把钥匙弄丢了。</a:t>
            </a:r>
          </a:p>
        </p:txBody>
      </p:sp>
      <p:sp>
        <p:nvSpPr>
          <p:cNvPr id="7" name="矩形 6"/>
          <p:cNvSpPr/>
          <p:nvPr/>
        </p:nvSpPr>
        <p:spPr>
          <a:xfrm>
            <a:off x="1219200" y="2717801"/>
            <a:ext cx="6172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5.“one </a:t>
            </a:r>
            <a:r>
              <a:rPr lang="en-US" altLang="zh-CN" b="1" kern="100" dirty="0" err="1">
                <a:latin typeface="Times New Roman" panose="02020603050405020304" pitchFamily="18" charset="0"/>
              </a:rPr>
              <a:t>of+the</a:t>
            </a:r>
            <a:r>
              <a:rPr lang="en-US" altLang="zh-CN" b="1" kern="100" dirty="0">
                <a:latin typeface="Times New Roman" panose="02020603050405020304" pitchFamily="18" charset="0"/>
              </a:rPr>
              <a:t>+</a:t>
            </a:r>
            <a:r>
              <a:rPr lang="zh-CN" altLang="zh-CN" b="1" kern="100" dirty="0">
                <a:latin typeface="Times New Roman" panose="02020603050405020304" pitchFamily="18" charset="0"/>
              </a:rPr>
              <a:t>形容词最高级</a:t>
            </a:r>
            <a:r>
              <a:rPr lang="en-US" altLang="zh-CN" b="1" kern="100" dirty="0">
                <a:latin typeface="Times New Roman" panose="02020603050405020304" pitchFamily="18" charset="0"/>
              </a:rPr>
              <a:t>+</a:t>
            </a:r>
            <a:r>
              <a:rPr lang="zh-CN" altLang="zh-CN" b="1" kern="100" dirty="0">
                <a:latin typeface="Times New Roman" panose="02020603050405020304" pitchFamily="18" charset="0"/>
              </a:rPr>
              <a:t>名词复数</a:t>
            </a:r>
            <a:r>
              <a:rPr lang="en-US" altLang="zh-CN" b="1" kern="100" dirty="0">
                <a:latin typeface="Times New Roman" panose="02020603050405020304" pitchFamily="18" charset="0"/>
              </a:rPr>
              <a:t>”</a:t>
            </a:r>
            <a:r>
              <a:rPr lang="zh-CN" altLang="zh-CN" b="1" kern="100" dirty="0">
                <a:latin typeface="Times New Roman" panose="02020603050405020304" pitchFamily="18" charset="0"/>
              </a:rPr>
              <a:t>最</a:t>
            </a:r>
            <a:r>
              <a:rPr lang="en-US" altLang="zh-CN" b="1" kern="100" dirty="0">
                <a:latin typeface="Times New Roman" panose="02020603050405020304" pitchFamily="18" charset="0"/>
              </a:rPr>
              <a:t>……</a:t>
            </a:r>
            <a:r>
              <a:rPr lang="zh-CN" altLang="zh-CN" b="1" kern="100" dirty="0">
                <a:latin typeface="Times New Roman" panose="02020603050405020304" pitchFamily="18" charset="0"/>
              </a:rPr>
              <a:t>之一</a:t>
            </a:r>
          </a:p>
        </p:txBody>
      </p:sp>
      <p:sp>
        <p:nvSpPr>
          <p:cNvPr id="8" name="矩形 7"/>
          <p:cNvSpPr/>
          <p:nvPr/>
        </p:nvSpPr>
        <p:spPr>
          <a:xfrm>
            <a:off x="1295400" y="3284000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“one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of+the</a:t>
            </a:r>
            <a:r>
              <a:rPr lang="en-US" altLang="zh-CN" kern="100" dirty="0">
                <a:latin typeface="Times New Roman" panose="02020603050405020304" pitchFamily="18" charset="0"/>
              </a:rPr>
              <a:t>+</a:t>
            </a:r>
            <a:r>
              <a:rPr lang="zh-CN" altLang="zh-CN" kern="100" dirty="0">
                <a:latin typeface="Times New Roman" panose="02020603050405020304" pitchFamily="18" charset="0"/>
              </a:rPr>
              <a:t>形容词最高级</a:t>
            </a:r>
            <a:r>
              <a:rPr lang="en-US" altLang="zh-CN" kern="100" dirty="0">
                <a:latin typeface="Times New Roman" panose="02020603050405020304" pitchFamily="18" charset="0"/>
              </a:rPr>
              <a:t>+</a:t>
            </a:r>
            <a:r>
              <a:rPr lang="zh-CN" altLang="zh-CN" kern="100" dirty="0">
                <a:latin typeface="Times New Roman" panose="02020603050405020304" pitchFamily="18" charset="0"/>
              </a:rPr>
              <a:t>名词复数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意为</a:t>
            </a:r>
            <a:r>
              <a:rPr lang="en-US" altLang="zh-CN" kern="100" dirty="0">
                <a:latin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</a:rPr>
              <a:t>最</a:t>
            </a:r>
            <a:r>
              <a:rPr lang="en-US" altLang="zh-CN" kern="100" dirty="0">
                <a:latin typeface="Times New Roman" panose="02020603050405020304" pitchFamily="18" charset="0"/>
              </a:rPr>
              <a:t>……</a:t>
            </a:r>
            <a:r>
              <a:rPr lang="zh-CN" altLang="zh-CN" kern="100" dirty="0">
                <a:latin typeface="Times New Roman" panose="02020603050405020304" pitchFamily="18" charset="0"/>
              </a:rPr>
              <a:t>之一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，是固定结构。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11938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285875" y="2095500"/>
            <a:ext cx="6643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学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习以上内容，认真完成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、预习案上的习题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、老师布置的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讨论作业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to talk about yourself to others? Why or why not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时尚健身模板 3">
      <a:dk1>
        <a:srgbClr val="000000"/>
      </a:dk1>
      <a:lt1>
        <a:srgbClr val="FFFFFF"/>
      </a:lt1>
      <a:dk2>
        <a:srgbClr val="C889CD"/>
      </a:dk2>
      <a:lt2>
        <a:srgbClr val="DED9CC"/>
      </a:lt2>
      <a:accent1>
        <a:srgbClr val="72AFD8"/>
      </a:accent1>
      <a:accent2>
        <a:srgbClr val="80CAB1"/>
      </a:accent2>
      <a:accent3>
        <a:srgbClr val="FFFFFF"/>
      </a:accent3>
      <a:accent4>
        <a:srgbClr val="000000"/>
      </a:accent4>
      <a:accent5>
        <a:srgbClr val="BCD4E9"/>
      </a:accent5>
      <a:accent6>
        <a:srgbClr val="73B7A0"/>
      </a:accent6>
      <a:hlink>
        <a:srgbClr val="E1995D"/>
      </a:hlink>
      <a:folHlink>
        <a:srgbClr val="E58790"/>
      </a:folHlink>
    </a:clrScheme>
    <a:fontScheme name="时尚健身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时尚健身模板 1">
        <a:dk1>
          <a:srgbClr val="000000"/>
        </a:dk1>
        <a:lt1>
          <a:srgbClr val="FFFFFF"/>
        </a:lt1>
        <a:dk2>
          <a:srgbClr val="5EB2B6"/>
        </a:dk2>
        <a:lt2>
          <a:srgbClr val="DED9CC"/>
        </a:lt2>
        <a:accent1>
          <a:srgbClr val="9FD56D"/>
        </a:accent1>
        <a:accent2>
          <a:srgbClr val="F4BC72"/>
        </a:accent2>
        <a:accent3>
          <a:srgbClr val="FFFFFF"/>
        </a:accent3>
        <a:accent4>
          <a:srgbClr val="000000"/>
        </a:accent4>
        <a:accent5>
          <a:srgbClr val="CDE7BA"/>
        </a:accent5>
        <a:accent6>
          <a:srgbClr val="DDAA67"/>
        </a:accent6>
        <a:hlink>
          <a:srgbClr val="F18FAB"/>
        </a:hlink>
        <a:folHlink>
          <a:srgbClr val="84A3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尚健身模板 2">
        <a:dk1>
          <a:srgbClr val="000000"/>
        </a:dk1>
        <a:lt1>
          <a:srgbClr val="FFFFFF"/>
        </a:lt1>
        <a:dk2>
          <a:srgbClr val="EA9148"/>
        </a:dk2>
        <a:lt2>
          <a:srgbClr val="DED9CC"/>
        </a:lt2>
        <a:accent1>
          <a:srgbClr val="E878C8"/>
        </a:accent1>
        <a:accent2>
          <a:srgbClr val="7DD7E9"/>
        </a:accent2>
        <a:accent3>
          <a:srgbClr val="FFFFFF"/>
        </a:accent3>
        <a:accent4>
          <a:srgbClr val="000000"/>
        </a:accent4>
        <a:accent5>
          <a:srgbClr val="F2BEE0"/>
        </a:accent5>
        <a:accent6>
          <a:srgbClr val="71C3D3"/>
        </a:accent6>
        <a:hlink>
          <a:srgbClr val="98E8B3"/>
        </a:hlink>
        <a:folHlink>
          <a:srgbClr val="E6C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尚健身模板 3">
        <a:dk1>
          <a:srgbClr val="000000"/>
        </a:dk1>
        <a:lt1>
          <a:srgbClr val="FFFFFF"/>
        </a:lt1>
        <a:dk2>
          <a:srgbClr val="C889CD"/>
        </a:dk2>
        <a:lt2>
          <a:srgbClr val="DED9CC"/>
        </a:lt2>
        <a:accent1>
          <a:srgbClr val="72AFD8"/>
        </a:accent1>
        <a:accent2>
          <a:srgbClr val="80CAB1"/>
        </a:accent2>
        <a:accent3>
          <a:srgbClr val="FFFFFF"/>
        </a:accent3>
        <a:accent4>
          <a:srgbClr val="000000"/>
        </a:accent4>
        <a:accent5>
          <a:srgbClr val="BCD4E9"/>
        </a:accent5>
        <a:accent6>
          <a:srgbClr val="73B7A0"/>
        </a:accent6>
        <a:hlink>
          <a:srgbClr val="E1995D"/>
        </a:hlink>
        <a:folHlink>
          <a:srgbClr val="E587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300</Words>
  <Application>Microsoft Office PowerPoint</Application>
  <PresentationFormat>全屏显示(4:3)</PresentationFormat>
  <Paragraphs>34</Paragraphs>
  <Slides>8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 Unicode MS</vt:lpstr>
      <vt:lpstr>等线</vt:lpstr>
      <vt:lpstr>华文行楷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2018-01-26T07:36:00Z</dcterms:created>
  <dcterms:modified xsi:type="dcterms:W3CDTF">2023-01-16T22:52:43Z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3793965C8DB2473EA5D4100974D1CB35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