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4ECFD6-A9AE-4021-B464-67F3F53E1179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7ECF7-B17E-44A8-B1B1-F600D2562423}" type="slidenum">
              <a:rPr lang="en-US" altLang="zh-CN">
                <a:latin typeface="Arial" panose="020B0604020202020204" pitchFamily="34" charset="0"/>
              </a:rPr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6627-1B69-42CB-91F0-620380CDD816}" type="slidenum">
              <a:rPr lang="en-US" altLang="zh-CN">
                <a:latin typeface="Arial" panose="020B0604020202020204" pitchFamily="34" charset="0"/>
              </a:rPr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CD2C9-A61F-405F-9672-BB85E00CA99C}" type="slidenum">
              <a:rPr lang="en-US" altLang="zh-CN">
                <a:latin typeface="Arial" panose="020B0604020202020204" pitchFamily="34" charset="0"/>
              </a:rPr>
              <a:t>12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59534-B36C-45C7-9D2E-E6E7C737A9E6}" type="slidenum">
              <a:rPr lang="en-US" altLang="zh-CN">
                <a:latin typeface="Arial" panose="020B0604020202020204" pitchFamily="34" charset="0"/>
              </a:rPr>
              <a:t>13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7D2F0-CCB0-4299-B793-284756F37DC3}" type="slidenum">
              <a:rPr lang="en-US" altLang="zh-CN">
                <a:latin typeface="Arial" panose="020B0604020202020204" pitchFamily="34" charset="0"/>
              </a:rPr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4ECFD6-A9AE-4021-B464-67F3F53E1179}" type="slidenum">
              <a:rPr lang="en-US" altLang="zh-CN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FE31D-0011-476E-B220-88CDD7673F7F}" type="slidenum">
              <a:rPr lang="en-US" altLang="zh-CN">
                <a:latin typeface="Arial" panose="020B0604020202020204" pitchFamily="34" charset="0"/>
              </a:rPr>
              <a:t>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7EFD6-3293-4F0F-B0FD-626541251815}" type="slidenum">
              <a:rPr lang="en-US" altLang="zh-CN">
                <a:latin typeface="Arial" panose="020B0604020202020204" pitchFamily="34" charset="0"/>
              </a:rPr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79E788-8F62-49D2-84A4-B1FD38E7AD8C}" type="slidenum">
              <a:rPr lang="en-US" altLang="zh-CN">
                <a:latin typeface="Arial" panose="020B0604020202020204" pitchFamily="34" charset="0"/>
              </a:rPr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BF7FA-952F-4252-88E7-CF8B58314E7A}" type="slidenum">
              <a:rPr lang="en-US" altLang="zh-CN">
                <a:latin typeface="Arial" panose="020B0604020202020204" pitchFamily="34" charset="0"/>
              </a:rPr>
              <a:t>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A1672-1B5D-4CC5-BB51-46D33E2FF6BE}" type="slidenum">
              <a:rPr lang="en-US" altLang="zh-CN">
                <a:latin typeface="Arial" panose="020B0604020202020204" pitchFamily="34" charset="0"/>
              </a:rPr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E7F17-425F-4F15-974C-8BD284135170}" type="slidenum">
              <a:rPr lang="en-US" altLang="zh-CN">
                <a:latin typeface="Arial" panose="020B0604020202020204" pitchFamily="34" charset="0"/>
              </a:rPr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40E23-3E66-4078-8228-034EC5B63B59}" type="slidenum">
              <a:rPr lang="en-US" altLang="zh-CN">
                <a:latin typeface="Arial" panose="020B0604020202020204" pitchFamily="34" charset="0"/>
              </a:rPr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92C49-0E58-490C-865A-E58559E75CD3}" type="slidenum">
              <a:rPr lang="en-US" altLang="zh-CN">
                <a:latin typeface="Arial" panose="020B0604020202020204" pitchFamily="34" charset="0"/>
              </a:rPr>
              <a:t>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B9A114-770D-41F0-9EB1-044259DA98A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1088" y="280988"/>
            <a:ext cx="7761287" cy="7921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341438"/>
            <a:ext cx="8229600" cy="4824412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A4D99-1B3F-407D-98C6-61009315DF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325880"/>
          </a:xfrm>
        </p:spPr>
        <p:txBody>
          <a:bodyPr/>
          <a:lstStyle/>
          <a:p>
            <a:r>
              <a:rPr lang="zh-CN" altLang="en-US" sz="4800" dirty="0" smtClean="0"/>
              <a:t>直角坐标系中的图形 </a:t>
            </a:r>
            <a:endParaRPr lang="zh-CN" altLang="en-US" sz="4800" dirty="0"/>
          </a:p>
        </p:txBody>
      </p:sp>
      <p:sp>
        <p:nvSpPr>
          <p:cNvPr id="4" name="矩形 3"/>
          <p:cNvSpPr/>
          <p:nvPr/>
        </p:nvSpPr>
        <p:spPr>
          <a:xfrm>
            <a:off x="0" y="486916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3"/>
          <p:cNvSpPr>
            <a:spLocks noChangeShapeType="1"/>
          </p:cNvSpPr>
          <p:nvPr/>
        </p:nvSpPr>
        <p:spPr bwMode="auto">
          <a:xfrm flipV="1">
            <a:off x="3081338" y="3517900"/>
            <a:ext cx="4918075" cy="41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3079750" y="3044825"/>
            <a:ext cx="48768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060700" y="2551113"/>
            <a:ext cx="4918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987675" y="1989138"/>
            <a:ext cx="4835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081338" y="1443038"/>
            <a:ext cx="4816475" cy="20637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3670300" y="1482725"/>
            <a:ext cx="20638" cy="5375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4259263" y="1423988"/>
            <a:ext cx="41275" cy="54340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4849813" y="1463675"/>
            <a:ext cx="80962" cy="539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518150" y="1527175"/>
            <a:ext cx="20638" cy="5330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6148388" y="1525588"/>
            <a:ext cx="0" cy="53324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608388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 sz="1800" baseline="0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3635375" y="1952625"/>
            <a:ext cx="1303338" cy="1116013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3635375" y="3068638"/>
            <a:ext cx="2520950" cy="0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918075" y="1928813"/>
            <a:ext cx="1238250" cy="1139825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897438" y="3087688"/>
            <a:ext cx="0" cy="974725"/>
          </a:xfrm>
          <a:prstGeom prst="line">
            <a:avLst/>
          </a:prstGeom>
          <a:noFill/>
          <a:ln w="38100">
            <a:solidFill>
              <a:srgbClr val="FF00FF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851275" y="692150"/>
            <a:ext cx="1909763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1800" baseline="0"/>
              <a:t>图</a:t>
            </a:r>
            <a:r>
              <a:rPr lang="en-US" altLang="zh-CN" sz="1800" baseline="0"/>
              <a:t>4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2986088" y="263525"/>
            <a:ext cx="41275" cy="6594475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 flipV="1">
            <a:off x="2233613" y="4084638"/>
            <a:ext cx="6380162" cy="20637"/>
          </a:xfrm>
          <a:prstGeom prst="line">
            <a:avLst/>
          </a:prstGeom>
          <a:noFill/>
          <a:ln w="4127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436813" y="4022725"/>
            <a:ext cx="387350" cy="579438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3200" i="1" baseline="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676650" y="4105275"/>
            <a:ext cx="325438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1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224338" y="4140200"/>
            <a:ext cx="325437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2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73625" y="4121150"/>
            <a:ext cx="325438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3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545138" y="4141788"/>
            <a:ext cx="325437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4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6134100" y="4083050"/>
            <a:ext cx="325438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5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6713538" y="1501775"/>
            <a:ext cx="0" cy="5356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7261225" y="1400175"/>
            <a:ext cx="20638" cy="5457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7912100" y="1479550"/>
            <a:ext cx="0" cy="53784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6700838" y="4117975"/>
            <a:ext cx="325437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6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329488" y="4140200"/>
            <a:ext cx="325437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7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7978775" y="4159250"/>
            <a:ext cx="325438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8</a:t>
            </a:r>
          </a:p>
        </p:txBody>
      </p:sp>
      <p:grpSp>
        <p:nvGrpSpPr>
          <p:cNvPr id="4129" name="Group 55"/>
          <p:cNvGrpSpPr/>
          <p:nvPr/>
        </p:nvGrpSpPr>
        <p:grpSpPr bwMode="auto">
          <a:xfrm>
            <a:off x="3635375" y="4076700"/>
            <a:ext cx="2520950" cy="2089150"/>
            <a:chOff x="2290" y="2568"/>
            <a:chExt cx="1588" cy="1316"/>
          </a:xfrm>
        </p:grpSpPr>
        <p:sp>
          <p:nvSpPr>
            <p:cNvPr id="4151" name="Line 33"/>
            <p:cNvSpPr>
              <a:spLocks noChangeShapeType="1"/>
            </p:cNvSpPr>
            <p:nvPr/>
          </p:nvSpPr>
          <p:spPr bwMode="auto">
            <a:xfrm>
              <a:off x="3072" y="2568"/>
              <a:ext cx="0" cy="63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2" name="Line 34"/>
            <p:cNvSpPr>
              <a:spLocks noChangeShapeType="1"/>
            </p:cNvSpPr>
            <p:nvPr/>
          </p:nvSpPr>
          <p:spPr bwMode="auto">
            <a:xfrm flipH="1" flipV="1">
              <a:off x="2290" y="3203"/>
              <a:ext cx="771" cy="68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3" name="Line 35"/>
            <p:cNvSpPr>
              <a:spLocks noChangeShapeType="1"/>
            </p:cNvSpPr>
            <p:nvPr/>
          </p:nvSpPr>
          <p:spPr bwMode="auto">
            <a:xfrm flipV="1">
              <a:off x="3061" y="3203"/>
              <a:ext cx="817" cy="681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4" name="Line 36"/>
            <p:cNvSpPr>
              <a:spLocks noChangeShapeType="1"/>
            </p:cNvSpPr>
            <p:nvPr/>
          </p:nvSpPr>
          <p:spPr bwMode="auto">
            <a:xfrm flipV="1">
              <a:off x="2290" y="3203"/>
              <a:ext cx="1588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30" name="Text Box 37"/>
          <p:cNvSpPr txBox="1">
            <a:spLocks noChangeArrowheads="1"/>
          </p:cNvSpPr>
          <p:nvPr/>
        </p:nvSpPr>
        <p:spPr bwMode="auto">
          <a:xfrm>
            <a:off x="2778125" y="1316038"/>
            <a:ext cx="325438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5</a:t>
            </a:r>
          </a:p>
        </p:txBody>
      </p:sp>
      <p:sp>
        <p:nvSpPr>
          <p:cNvPr id="4131" name="Text Box 38"/>
          <p:cNvSpPr txBox="1">
            <a:spLocks noChangeArrowheads="1"/>
          </p:cNvSpPr>
          <p:nvPr/>
        </p:nvSpPr>
        <p:spPr bwMode="auto">
          <a:xfrm>
            <a:off x="2714625" y="1843088"/>
            <a:ext cx="325438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4</a:t>
            </a:r>
          </a:p>
        </p:txBody>
      </p:sp>
      <p:sp>
        <p:nvSpPr>
          <p:cNvPr id="4132" name="Text Box 39"/>
          <p:cNvSpPr txBox="1">
            <a:spLocks noChangeArrowheads="1"/>
          </p:cNvSpPr>
          <p:nvPr/>
        </p:nvSpPr>
        <p:spPr bwMode="auto">
          <a:xfrm>
            <a:off x="2755900" y="2351088"/>
            <a:ext cx="325438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3</a:t>
            </a:r>
          </a:p>
        </p:txBody>
      </p: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2695575" y="2798763"/>
            <a:ext cx="325438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2</a:t>
            </a:r>
          </a:p>
        </p:txBody>
      </p:sp>
      <p:sp>
        <p:nvSpPr>
          <p:cNvPr id="4134" name="Text Box 41"/>
          <p:cNvSpPr txBox="1">
            <a:spLocks noChangeArrowheads="1"/>
          </p:cNvSpPr>
          <p:nvPr/>
        </p:nvSpPr>
        <p:spPr bwMode="auto">
          <a:xfrm>
            <a:off x="2716213" y="3367088"/>
            <a:ext cx="325437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1</a:t>
            </a:r>
          </a:p>
        </p:txBody>
      </p:sp>
      <p:sp>
        <p:nvSpPr>
          <p:cNvPr id="4135" name="Text Box 42"/>
          <p:cNvSpPr txBox="1">
            <a:spLocks noChangeArrowheads="1"/>
          </p:cNvSpPr>
          <p:nvPr/>
        </p:nvSpPr>
        <p:spPr bwMode="auto">
          <a:xfrm>
            <a:off x="8513763" y="4041775"/>
            <a:ext cx="325437" cy="457200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400" i="1" baseline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136" name="Text Box 43"/>
          <p:cNvSpPr txBox="1">
            <a:spLocks noChangeArrowheads="1"/>
          </p:cNvSpPr>
          <p:nvPr/>
        </p:nvSpPr>
        <p:spPr bwMode="auto">
          <a:xfrm>
            <a:off x="2757488" y="325438"/>
            <a:ext cx="325437" cy="457200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2400" baseline="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137" name="Line 44"/>
          <p:cNvSpPr>
            <a:spLocks noChangeShapeType="1"/>
          </p:cNvSpPr>
          <p:nvPr/>
        </p:nvSpPr>
        <p:spPr bwMode="auto">
          <a:xfrm flipV="1">
            <a:off x="2987675" y="4581525"/>
            <a:ext cx="4918075" cy="41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38" name="Line 45"/>
          <p:cNvSpPr>
            <a:spLocks noChangeShapeType="1"/>
          </p:cNvSpPr>
          <p:nvPr/>
        </p:nvSpPr>
        <p:spPr bwMode="auto">
          <a:xfrm flipV="1">
            <a:off x="2987675" y="5084763"/>
            <a:ext cx="5019675" cy="206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39" name="Line 46"/>
          <p:cNvSpPr>
            <a:spLocks noChangeShapeType="1"/>
          </p:cNvSpPr>
          <p:nvPr/>
        </p:nvSpPr>
        <p:spPr bwMode="auto">
          <a:xfrm flipV="1">
            <a:off x="3059113" y="5589588"/>
            <a:ext cx="4918075" cy="41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0" name="Line 47"/>
          <p:cNvSpPr>
            <a:spLocks noChangeShapeType="1"/>
          </p:cNvSpPr>
          <p:nvPr/>
        </p:nvSpPr>
        <p:spPr bwMode="auto">
          <a:xfrm flipV="1">
            <a:off x="3059113" y="6092825"/>
            <a:ext cx="4918075" cy="412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41" name="Text Box 48"/>
          <p:cNvSpPr txBox="1">
            <a:spLocks noChangeArrowheads="1"/>
          </p:cNvSpPr>
          <p:nvPr/>
        </p:nvSpPr>
        <p:spPr bwMode="auto">
          <a:xfrm>
            <a:off x="2595563" y="4467225"/>
            <a:ext cx="549275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-1</a:t>
            </a:r>
          </a:p>
        </p:txBody>
      </p:sp>
      <p:sp>
        <p:nvSpPr>
          <p:cNvPr id="4142" name="Text Box 49"/>
          <p:cNvSpPr txBox="1">
            <a:spLocks noChangeArrowheads="1"/>
          </p:cNvSpPr>
          <p:nvPr/>
        </p:nvSpPr>
        <p:spPr bwMode="auto">
          <a:xfrm>
            <a:off x="2593965" y="4978400"/>
            <a:ext cx="549275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 dirty="0"/>
              <a:t>-2</a:t>
            </a:r>
          </a:p>
        </p:txBody>
      </p:sp>
      <p:sp>
        <p:nvSpPr>
          <p:cNvPr id="4143" name="Text Box 50"/>
          <p:cNvSpPr txBox="1">
            <a:spLocks noChangeArrowheads="1"/>
          </p:cNvSpPr>
          <p:nvPr/>
        </p:nvSpPr>
        <p:spPr bwMode="auto">
          <a:xfrm>
            <a:off x="2614602" y="5486400"/>
            <a:ext cx="447675" cy="366713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-3</a:t>
            </a:r>
          </a:p>
        </p:txBody>
      </p:sp>
      <p:sp>
        <p:nvSpPr>
          <p:cNvPr id="4144" name="Text Box 51"/>
          <p:cNvSpPr txBox="1">
            <a:spLocks noChangeArrowheads="1"/>
          </p:cNvSpPr>
          <p:nvPr/>
        </p:nvSpPr>
        <p:spPr bwMode="auto">
          <a:xfrm>
            <a:off x="2574915" y="5853113"/>
            <a:ext cx="549275" cy="366712"/>
          </a:xfrm>
          <a:prstGeom prst="rect">
            <a:avLst/>
          </a:prstGeom>
          <a:noFill/>
          <a:ln w="38100" algn="ctr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1800" baseline="0"/>
              <a:t>-4</a:t>
            </a:r>
          </a:p>
        </p:txBody>
      </p:sp>
      <p:grpSp>
        <p:nvGrpSpPr>
          <p:cNvPr id="3" name="Group 69"/>
          <p:cNvGrpSpPr/>
          <p:nvPr/>
        </p:nvGrpSpPr>
        <p:grpSpPr bwMode="auto">
          <a:xfrm>
            <a:off x="5035550" y="1989138"/>
            <a:ext cx="4108450" cy="4176712"/>
            <a:chOff x="3172" y="1253"/>
            <a:chExt cx="2588" cy="2631"/>
          </a:xfrm>
        </p:grpSpPr>
        <p:sp>
          <p:nvSpPr>
            <p:cNvPr id="4148" name="Freeform 58"/>
            <p:cNvSpPr/>
            <p:nvPr/>
          </p:nvSpPr>
          <p:spPr bwMode="auto">
            <a:xfrm>
              <a:off x="3198" y="1253"/>
              <a:ext cx="1711" cy="2597"/>
            </a:xfrm>
            <a:custGeom>
              <a:avLst/>
              <a:gdLst>
                <a:gd name="T0" fmla="*/ 46 w 1551"/>
                <a:gd name="T1" fmla="*/ 0 h 2677"/>
                <a:gd name="T2" fmla="*/ 1543 w 1551"/>
                <a:gd name="T3" fmla="*/ 1271 h 2677"/>
                <a:gd name="T4" fmla="*/ 0 w 1551"/>
                <a:gd name="T5" fmla="*/ 2677 h 2677"/>
                <a:gd name="T6" fmla="*/ 0 60000 65536"/>
                <a:gd name="T7" fmla="*/ 0 60000 65536"/>
                <a:gd name="T8" fmla="*/ 0 60000 65536"/>
                <a:gd name="T9" fmla="*/ 0 w 1551"/>
                <a:gd name="T10" fmla="*/ 0 h 2677"/>
                <a:gd name="T11" fmla="*/ 1551 w 1551"/>
                <a:gd name="T12" fmla="*/ 2677 h 267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1" h="2677">
                  <a:moveTo>
                    <a:pt x="46" y="0"/>
                  </a:moveTo>
                  <a:cubicBezTo>
                    <a:pt x="798" y="412"/>
                    <a:pt x="1551" y="825"/>
                    <a:pt x="1543" y="1271"/>
                  </a:cubicBezTo>
                  <a:cubicBezTo>
                    <a:pt x="1535" y="1717"/>
                    <a:pt x="767" y="2197"/>
                    <a:pt x="0" y="2677"/>
                  </a:cubicBezTo>
                </a:path>
              </a:pathLst>
            </a:custGeom>
            <a:noFill/>
            <a:ln w="38100">
              <a:solidFill>
                <a:srgbClr val="00CC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9" name="Line 59"/>
            <p:cNvSpPr>
              <a:spLocks noChangeShapeType="1"/>
            </p:cNvSpPr>
            <p:nvPr/>
          </p:nvSpPr>
          <p:spPr bwMode="auto">
            <a:xfrm flipH="1">
              <a:off x="3172" y="3612"/>
              <a:ext cx="434" cy="272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Text Box 61"/>
            <p:cNvSpPr txBox="1">
              <a:spLocks noChangeArrowheads="1"/>
            </p:cNvSpPr>
            <p:nvPr/>
          </p:nvSpPr>
          <p:spPr bwMode="auto">
            <a:xfrm>
              <a:off x="4524" y="1445"/>
              <a:ext cx="1236" cy="4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FF0000"/>
                  </a:solidFill>
                </a:rPr>
                <a:t>绕（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3</a:t>
              </a:r>
              <a:r>
                <a:rPr lang="zh-CN" altLang="en-US" b="1" dirty="0" smtClean="0">
                  <a:solidFill>
                    <a:srgbClr val="FF0000"/>
                  </a:solidFill>
                </a:rPr>
                <a:t>，</a:t>
              </a:r>
              <a:r>
                <a:rPr lang="en-US" altLang="zh-CN" b="1" dirty="0" smtClean="0">
                  <a:solidFill>
                    <a:srgbClr val="FF0000"/>
                  </a:solidFill>
                </a:rPr>
                <a:t>0</a:t>
              </a:r>
              <a:r>
                <a:rPr lang="zh-CN" altLang="en-US" b="1" dirty="0">
                  <a:solidFill>
                    <a:srgbClr val="FF0000"/>
                  </a:solidFill>
                </a:rPr>
                <a:t>）点顺时针旋转</a:t>
              </a:r>
              <a:r>
                <a:rPr lang="en-US" altLang="zh-CN" b="1" dirty="0">
                  <a:solidFill>
                    <a:srgbClr val="FF0000"/>
                  </a:solidFill>
                </a:rPr>
                <a:t>180</a:t>
              </a:r>
              <a:r>
                <a:rPr lang="en-US" altLang="zh-CN" sz="2000" b="1" baseline="30000" dirty="0">
                  <a:solidFill>
                    <a:srgbClr val="FF0000"/>
                  </a:solidFill>
                </a:rPr>
                <a:t>o</a:t>
              </a:r>
            </a:p>
          </p:txBody>
        </p:sp>
      </p:grpSp>
      <p:graphicFrame>
        <p:nvGraphicFramePr>
          <p:cNvPr id="4098" name="Object 70"/>
          <p:cNvGraphicFramePr>
            <a:graphicFrameLocks noChangeAspect="1"/>
          </p:cNvGraphicFramePr>
          <p:nvPr/>
        </p:nvGraphicFramePr>
        <p:xfrm>
          <a:off x="93649" y="714356"/>
          <a:ext cx="2620963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6" name="位图图像" r:id="rId4" imgW="3307080" imgH="2956560" progId="PBrush">
                  <p:embed/>
                </p:oleObj>
              </mc:Choice>
              <mc:Fallback>
                <p:oleObj name="位图图像" r:id="rId4" imgW="3307080" imgH="2956560" progId="PBrush">
                  <p:embed/>
                  <p:pic>
                    <p:nvPicPr>
                      <p:cNvPr id="0" name="图片 104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49" y="714356"/>
                        <a:ext cx="2620963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999877" y="467769"/>
            <a:ext cx="295275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课堂练习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84213" y="1268413"/>
            <a:ext cx="7272337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baseline="0" dirty="0">
                <a:solidFill>
                  <a:schemeClr val="accent2"/>
                </a:solidFill>
              </a:rPr>
              <a:t>　　</a:t>
            </a:r>
            <a:r>
              <a:rPr lang="zh-CN" altLang="en-US" sz="2400" b="1" baseline="0" dirty="0" smtClean="0">
                <a:solidFill>
                  <a:schemeClr val="accent2"/>
                </a:solidFill>
              </a:rPr>
              <a:t> 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在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同一直角坐标系中分别描出下列各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点，然后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将各组中的点两两连接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起来：</a:t>
            </a:r>
            <a:endParaRPr lang="zh-CN" altLang="en-US" sz="2400" b="1" baseline="0" dirty="0">
              <a:solidFill>
                <a:srgbClr val="FF0000"/>
              </a:solidFill>
            </a:endParaRPr>
          </a:p>
          <a:p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）</a:t>
            </a:r>
            <a:r>
              <a:rPr lang="en-US" altLang="zh-CN" sz="2400" b="1" i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-1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-5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400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-2</a:t>
            </a:r>
            <a:r>
              <a:rPr lang="zh-CN" altLang="en-US" sz="2400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；</a:t>
            </a:r>
            <a:endParaRPr lang="en-US" altLang="zh-CN" sz="2400" b="1" baseline="0" dirty="0">
              <a:solidFill>
                <a:srgbClr val="FF0000"/>
              </a:solidFill>
            </a:endParaRPr>
          </a:p>
          <a:p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）</a:t>
            </a:r>
            <a:r>
              <a:rPr lang="en-US" altLang="zh-CN" sz="2400" b="1" i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0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5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6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）；</a:t>
            </a:r>
            <a:endParaRPr lang="zh-CN" altLang="en-US" sz="2400" b="1" baseline="0" dirty="0">
              <a:solidFill>
                <a:srgbClr val="FF0000"/>
              </a:solidFill>
            </a:endParaRPr>
          </a:p>
          <a:p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）</a:t>
            </a:r>
            <a:r>
              <a:rPr lang="en-US" altLang="zh-CN" sz="2400" b="1" i="1" baseline="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5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5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），</a:t>
            </a:r>
            <a:r>
              <a:rPr lang="en-US" altLang="zh-CN" sz="2400" b="1" i="1" baseline="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>
                <a:solidFill>
                  <a:srgbClr val="FF0000"/>
                </a:solidFill>
              </a:rPr>
              <a:t>（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9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，</a:t>
            </a:r>
            <a:r>
              <a:rPr lang="en-US" altLang="zh-CN" sz="2400" b="1" baseline="0" dirty="0" smtClean="0">
                <a:solidFill>
                  <a:srgbClr val="FF0000"/>
                </a:solidFill>
              </a:rPr>
              <a:t>-</a:t>
            </a:r>
            <a:r>
              <a:rPr lang="en-US" altLang="zh-CN" sz="24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400" b="1" baseline="0" dirty="0" smtClean="0">
                <a:solidFill>
                  <a:srgbClr val="FF0000"/>
                </a:solidFill>
              </a:rPr>
              <a:t>）。</a:t>
            </a:r>
            <a:endParaRPr lang="en-US" altLang="zh-CN" sz="2400" b="1" baseline="0" dirty="0">
              <a:solidFill>
                <a:srgbClr val="FF0000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62000" y="3324525"/>
            <a:ext cx="7848600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/>
              <a:t>你得出三个什么图案？从得到的图案中你发现了什么</a:t>
            </a:r>
            <a:r>
              <a:rPr lang="zh-CN" altLang="en-US" sz="2800" b="1" dirty="0" smtClean="0"/>
              <a:t>？</a:t>
            </a:r>
            <a:endParaRPr lang="zh-CN" altLang="en-US" sz="2800" b="1" dirty="0"/>
          </a:p>
        </p:txBody>
      </p:sp>
      <p:grpSp>
        <p:nvGrpSpPr>
          <p:cNvPr id="2" name="Group 11"/>
          <p:cNvGrpSpPr/>
          <p:nvPr/>
        </p:nvGrpSpPr>
        <p:grpSpPr bwMode="auto">
          <a:xfrm>
            <a:off x="890609" y="4478932"/>
            <a:ext cx="7324729" cy="1830388"/>
            <a:chOff x="336" y="2496"/>
            <a:chExt cx="4344" cy="1153"/>
          </a:xfrm>
        </p:grpSpPr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336" y="2496"/>
              <a:ext cx="4344" cy="11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b="1" dirty="0" smtClean="0">
                  <a:solidFill>
                    <a:srgbClr val="FC2514"/>
                  </a:solidFill>
                </a:rPr>
                <a:t>       （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得出了三个形状</a:t>
              </a:r>
              <a:r>
                <a:rPr lang="zh-CN" altLang="en-US" sz="2400" b="1" dirty="0" smtClean="0">
                  <a:solidFill>
                    <a:srgbClr val="FC2514"/>
                  </a:solidFill>
                </a:rPr>
                <a:t>相同，大小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相等的</a:t>
              </a:r>
              <a:r>
                <a:rPr lang="zh-CN" altLang="en-US" sz="2400" b="1" dirty="0" smtClean="0">
                  <a:solidFill>
                    <a:srgbClr val="FC2514"/>
                  </a:solidFill>
                </a:rPr>
                <a:t>三角形。三角形             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　是由三角形 </a:t>
              </a:r>
              <a:r>
                <a:rPr lang="en-US" altLang="zh-CN" sz="2400" b="1" i="1" dirty="0">
                  <a:solidFill>
                    <a:srgbClr val="FC251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</a:t>
              </a:r>
              <a:r>
                <a:rPr lang="en-US" altLang="zh-CN" sz="2400" b="1" dirty="0">
                  <a:solidFill>
                    <a:srgbClr val="FC2514"/>
                  </a:solidFill>
                </a:rPr>
                <a:t> 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沿</a:t>
              </a:r>
              <a:r>
                <a:rPr lang="en-US" altLang="zh-CN" sz="2400" b="1" i="1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轴正方向平移</a:t>
              </a:r>
              <a:r>
                <a:rPr lang="en-US" altLang="zh-CN" sz="2400" b="1" dirty="0">
                  <a:solidFill>
                    <a:srgbClr val="FC2514"/>
                  </a:solidFill>
                </a:rPr>
                <a:t>3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个单位而</a:t>
              </a:r>
              <a:r>
                <a:rPr lang="zh-CN" altLang="en-US" sz="2400" b="1" dirty="0" smtClean="0">
                  <a:solidFill>
                    <a:srgbClr val="FC2514"/>
                  </a:solidFill>
                </a:rPr>
                <a:t>得到，三角形               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是由三角形</a:t>
              </a:r>
              <a:r>
                <a:rPr lang="en-US" altLang="zh-CN" sz="2400" b="1" i="1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ABC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沿</a:t>
              </a:r>
              <a:r>
                <a:rPr lang="en-US" altLang="zh-CN" sz="2400" b="1" i="1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x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轴正方向平移</a:t>
              </a:r>
              <a:r>
                <a:rPr lang="en-US" altLang="zh-CN" sz="2400" b="1" dirty="0">
                  <a:solidFill>
                    <a:srgbClr val="FC2514"/>
                  </a:solidFill>
                </a:rPr>
                <a:t>6</a:t>
              </a:r>
              <a:r>
                <a:rPr lang="zh-CN" altLang="en-US" sz="2400" b="1" dirty="0">
                  <a:solidFill>
                    <a:srgbClr val="FC2514"/>
                  </a:solidFill>
                </a:rPr>
                <a:t>个单位而</a:t>
              </a:r>
              <a:r>
                <a:rPr lang="zh-CN" altLang="en-US" sz="2400" b="1" dirty="0" smtClean="0">
                  <a:solidFill>
                    <a:srgbClr val="FC2514"/>
                  </a:solidFill>
                </a:rPr>
                <a:t>得到）</a:t>
              </a:r>
              <a:endParaRPr lang="zh-CN" altLang="en-US" sz="2400" b="1" dirty="0">
                <a:solidFill>
                  <a:srgbClr val="FC2514"/>
                </a:solidFill>
              </a:endParaRPr>
            </a:p>
          </p:txBody>
        </p:sp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807" y="2814"/>
              <a:ext cx="988" cy="3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zh-CN" b="1" i="1" baseline="0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zh-CN" b="1" dirty="0">
                  <a:solidFill>
                    <a:srgbClr val="FC2514"/>
                  </a:solidFill>
                </a:rPr>
                <a:t>1</a:t>
              </a:r>
              <a:r>
                <a:rPr lang="en-US" altLang="zh-CN" b="1" i="1" baseline="0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B</a:t>
              </a:r>
              <a:r>
                <a:rPr lang="en-US" altLang="zh-CN" b="1" dirty="0">
                  <a:solidFill>
                    <a:srgbClr val="FC2514"/>
                  </a:solidFill>
                </a:rPr>
                <a:t>1</a:t>
              </a:r>
              <a:r>
                <a:rPr lang="en-US" altLang="zh-CN" b="1" i="1" baseline="0" dirty="0">
                  <a:solidFill>
                    <a:srgbClr val="FC2514"/>
                  </a:solidFill>
                  <a:latin typeface="Times New Roman" panose="02020603050405020304" pitchFamily="18" charset="0"/>
                </a:rPr>
                <a:t>C</a:t>
              </a:r>
              <a:r>
                <a:rPr lang="en-US" altLang="zh-CN" b="1" dirty="0">
                  <a:solidFill>
                    <a:srgbClr val="FC2514"/>
                  </a:solidFill>
                </a:rPr>
                <a:t>1</a:t>
              </a:r>
            </a:p>
          </p:txBody>
        </p:sp>
        <p:sp>
          <p:nvSpPr>
            <p:cNvPr id="13321" name="Text Box 10"/>
            <p:cNvSpPr txBox="1">
              <a:spLocks noChangeArrowheads="1"/>
            </p:cNvSpPr>
            <p:nvPr/>
          </p:nvSpPr>
          <p:spPr bwMode="auto">
            <a:xfrm>
              <a:off x="2053" y="3072"/>
              <a:ext cx="819" cy="3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b="1" i="1" baseline="0" dirty="0" smtClean="0">
                  <a:solidFill>
                    <a:srgbClr val="FC251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altLang="zh-CN" b="1" dirty="0" smtClean="0">
                  <a:solidFill>
                    <a:srgbClr val="FC2514"/>
                  </a:solidFill>
                </a:rPr>
                <a:t>2</a:t>
              </a:r>
              <a:r>
                <a:rPr lang="en-US" altLang="zh-CN" b="1" i="1" baseline="0" dirty="0" smtClean="0">
                  <a:solidFill>
                    <a:srgbClr val="FC251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altLang="zh-CN" b="1" dirty="0" smtClean="0">
                  <a:solidFill>
                    <a:srgbClr val="FC2514"/>
                  </a:solidFill>
                </a:rPr>
                <a:t>2</a:t>
              </a:r>
              <a:r>
                <a:rPr lang="en-US" altLang="zh-CN" b="1" i="1" baseline="0" dirty="0" smtClean="0">
                  <a:solidFill>
                    <a:srgbClr val="FC251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b="1" dirty="0" smtClean="0">
                  <a:solidFill>
                    <a:srgbClr val="FC2514"/>
                  </a:solidFill>
                </a:rPr>
                <a:t>2</a:t>
              </a:r>
              <a:endParaRPr lang="en-US" altLang="zh-CN" b="1" dirty="0">
                <a:solidFill>
                  <a:srgbClr val="FC2514"/>
                </a:solidFill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  <p:bldP spid="10752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 bwMode="auto">
          <a:xfrm>
            <a:off x="1676400" y="2057400"/>
            <a:ext cx="6497638" cy="4338638"/>
            <a:chOff x="0" y="1344"/>
            <a:chExt cx="4093" cy="2733"/>
          </a:xfrm>
        </p:grpSpPr>
        <p:sp>
          <p:nvSpPr>
            <p:cNvPr id="14344" name="Line 2"/>
            <p:cNvSpPr>
              <a:spLocks noChangeShapeType="1"/>
            </p:cNvSpPr>
            <p:nvPr/>
          </p:nvSpPr>
          <p:spPr bwMode="auto">
            <a:xfrm flipV="1">
              <a:off x="476" y="3203"/>
              <a:ext cx="3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Line 3"/>
            <p:cNvSpPr>
              <a:spLocks noChangeShapeType="1"/>
            </p:cNvSpPr>
            <p:nvPr/>
          </p:nvSpPr>
          <p:spPr bwMode="auto">
            <a:xfrm flipV="1">
              <a:off x="476" y="2931"/>
              <a:ext cx="29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4"/>
            <p:cNvSpPr>
              <a:spLocks noChangeShapeType="1"/>
            </p:cNvSpPr>
            <p:nvPr/>
          </p:nvSpPr>
          <p:spPr bwMode="auto">
            <a:xfrm>
              <a:off x="476" y="2659"/>
              <a:ext cx="3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Line 5"/>
            <p:cNvSpPr>
              <a:spLocks noChangeShapeType="1"/>
            </p:cNvSpPr>
            <p:nvPr/>
          </p:nvSpPr>
          <p:spPr bwMode="auto">
            <a:xfrm>
              <a:off x="476" y="2387"/>
              <a:ext cx="30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6"/>
            <p:cNvSpPr>
              <a:spLocks noChangeShapeType="1"/>
            </p:cNvSpPr>
            <p:nvPr/>
          </p:nvSpPr>
          <p:spPr bwMode="auto">
            <a:xfrm flipV="1">
              <a:off x="476" y="2114"/>
              <a:ext cx="2989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7"/>
            <p:cNvSpPr>
              <a:spLocks noChangeShapeType="1"/>
            </p:cNvSpPr>
            <p:nvPr/>
          </p:nvSpPr>
          <p:spPr bwMode="auto">
            <a:xfrm>
              <a:off x="476" y="188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8"/>
            <p:cNvSpPr>
              <a:spLocks noChangeShapeType="1"/>
            </p:cNvSpPr>
            <p:nvPr/>
          </p:nvSpPr>
          <p:spPr bwMode="auto">
            <a:xfrm>
              <a:off x="748" y="1842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9"/>
            <p:cNvSpPr>
              <a:spLocks noChangeShapeType="1"/>
            </p:cNvSpPr>
            <p:nvPr/>
          </p:nvSpPr>
          <p:spPr bwMode="auto">
            <a:xfrm>
              <a:off x="1020" y="1842"/>
              <a:ext cx="0" cy="16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0"/>
            <p:cNvSpPr>
              <a:spLocks noChangeShapeType="1"/>
            </p:cNvSpPr>
            <p:nvPr/>
          </p:nvSpPr>
          <p:spPr bwMode="auto">
            <a:xfrm>
              <a:off x="1292" y="1842"/>
              <a:ext cx="0" cy="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11"/>
            <p:cNvSpPr>
              <a:spLocks noChangeShapeType="1"/>
            </p:cNvSpPr>
            <p:nvPr/>
          </p:nvSpPr>
          <p:spPr bwMode="auto">
            <a:xfrm>
              <a:off x="1565" y="1842"/>
              <a:ext cx="0" cy="16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Text Box 12"/>
            <p:cNvSpPr txBox="1">
              <a:spLocks noChangeArrowheads="1"/>
            </p:cNvSpPr>
            <p:nvPr/>
          </p:nvSpPr>
          <p:spPr bwMode="auto">
            <a:xfrm>
              <a:off x="1202" y="270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sz="1800" baseline="0"/>
            </a:p>
          </p:txBody>
        </p:sp>
        <p:sp>
          <p:nvSpPr>
            <p:cNvPr id="14355" name="Line 14"/>
            <p:cNvSpPr>
              <a:spLocks noChangeShapeType="1"/>
            </p:cNvSpPr>
            <p:nvPr/>
          </p:nvSpPr>
          <p:spPr bwMode="auto">
            <a:xfrm flipV="1">
              <a:off x="2109" y="1389"/>
              <a:ext cx="0" cy="2688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15"/>
            <p:cNvSpPr>
              <a:spLocks noChangeShapeType="1"/>
            </p:cNvSpPr>
            <p:nvPr/>
          </p:nvSpPr>
          <p:spPr bwMode="auto">
            <a:xfrm flipV="1">
              <a:off x="0" y="3521"/>
              <a:ext cx="4019" cy="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Text Box 16"/>
            <p:cNvSpPr txBox="1">
              <a:spLocks noChangeArrowheads="1"/>
            </p:cNvSpPr>
            <p:nvPr/>
          </p:nvSpPr>
          <p:spPr bwMode="auto">
            <a:xfrm>
              <a:off x="1928" y="3385"/>
              <a:ext cx="244" cy="365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 i="1" baseline="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358" name="Text Box 17"/>
            <p:cNvSpPr txBox="1">
              <a:spLocks noChangeArrowheads="1"/>
            </p:cNvSpPr>
            <p:nvPr/>
          </p:nvSpPr>
          <p:spPr bwMode="auto">
            <a:xfrm>
              <a:off x="2245" y="3521"/>
              <a:ext cx="273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4359" name="Text Box 18"/>
            <p:cNvSpPr txBox="1">
              <a:spLocks noChangeArrowheads="1"/>
            </p:cNvSpPr>
            <p:nvPr/>
          </p:nvSpPr>
          <p:spPr bwMode="auto">
            <a:xfrm>
              <a:off x="2562" y="3521"/>
              <a:ext cx="258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14360" name="Text Box 19"/>
            <p:cNvSpPr txBox="1">
              <a:spLocks noChangeArrowheads="1"/>
            </p:cNvSpPr>
            <p:nvPr/>
          </p:nvSpPr>
          <p:spPr bwMode="auto">
            <a:xfrm>
              <a:off x="2744" y="3521"/>
              <a:ext cx="408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14361" name="Text Box 20"/>
            <p:cNvSpPr txBox="1">
              <a:spLocks noChangeArrowheads="1"/>
            </p:cNvSpPr>
            <p:nvPr/>
          </p:nvSpPr>
          <p:spPr bwMode="auto">
            <a:xfrm>
              <a:off x="3107" y="3521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4</a:t>
              </a:r>
            </a:p>
          </p:txBody>
        </p:sp>
        <p:sp>
          <p:nvSpPr>
            <p:cNvPr id="14362" name="Text Box 21"/>
            <p:cNvSpPr txBox="1">
              <a:spLocks noChangeArrowheads="1"/>
            </p:cNvSpPr>
            <p:nvPr/>
          </p:nvSpPr>
          <p:spPr bwMode="auto">
            <a:xfrm>
              <a:off x="3379" y="3521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5</a:t>
              </a:r>
            </a:p>
          </p:txBody>
        </p:sp>
        <p:sp>
          <p:nvSpPr>
            <p:cNvPr id="14363" name="Line 22"/>
            <p:cNvSpPr>
              <a:spLocks noChangeShapeType="1"/>
            </p:cNvSpPr>
            <p:nvPr/>
          </p:nvSpPr>
          <p:spPr bwMode="auto">
            <a:xfrm>
              <a:off x="1837" y="1842"/>
              <a:ext cx="0" cy="16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Line 23"/>
            <p:cNvSpPr>
              <a:spLocks noChangeShapeType="1"/>
            </p:cNvSpPr>
            <p:nvPr/>
          </p:nvSpPr>
          <p:spPr bwMode="auto">
            <a:xfrm>
              <a:off x="2109" y="1797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5" name="Text Box 24"/>
            <p:cNvSpPr txBox="1">
              <a:spLocks noChangeArrowheads="1"/>
            </p:cNvSpPr>
            <p:nvPr/>
          </p:nvSpPr>
          <p:spPr bwMode="auto">
            <a:xfrm>
              <a:off x="1882" y="1752"/>
              <a:ext cx="182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6</a:t>
              </a:r>
            </a:p>
          </p:txBody>
        </p:sp>
        <p:sp>
          <p:nvSpPr>
            <p:cNvPr id="14366" name="Text Box 25"/>
            <p:cNvSpPr txBox="1">
              <a:spLocks noChangeArrowheads="1"/>
            </p:cNvSpPr>
            <p:nvPr/>
          </p:nvSpPr>
          <p:spPr bwMode="auto">
            <a:xfrm>
              <a:off x="1882" y="2024"/>
              <a:ext cx="182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5</a:t>
              </a:r>
            </a:p>
          </p:txBody>
        </p:sp>
        <p:sp>
          <p:nvSpPr>
            <p:cNvPr id="14367" name="Text Box 26"/>
            <p:cNvSpPr txBox="1">
              <a:spLocks noChangeArrowheads="1"/>
            </p:cNvSpPr>
            <p:nvPr/>
          </p:nvSpPr>
          <p:spPr bwMode="auto">
            <a:xfrm>
              <a:off x="1837" y="2296"/>
              <a:ext cx="272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4</a:t>
              </a:r>
            </a:p>
          </p:txBody>
        </p:sp>
        <p:sp>
          <p:nvSpPr>
            <p:cNvPr id="14368" name="Text Box 27"/>
            <p:cNvSpPr txBox="1">
              <a:spLocks noChangeArrowheads="1"/>
            </p:cNvSpPr>
            <p:nvPr/>
          </p:nvSpPr>
          <p:spPr bwMode="auto">
            <a:xfrm>
              <a:off x="1882" y="2568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14369" name="Text Box 28"/>
            <p:cNvSpPr txBox="1">
              <a:spLocks noChangeArrowheads="1"/>
            </p:cNvSpPr>
            <p:nvPr/>
          </p:nvSpPr>
          <p:spPr bwMode="auto">
            <a:xfrm>
              <a:off x="1792" y="3112"/>
              <a:ext cx="363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14370" name="Text Box 29"/>
            <p:cNvSpPr txBox="1">
              <a:spLocks noChangeArrowheads="1"/>
            </p:cNvSpPr>
            <p:nvPr/>
          </p:nvSpPr>
          <p:spPr bwMode="auto">
            <a:xfrm>
              <a:off x="3696" y="3521"/>
              <a:ext cx="397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i="1" baseline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371" name="Text Box 30"/>
            <p:cNvSpPr txBox="1">
              <a:spLocks noChangeArrowheads="1"/>
            </p:cNvSpPr>
            <p:nvPr/>
          </p:nvSpPr>
          <p:spPr bwMode="auto">
            <a:xfrm>
              <a:off x="1882" y="1344"/>
              <a:ext cx="734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i="1" baseline="0"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4372" name="Line 31"/>
            <p:cNvSpPr>
              <a:spLocks noChangeShapeType="1"/>
            </p:cNvSpPr>
            <p:nvPr/>
          </p:nvSpPr>
          <p:spPr bwMode="auto">
            <a:xfrm>
              <a:off x="1610" y="2568"/>
              <a:ext cx="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3" name="Line 32"/>
            <p:cNvSpPr>
              <a:spLocks noChangeShapeType="1"/>
            </p:cNvSpPr>
            <p:nvPr/>
          </p:nvSpPr>
          <p:spPr bwMode="auto">
            <a:xfrm>
              <a:off x="3198" y="1842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4" name="Line 33"/>
            <p:cNvSpPr>
              <a:spLocks noChangeShapeType="1"/>
            </p:cNvSpPr>
            <p:nvPr/>
          </p:nvSpPr>
          <p:spPr bwMode="auto">
            <a:xfrm>
              <a:off x="2653" y="1842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5" name="Line 34"/>
            <p:cNvSpPr>
              <a:spLocks noChangeShapeType="1"/>
            </p:cNvSpPr>
            <p:nvPr/>
          </p:nvSpPr>
          <p:spPr bwMode="auto">
            <a:xfrm>
              <a:off x="2925" y="1842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6" name="Line 35"/>
            <p:cNvSpPr>
              <a:spLocks noChangeShapeType="1"/>
            </p:cNvSpPr>
            <p:nvPr/>
          </p:nvSpPr>
          <p:spPr bwMode="auto">
            <a:xfrm>
              <a:off x="3470" y="1842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7" name="Line 36"/>
            <p:cNvSpPr>
              <a:spLocks noChangeShapeType="1"/>
            </p:cNvSpPr>
            <p:nvPr/>
          </p:nvSpPr>
          <p:spPr bwMode="auto">
            <a:xfrm>
              <a:off x="2381" y="1842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8" name="Line 37"/>
            <p:cNvSpPr>
              <a:spLocks noChangeShapeType="1"/>
            </p:cNvSpPr>
            <p:nvPr/>
          </p:nvSpPr>
          <p:spPr bwMode="auto">
            <a:xfrm flipV="1">
              <a:off x="476" y="1842"/>
              <a:ext cx="2989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1655" y="3430"/>
              <a:ext cx="252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-1</a:t>
              </a: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429" y="3430"/>
              <a:ext cx="252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-2</a:t>
              </a: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1111" y="3430"/>
              <a:ext cx="363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-3</a:t>
              </a:r>
            </a:p>
          </p:txBody>
        </p:sp>
        <p:sp>
          <p:nvSpPr>
            <p:cNvPr id="14382" name="Rectangle 42"/>
            <p:cNvSpPr>
              <a:spLocks noChangeArrowheads="1"/>
            </p:cNvSpPr>
            <p:nvPr/>
          </p:nvSpPr>
          <p:spPr bwMode="auto">
            <a:xfrm>
              <a:off x="884" y="3430"/>
              <a:ext cx="252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-4</a:t>
              </a:r>
            </a:p>
          </p:txBody>
        </p:sp>
        <p:sp>
          <p:nvSpPr>
            <p:cNvPr id="14383" name="Rectangle 43"/>
            <p:cNvSpPr>
              <a:spLocks noChangeArrowheads="1"/>
            </p:cNvSpPr>
            <p:nvPr/>
          </p:nvSpPr>
          <p:spPr bwMode="auto">
            <a:xfrm>
              <a:off x="612" y="3430"/>
              <a:ext cx="252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/>
                <a:t>-5</a:t>
              </a:r>
            </a:p>
          </p:txBody>
        </p:sp>
        <p:sp>
          <p:nvSpPr>
            <p:cNvPr id="14384" name="Rectangle 44"/>
            <p:cNvSpPr>
              <a:spLocks noChangeArrowheads="1"/>
            </p:cNvSpPr>
            <p:nvPr/>
          </p:nvSpPr>
          <p:spPr bwMode="auto">
            <a:xfrm>
              <a:off x="1882" y="2795"/>
              <a:ext cx="227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/>
                <a:t>2</a:t>
              </a:r>
            </a:p>
          </p:txBody>
        </p:sp>
        <p:sp>
          <p:nvSpPr>
            <p:cNvPr id="14385" name="Line 45"/>
            <p:cNvSpPr>
              <a:spLocks noChangeShapeType="1"/>
            </p:cNvSpPr>
            <p:nvPr/>
          </p:nvSpPr>
          <p:spPr bwMode="auto">
            <a:xfrm>
              <a:off x="1021" y="3203"/>
              <a:ext cx="817" cy="0"/>
            </a:xfrm>
            <a:prstGeom prst="line">
              <a:avLst/>
            </a:prstGeom>
            <a:noFill/>
            <a:ln w="28575">
              <a:solidFill>
                <a:srgbClr val="F61AA7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6" name="Line 46"/>
            <p:cNvSpPr>
              <a:spLocks noChangeShapeType="1"/>
            </p:cNvSpPr>
            <p:nvPr/>
          </p:nvSpPr>
          <p:spPr bwMode="auto">
            <a:xfrm flipV="1">
              <a:off x="1021" y="2659"/>
              <a:ext cx="545" cy="544"/>
            </a:xfrm>
            <a:prstGeom prst="line">
              <a:avLst/>
            </a:prstGeom>
            <a:noFill/>
            <a:ln w="28575">
              <a:solidFill>
                <a:srgbClr val="F61AA7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7" name="Line 47"/>
            <p:cNvSpPr>
              <a:spLocks noChangeShapeType="1"/>
            </p:cNvSpPr>
            <p:nvPr/>
          </p:nvSpPr>
          <p:spPr bwMode="auto">
            <a:xfrm>
              <a:off x="1565" y="2659"/>
              <a:ext cx="272" cy="544"/>
            </a:xfrm>
            <a:prstGeom prst="line">
              <a:avLst/>
            </a:prstGeom>
            <a:noFill/>
            <a:ln w="28575">
              <a:solidFill>
                <a:srgbClr val="F61AA7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88" name="Text Box 48"/>
            <p:cNvSpPr txBox="1">
              <a:spLocks noChangeArrowheads="1"/>
            </p:cNvSpPr>
            <p:nvPr/>
          </p:nvSpPr>
          <p:spPr bwMode="auto">
            <a:xfrm>
              <a:off x="748" y="3024"/>
              <a:ext cx="217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89" name="Text Box 49"/>
            <p:cNvSpPr txBox="1">
              <a:spLocks noChangeArrowheads="1"/>
            </p:cNvSpPr>
            <p:nvPr/>
          </p:nvSpPr>
          <p:spPr bwMode="auto">
            <a:xfrm>
              <a:off x="1701" y="3112"/>
              <a:ext cx="363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i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14390" name="Text Box 50"/>
            <p:cNvSpPr txBox="1">
              <a:spLocks noChangeArrowheads="1"/>
            </p:cNvSpPr>
            <p:nvPr/>
          </p:nvSpPr>
          <p:spPr bwMode="auto">
            <a:xfrm>
              <a:off x="1384" y="2432"/>
              <a:ext cx="227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i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4339" name="Rectangle 52"/>
          <p:cNvSpPr>
            <a:spLocks noChangeArrowheads="1"/>
          </p:cNvSpPr>
          <p:nvPr/>
        </p:nvSpPr>
        <p:spPr bwMode="auto">
          <a:xfrm>
            <a:off x="1143001" y="549275"/>
            <a:ext cx="7643841" cy="9755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000" b="1" dirty="0">
                <a:solidFill>
                  <a:srgbClr val="008000"/>
                </a:solidFill>
              </a:rPr>
              <a:t>　　</a:t>
            </a:r>
            <a:r>
              <a:rPr lang="zh-CN" altLang="en-US" sz="2400" b="1" dirty="0"/>
              <a:t>已知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ABC</a:t>
            </a:r>
            <a:r>
              <a:rPr lang="zh-CN" altLang="en-US" sz="2400" b="1" dirty="0"/>
              <a:t>在平面直角坐标系中的位置如图所</a:t>
            </a:r>
            <a:r>
              <a:rPr lang="zh-CN" altLang="en-US" sz="2400" b="1" dirty="0" smtClean="0"/>
              <a:t>示，将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ABC</a:t>
            </a:r>
            <a:r>
              <a:rPr lang="zh-CN" altLang="en-US" sz="2400" b="1" dirty="0"/>
              <a:t>向右平移</a:t>
            </a:r>
            <a:r>
              <a:rPr lang="en-US" altLang="zh-CN" sz="2400" b="1" dirty="0"/>
              <a:t>6</a:t>
            </a:r>
            <a:r>
              <a:rPr lang="zh-CN" altLang="en-US" sz="2400" b="1" dirty="0"/>
              <a:t>个</a:t>
            </a:r>
            <a:r>
              <a:rPr lang="zh-CN" altLang="en-US" sz="2400" b="1" dirty="0" smtClean="0"/>
              <a:t>单位，则</a:t>
            </a:r>
            <a:r>
              <a:rPr lang="zh-CN" altLang="en-US" sz="2400" b="1" dirty="0"/>
              <a:t>平移后</a:t>
            </a:r>
            <a:r>
              <a:rPr lang="en-US" altLang="zh-CN" sz="2400" b="1" i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/>
              <a:t>点的坐标</a:t>
            </a:r>
            <a:r>
              <a:rPr lang="zh-CN" altLang="en-US" sz="2400" b="1" dirty="0" smtClean="0"/>
              <a:t>是（      ）</a:t>
            </a:r>
            <a:endParaRPr lang="en-US" altLang="zh-CN" sz="2400" b="1" dirty="0"/>
          </a:p>
        </p:txBody>
      </p:sp>
      <p:sp>
        <p:nvSpPr>
          <p:cNvPr id="14340" name="Text Box 51"/>
          <p:cNvSpPr txBox="1">
            <a:spLocks noChangeArrowheads="1"/>
          </p:cNvSpPr>
          <p:nvPr/>
        </p:nvSpPr>
        <p:spPr bwMode="auto">
          <a:xfrm>
            <a:off x="1252538" y="1628774"/>
            <a:ext cx="7891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-2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）</a:t>
            </a:r>
            <a:r>
              <a:rPr lang="en-US" altLang="zh-CN" sz="2400" dirty="0" smtClean="0"/>
              <a:t>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1</a:t>
            </a:r>
            <a:r>
              <a:rPr lang="zh-CN" altLang="en-US" sz="2400" dirty="0"/>
              <a:t>）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 smtClean="0"/>
              <a:t>.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</a:t>
            </a:r>
            <a:r>
              <a:rPr lang="en-US" altLang="zh-CN" sz="2400" dirty="0"/>
              <a:t>1</a:t>
            </a:r>
            <a:r>
              <a:rPr lang="zh-CN" altLang="en-US" sz="2400" dirty="0"/>
              <a:t>）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en-US" sz="2400" dirty="0" smtClean="0"/>
              <a:t>（</a:t>
            </a:r>
            <a:r>
              <a:rPr lang="en-US" altLang="zh-CN" sz="2400" dirty="0"/>
              <a:t>-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-</a:t>
            </a:r>
            <a:r>
              <a:rPr lang="en-US" altLang="zh-CN" sz="2400" dirty="0"/>
              <a:t>1</a:t>
            </a:r>
            <a:r>
              <a:rPr lang="zh-CN" altLang="en-US" sz="2400" dirty="0"/>
              <a:t>）</a:t>
            </a:r>
          </a:p>
        </p:txBody>
      </p:sp>
      <p:sp>
        <p:nvSpPr>
          <p:cNvPr id="14341" name="WordArt 53"/>
          <p:cNvSpPr>
            <a:spLocks noChangeArrowheads="1" noChangeShapeType="1" noTextEdit="1"/>
          </p:cNvSpPr>
          <p:nvPr/>
        </p:nvSpPr>
        <p:spPr bwMode="auto">
          <a:xfrm>
            <a:off x="0" y="1773238"/>
            <a:ext cx="1258888" cy="417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9"/>
              </a:avLst>
            </a:prstTxWarp>
          </a:bodyPr>
          <a:lstStyle/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课</a:t>
            </a:r>
          </a:p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堂</a:t>
            </a:r>
          </a:p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检</a:t>
            </a:r>
          </a:p>
          <a:p>
            <a:pPr algn="ctr"/>
            <a:r>
              <a:rPr lang="zh-CN" altLang="en-US" sz="4400" kern="10" dirty="0">
                <a:ln w="12700">
                  <a:solidFill>
                    <a:srgbClr val="3333CC"/>
                  </a:solidFill>
                  <a:miter lim="800000"/>
                </a:ln>
                <a:gradFill rotWithShape="1">
                  <a:gsLst>
                    <a:gs pos="0">
                      <a:srgbClr val="FFEBFA"/>
                    </a:gs>
                    <a:gs pos="30000">
                      <a:srgbClr val="C4D6EB"/>
                    </a:gs>
                    <a:gs pos="60001">
                      <a:srgbClr val="85C2FF"/>
                    </a:gs>
                    <a:gs pos="100000">
                      <a:srgbClr val="5E9EFF"/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测</a:t>
            </a:r>
          </a:p>
        </p:txBody>
      </p:sp>
      <p:sp>
        <p:nvSpPr>
          <p:cNvPr id="95287" name="Text Box 55"/>
          <p:cNvSpPr txBox="1">
            <a:spLocks noChangeArrowheads="1"/>
          </p:cNvSpPr>
          <p:nvPr/>
        </p:nvSpPr>
        <p:spPr bwMode="auto">
          <a:xfrm>
            <a:off x="7786710" y="1071546"/>
            <a:ext cx="3603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i="1" dirty="0">
                <a:solidFill>
                  <a:srgbClr val="FC2514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2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858810" y="1631589"/>
            <a:ext cx="828519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000" baseline="0" dirty="0" smtClean="0">
                <a:latin typeface="Times New Roman" panose="02020603050405020304" pitchFamily="18" charset="0"/>
                <a:ea typeface="华文行楷" panose="02010800040101010101" charset="-122"/>
              </a:rPr>
              <a:t>告诉大家本</a:t>
            </a:r>
            <a:r>
              <a:rPr lang="zh-CN" altLang="en-US" sz="4000" baseline="0" dirty="0">
                <a:latin typeface="Times New Roman" panose="02020603050405020304" pitchFamily="18" charset="0"/>
                <a:ea typeface="华文行楷" panose="02010800040101010101" charset="-122"/>
              </a:rPr>
              <a:t>节</a:t>
            </a:r>
            <a:r>
              <a:rPr lang="zh-CN" altLang="en-US" sz="4000" baseline="0" dirty="0" smtClean="0">
                <a:latin typeface="Times New Roman" panose="02020603050405020304" pitchFamily="18" charset="0"/>
                <a:ea typeface="华文行楷" panose="02010800040101010101" charset="-122"/>
              </a:rPr>
              <a:t>课，你</a:t>
            </a:r>
            <a:r>
              <a:rPr lang="zh-CN" altLang="en-US" sz="4000" baseline="0" dirty="0">
                <a:latin typeface="Times New Roman" panose="02020603050405020304" pitchFamily="18" charset="0"/>
                <a:ea typeface="华文行楷" panose="02010800040101010101" charset="-122"/>
              </a:rPr>
              <a:t>有哪些</a:t>
            </a:r>
            <a:r>
              <a:rPr lang="zh-CN" altLang="en-US" sz="4000" baseline="0" dirty="0" smtClean="0">
                <a:latin typeface="Times New Roman" panose="02020603050405020304" pitchFamily="18" charset="0"/>
                <a:ea typeface="华文行楷" panose="02010800040101010101" charset="-122"/>
              </a:rPr>
              <a:t>收获！</a:t>
            </a:r>
            <a:endParaRPr lang="zh-CN" altLang="en-US" sz="4000" baseline="0" dirty="0">
              <a:latin typeface="Times New Roman" panose="02020603050405020304" pitchFamily="18" charset="0"/>
              <a:ea typeface="华文行楷" panose="02010800040101010101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0063" y="2917825"/>
            <a:ext cx="18415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195513" y="692150"/>
            <a:ext cx="1639887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1187450" y="476250"/>
            <a:ext cx="631350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我收获</a:t>
            </a:r>
            <a:r>
              <a:rPr lang="en-US" altLang="zh-CN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快乐</a:t>
            </a:r>
            <a:r>
              <a:rPr lang="en-US" altLang="zh-CN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·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我自信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412776"/>
            <a:ext cx="79208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本节课我们经历了如何建立直角坐标系的过程，感受到直角坐标系的变化对平面内同一个点的坐标的影响。 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zh-CN" altLang="en-US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在同一直角坐标系中，感受图形上点的坐标的变化与图形变换之间的相互影响。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经历图形坐标变化与图形的平移、轴对称之间关系的探索过程。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	</a:t>
            </a:r>
          </a:p>
          <a:p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</a:rPr>
              <a:t>4.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学习了数形结合思想。</a:t>
            </a:r>
            <a:endParaRPr lang="zh-CN" altLang="en-US" sz="2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5"/>
          <p:cNvSpPr txBox="1">
            <a:spLocks noChangeArrowheads="1"/>
          </p:cNvSpPr>
          <p:nvPr/>
        </p:nvSpPr>
        <p:spPr bwMode="auto">
          <a:xfrm>
            <a:off x="395536" y="2204864"/>
            <a:ext cx="8064896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2400" b="1" baseline="0" dirty="0"/>
              <a:t>1.</a:t>
            </a:r>
            <a:r>
              <a:rPr kumimoji="1" lang="zh-CN" altLang="en-US" sz="2400" b="1" baseline="0" dirty="0"/>
              <a:t>什么是平面直角坐标系？</a:t>
            </a:r>
          </a:p>
          <a:p>
            <a:pPr eaLnBrk="1" hangingPunct="1"/>
            <a:r>
              <a:rPr kumimoji="1" lang="en-US" altLang="zh-CN" sz="2400" b="1" baseline="0" dirty="0"/>
              <a:t>2.</a:t>
            </a:r>
            <a:r>
              <a:rPr kumimoji="1" lang="zh-CN" altLang="en-US" sz="2400" b="1" baseline="0" dirty="0"/>
              <a:t>两条坐标轴如何</a:t>
            </a:r>
            <a:r>
              <a:rPr kumimoji="1" lang="zh-CN" altLang="en-US" sz="2400" b="1" baseline="0" dirty="0" smtClean="0"/>
              <a:t>称呼，方向</a:t>
            </a:r>
            <a:r>
              <a:rPr kumimoji="1" lang="zh-CN" altLang="en-US" sz="2400" b="1" baseline="0" dirty="0"/>
              <a:t>如何确定？</a:t>
            </a:r>
          </a:p>
          <a:p>
            <a:pPr eaLnBrk="1" hangingPunct="1"/>
            <a:r>
              <a:rPr kumimoji="1" lang="en-US" altLang="zh-CN" sz="2400" b="1" baseline="0" dirty="0"/>
              <a:t>3.</a:t>
            </a:r>
            <a:r>
              <a:rPr kumimoji="1" lang="zh-CN" altLang="en-US" sz="2400" b="1" baseline="0" dirty="0"/>
              <a:t>坐标轴分平面为四个</a:t>
            </a:r>
            <a:r>
              <a:rPr kumimoji="1" lang="zh-CN" altLang="en-US" sz="2400" b="1" baseline="0" dirty="0" smtClean="0"/>
              <a:t>部分，分别</a:t>
            </a:r>
            <a:r>
              <a:rPr kumimoji="1" lang="zh-CN" altLang="en-US" sz="2400" b="1" baseline="0" dirty="0"/>
              <a:t>叫做什么？</a:t>
            </a:r>
          </a:p>
          <a:p>
            <a:pPr eaLnBrk="1" hangingPunct="1"/>
            <a:r>
              <a:rPr kumimoji="1" lang="en-US" altLang="zh-CN" sz="2400" b="1" baseline="0" dirty="0"/>
              <a:t>4.</a:t>
            </a:r>
            <a:r>
              <a:rPr kumimoji="1" lang="zh-CN" altLang="en-US" sz="2400" b="1" baseline="0" dirty="0"/>
              <a:t>什么是点的坐标？平面内点的坐标有几部分组成？</a:t>
            </a:r>
          </a:p>
          <a:p>
            <a:pPr eaLnBrk="1" hangingPunct="1"/>
            <a:r>
              <a:rPr kumimoji="1" lang="en-US" altLang="zh-CN" sz="2400" b="1" baseline="0" dirty="0"/>
              <a:t>5.</a:t>
            </a:r>
            <a:r>
              <a:rPr kumimoji="1" lang="zh-CN" altLang="en-US" sz="2400" b="1" baseline="0" dirty="0"/>
              <a:t>各个象限内的点的坐标有何特点</a:t>
            </a:r>
            <a:r>
              <a:rPr kumimoji="1" lang="zh-CN" altLang="en-US" sz="2400" b="1" baseline="0" dirty="0" smtClean="0"/>
              <a:t>？坐</a:t>
            </a:r>
            <a:r>
              <a:rPr kumimoji="1" lang="zh-CN" altLang="en-US" sz="2400" b="1" baseline="0" dirty="0"/>
              <a:t>标轴上的点的坐标有何特点？</a:t>
            </a:r>
          </a:p>
          <a:p>
            <a:pPr eaLnBrk="1" hangingPunct="1"/>
            <a:r>
              <a:rPr kumimoji="1" lang="en-US" altLang="zh-CN" sz="2400" b="1" baseline="0" dirty="0"/>
              <a:t>6.</a:t>
            </a:r>
            <a:r>
              <a:rPr kumimoji="1" lang="zh-CN" altLang="en-US" sz="2400" b="1" baseline="0" dirty="0"/>
              <a:t>坐标轴上的点属于各象限吗？</a:t>
            </a:r>
          </a:p>
          <a:p>
            <a:pPr eaLnBrk="1" hangingPunct="1"/>
            <a:endParaRPr lang="en-US" altLang="zh-CN" sz="2400" b="1" baseline="0" dirty="0"/>
          </a:p>
        </p:txBody>
      </p:sp>
      <p:pic>
        <p:nvPicPr>
          <p:cNvPr id="8195" name="Picture 17" descr="图片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4652963"/>
            <a:ext cx="2239963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WordArt 18"/>
          <p:cNvSpPr>
            <a:spLocks noChangeArrowheads="1" noChangeShapeType="1" noTextEdit="1"/>
          </p:cNvSpPr>
          <p:nvPr/>
        </p:nvSpPr>
        <p:spPr bwMode="auto">
          <a:xfrm>
            <a:off x="2268538" y="1052513"/>
            <a:ext cx="4319587" cy="5619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44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回顾与思考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5"/>
          <p:cNvSpPr>
            <a:spLocks noChangeArrowheads="1"/>
          </p:cNvSpPr>
          <p:nvPr/>
        </p:nvSpPr>
        <p:spPr bwMode="auto">
          <a:xfrm>
            <a:off x="6277007" y="2205038"/>
            <a:ext cx="1728788" cy="29527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aseline="0">
                <a:solidFill>
                  <a:srgbClr val="FF5050"/>
                </a:solidFill>
              </a:rPr>
              <a:t>•</a:t>
            </a:r>
          </a:p>
          <a:p>
            <a:pPr algn="ctr" eaLnBrk="1" hangingPunct="1">
              <a:spcBef>
                <a:spcPct val="50000"/>
              </a:spcBef>
            </a:pPr>
            <a:endParaRPr kumimoji="1" lang="en-US" altLang="zh-CN" sz="1800" baseline="0">
              <a:solidFill>
                <a:srgbClr val="FF5050"/>
              </a:solidFill>
            </a:endParaRPr>
          </a:p>
        </p:txBody>
      </p:sp>
      <p:sp>
        <p:nvSpPr>
          <p:cNvPr id="9219" name="Text Box 27"/>
          <p:cNvSpPr txBox="1">
            <a:spLocks noChangeArrowheads="1"/>
          </p:cNvSpPr>
          <p:nvPr/>
        </p:nvSpPr>
        <p:spPr bwMode="auto">
          <a:xfrm>
            <a:off x="6205570" y="2060575"/>
            <a:ext cx="7921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1800" baseline="0">
                <a:solidFill>
                  <a:srgbClr val="FF5050"/>
                </a:solidFill>
              </a:rPr>
              <a:t>•</a:t>
            </a:r>
          </a:p>
        </p:txBody>
      </p:sp>
      <p:sp>
        <p:nvSpPr>
          <p:cNvPr id="9220" name="Text Box 64"/>
          <p:cNvSpPr txBox="1">
            <a:spLocks noChangeArrowheads="1"/>
          </p:cNvSpPr>
          <p:nvPr/>
        </p:nvSpPr>
        <p:spPr bwMode="auto">
          <a:xfrm>
            <a:off x="6564345" y="2492375"/>
            <a:ext cx="7207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="1" baseline="0"/>
              <a:t>小亮</a:t>
            </a:r>
          </a:p>
        </p:txBody>
      </p:sp>
      <p:sp>
        <p:nvSpPr>
          <p:cNvPr id="9221" name="Text Box 65"/>
          <p:cNvSpPr txBox="1">
            <a:spLocks noChangeArrowheads="1"/>
          </p:cNvSpPr>
          <p:nvPr/>
        </p:nvSpPr>
        <p:spPr bwMode="auto">
          <a:xfrm>
            <a:off x="7140607" y="3573463"/>
            <a:ext cx="6477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1800" b="1" baseline="0"/>
              <a:t>小莹</a:t>
            </a:r>
          </a:p>
        </p:txBody>
      </p:sp>
      <p:sp>
        <p:nvSpPr>
          <p:cNvPr id="9223" name="Rectangle 73"/>
          <p:cNvSpPr>
            <a:spLocks noChangeArrowheads="1"/>
          </p:cNvSpPr>
          <p:nvPr/>
        </p:nvSpPr>
        <p:spPr bwMode="auto">
          <a:xfrm>
            <a:off x="2857488" y="857232"/>
            <a:ext cx="2967479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5400" b="1" baseline="0" dirty="0">
                <a:solidFill>
                  <a:srgbClr val="FF0000"/>
                </a:solidFill>
              </a:rPr>
              <a:t>探究新知</a:t>
            </a:r>
          </a:p>
        </p:txBody>
      </p:sp>
      <p:sp>
        <p:nvSpPr>
          <p:cNvPr id="9224" name="Rectangle 74"/>
          <p:cNvSpPr>
            <a:spLocks noChangeArrowheads="1"/>
          </p:cNvSpPr>
          <p:nvPr/>
        </p:nvSpPr>
        <p:spPr bwMode="auto">
          <a:xfrm>
            <a:off x="321439" y="2492375"/>
            <a:ext cx="5072098" cy="19389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zh-CN" altLang="en-US" sz="2400" baseline="0" dirty="0"/>
              <a:t>　　如</a:t>
            </a:r>
            <a:r>
              <a:rPr lang="zh-CN" altLang="en-US" sz="2400" baseline="0" dirty="0" smtClean="0"/>
              <a:t>图，有</a:t>
            </a:r>
            <a:r>
              <a:rPr lang="zh-CN" altLang="en-US" sz="2400" baseline="0" dirty="0"/>
              <a:t>一个长方形的</a:t>
            </a:r>
            <a:r>
              <a:rPr lang="zh-CN" altLang="en-US" sz="2400" baseline="0" dirty="0" smtClean="0"/>
              <a:t>游泳池，南北</a:t>
            </a:r>
            <a:r>
              <a:rPr lang="zh-CN" altLang="en-US" sz="2400" baseline="0" dirty="0"/>
              <a:t>长</a:t>
            </a:r>
            <a:r>
              <a:rPr lang="en-US" altLang="zh-CN" sz="2400" baseline="0" dirty="0"/>
              <a:t>50</a:t>
            </a:r>
            <a:r>
              <a:rPr lang="zh-CN" altLang="en-US" sz="2400" baseline="0" dirty="0" smtClean="0"/>
              <a:t>米，东西</a:t>
            </a:r>
            <a:r>
              <a:rPr lang="zh-CN" altLang="en-US" sz="2400" baseline="0" dirty="0"/>
              <a:t>宽</a:t>
            </a:r>
            <a:r>
              <a:rPr lang="en-US" altLang="zh-CN" sz="2400" baseline="0" dirty="0"/>
              <a:t>25</a:t>
            </a:r>
            <a:r>
              <a:rPr lang="zh-CN" altLang="en-US" sz="2400" baseline="0" dirty="0" smtClean="0"/>
              <a:t>米。小</a:t>
            </a:r>
            <a:r>
              <a:rPr lang="zh-CN" altLang="en-US" sz="2400" baseline="0" dirty="0"/>
              <a:t>亮站在游泳池的西北角</a:t>
            </a:r>
            <a:r>
              <a:rPr lang="zh-CN" altLang="en-US" sz="2400" baseline="0" dirty="0" smtClean="0"/>
              <a:t>上，小</a:t>
            </a:r>
            <a:r>
              <a:rPr lang="zh-CN" altLang="en-US" sz="2400" baseline="0" dirty="0"/>
              <a:t>莹位于游泳池的中心</a:t>
            </a:r>
            <a:r>
              <a:rPr lang="zh-CN" altLang="en-US" sz="2400" baseline="0" dirty="0" smtClean="0"/>
              <a:t>位置。你</a:t>
            </a:r>
            <a:r>
              <a:rPr lang="zh-CN" altLang="en-US" sz="2400" baseline="0" dirty="0"/>
              <a:t>能利用坐标确定小亮和小莹的位置吗？</a:t>
            </a:r>
          </a:p>
        </p:txBody>
      </p:sp>
      <p:sp>
        <p:nvSpPr>
          <p:cNvPr id="9226" name="Line 78"/>
          <p:cNvSpPr>
            <a:spLocks noChangeShapeType="1"/>
          </p:cNvSpPr>
          <p:nvPr/>
        </p:nvSpPr>
        <p:spPr bwMode="auto">
          <a:xfrm>
            <a:off x="8005795" y="22050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7" name="Line 79"/>
          <p:cNvSpPr>
            <a:spLocks noChangeShapeType="1"/>
          </p:cNvSpPr>
          <p:nvPr/>
        </p:nvSpPr>
        <p:spPr bwMode="auto">
          <a:xfrm>
            <a:off x="8005795" y="51577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8" name="Line 81"/>
          <p:cNvSpPr>
            <a:spLocks noChangeShapeType="1"/>
          </p:cNvSpPr>
          <p:nvPr/>
        </p:nvSpPr>
        <p:spPr bwMode="auto">
          <a:xfrm>
            <a:off x="8509032" y="22050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29" name="Line 82"/>
          <p:cNvSpPr>
            <a:spLocks noChangeShapeType="1"/>
          </p:cNvSpPr>
          <p:nvPr/>
        </p:nvSpPr>
        <p:spPr bwMode="auto">
          <a:xfrm>
            <a:off x="8509032" y="414972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0" name="Text Box 84"/>
          <p:cNvSpPr txBox="1">
            <a:spLocks noChangeArrowheads="1"/>
          </p:cNvSpPr>
          <p:nvPr/>
        </p:nvSpPr>
        <p:spPr bwMode="auto">
          <a:xfrm>
            <a:off x="8148670" y="3357563"/>
            <a:ext cx="8302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="1" baseline="0"/>
              <a:t>50</a:t>
            </a:r>
            <a:r>
              <a:rPr lang="zh-CN" altLang="en-US" sz="2400" b="1" baseline="0"/>
              <a:t>米</a:t>
            </a:r>
          </a:p>
        </p:txBody>
      </p:sp>
      <p:sp>
        <p:nvSpPr>
          <p:cNvPr id="9231" name="Line 85"/>
          <p:cNvSpPr>
            <a:spLocks noChangeShapeType="1"/>
          </p:cNvSpPr>
          <p:nvPr/>
        </p:nvSpPr>
        <p:spPr bwMode="auto">
          <a:xfrm>
            <a:off x="6277007" y="51577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2" name="Line 86"/>
          <p:cNvSpPr>
            <a:spLocks noChangeShapeType="1"/>
          </p:cNvSpPr>
          <p:nvPr/>
        </p:nvSpPr>
        <p:spPr bwMode="auto">
          <a:xfrm>
            <a:off x="8005795" y="515778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3" name="Line 87"/>
          <p:cNvSpPr>
            <a:spLocks noChangeShapeType="1"/>
          </p:cNvSpPr>
          <p:nvPr/>
        </p:nvSpPr>
        <p:spPr bwMode="auto">
          <a:xfrm>
            <a:off x="6277007" y="55165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4" name="Line 90"/>
          <p:cNvSpPr>
            <a:spLocks noChangeShapeType="1"/>
          </p:cNvSpPr>
          <p:nvPr/>
        </p:nvSpPr>
        <p:spPr bwMode="auto">
          <a:xfrm>
            <a:off x="7500970" y="551656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5" name="Rectangle 91"/>
          <p:cNvSpPr>
            <a:spLocks noChangeArrowheads="1"/>
          </p:cNvSpPr>
          <p:nvPr/>
        </p:nvSpPr>
        <p:spPr bwMode="auto">
          <a:xfrm>
            <a:off x="6708807" y="5300663"/>
            <a:ext cx="8286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2400" baseline="0"/>
              <a:t>25</a:t>
            </a:r>
            <a:r>
              <a:rPr lang="zh-CN" altLang="en-US" sz="2400" baseline="0"/>
              <a:t>米</a:t>
            </a:r>
          </a:p>
        </p:txBody>
      </p:sp>
      <p:sp>
        <p:nvSpPr>
          <p:cNvPr id="9236" name="Line 92"/>
          <p:cNvSpPr>
            <a:spLocks noChangeShapeType="1"/>
          </p:cNvSpPr>
          <p:nvPr/>
        </p:nvSpPr>
        <p:spPr bwMode="auto">
          <a:xfrm flipV="1">
            <a:off x="8940832" y="57340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7" name="Text Box 93"/>
          <p:cNvSpPr txBox="1">
            <a:spLocks noChangeArrowheads="1"/>
          </p:cNvSpPr>
          <p:nvPr/>
        </p:nvSpPr>
        <p:spPr bwMode="auto">
          <a:xfrm>
            <a:off x="8653495" y="5229225"/>
            <a:ext cx="490537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 baseline="0"/>
              <a:t>北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9"/>
          <p:cNvGrpSpPr/>
          <p:nvPr/>
        </p:nvGrpSpPr>
        <p:grpSpPr bwMode="auto">
          <a:xfrm>
            <a:off x="3657600" y="4005263"/>
            <a:ext cx="5486400" cy="762000"/>
            <a:chOff x="2304" y="2523"/>
            <a:chExt cx="3456" cy="480"/>
          </a:xfrm>
        </p:grpSpPr>
        <p:grpSp>
          <p:nvGrpSpPr>
            <p:cNvPr id="10287" name="Group 106"/>
            <p:cNvGrpSpPr/>
            <p:nvPr/>
          </p:nvGrpSpPr>
          <p:grpSpPr bwMode="auto">
            <a:xfrm>
              <a:off x="2304" y="2523"/>
              <a:ext cx="3456" cy="480"/>
              <a:chOff x="576" y="2160"/>
              <a:chExt cx="4320" cy="480"/>
            </a:xfrm>
          </p:grpSpPr>
          <p:sp>
            <p:nvSpPr>
              <p:cNvPr id="10289" name="Text Box 107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265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  <p:grpSp>
            <p:nvGrpSpPr>
              <p:cNvPr id="10290" name="Group 108"/>
              <p:cNvGrpSpPr/>
              <p:nvPr/>
            </p:nvGrpSpPr>
            <p:grpSpPr bwMode="auto">
              <a:xfrm>
                <a:off x="576" y="2160"/>
                <a:ext cx="4320" cy="480"/>
                <a:chOff x="576" y="2160"/>
                <a:chExt cx="4320" cy="480"/>
              </a:xfrm>
            </p:grpSpPr>
            <p:sp>
              <p:nvSpPr>
                <p:cNvPr id="10291" name="Line 109"/>
                <p:cNvSpPr>
                  <a:spLocks noChangeShapeType="1"/>
                </p:cNvSpPr>
                <p:nvPr/>
              </p:nvSpPr>
              <p:spPr bwMode="auto">
                <a:xfrm>
                  <a:off x="576" y="230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0292" name="Group 110"/>
                <p:cNvGrpSpPr/>
                <p:nvPr/>
              </p:nvGrpSpPr>
              <p:grpSpPr bwMode="auto">
                <a:xfrm>
                  <a:off x="2448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314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15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293" name="Group 113"/>
                <p:cNvGrpSpPr/>
                <p:nvPr/>
              </p:nvGrpSpPr>
              <p:grpSpPr bwMode="auto">
                <a:xfrm>
                  <a:off x="3216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312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1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294" name="Group 116"/>
                <p:cNvGrpSpPr/>
                <p:nvPr/>
              </p:nvGrpSpPr>
              <p:grpSpPr bwMode="auto">
                <a:xfrm>
                  <a:off x="398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310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11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295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736" y="2352"/>
                  <a:ext cx="38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10296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120" y="2352"/>
                  <a:ext cx="38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10297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504" y="2352"/>
                  <a:ext cx="38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30</a:t>
                  </a:r>
                </a:p>
              </p:txBody>
            </p:sp>
            <p:sp>
              <p:nvSpPr>
                <p:cNvPr id="10298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3889" y="2352"/>
                  <a:ext cx="38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40</a:t>
                  </a:r>
                </a:p>
              </p:txBody>
            </p:sp>
            <p:sp>
              <p:nvSpPr>
                <p:cNvPr id="10299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272" y="2352"/>
                  <a:ext cx="38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50</a:t>
                  </a:r>
                </a:p>
              </p:txBody>
            </p:sp>
            <p:grpSp>
              <p:nvGrpSpPr>
                <p:cNvPr id="10300" name="Group 124"/>
                <p:cNvGrpSpPr/>
                <p:nvPr/>
              </p:nvGrpSpPr>
              <p:grpSpPr bwMode="auto">
                <a:xfrm>
                  <a:off x="864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308" name="Line 125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09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0301" name="Group 127"/>
                <p:cNvGrpSpPr/>
                <p:nvPr/>
              </p:nvGrpSpPr>
              <p:grpSpPr bwMode="auto">
                <a:xfrm>
                  <a:off x="1632" y="2160"/>
                  <a:ext cx="384" cy="144"/>
                  <a:chOff x="2160" y="3888"/>
                  <a:chExt cx="192" cy="96"/>
                </a:xfrm>
              </p:grpSpPr>
              <p:sp>
                <p:nvSpPr>
                  <p:cNvPr id="10306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307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3888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0302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672" y="2352"/>
                  <a:ext cx="46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-40</a:t>
                  </a:r>
                </a:p>
              </p:txBody>
            </p:sp>
            <p:sp>
              <p:nvSpPr>
                <p:cNvPr id="10303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1056" y="2352"/>
                  <a:ext cx="46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-30</a:t>
                  </a:r>
                </a:p>
              </p:txBody>
            </p:sp>
            <p:sp>
              <p:nvSpPr>
                <p:cNvPr id="10304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1440" y="2352"/>
                  <a:ext cx="46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-20</a:t>
                  </a:r>
                </a:p>
              </p:txBody>
            </p:sp>
            <p:sp>
              <p:nvSpPr>
                <p:cNvPr id="10305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1824" y="2352"/>
                  <a:ext cx="46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sz="2400" b="1" baseline="0">
                      <a:latin typeface="Times New Roman" panose="02020603050405020304" pitchFamily="18" charset="0"/>
                    </a:rPr>
                    <a:t>-10</a:t>
                  </a:r>
                </a:p>
              </p:txBody>
            </p:sp>
          </p:grpSp>
        </p:grpSp>
        <p:sp>
          <p:nvSpPr>
            <p:cNvPr id="10288" name="Text Box 178"/>
            <p:cNvSpPr txBox="1">
              <a:spLocks noChangeArrowheads="1"/>
            </p:cNvSpPr>
            <p:nvPr/>
          </p:nvSpPr>
          <p:spPr bwMode="auto">
            <a:xfrm>
              <a:off x="5465" y="2568"/>
              <a:ext cx="158" cy="2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x</a:t>
              </a:r>
            </a:p>
          </p:txBody>
        </p:sp>
      </p:grpSp>
      <p:grpSp>
        <p:nvGrpSpPr>
          <p:cNvPr id="10" name="Group 181"/>
          <p:cNvGrpSpPr/>
          <p:nvPr/>
        </p:nvGrpSpPr>
        <p:grpSpPr bwMode="auto">
          <a:xfrm>
            <a:off x="5580063" y="1125538"/>
            <a:ext cx="936625" cy="5400675"/>
            <a:chOff x="3515" y="709"/>
            <a:chExt cx="590" cy="3402"/>
          </a:xfrm>
        </p:grpSpPr>
        <p:grpSp>
          <p:nvGrpSpPr>
            <p:cNvPr id="10260" name="Group 134"/>
            <p:cNvGrpSpPr/>
            <p:nvPr/>
          </p:nvGrpSpPr>
          <p:grpSpPr bwMode="auto">
            <a:xfrm>
              <a:off x="3515" y="799"/>
              <a:ext cx="432" cy="3312"/>
              <a:chOff x="2160" y="288"/>
              <a:chExt cx="432" cy="3552"/>
            </a:xfrm>
          </p:grpSpPr>
          <p:sp>
            <p:nvSpPr>
              <p:cNvPr id="10262" name="Line 135"/>
              <p:cNvSpPr>
                <a:spLocks noChangeShapeType="1"/>
              </p:cNvSpPr>
              <p:nvPr/>
            </p:nvSpPr>
            <p:spPr bwMode="auto">
              <a:xfrm flipV="1">
                <a:off x="2448" y="288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3" name="Text Box 136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308" cy="30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30</a:t>
                </a:r>
              </a:p>
            </p:txBody>
          </p:sp>
          <p:sp>
            <p:nvSpPr>
              <p:cNvPr id="10264" name="Text Box 137"/>
              <p:cNvSpPr txBox="1">
                <a:spLocks noChangeArrowheads="1"/>
              </p:cNvSpPr>
              <p:nvPr/>
            </p:nvSpPr>
            <p:spPr bwMode="auto">
              <a:xfrm>
                <a:off x="2208" y="1872"/>
                <a:ext cx="308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10</a:t>
                </a:r>
              </a:p>
            </p:txBody>
          </p:sp>
          <p:sp>
            <p:nvSpPr>
              <p:cNvPr id="10265" name="Text Box 138"/>
              <p:cNvSpPr txBox="1">
                <a:spLocks noChangeArrowheads="1"/>
              </p:cNvSpPr>
              <p:nvPr/>
            </p:nvSpPr>
            <p:spPr bwMode="auto">
              <a:xfrm>
                <a:off x="2208" y="864"/>
                <a:ext cx="308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40</a:t>
                </a:r>
              </a:p>
            </p:txBody>
          </p:sp>
          <p:sp>
            <p:nvSpPr>
              <p:cNvPr id="10266" name="Text Box 139"/>
              <p:cNvSpPr txBox="1">
                <a:spLocks noChangeArrowheads="1"/>
              </p:cNvSpPr>
              <p:nvPr/>
            </p:nvSpPr>
            <p:spPr bwMode="auto">
              <a:xfrm>
                <a:off x="2208" y="1488"/>
                <a:ext cx="308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0267" name="Text Box 140"/>
              <p:cNvSpPr txBox="1">
                <a:spLocks noChangeArrowheads="1"/>
              </p:cNvSpPr>
              <p:nvPr/>
            </p:nvSpPr>
            <p:spPr bwMode="auto">
              <a:xfrm>
                <a:off x="2208" y="528"/>
                <a:ext cx="308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50</a:t>
                </a:r>
              </a:p>
            </p:txBody>
          </p:sp>
          <p:grpSp>
            <p:nvGrpSpPr>
              <p:cNvPr id="10268" name="Group 141"/>
              <p:cNvGrpSpPr/>
              <p:nvPr/>
            </p:nvGrpSpPr>
            <p:grpSpPr bwMode="auto">
              <a:xfrm rot="-5362763">
                <a:off x="2352" y="744"/>
                <a:ext cx="312" cy="168"/>
                <a:chOff x="2160" y="3888"/>
                <a:chExt cx="192" cy="96"/>
              </a:xfrm>
            </p:grpSpPr>
            <p:sp>
              <p:nvSpPr>
                <p:cNvPr id="10285" name="Line 142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6" name="Line 143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69" name="Group 144"/>
              <p:cNvGrpSpPr/>
              <p:nvPr/>
            </p:nvGrpSpPr>
            <p:grpSpPr bwMode="auto">
              <a:xfrm rot="-5362763">
                <a:off x="2352" y="1416"/>
                <a:ext cx="312" cy="168"/>
                <a:chOff x="2160" y="3888"/>
                <a:chExt cx="192" cy="96"/>
              </a:xfrm>
            </p:grpSpPr>
            <p:sp>
              <p:nvSpPr>
                <p:cNvPr id="10283" name="Line 14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4" name="Line 14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0" name="Group 147"/>
              <p:cNvGrpSpPr/>
              <p:nvPr/>
            </p:nvGrpSpPr>
            <p:grpSpPr bwMode="auto">
              <a:xfrm rot="-5362763">
                <a:off x="2352" y="2064"/>
                <a:ext cx="312" cy="168"/>
                <a:chOff x="2160" y="3888"/>
                <a:chExt cx="192" cy="96"/>
              </a:xfrm>
            </p:grpSpPr>
            <p:sp>
              <p:nvSpPr>
                <p:cNvPr id="10281" name="Line 14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2" name="Line 14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271" name="Text Box 150"/>
              <p:cNvSpPr txBox="1">
                <a:spLocks noChangeArrowheads="1"/>
              </p:cNvSpPr>
              <p:nvPr/>
            </p:nvSpPr>
            <p:spPr bwMode="auto">
              <a:xfrm>
                <a:off x="2160" y="2832"/>
                <a:ext cx="372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-20</a:t>
                </a:r>
              </a:p>
            </p:txBody>
          </p:sp>
          <p:sp>
            <p:nvSpPr>
              <p:cNvPr id="10272" name="Text Box 151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372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-40</a:t>
                </a:r>
              </a:p>
            </p:txBody>
          </p:sp>
          <p:sp>
            <p:nvSpPr>
              <p:cNvPr id="10273" name="Text Box 152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372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-10</a:t>
                </a:r>
              </a:p>
            </p:txBody>
          </p:sp>
          <p:sp>
            <p:nvSpPr>
              <p:cNvPr id="10274" name="Text Box 153"/>
              <p:cNvSpPr txBox="1">
                <a:spLocks noChangeArrowheads="1"/>
              </p:cNvSpPr>
              <p:nvPr/>
            </p:nvSpPr>
            <p:spPr bwMode="auto">
              <a:xfrm>
                <a:off x="2160" y="3120"/>
                <a:ext cx="372" cy="30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baseline="0">
                    <a:latin typeface="Times New Roman" panose="02020603050405020304" pitchFamily="18" charset="0"/>
                  </a:rPr>
                  <a:t>-30</a:t>
                </a:r>
              </a:p>
            </p:txBody>
          </p:sp>
          <p:grpSp>
            <p:nvGrpSpPr>
              <p:cNvPr id="10275" name="Group 154"/>
              <p:cNvGrpSpPr/>
              <p:nvPr/>
            </p:nvGrpSpPr>
            <p:grpSpPr bwMode="auto">
              <a:xfrm rot="-5362763">
                <a:off x="2352" y="2712"/>
                <a:ext cx="312" cy="168"/>
                <a:chOff x="2160" y="3888"/>
                <a:chExt cx="192" cy="96"/>
              </a:xfrm>
            </p:grpSpPr>
            <p:sp>
              <p:nvSpPr>
                <p:cNvPr id="10279" name="Line 155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80" name="Line 156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276" name="Group 157"/>
              <p:cNvGrpSpPr/>
              <p:nvPr/>
            </p:nvGrpSpPr>
            <p:grpSpPr bwMode="auto">
              <a:xfrm rot="-5362763">
                <a:off x="2352" y="3384"/>
                <a:ext cx="312" cy="168"/>
                <a:chOff x="2160" y="3888"/>
                <a:chExt cx="192" cy="96"/>
              </a:xfrm>
            </p:grpSpPr>
            <p:sp>
              <p:nvSpPr>
                <p:cNvPr id="10277" name="Line 158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278" name="Line 159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261" name="Text Box 180"/>
            <p:cNvSpPr txBox="1">
              <a:spLocks noChangeArrowheads="1"/>
            </p:cNvSpPr>
            <p:nvPr/>
          </p:nvSpPr>
          <p:spPr bwMode="auto">
            <a:xfrm>
              <a:off x="3878" y="709"/>
              <a:ext cx="227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0" y="1196975"/>
            <a:ext cx="5148263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baseline="0" dirty="0"/>
              <a:t>（</a:t>
            </a:r>
            <a:r>
              <a:rPr lang="en-US" altLang="zh-CN" sz="2400" b="1" baseline="0" dirty="0"/>
              <a:t>1</a:t>
            </a:r>
            <a:r>
              <a:rPr lang="zh-CN" altLang="en-US" sz="2400" b="1" baseline="0" dirty="0"/>
              <a:t>）以小莹所在位置为</a:t>
            </a:r>
            <a:r>
              <a:rPr lang="zh-CN" altLang="en-US" sz="2400" b="1" baseline="0" dirty="0" smtClean="0"/>
              <a:t>原点，经过</a:t>
            </a:r>
            <a:r>
              <a:rPr lang="zh-CN" altLang="en-US" sz="2400" b="1" baseline="0" dirty="0"/>
              <a:t>原点的东西方向的直线和南北方向的直线分别为</a:t>
            </a:r>
            <a:r>
              <a:rPr lang="en-US" altLang="zh-CN" sz="2400" b="1" i="1" baseline="0" dirty="0">
                <a:latin typeface="Times New Roman" panose="02020603050405020304" pitchFamily="18" charset="0"/>
              </a:rPr>
              <a:t>x</a:t>
            </a:r>
            <a:r>
              <a:rPr lang="zh-CN" altLang="en-US" sz="2400" b="1" baseline="0" dirty="0"/>
              <a:t>轴和</a:t>
            </a:r>
            <a:r>
              <a:rPr lang="en-US" altLang="zh-CN" sz="2400" b="1" i="1" baseline="0" dirty="0">
                <a:latin typeface="Times New Roman" panose="02020603050405020304" pitchFamily="18" charset="0"/>
              </a:rPr>
              <a:t>y</a:t>
            </a:r>
            <a:r>
              <a:rPr lang="zh-CN" altLang="en-US" sz="2400" b="1" baseline="0" dirty="0" smtClean="0"/>
              <a:t>轴，向</a:t>
            </a:r>
            <a:r>
              <a:rPr lang="zh-CN" altLang="en-US" sz="2400" b="1" baseline="0" dirty="0"/>
              <a:t>东和向北的方向分别为</a:t>
            </a:r>
            <a:r>
              <a:rPr lang="en-US" altLang="zh-CN" sz="2400" b="1" i="1" baseline="0" dirty="0">
                <a:latin typeface="Times New Roman" panose="02020603050405020304" pitchFamily="18" charset="0"/>
              </a:rPr>
              <a:t>x</a:t>
            </a:r>
            <a:r>
              <a:rPr lang="zh-CN" altLang="en-US" sz="2400" b="1" baseline="0" dirty="0"/>
              <a:t>轴和</a:t>
            </a:r>
            <a:r>
              <a:rPr lang="en-US" altLang="zh-CN" sz="2400" b="1" i="1" baseline="0" dirty="0">
                <a:latin typeface="Times New Roman" panose="02020603050405020304" pitchFamily="18" charset="0"/>
              </a:rPr>
              <a:t>y</a:t>
            </a:r>
            <a:r>
              <a:rPr lang="zh-CN" altLang="en-US" sz="2400" b="1" baseline="0" dirty="0"/>
              <a:t>轴的正方</a:t>
            </a:r>
            <a:r>
              <a:rPr lang="zh-CN" altLang="en-US" sz="2400" b="1" baseline="0" dirty="0" smtClean="0"/>
              <a:t>向，</a:t>
            </a:r>
            <a:r>
              <a:rPr lang="en-US" altLang="zh-CN" sz="2400" b="1" baseline="0" dirty="0" smtClean="0"/>
              <a:t>1</a:t>
            </a:r>
            <a:r>
              <a:rPr lang="zh-CN" altLang="en-US" sz="2400" b="1" baseline="0" dirty="0"/>
              <a:t>米为单位</a:t>
            </a:r>
            <a:r>
              <a:rPr lang="zh-CN" altLang="en-US" sz="2400" b="1" baseline="0" dirty="0" smtClean="0"/>
              <a:t>长度，建立</a:t>
            </a:r>
            <a:r>
              <a:rPr lang="zh-CN" altLang="en-US" sz="2400" b="1" baseline="0" dirty="0"/>
              <a:t>直角坐标</a:t>
            </a:r>
            <a:r>
              <a:rPr lang="zh-CN" altLang="en-US" sz="2400" b="1" baseline="0" dirty="0" smtClean="0"/>
              <a:t>系。小</a:t>
            </a:r>
            <a:r>
              <a:rPr lang="zh-CN" altLang="en-US" sz="2400" b="1" baseline="0" dirty="0"/>
              <a:t>莹、小亮所在位置的坐标分别是什么？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20891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800" b="1" i="1" baseline="0" dirty="0" smtClean="0">
                <a:solidFill>
                  <a:srgbClr val="FF3300"/>
                </a:solidFill>
              </a:rPr>
              <a:t>想一想：</a:t>
            </a:r>
            <a:endParaRPr lang="zh-CN" altLang="en-US" sz="2800" b="1" i="1" baseline="0" dirty="0">
              <a:solidFill>
                <a:srgbClr val="FF3300"/>
              </a:solidFill>
            </a:endParaRPr>
          </a:p>
        </p:txBody>
      </p:sp>
      <p:sp>
        <p:nvSpPr>
          <p:cNvPr id="40098" name="Line 162"/>
          <p:cNvSpPr>
            <a:spLocks noChangeShapeType="1"/>
          </p:cNvSpPr>
          <p:nvPr/>
        </p:nvSpPr>
        <p:spPr bwMode="auto">
          <a:xfrm>
            <a:off x="5364163" y="3068638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103" name="Line 167"/>
          <p:cNvSpPr>
            <a:spLocks noChangeShapeType="1"/>
          </p:cNvSpPr>
          <p:nvPr/>
        </p:nvSpPr>
        <p:spPr bwMode="auto">
          <a:xfrm>
            <a:off x="5364163" y="3068638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105" name="Text Box 169"/>
          <p:cNvSpPr txBox="1">
            <a:spLocks noChangeArrowheads="1"/>
          </p:cNvSpPr>
          <p:nvPr/>
        </p:nvSpPr>
        <p:spPr bwMode="auto">
          <a:xfrm>
            <a:off x="5867400" y="4005263"/>
            <a:ext cx="13144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baseline="0">
                <a:solidFill>
                  <a:srgbClr val="FF5050"/>
                </a:solidFill>
              </a:rPr>
              <a:t>•</a:t>
            </a:r>
            <a:endParaRPr kumimoji="1" lang="en-US" altLang="zh-CN" baseline="0"/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5219700" y="2781300"/>
            <a:ext cx="3270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aseline="0" dirty="0">
                <a:solidFill>
                  <a:srgbClr val="0000FF"/>
                </a:solidFill>
              </a:rPr>
              <a:t>•</a:t>
            </a:r>
          </a:p>
        </p:txBody>
      </p:sp>
      <p:grpSp>
        <p:nvGrpSpPr>
          <p:cNvPr id="17" name="Group 186"/>
          <p:cNvGrpSpPr/>
          <p:nvPr/>
        </p:nvGrpSpPr>
        <p:grpSpPr bwMode="auto">
          <a:xfrm>
            <a:off x="6589713" y="1700213"/>
            <a:ext cx="2303462" cy="1441450"/>
            <a:chOff x="4105" y="1071"/>
            <a:chExt cx="1451" cy="908"/>
          </a:xfrm>
        </p:grpSpPr>
        <p:sp>
          <p:nvSpPr>
            <p:cNvPr id="10258" name="AutoShape 182"/>
            <p:cNvSpPr>
              <a:spLocks noChangeArrowheads="1"/>
            </p:cNvSpPr>
            <p:nvPr/>
          </p:nvSpPr>
          <p:spPr bwMode="auto">
            <a:xfrm flipH="1">
              <a:off x="4105" y="1071"/>
              <a:ext cx="1451" cy="908"/>
            </a:xfrm>
            <a:prstGeom prst="wedgeEllipseCallout">
              <a:avLst>
                <a:gd name="adj1" fmla="val 67639"/>
                <a:gd name="adj2" fmla="val 12290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10259" name="Text Box 185"/>
            <p:cNvSpPr txBox="1">
              <a:spLocks noChangeArrowheads="1"/>
            </p:cNvSpPr>
            <p:nvPr/>
          </p:nvSpPr>
          <p:spPr bwMode="auto">
            <a:xfrm>
              <a:off x="4195" y="1344"/>
              <a:ext cx="1315" cy="4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dirty="0"/>
                <a:t>我所在位置的坐</a:t>
              </a:r>
            </a:p>
            <a:p>
              <a:pPr algn="ctr"/>
              <a:r>
                <a:rPr lang="zh-CN" altLang="en-US" dirty="0"/>
                <a:t>标是（</a:t>
              </a:r>
              <a:r>
                <a:rPr lang="en-US" altLang="zh-CN" dirty="0" smtClean="0"/>
                <a:t>0</a:t>
              </a:r>
              <a:r>
                <a:rPr lang="zh-CN" altLang="en-US" dirty="0" smtClean="0"/>
                <a:t>，</a:t>
              </a:r>
              <a:r>
                <a:rPr lang="en-US" altLang="zh-CN" dirty="0" smtClean="0"/>
                <a:t>0</a:t>
              </a:r>
              <a:r>
                <a:rPr lang="zh-CN" altLang="en-US" dirty="0"/>
                <a:t>）</a:t>
              </a:r>
            </a:p>
          </p:txBody>
        </p:sp>
      </p:grpSp>
      <p:grpSp>
        <p:nvGrpSpPr>
          <p:cNvPr id="18" name="Group 189"/>
          <p:cNvGrpSpPr/>
          <p:nvPr/>
        </p:nvGrpSpPr>
        <p:grpSpPr bwMode="auto">
          <a:xfrm>
            <a:off x="755650" y="3860800"/>
            <a:ext cx="2665413" cy="1368425"/>
            <a:chOff x="476" y="2432"/>
            <a:chExt cx="1679" cy="862"/>
          </a:xfrm>
        </p:grpSpPr>
        <p:sp>
          <p:nvSpPr>
            <p:cNvPr id="10256" name="AutoShape 187"/>
            <p:cNvSpPr>
              <a:spLocks noChangeArrowheads="1"/>
            </p:cNvSpPr>
            <p:nvPr/>
          </p:nvSpPr>
          <p:spPr bwMode="auto">
            <a:xfrm>
              <a:off x="476" y="2432"/>
              <a:ext cx="1679" cy="862"/>
            </a:xfrm>
            <a:prstGeom prst="wedgeEllipseCallout">
              <a:avLst>
                <a:gd name="adj1" fmla="val 120579"/>
                <a:gd name="adj2" fmla="val -1027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zh-CN" dirty="0"/>
            </a:p>
          </p:txBody>
        </p:sp>
        <p:sp>
          <p:nvSpPr>
            <p:cNvPr id="10257" name="Text Box 188"/>
            <p:cNvSpPr txBox="1">
              <a:spLocks noChangeArrowheads="1"/>
            </p:cNvSpPr>
            <p:nvPr/>
          </p:nvSpPr>
          <p:spPr bwMode="auto">
            <a:xfrm>
              <a:off x="521" y="2614"/>
              <a:ext cx="1519" cy="4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dirty="0"/>
                <a:t>我所在位置的坐标是（</a:t>
              </a:r>
              <a:r>
                <a:rPr lang="en-US" altLang="zh-CN" dirty="0"/>
                <a:t>-</a:t>
              </a:r>
              <a:r>
                <a:rPr lang="en-US" altLang="zh-CN" dirty="0" smtClean="0"/>
                <a:t>12.5</a:t>
              </a:r>
              <a:r>
                <a:rPr lang="zh-CN" altLang="en-US" dirty="0" smtClean="0"/>
                <a:t>，</a:t>
              </a:r>
              <a:r>
                <a:rPr lang="en-US" altLang="zh-CN" dirty="0" smtClean="0"/>
                <a:t>25</a:t>
              </a:r>
              <a:r>
                <a:rPr lang="zh-CN" altLang="en-US" dirty="0"/>
                <a:t>）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98" grpId="0" animBg="1"/>
      <p:bldP spid="40103" grpId="0" animBg="1"/>
      <p:bldP spid="40105" grpId="0"/>
      <p:bldP spid="40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285860"/>
            <a:ext cx="4370070" cy="1938992"/>
          </a:xfrm>
          <a:prstGeom prst="rect">
            <a:avLst/>
          </a:prstGeom>
          <a:noFill/>
          <a:ln w="19050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000" b="1" baseline="0" dirty="0"/>
              <a:t>（</a:t>
            </a:r>
            <a:r>
              <a:rPr lang="en-US" altLang="zh-CN" sz="2000" b="1" baseline="0" dirty="0"/>
              <a:t>2</a:t>
            </a:r>
            <a:r>
              <a:rPr lang="zh-CN" altLang="en-US" sz="2000" b="1" baseline="0" dirty="0"/>
              <a:t>）以游泳池的西南角为</a:t>
            </a:r>
            <a:r>
              <a:rPr lang="zh-CN" altLang="en-US" sz="2000" b="1" baseline="0" dirty="0" smtClean="0"/>
              <a:t>原点，经过</a:t>
            </a:r>
            <a:r>
              <a:rPr lang="zh-CN" altLang="en-US" sz="2000" b="1" baseline="0" dirty="0"/>
              <a:t>原点的东西方向的直线和南北方向的直线分别为</a:t>
            </a:r>
            <a:r>
              <a:rPr lang="en-US" altLang="zh-CN" sz="2000" b="1" i="1" baseline="0" dirty="0">
                <a:latin typeface="Times New Roman" panose="02020603050405020304" pitchFamily="18" charset="0"/>
              </a:rPr>
              <a:t>x</a:t>
            </a:r>
            <a:r>
              <a:rPr lang="zh-CN" altLang="en-US" sz="2000" b="1" baseline="0" dirty="0"/>
              <a:t>轴和</a:t>
            </a:r>
            <a:r>
              <a:rPr lang="en-US" altLang="zh-CN" sz="2000" b="1" i="1" baseline="0" dirty="0">
                <a:latin typeface="Times New Roman" panose="02020603050405020304" pitchFamily="18" charset="0"/>
              </a:rPr>
              <a:t>y</a:t>
            </a:r>
            <a:r>
              <a:rPr lang="zh-CN" altLang="en-US" sz="2000" b="1" baseline="0" dirty="0" smtClean="0"/>
              <a:t>轴，向</a:t>
            </a:r>
            <a:r>
              <a:rPr lang="zh-CN" altLang="en-US" sz="2000" b="1" baseline="0" dirty="0"/>
              <a:t>东和向北的方向分别为</a:t>
            </a:r>
            <a:r>
              <a:rPr lang="en-US" altLang="zh-CN" sz="2000" b="1" i="1" baseline="0" dirty="0">
                <a:latin typeface="Times New Roman" panose="02020603050405020304" pitchFamily="18" charset="0"/>
              </a:rPr>
              <a:t>x</a:t>
            </a:r>
            <a:r>
              <a:rPr lang="zh-CN" altLang="en-US" sz="2000" b="1" baseline="0" dirty="0"/>
              <a:t>轴和</a:t>
            </a:r>
            <a:r>
              <a:rPr lang="en-US" altLang="zh-CN" sz="2000" b="1" i="1" baseline="0" dirty="0">
                <a:latin typeface="Times New Roman" panose="02020603050405020304" pitchFamily="18" charset="0"/>
              </a:rPr>
              <a:t>y</a:t>
            </a:r>
            <a:r>
              <a:rPr lang="zh-CN" altLang="en-US" sz="2000" b="1" baseline="0" dirty="0"/>
              <a:t>轴的正方</a:t>
            </a:r>
            <a:r>
              <a:rPr lang="zh-CN" altLang="en-US" sz="2000" b="1" baseline="0" dirty="0" smtClean="0"/>
              <a:t>向，</a:t>
            </a:r>
            <a:r>
              <a:rPr lang="en-US" altLang="zh-CN" sz="2000" b="1" baseline="0" dirty="0" smtClean="0"/>
              <a:t>1</a:t>
            </a:r>
            <a:r>
              <a:rPr lang="zh-CN" altLang="en-US" sz="2000" b="1" baseline="0" dirty="0"/>
              <a:t>米为单位</a:t>
            </a:r>
            <a:r>
              <a:rPr lang="zh-CN" altLang="en-US" sz="2000" b="1" baseline="0" dirty="0" smtClean="0"/>
              <a:t>长度，建立</a:t>
            </a:r>
            <a:r>
              <a:rPr lang="zh-CN" altLang="en-US" sz="2000" b="1" baseline="0" dirty="0"/>
              <a:t>直角坐标</a:t>
            </a:r>
            <a:r>
              <a:rPr lang="zh-CN" altLang="en-US" sz="2000" b="1" baseline="0" dirty="0" smtClean="0"/>
              <a:t>系。小</a:t>
            </a:r>
            <a:r>
              <a:rPr lang="zh-CN" altLang="en-US" sz="2000" b="1" baseline="0" dirty="0"/>
              <a:t>莹、小亮所在位置的坐标分别是什么？</a:t>
            </a: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6372225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5"/>
          <p:cNvSpPr>
            <a:spLocks noChangeShapeType="1"/>
          </p:cNvSpPr>
          <p:nvPr/>
        </p:nvSpPr>
        <p:spPr bwMode="auto">
          <a:xfrm flipH="1">
            <a:off x="6300788" y="580548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69" name="Text Box 61"/>
          <p:cNvSpPr txBox="1">
            <a:spLocks noChangeArrowheads="1"/>
          </p:cNvSpPr>
          <p:nvPr/>
        </p:nvSpPr>
        <p:spPr bwMode="auto">
          <a:xfrm>
            <a:off x="1763713" y="4581525"/>
            <a:ext cx="549275" cy="92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eaLnBrk="1" hangingPunct="1"/>
            <a:endParaRPr lang="zh-CN" altLang="zh-CN" sz="2400" b="1" i="1" baseline="0"/>
          </a:p>
        </p:txBody>
      </p:sp>
      <p:grpSp>
        <p:nvGrpSpPr>
          <p:cNvPr id="2" name="Group 79"/>
          <p:cNvGrpSpPr/>
          <p:nvPr/>
        </p:nvGrpSpPr>
        <p:grpSpPr bwMode="auto">
          <a:xfrm>
            <a:off x="3657600" y="990600"/>
            <a:ext cx="5773738" cy="5473700"/>
            <a:chOff x="2304" y="663"/>
            <a:chExt cx="3637" cy="3448"/>
          </a:xfrm>
        </p:grpSpPr>
        <p:grpSp>
          <p:nvGrpSpPr>
            <p:cNvPr id="11278" name="Group 78"/>
            <p:cNvGrpSpPr/>
            <p:nvPr/>
          </p:nvGrpSpPr>
          <p:grpSpPr bwMode="auto">
            <a:xfrm>
              <a:off x="2304" y="663"/>
              <a:ext cx="3637" cy="3448"/>
              <a:chOff x="2304" y="663"/>
              <a:chExt cx="3637" cy="3448"/>
            </a:xfrm>
          </p:grpSpPr>
          <p:grpSp>
            <p:nvGrpSpPr>
              <p:cNvPr id="11280" name="Group 75"/>
              <p:cNvGrpSpPr/>
              <p:nvPr/>
            </p:nvGrpSpPr>
            <p:grpSpPr bwMode="auto">
              <a:xfrm>
                <a:off x="2304" y="2523"/>
                <a:ext cx="3637" cy="480"/>
                <a:chOff x="2304" y="2523"/>
                <a:chExt cx="3637" cy="480"/>
              </a:xfrm>
            </p:grpSpPr>
            <p:grpSp>
              <p:nvGrpSpPr>
                <p:cNvPr id="11309" name="Group 6"/>
                <p:cNvGrpSpPr/>
                <p:nvPr/>
              </p:nvGrpSpPr>
              <p:grpSpPr bwMode="auto">
                <a:xfrm>
                  <a:off x="2304" y="2523"/>
                  <a:ext cx="3456" cy="480"/>
                  <a:chOff x="576" y="2160"/>
                  <a:chExt cx="4320" cy="480"/>
                </a:xfrm>
              </p:grpSpPr>
              <p:sp>
                <p:nvSpPr>
                  <p:cNvPr id="11311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2256"/>
                    <a:ext cx="265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rPr>
                      <a:t>0</a:t>
                    </a:r>
                  </a:p>
                </p:txBody>
              </p:sp>
              <p:grpSp>
                <p:nvGrpSpPr>
                  <p:cNvPr id="11312" name="Group 8"/>
                  <p:cNvGrpSpPr/>
                  <p:nvPr/>
                </p:nvGrpSpPr>
                <p:grpSpPr bwMode="auto">
                  <a:xfrm>
                    <a:off x="576" y="2160"/>
                    <a:ext cx="4320" cy="480"/>
                    <a:chOff x="576" y="2160"/>
                    <a:chExt cx="4320" cy="480"/>
                  </a:xfrm>
                </p:grpSpPr>
                <p:sp>
                  <p:nvSpPr>
                    <p:cNvPr id="11313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2304"/>
                      <a:ext cx="4320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1314" name="Group 10"/>
                    <p:cNvGrpSpPr/>
                    <p:nvPr/>
                  </p:nvGrpSpPr>
                  <p:grpSpPr bwMode="auto">
                    <a:xfrm>
                      <a:off x="2448" y="2160"/>
                      <a:ext cx="384" cy="144"/>
                      <a:chOff x="2160" y="3888"/>
                      <a:chExt cx="192" cy="96"/>
                    </a:xfrm>
                  </p:grpSpPr>
                  <p:sp>
                    <p:nvSpPr>
                      <p:cNvPr id="11336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60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37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52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1315" name="Group 13"/>
                    <p:cNvGrpSpPr/>
                    <p:nvPr/>
                  </p:nvGrpSpPr>
                  <p:grpSpPr bwMode="auto">
                    <a:xfrm>
                      <a:off x="3216" y="2160"/>
                      <a:ext cx="384" cy="144"/>
                      <a:chOff x="2160" y="3888"/>
                      <a:chExt cx="192" cy="96"/>
                    </a:xfrm>
                  </p:grpSpPr>
                  <p:sp>
                    <p:nvSpPr>
                      <p:cNvPr id="11334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60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3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52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1316" name="Group 16"/>
                    <p:cNvGrpSpPr/>
                    <p:nvPr/>
                  </p:nvGrpSpPr>
                  <p:grpSpPr bwMode="auto">
                    <a:xfrm>
                      <a:off x="3984" y="2160"/>
                      <a:ext cx="384" cy="144"/>
                      <a:chOff x="2160" y="3888"/>
                      <a:chExt cx="192" cy="96"/>
                    </a:xfrm>
                  </p:grpSpPr>
                  <p:sp>
                    <p:nvSpPr>
                      <p:cNvPr id="11332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60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33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52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1317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6" y="2352"/>
                      <a:ext cx="38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10</a:t>
                      </a:r>
                    </a:p>
                  </p:txBody>
                </p:sp>
                <p:sp>
                  <p:nvSpPr>
                    <p:cNvPr id="11318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0" y="2352"/>
                      <a:ext cx="38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20</a:t>
                      </a:r>
                    </a:p>
                  </p:txBody>
                </p:sp>
                <p:sp>
                  <p:nvSpPr>
                    <p:cNvPr id="1131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04" y="2352"/>
                      <a:ext cx="38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30</a:t>
                      </a:r>
                    </a:p>
                  </p:txBody>
                </p:sp>
                <p:sp>
                  <p:nvSpPr>
                    <p:cNvPr id="11320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9" y="2352"/>
                      <a:ext cx="38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40</a:t>
                      </a:r>
                    </a:p>
                  </p:txBody>
                </p:sp>
                <p:sp>
                  <p:nvSpPr>
                    <p:cNvPr id="11321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72" y="2352"/>
                      <a:ext cx="38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50</a:t>
                      </a:r>
                    </a:p>
                  </p:txBody>
                </p:sp>
                <p:grpSp>
                  <p:nvGrpSpPr>
                    <p:cNvPr id="11322" name="Group 24"/>
                    <p:cNvGrpSpPr/>
                    <p:nvPr/>
                  </p:nvGrpSpPr>
                  <p:grpSpPr bwMode="auto">
                    <a:xfrm>
                      <a:off x="864" y="2160"/>
                      <a:ext cx="384" cy="144"/>
                      <a:chOff x="2160" y="3888"/>
                      <a:chExt cx="192" cy="96"/>
                    </a:xfrm>
                  </p:grpSpPr>
                  <p:sp>
                    <p:nvSpPr>
                      <p:cNvPr id="1133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60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31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52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11323" name="Group 27"/>
                    <p:cNvGrpSpPr/>
                    <p:nvPr/>
                  </p:nvGrpSpPr>
                  <p:grpSpPr bwMode="auto">
                    <a:xfrm>
                      <a:off x="1632" y="2160"/>
                      <a:ext cx="384" cy="144"/>
                      <a:chOff x="2160" y="3888"/>
                      <a:chExt cx="192" cy="96"/>
                    </a:xfrm>
                  </p:grpSpPr>
                  <p:sp>
                    <p:nvSpPr>
                      <p:cNvPr id="11328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60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29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52" y="3888"/>
                        <a:ext cx="0" cy="9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0000FF"/>
                        </a:solidFill>
                        <a:round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sp>
                  <p:nvSpPr>
                    <p:cNvPr id="1132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2" y="2352"/>
                      <a:ext cx="46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-40</a:t>
                      </a:r>
                    </a:p>
                  </p:txBody>
                </p:sp>
                <p:sp>
                  <p:nvSpPr>
                    <p:cNvPr id="11325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56" y="2352"/>
                      <a:ext cx="46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-30</a:t>
                      </a:r>
                    </a:p>
                  </p:txBody>
                </p:sp>
                <p:sp>
                  <p:nvSpPr>
                    <p:cNvPr id="1132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0" y="2352"/>
                      <a:ext cx="46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-20</a:t>
                      </a:r>
                    </a:p>
                  </p:txBody>
                </p:sp>
                <p:sp>
                  <p:nvSpPr>
                    <p:cNvPr id="1132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4" y="2352"/>
                      <a:ext cx="465" cy="288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 eaLnBrk="1" hangingPunct="1"/>
                      <a:r>
                        <a:rPr kumimoji="1" lang="en-US" altLang="zh-CN" sz="2400" b="1" baseline="0">
                          <a:latin typeface="Times New Roman" panose="02020603050405020304" pitchFamily="18" charset="0"/>
                        </a:rPr>
                        <a:t>-10</a:t>
                      </a:r>
                    </a:p>
                  </p:txBody>
                </p:sp>
              </p:grpSp>
            </p:grpSp>
            <p:sp>
              <p:nvSpPr>
                <p:cNvPr id="1131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5578" y="2614"/>
                  <a:ext cx="363" cy="2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 i="1">
                      <a:latin typeface="Times New Roman" panose="02020603050405020304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11281" name="Group 77"/>
              <p:cNvGrpSpPr/>
              <p:nvPr/>
            </p:nvGrpSpPr>
            <p:grpSpPr bwMode="auto">
              <a:xfrm>
                <a:off x="3515" y="663"/>
                <a:ext cx="681" cy="3448"/>
                <a:chOff x="3515" y="663"/>
                <a:chExt cx="681" cy="3448"/>
              </a:xfrm>
            </p:grpSpPr>
            <p:grpSp>
              <p:nvGrpSpPr>
                <p:cNvPr id="11282" name="Group 34"/>
                <p:cNvGrpSpPr/>
                <p:nvPr/>
              </p:nvGrpSpPr>
              <p:grpSpPr bwMode="auto">
                <a:xfrm>
                  <a:off x="3515" y="799"/>
                  <a:ext cx="432" cy="3312"/>
                  <a:chOff x="2160" y="288"/>
                  <a:chExt cx="432" cy="3552"/>
                </a:xfrm>
              </p:grpSpPr>
              <p:sp>
                <p:nvSpPr>
                  <p:cNvPr id="11284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8" y="288"/>
                    <a:ext cx="0" cy="355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85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200"/>
                    <a:ext cx="308" cy="30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30</a:t>
                    </a:r>
                  </a:p>
                </p:txBody>
              </p:sp>
              <p:sp>
                <p:nvSpPr>
                  <p:cNvPr id="1128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872"/>
                    <a:ext cx="308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10</a:t>
                    </a:r>
                  </a:p>
                </p:txBody>
              </p:sp>
              <p:sp>
                <p:nvSpPr>
                  <p:cNvPr id="1128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864"/>
                    <a:ext cx="308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40</a:t>
                    </a:r>
                  </a:p>
                </p:txBody>
              </p:sp>
              <p:sp>
                <p:nvSpPr>
                  <p:cNvPr id="11288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1488"/>
                    <a:ext cx="308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20</a:t>
                    </a:r>
                  </a:p>
                </p:txBody>
              </p:sp>
              <p:sp>
                <p:nvSpPr>
                  <p:cNvPr id="11289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8" y="528"/>
                    <a:ext cx="308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50</a:t>
                    </a:r>
                  </a:p>
                </p:txBody>
              </p:sp>
              <p:grpSp>
                <p:nvGrpSpPr>
                  <p:cNvPr id="11290" name="Group 41"/>
                  <p:cNvGrpSpPr/>
                  <p:nvPr/>
                </p:nvGrpSpPr>
                <p:grpSpPr bwMode="auto">
                  <a:xfrm rot="-5362763">
                    <a:off x="2352" y="744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1307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08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1291" name="Group 44"/>
                  <p:cNvGrpSpPr/>
                  <p:nvPr/>
                </p:nvGrpSpPr>
                <p:grpSpPr bwMode="auto">
                  <a:xfrm rot="-5362763">
                    <a:off x="2352" y="1416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1305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06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1292" name="Group 47"/>
                  <p:cNvGrpSpPr/>
                  <p:nvPr/>
                </p:nvGrpSpPr>
                <p:grpSpPr bwMode="auto">
                  <a:xfrm rot="-5362763">
                    <a:off x="2352" y="2064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1303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04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1293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2832"/>
                    <a:ext cx="372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-20</a:t>
                    </a:r>
                  </a:p>
                </p:txBody>
              </p:sp>
              <p:sp>
                <p:nvSpPr>
                  <p:cNvPr id="1129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504"/>
                    <a:ext cx="372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-40</a:t>
                    </a:r>
                  </a:p>
                </p:txBody>
              </p:sp>
              <p:sp>
                <p:nvSpPr>
                  <p:cNvPr id="1129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2496"/>
                    <a:ext cx="372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-10</a:t>
                    </a:r>
                  </a:p>
                </p:txBody>
              </p:sp>
              <p:sp>
                <p:nvSpPr>
                  <p:cNvPr id="1129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3120"/>
                    <a:ext cx="372" cy="30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-30</a:t>
                    </a:r>
                  </a:p>
                </p:txBody>
              </p:sp>
              <p:grpSp>
                <p:nvGrpSpPr>
                  <p:cNvPr id="11297" name="Group 54"/>
                  <p:cNvGrpSpPr/>
                  <p:nvPr/>
                </p:nvGrpSpPr>
                <p:grpSpPr bwMode="auto">
                  <a:xfrm rot="-5362763">
                    <a:off x="2352" y="2712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130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0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1298" name="Group 57"/>
                  <p:cNvGrpSpPr/>
                  <p:nvPr/>
                </p:nvGrpSpPr>
                <p:grpSpPr bwMode="auto">
                  <a:xfrm rot="-5362763">
                    <a:off x="2352" y="3384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1299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300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1283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33" y="663"/>
                  <a:ext cx="363" cy="2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3200" b="1" i="1">
                      <a:latin typeface="Times New Roman" panose="02020603050405020304" pitchFamily="18" charset="0"/>
                    </a:rPr>
                    <a:t>y</a:t>
                  </a:r>
                </a:p>
              </p:txBody>
            </p:sp>
          </p:grpSp>
        </p:grpSp>
        <p:sp>
          <p:nvSpPr>
            <p:cNvPr id="11279" name="Text Box 63"/>
            <p:cNvSpPr txBox="1">
              <a:spLocks noChangeArrowheads="1"/>
            </p:cNvSpPr>
            <p:nvPr/>
          </p:nvSpPr>
          <p:spPr bwMode="auto">
            <a:xfrm rot="188397">
              <a:off x="3696" y="2521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baseline="0">
                  <a:solidFill>
                    <a:srgbClr val="FF5050"/>
                  </a:solidFill>
                </a:rPr>
                <a:t>•</a:t>
              </a:r>
              <a:endParaRPr kumimoji="1" lang="en-US" altLang="zh-CN" baseline="0"/>
            </a:p>
          </p:txBody>
        </p:sp>
      </p:grpSp>
      <p:sp>
        <p:nvSpPr>
          <p:cNvPr id="78914" name="Line 66"/>
          <p:cNvSpPr>
            <a:spLocks noChangeShapeType="1"/>
          </p:cNvSpPr>
          <p:nvPr/>
        </p:nvSpPr>
        <p:spPr bwMode="auto">
          <a:xfrm>
            <a:off x="6096000" y="300037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915" name="Line 67"/>
          <p:cNvSpPr>
            <a:spLocks noChangeShapeType="1"/>
          </p:cNvSpPr>
          <p:nvPr/>
        </p:nvSpPr>
        <p:spPr bwMode="auto">
          <a:xfrm>
            <a:off x="6675438" y="3068638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8917" name="Rectangle 69"/>
          <p:cNvSpPr>
            <a:spLocks noChangeArrowheads="1"/>
          </p:cNvSpPr>
          <p:nvPr/>
        </p:nvSpPr>
        <p:spPr bwMode="auto">
          <a:xfrm>
            <a:off x="5867400" y="1485900"/>
            <a:ext cx="3270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aseline="0">
                <a:solidFill>
                  <a:srgbClr val="FF5050"/>
                </a:solidFill>
              </a:rPr>
              <a:t>•</a:t>
            </a:r>
          </a:p>
        </p:txBody>
      </p:sp>
      <p:sp>
        <p:nvSpPr>
          <p:cNvPr id="78918" name="Rectangle 70"/>
          <p:cNvSpPr>
            <a:spLocks noChangeArrowheads="1"/>
          </p:cNvSpPr>
          <p:nvPr/>
        </p:nvSpPr>
        <p:spPr bwMode="auto">
          <a:xfrm>
            <a:off x="6516688" y="2709863"/>
            <a:ext cx="3270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aseline="0">
                <a:solidFill>
                  <a:srgbClr val="0000FF"/>
                </a:solidFill>
              </a:rPr>
              <a:t>•</a:t>
            </a:r>
          </a:p>
        </p:txBody>
      </p:sp>
      <p:sp>
        <p:nvSpPr>
          <p:cNvPr id="78920" name="AutoShape 72"/>
          <p:cNvSpPr>
            <a:spLocks noChangeArrowheads="1"/>
          </p:cNvSpPr>
          <p:nvPr/>
        </p:nvSpPr>
        <p:spPr bwMode="auto">
          <a:xfrm>
            <a:off x="6443663" y="1125538"/>
            <a:ext cx="3095625" cy="1223962"/>
          </a:xfrm>
          <a:prstGeom prst="cloudCallout">
            <a:avLst>
              <a:gd name="adj1" fmla="val -38000"/>
              <a:gd name="adj2" fmla="val 96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1800" baseline="0" dirty="0"/>
              <a:t>我所在的位置坐标是（</a:t>
            </a:r>
            <a:r>
              <a:rPr lang="en-US" altLang="zh-CN" sz="1800" baseline="0" dirty="0" smtClean="0"/>
              <a:t>12.5</a:t>
            </a:r>
            <a:r>
              <a:rPr lang="zh-CN" altLang="en-US" sz="1800" baseline="0" dirty="0" smtClean="0"/>
              <a:t>，</a:t>
            </a:r>
            <a:r>
              <a:rPr lang="en-US" altLang="zh-CN" sz="1800" baseline="0" dirty="0" smtClean="0"/>
              <a:t>25</a:t>
            </a:r>
            <a:r>
              <a:rPr lang="zh-CN" altLang="en-US" sz="1800" baseline="0" dirty="0" smtClean="0"/>
              <a:t>）！</a:t>
            </a:r>
            <a:endParaRPr lang="zh-CN" altLang="en-US" sz="1800" baseline="0" dirty="0"/>
          </a:p>
        </p:txBody>
      </p:sp>
      <p:sp>
        <p:nvSpPr>
          <p:cNvPr id="78921" name="AutoShape 73"/>
          <p:cNvSpPr>
            <a:spLocks noChangeArrowheads="1"/>
          </p:cNvSpPr>
          <p:nvPr/>
        </p:nvSpPr>
        <p:spPr bwMode="auto">
          <a:xfrm>
            <a:off x="2987675" y="188913"/>
            <a:ext cx="2808288" cy="1008062"/>
          </a:xfrm>
          <a:prstGeom prst="cloudCallout">
            <a:avLst>
              <a:gd name="adj1" fmla="val 40333"/>
              <a:gd name="adj2" fmla="val 726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zh-CN" altLang="en-US" sz="1800" baseline="0" dirty="0"/>
              <a:t>我所在的位置坐标是（</a:t>
            </a:r>
            <a:r>
              <a:rPr lang="en-US" altLang="zh-CN" sz="1800" baseline="0" dirty="0" smtClean="0"/>
              <a:t>0</a:t>
            </a:r>
            <a:r>
              <a:rPr lang="zh-CN" altLang="en-US" sz="1800" baseline="0" dirty="0" smtClean="0"/>
              <a:t>，</a:t>
            </a:r>
            <a:r>
              <a:rPr lang="en-US" altLang="zh-CN" sz="1800" baseline="0" dirty="0" smtClean="0"/>
              <a:t>50</a:t>
            </a:r>
            <a:r>
              <a:rPr lang="zh-CN" altLang="en-US" sz="1800" baseline="0" dirty="0"/>
              <a:t>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7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7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14" grpId="0" animBg="1"/>
      <p:bldP spid="78915" grpId="0" animBg="1"/>
      <p:bldP spid="78917" grpId="0"/>
      <p:bldP spid="78920" grpId="0" animBg="1"/>
      <p:bldP spid="789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-1152525" y="2960688"/>
            <a:ext cx="3744913" cy="1081087"/>
          </a:xfrm>
          <a:prstGeom prst="rect">
            <a:avLst/>
          </a:prstGeom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6000" b="1" kern="10" dirty="0">
                <a:ln w="9525">
                  <a:noFill/>
                  <a:miter lim="800000"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议一议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547812" y="692150"/>
            <a:ext cx="6953277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3200" b="1" baseline="0" dirty="0">
                <a:latin typeface="隶书" panose="02010509060101010101" pitchFamily="49" charset="-122"/>
                <a:ea typeface="隶书" panose="02010509060101010101" pitchFamily="49" charset="-122"/>
              </a:rPr>
              <a:t>1.</a:t>
            </a:r>
            <a:r>
              <a:rPr kumimoji="1" lang="zh-CN" altLang="en-US" sz="3200" b="1" baseline="0" dirty="0">
                <a:latin typeface="隶书" panose="02010509060101010101" pitchFamily="49" charset="-122"/>
                <a:ea typeface="隶书" panose="02010509060101010101" pitchFamily="49" charset="-122"/>
              </a:rPr>
              <a:t>在上面的例题</a:t>
            </a:r>
            <a:r>
              <a:rPr kumimoji="1" lang="zh-CN" altLang="en-US" sz="3200" b="1" baseline="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中，你</a:t>
            </a:r>
            <a:r>
              <a:rPr kumimoji="1" lang="zh-CN" altLang="en-US" sz="3200" b="1" baseline="0" dirty="0">
                <a:latin typeface="隶书" panose="02010509060101010101" pitchFamily="49" charset="-122"/>
                <a:ea typeface="隶书" panose="02010509060101010101" pitchFamily="49" charset="-122"/>
              </a:rPr>
              <a:t>还可以</a:t>
            </a:r>
            <a:r>
              <a:rPr kumimoji="1" lang="zh-CN" altLang="en-US" sz="3200" b="1" baseline="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怎样建立</a:t>
            </a:r>
            <a:r>
              <a:rPr kumimoji="1" lang="zh-CN" altLang="en-US" sz="3200" b="1" baseline="0" dirty="0">
                <a:latin typeface="隶书" panose="02010509060101010101" pitchFamily="49" charset="-122"/>
                <a:ea typeface="隶书" panose="02010509060101010101" pitchFamily="49" charset="-122"/>
              </a:rPr>
              <a:t>直角坐标</a:t>
            </a:r>
            <a:r>
              <a:rPr kumimoji="1" lang="zh-CN" altLang="en-US" sz="3200" b="1" baseline="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系？</a:t>
            </a:r>
            <a:endParaRPr kumimoji="1" lang="en-US" altLang="zh-CN" sz="3200" b="1" baseline="0" dirty="0">
              <a:latin typeface="Times New Roman" panose="02020603050405020304" pitchFamily="18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500166" y="3197230"/>
            <a:ext cx="6740550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zh-CN" altLang="en-US" b="1" baseline="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没有</a:t>
            </a:r>
            <a:r>
              <a:rPr kumimoji="1" lang="zh-CN" altLang="en-US" b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一成不变的</a:t>
            </a:r>
            <a:r>
              <a:rPr kumimoji="1" lang="zh-CN" altLang="en-US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模式，</a:t>
            </a:r>
            <a:r>
              <a:rPr kumimoji="1" lang="en-US" altLang="zh-CN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b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但选择适当的</a:t>
            </a:r>
            <a:r>
              <a:rPr kumimoji="1" lang="zh-CN" altLang="en-US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坐标系，可</a:t>
            </a:r>
            <a:r>
              <a:rPr kumimoji="1" lang="zh-CN" altLang="en-US" b="1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使计算降低</a:t>
            </a:r>
            <a:r>
              <a:rPr kumimoji="1" lang="zh-CN" altLang="en-US" b="1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难度！</a:t>
            </a:r>
            <a:endParaRPr kumimoji="1" lang="en-US" altLang="zh-CN" b="1" baseline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547812" y="2133600"/>
            <a:ext cx="7096153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CN" sz="3200" b="1" baseline="0" dirty="0" smtClean="0">
                <a:latin typeface="隶书" panose="02010509060101010101" pitchFamily="49" charset="-122"/>
                <a:ea typeface="隶书" panose="02010509060101010101" pitchFamily="49" charset="-122"/>
              </a:rPr>
              <a:t>2.</a:t>
            </a:r>
            <a:r>
              <a:rPr kumimoji="1" lang="zh-CN" altLang="en-US" sz="3200" b="1" baseline="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你</a:t>
            </a:r>
            <a:r>
              <a:rPr kumimoji="1" lang="zh-CN" altLang="en-US" sz="3200" b="1" baseline="0" dirty="0">
                <a:latin typeface="Times New Roman" panose="02020603050405020304" pitchFamily="18" charset="0"/>
                <a:ea typeface="隶书" panose="02010509060101010101" pitchFamily="49" charset="-122"/>
              </a:rPr>
              <a:t>认为怎样建立适合的</a:t>
            </a:r>
            <a:r>
              <a:rPr kumimoji="1" lang="zh-CN" altLang="en-US" sz="3200" b="1" baseline="0" dirty="0" smtClean="0">
                <a:latin typeface="Times New Roman" panose="02020603050405020304" pitchFamily="18" charset="0"/>
                <a:ea typeface="隶书" panose="02010509060101010101" pitchFamily="49" charset="-122"/>
              </a:rPr>
              <a:t>直角坐标系？</a:t>
            </a:r>
            <a:endParaRPr kumimoji="1" lang="en-US" altLang="zh-CN" sz="3200" b="1" baseline="0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86022" name="WordArt 6"/>
          <p:cNvSpPr>
            <a:spLocks noChangeArrowheads="1" noChangeShapeType="1" noTextEdit="1"/>
          </p:cNvSpPr>
          <p:nvPr/>
        </p:nvSpPr>
        <p:spPr bwMode="auto">
          <a:xfrm>
            <a:off x="2500298" y="4572008"/>
            <a:ext cx="4967288" cy="11604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zh-CN" altLang="en-US" sz="4000" b="1" kern="10" dirty="0">
                <a:ln w="15875">
                  <a:solidFill>
                    <a:srgbClr val="33CCCC"/>
                  </a:solidFill>
                  <a:miter lim="800000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方便 </a:t>
            </a:r>
            <a:r>
              <a:rPr lang="zh-CN" altLang="en-US" sz="4000" b="1" kern="10" dirty="0" smtClean="0">
                <a:ln w="15875">
                  <a:solidFill>
                    <a:srgbClr val="33CCCC"/>
                  </a:solidFill>
                  <a:miter lim="800000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4000" b="1" kern="10" dirty="0" smtClean="0">
                <a:ln w="15875">
                  <a:solidFill>
                    <a:srgbClr val="33CCCC"/>
                  </a:solidFill>
                  <a:miter lim="800000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4000" b="1" kern="10" dirty="0" smtClean="0">
                <a:ln w="15875">
                  <a:solidFill>
                    <a:srgbClr val="33CCCC"/>
                  </a:solidFill>
                  <a:miter lim="800000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简单！</a:t>
            </a:r>
            <a:endParaRPr lang="zh-CN" altLang="en-US" sz="4000" b="1" kern="10" dirty="0">
              <a:ln w="15875">
                <a:solidFill>
                  <a:srgbClr val="33CCCC"/>
                </a:solidFill>
                <a:miter lim="800000"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602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602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  <p:bldP spid="8602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42875" y="143414"/>
            <a:ext cx="8222455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000" b="1" baseline="0" dirty="0">
                <a:solidFill>
                  <a:srgbClr val="6699FF"/>
                </a:solidFill>
              </a:rPr>
              <a:t>       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在下图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中，伞形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图案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分别由图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1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变成图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2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3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4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中的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图案（虚线为原图案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）。</a:t>
            </a:r>
            <a:endParaRPr lang="zh-CN" altLang="en-US" sz="2000" b="1" baseline="0" dirty="0">
              <a:solidFill>
                <a:srgbClr val="FF0000"/>
              </a:solidFill>
            </a:endParaRPr>
          </a:p>
          <a:p>
            <a:r>
              <a:rPr lang="zh-CN" altLang="en-US" sz="2000" b="1" baseline="0" dirty="0">
                <a:solidFill>
                  <a:srgbClr val="FF0000"/>
                </a:solidFill>
              </a:rPr>
              <a:t>       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问题：</a:t>
            </a:r>
            <a:endParaRPr lang="en-US" altLang="zh-CN" sz="2000" b="1" baseline="0" dirty="0" smtClean="0">
              <a:solidFill>
                <a:srgbClr val="FF0000"/>
              </a:solidFill>
            </a:endParaRPr>
          </a:p>
          <a:p>
            <a:r>
              <a:rPr lang="zh-CN" altLang="en-US" sz="2000" b="1" baseline="0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）观察图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4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中的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图案，你能发现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它们分别是由图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中的图案怎样变成的吗？</a:t>
            </a:r>
          </a:p>
          <a:p>
            <a:r>
              <a:rPr lang="zh-CN" altLang="en-US" sz="2000" b="1" baseline="0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）分别写出图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1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4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各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图案中三角形的顶点及伞柄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端点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的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坐标。</a:t>
            </a:r>
            <a:endParaRPr lang="en-US" altLang="zh-CN" sz="2000" b="1" baseline="0" dirty="0">
              <a:solidFill>
                <a:srgbClr val="FF0000"/>
              </a:solidFill>
            </a:endParaRPr>
          </a:p>
          <a:p>
            <a:r>
              <a:rPr lang="zh-CN" altLang="en-US" sz="2000" b="1" baseline="0" dirty="0" smtClean="0">
                <a:solidFill>
                  <a:srgbClr val="FF0000"/>
                </a:solidFill>
              </a:rPr>
              <a:t>（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）在图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2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3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、</a:t>
            </a:r>
            <a:r>
              <a:rPr lang="en-US" altLang="zh-CN" sz="2000" b="1" baseline="0" dirty="0">
                <a:solidFill>
                  <a:srgbClr val="FF0000"/>
                </a:solidFill>
              </a:rPr>
              <a:t>4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中，你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能发现上述各点与图</a:t>
            </a:r>
            <a:r>
              <a:rPr lang="en-US" altLang="zh-CN" sz="2000" b="1" baseline="0" dirty="0" smtClean="0">
                <a:solidFill>
                  <a:srgbClr val="FF0000"/>
                </a:solidFill>
              </a:rPr>
              <a:t>1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中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各对应点的坐标之间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分别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有什么变化规律吗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？与</a:t>
            </a:r>
            <a:r>
              <a:rPr lang="zh-CN" altLang="en-US" sz="2000" b="1" baseline="0" dirty="0">
                <a:solidFill>
                  <a:srgbClr val="FF0000"/>
                </a:solidFill>
              </a:rPr>
              <a:t>同学</a:t>
            </a:r>
            <a:r>
              <a:rPr lang="zh-CN" altLang="en-US" sz="2000" b="1" baseline="0" dirty="0" smtClean="0">
                <a:solidFill>
                  <a:srgbClr val="FF0000"/>
                </a:solidFill>
              </a:rPr>
              <a:t>交流。</a:t>
            </a:r>
            <a:endParaRPr lang="en-US" altLang="zh-CN" sz="2000" b="1" baseline="0" dirty="0">
              <a:solidFill>
                <a:srgbClr val="FF0000"/>
              </a:solidFill>
            </a:endParaRPr>
          </a:p>
        </p:txBody>
      </p:sp>
      <p:grpSp>
        <p:nvGrpSpPr>
          <p:cNvPr id="1028" name="Group 107"/>
          <p:cNvGrpSpPr/>
          <p:nvPr/>
        </p:nvGrpSpPr>
        <p:grpSpPr bwMode="auto">
          <a:xfrm>
            <a:off x="4343400" y="2535261"/>
            <a:ext cx="4843463" cy="4322763"/>
            <a:chOff x="2736" y="1488"/>
            <a:chExt cx="3051" cy="2723"/>
          </a:xfrm>
        </p:grpSpPr>
        <p:grpSp>
          <p:nvGrpSpPr>
            <p:cNvPr id="1030" name="Group 3"/>
            <p:cNvGrpSpPr/>
            <p:nvPr/>
          </p:nvGrpSpPr>
          <p:grpSpPr bwMode="auto">
            <a:xfrm>
              <a:off x="2736" y="1488"/>
              <a:ext cx="2564" cy="2723"/>
              <a:chOff x="2976" y="205"/>
              <a:chExt cx="2564" cy="2723"/>
            </a:xfrm>
          </p:grpSpPr>
          <p:sp>
            <p:nvSpPr>
              <p:cNvPr id="1054" name="Text Box 4"/>
              <p:cNvSpPr txBox="1">
                <a:spLocks noChangeArrowheads="1"/>
              </p:cNvSpPr>
              <p:nvPr/>
            </p:nvSpPr>
            <p:spPr bwMode="auto">
              <a:xfrm>
                <a:off x="5328" y="2557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US" altLang="zh-CN" sz="2400" b="1" i="1" baseline="0"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055" name="Text Box 5"/>
              <p:cNvSpPr txBox="1">
                <a:spLocks noChangeArrowheads="1"/>
              </p:cNvSpPr>
              <p:nvPr/>
            </p:nvSpPr>
            <p:spPr bwMode="auto">
              <a:xfrm>
                <a:off x="2976" y="205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kumimoji="1" lang="en-US" altLang="zh-CN" sz="2400" b="1" i="1" baseline="0">
                    <a:latin typeface="Times New Roman" panose="02020603050405020304" pitchFamily="18" charset="0"/>
                  </a:rPr>
                  <a:t>y</a:t>
                </a:r>
              </a:p>
            </p:txBody>
          </p:sp>
          <p:grpSp>
            <p:nvGrpSpPr>
              <p:cNvPr id="1056" name="Group 6"/>
              <p:cNvGrpSpPr/>
              <p:nvPr/>
            </p:nvGrpSpPr>
            <p:grpSpPr bwMode="auto">
              <a:xfrm>
                <a:off x="2976" y="288"/>
                <a:ext cx="2544" cy="2640"/>
                <a:chOff x="2976" y="288"/>
                <a:chExt cx="2544" cy="2640"/>
              </a:xfrm>
            </p:grpSpPr>
            <p:grpSp>
              <p:nvGrpSpPr>
                <p:cNvPr id="1057" name="Group 7"/>
                <p:cNvGrpSpPr/>
                <p:nvPr/>
              </p:nvGrpSpPr>
              <p:grpSpPr bwMode="auto">
                <a:xfrm>
                  <a:off x="2976" y="288"/>
                  <a:ext cx="2544" cy="2640"/>
                  <a:chOff x="2976" y="672"/>
                  <a:chExt cx="2544" cy="2640"/>
                </a:xfrm>
              </p:grpSpPr>
              <p:sp>
                <p:nvSpPr>
                  <p:cNvPr id="1059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2880"/>
                    <a:ext cx="2544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060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12" y="672"/>
                    <a:ext cx="0" cy="264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tailEnd type="triangle" w="med" len="med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061" name="Group 10"/>
                  <p:cNvGrpSpPr/>
                  <p:nvPr/>
                </p:nvGrpSpPr>
                <p:grpSpPr bwMode="auto">
                  <a:xfrm>
                    <a:off x="3312" y="2736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108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8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62" name="Group 13"/>
                  <p:cNvGrpSpPr/>
                  <p:nvPr/>
                </p:nvGrpSpPr>
                <p:grpSpPr bwMode="auto">
                  <a:xfrm>
                    <a:off x="4080" y="2736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1085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63" name="Group 16"/>
                  <p:cNvGrpSpPr/>
                  <p:nvPr/>
                </p:nvGrpSpPr>
                <p:grpSpPr bwMode="auto">
                  <a:xfrm>
                    <a:off x="4848" y="2736"/>
                    <a:ext cx="384" cy="144"/>
                    <a:chOff x="2160" y="3888"/>
                    <a:chExt cx="192" cy="96"/>
                  </a:xfrm>
                </p:grpSpPr>
                <p:sp>
                  <p:nvSpPr>
                    <p:cNvPr id="108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06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0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065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066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067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52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068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1776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069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44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070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1440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07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2" y="2064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072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1104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sp>
                <p:nvSpPr>
                  <p:cNvPr id="1073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6" y="2928"/>
                    <a:ext cx="21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kumimoji="1" lang="en-US" altLang="zh-CN" sz="2400" b="1" baseline="0">
                        <a:latin typeface="Times New Roman" panose="02020603050405020304" pitchFamily="18" charset="0"/>
                      </a:rPr>
                      <a:t>5</a:t>
                    </a:r>
                  </a:p>
                </p:txBody>
              </p:sp>
              <p:grpSp>
                <p:nvGrpSpPr>
                  <p:cNvPr id="1074" name="Group 29"/>
                  <p:cNvGrpSpPr/>
                  <p:nvPr/>
                </p:nvGrpSpPr>
                <p:grpSpPr bwMode="auto">
                  <a:xfrm rot="-5362763">
                    <a:off x="3216" y="1320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081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2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75" name="Group 32"/>
                  <p:cNvGrpSpPr/>
                  <p:nvPr/>
                </p:nvGrpSpPr>
                <p:grpSpPr bwMode="auto">
                  <a:xfrm rot="-5362763">
                    <a:off x="3216" y="1992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079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80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76" name="Group 35"/>
                  <p:cNvGrpSpPr/>
                  <p:nvPr/>
                </p:nvGrpSpPr>
                <p:grpSpPr bwMode="auto">
                  <a:xfrm rot="-5362763">
                    <a:off x="3216" y="2640"/>
                    <a:ext cx="312" cy="168"/>
                    <a:chOff x="2160" y="3888"/>
                    <a:chExt cx="192" cy="96"/>
                  </a:xfrm>
                </p:grpSpPr>
                <p:sp>
                  <p:nvSpPr>
                    <p:cNvPr id="1077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60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78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52" y="3888"/>
                      <a:ext cx="0" cy="96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05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084" y="2448"/>
                  <a:ext cx="27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kumimoji="1" lang="en-US" altLang="zh-CN" i="1" baseline="0"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grpSp>
          <p:nvGrpSpPr>
            <p:cNvPr id="1031" name="Group 106"/>
            <p:cNvGrpSpPr/>
            <p:nvPr/>
          </p:nvGrpSpPr>
          <p:grpSpPr bwMode="auto">
            <a:xfrm>
              <a:off x="3033" y="2112"/>
              <a:ext cx="1951" cy="1678"/>
              <a:chOff x="1292" y="2115"/>
              <a:chExt cx="1951" cy="1678"/>
            </a:xfrm>
          </p:grpSpPr>
          <p:sp>
            <p:nvSpPr>
              <p:cNvPr id="1044" name="Line 39"/>
              <p:cNvSpPr>
                <a:spLocks noChangeShapeType="1"/>
              </p:cNvSpPr>
              <p:nvPr/>
            </p:nvSpPr>
            <p:spPr bwMode="auto">
              <a:xfrm>
                <a:off x="1292" y="2115"/>
                <a:ext cx="19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5" name="Line 40"/>
              <p:cNvSpPr>
                <a:spLocks noChangeShapeType="1"/>
              </p:cNvSpPr>
              <p:nvPr/>
            </p:nvSpPr>
            <p:spPr bwMode="auto">
              <a:xfrm>
                <a:off x="1701" y="211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6" name="Line 41"/>
              <p:cNvSpPr>
                <a:spLocks noChangeShapeType="1"/>
              </p:cNvSpPr>
              <p:nvPr/>
            </p:nvSpPr>
            <p:spPr bwMode="auto">
              <a:xfrm>
                <a:off x="1292" y="2432"/>
                <a:ext cx="19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7" name="Line 42"/>
              <p:cNvSpPr>
                <a:spLocks noChangeShapeType="1"/>
              </p:cNvSpPr>
              <p:nvPr/>
            </p:nvSpPr>
            <p:spPr bwMode="auto">
              <a:xfrm>
                <a:off x="1292" y="3113"/>
                <a:ext cx="19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8" name="Line 43"/>
              <p:cNvSpPr>
                <a:spLocks noChangeShapeType="1"/>
              </p:cNvSpPr>
              <p:nvPr/>
            </p:nvSpPr>
            <p:spPr bwMode="auto">
              <a:xfrm>
                <a:off x="1292" y="3475"/>
                <a:ext cx="19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49" name="Line 44"/>
              <p:cNvSpPr>
                <a:spLocks noChangeShapeType="1"/>
              </p:cNvSpPr>
              <p:nvPr/>
            </p:nvSpPr>
            <p:spPr bwMode="auto">
              <a:xfrm>
                <a:off x="1292" y="2795"/>
                <a:ext cx="195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0" name="Line 45"/>
              <p:cNvSpPr>
                <a:spLocks noChangeShapeType="1"/>
              </p:cNvSpPr>
              <p:nvPr/>
            </p:nvSpPr>
            <p:spPr bwMode="auto">
              <a:xfrm>
                <a:off x="2835" y="211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1" name="Line 46"/>
              <p:cNvSpPr>
                <a:spLocks noChangeShapeType="1"/>
              </p:cNvSpPr>
              <p:nvPr/>
            </p:nvSpPr>
            <p:spPr bwMode="auto">
              <a:xfrm>
                <a:off x="3243" y="211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2" name="Line 47"/>
              <p:cNvSpPr>
                <a:spLocks noChangeShapeType="1"/>
              </p:cNvSpPr>
              <p:nvPr/>
            </p:nvSpPr>
            <p:spPr bwMode="auto">
              <a:xfrm>
                <a:off x="2064" y="211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53" name="Line 48"/>
              <p:cNvSpPr>
                <a:spLocks noChangeShapeType="1"/>
              </p:cNvSpPr>
              <p:nvPr/>
            </p:nvSpPr>
            <p:spPr bwMode="auto">
              <a:xfrm>
                <a:off x="2472" y="2115"/>
                <a:ext cx="0" cy="16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2" name="Group 104"/>
            <p:cNvGrpSpPr/>
            <p:nvPr/>
          </p:nvGrpSpPr>
          <p:grpSpPr bwMode="auto">
            <a:xfrm>
              <a:off x="3437" y="2432"/>
              <a:ext cx="1543" cy="1317"/>
              <a:chOff x="1701" y="2432"/>
              <a:chExt cx="1543" cy="1317"/>
            </a:xfrm>
          </p:grpSpPr>
          <p:sp>
            <p:nvSpPr>
              <p:cNvPr id="1039" name="Line 51"/>
              <p:cNvSpPr>
                <a:spLocks noChangeShapeType="1"/>
              </p:cNvSpPr>
              <p:nvPr/>
            </p:nvSpPr>
            <p:spPr bwMode="auto">
              <a:xfrm>
                <a:off x="1701" y="3113"/>
                <a:ext cx="1543" cy="0"/>
              </a:xfrm>
              <a:prstGeom prst="line">
                <a:avLst/>
              </a:prstGeom>
              <a:noFill/>
              <a:ln w="38100">
                <a:solidFill>
                  <a:srgbClr val="EC24C6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40" name="Group 103"/>
              <p:cNvGrpSpPr/>
              <p:nvPr/>
            </p:nvGrpSpPr>
            <p:grpSpPr bwMode="auto">
              <a:xfrm>
                <a:off x="1701" y="2432"/>
                <a:ext cx="1543" cy="1317"/>
                <a:chOff x="1701" y="2432"/>
                <a:chExt cx="1543" cy="1317"/>
              </a:xfrm>
            </p:grpSpPr>
            <p:sp>
              <p:nvSpPr>
                <p:cNvPr id="1041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701" y="2432"/>
                  <a:ext cx="771" cy="680"/>
                </a:xfrm>
                <a:prstGeom prst="line">
                  <a:avLst/>
                </a:prstGeom>
                <a:noFill/>
                <a:ln w="38100">
                  <a:solidFill>
                    <a:srgbClr val="EC24C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2" name="Line 50"/>
                <p:cNvSpPr>
                  <a:spLocks noChangeShapeType="1"/>
                </p:cNvSpPr>
                <p:nvPr/>
              </p:nvSpPr>
              <p:spPr bwMode="auto">
                <a:xfrm>
                  <a:off x="2472" y="2432"/>
                  <a:ext cx="772" cy="680"/>
                </a:xfrm>
                <a:prstGeom prst="line">
                  <a:avLst/>
                </a:prstGeom>
                <a:noFill/>
                <a:ln w="38100">
                  <a:solidFill>
                    <a:srgbClr val="EC24C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43" name="Line 52"/>
                <p:cNvSpPr>
                  <a:spLocks noChangeShapeType="1"/>
                </p:cNvSpPr>
                <p:nvPr/>
              </p:nvSpPr>
              <p:spPr bwMode="auto">
                <a:xfrm>
                  <a:off x="2472" y="3113"/>
                  <a:ext cx="0" cy="636"/>
                </a:xfrm>
                <a:prstGeom prst="line">
                  <a:avLst/>
                </a:prstGeom>
                <a:noFill/>
                <a:ln w="38100">
                  <a:solidFill>
                    <a:srgbClr val="EC24C6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1033" name="Text Box 54"/>
            <p:cNvSpPr txBox="1">
              <a:spLocks noChangeArrowheads="1"/>
            </p:cNvSpPr>
            <p:nvPr/>
          </p:nvSpPr>
          <p:spPr bwMode="auto">
            <a:xfrm>
              <a:off x="4128" y="2112"/>
              <a:ext cx="10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 baseline="0" dirty="0">
                  <a:latin typeface="Times New Roman" panose="02020603050405020304" pitchFamily="18" charset="0"/>
                </a:rPr>
                <a:t>B</a:t>
              </a:r>
              <a:r>
                <a:rPr lang="zh-CN" altLang="en-US" sz="2400" baseline="0" dirty="0"/>
                <a:t>（</a:t>
              </a:r>
              <a:r>
                <a:rPr lang="en-US" altLang="zh-CN" sz="2400" b="1" baseline="0" dirty="0" smtClean="0"/>
                <a:t>3</a:t>
              </a:r>
              <a:r>
                <a:rPr lang="zh-CN" altLang="en-US" sz="2400" b="1" baseline="0" dirty="0" smtClean="0"/>
                <a:t>，</a:t>
              </a:r>
              <a:r>
                <a:rPr lang="en-US" altLang="zh-CN" sz="2400" b="1" baseline="0" dirty="0" smtClean="0"/>
                <a:t>4</a:t>
              </a:r>
              <a:r>
                <a:rPr lang="zh-CN" altLang="en-US" sz="2400" baseline="0" dirty="0"/>
                <a:t>）</a:t>
              </a:r>
            </a:p>
          </p:txBody>
        </p:sp>
        <p:sp>
          <p:nvSpPr>
            <p:cNvPr id="1034" name="Text Box 55"/>
            <p:cNvSpPr txBox="1">
              <a:spLocks noChangeArrowheads="1"/>
            </p:cNvSpPr>
            <p:nvPr/>
          </p:nvSpPr>
          <p:spPr bwMode="auto">
            <a:xfrm>
              <a:off x="4752" y="3113"/>
              <a:ext cx="103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b="1" i="1" baseline="0" dirty="0">
                  <a:latin typeface="Times New Roman" panose="02020603050405020304" pitchFamily="18" charset="0"/>
                </a:rPr>
                <a:t>C</a:t>
              </a:r>
              <a:r>
                <a:rPr lang="zh-CN" altLang="en-US" sz="2400" baseline="0" dirty="0"/>
                <a:t>（</a:t>
              </a:r>
              <a:r>
                <a:rPr lang="en-US" altLang="zh-CN" sz="2400" b="1" baseline="0" dirty="0" smtClean="0"/>
                <a:t>5</a:t>
              </a:r>
              <a:r>
                <a:rPr lang="zh-CN" altLang="en-US" sz="2400" b="1" baseline="0" dirty="0" smtClean="0"/>
                <a:t>，</a:t>
              </a:r>
              <a:r>
                <a:rPr lang="en-US" altLang="zh-CN" sz="2400" b="1" baseline="0" dirty="0" smtClean="0"/>
                <a:t>2</a:t>
              </a:r>
              <a:r>
                <a:rPr lang="zh-CN" altLang="en-US" sz="2400" baseline="0" dirty="0"/>
                <a:t>）</a:t>
              </a:r>
            </a:p>
          </p:txBody>
        </p:sp>
        <p:sp>
          <p:nvSpPr>
            <p:cNvPr id="1035" name="Text Box 56"/>
            <p:cNvSpPr txBox="1">
              <a:spLocks noChangeArrowheads="1"/>
            </p:cNvSpPr>
            <p:nvPr/>
          </p:nvSpPr>
          <p:spPr bwMode="auto">
            <a:xfrm>
              <a:off x="4053" y="1661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1800" baseline="0"/>
                <a:t>图</a:t>
              </a:r>
              <a:r>
                <a:rPr lang="en-US" altLang="zh-CN" sz="1800" baseline="0"/>
                <a:t>1</a:t>
              </a:r>
            </a:p>
          </p:txBody>
        </p:sp>
        <p:grpSp>
          <p:nvGrpSpPr>
            <p:cNvPr id="1036" name="Group 105"/>
            <p:cNvGrpSpPr/>
            <p:nvPr/>
          </p:nvGrpSpPr>
          <p:grpSpPr bwMode="auto">
            <a:xfrm>
              <a:off x="3372" y="3113"/>
              <a:ext cx="1014" cy="300"/>
              <a:chOff x="1474" y="3196"/>
              <a:chExt cx="858" cy="177"/>
            </a:xfrm>
          </p:grpSpPr>
          <p:sp>
            <p:nvSpPr>
              <p:cNvPr id="1037" name="Text Box 53"/>
              <p:cNvSpPr txBox="1">
                <a:spLocks noChangeArrowheads="1"/>
              </p:cNvSpPr>
              <p:nvPr/>
            </p:nvSpPr>
            <p:spPr bwMode="auto">
              <a:xfrm>
                <a:off x="1565" y="3203"/>
                <a:ext cx="767" cy="17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400" baseline="0" dirty="0"/>
                  <a:t>（</a:t>
                </a:r>
                <a:r>
                  <a:rPr lang="en-US" altLang="zh-CN" sz="2400" b="1" baseline="0" dirty="0" smtClean="0"/>
                  <a:t>1</a:t>
                </a:r>
                <a:r>
                  <a:rPr lang="zh-CN" altLang="en-US" sz="2400" b="1" baseline="0" dirty="0" smtClean="0"/>
                  <a:t>，</a:t>
                </a:r>
                <a:r>
                  <a:rPr lang="en-US" altLang="zh-CN" sz="2400" b="1" baseline="0" dirty="0" smtClean="0"/>
                  <a:t>2</a:t>
                </a:r>
                <a:r>
                  <a:rPr lang="zh-CN" altLang="en-US" sz="2400" baseline="0" dirty="0"/>
                  <a:t>）</a:t>
                </a:r>
              </a:p>
            </p:txBody>
          </p:sp>
          <p:sp>
            <p:nvSpPr>
              <p:cNvPr id="1038" name="Text Box 58"/>
              <p:cNvSpPr txBox="1">
                <a:spLocks noChangeArrowheads="1"/>
              </p:cNvSpPr>
              <p:nvPr/>
            </p:nvSpPr>
            <p:spPr bwMode="auto">
              <a:xfrm>
                <a:off x="1474" y="3196"/>
                <a:ext cx="201" cy="14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b="1" i="1">
                    <a:latin typeface="Times New Roman" panose="02020603050405020304" pitchFamily="18" charset="0"/>
                    <a:ea typeface="华文细黑" panose="02010600040101010101" pitchFamily="2" charset="-122"/>
                  </a:rPr>
                  <a:t>A</a:t>
                </a:r>
              </a:p>
            </p:txBody>
          </p:sp>
        </p:grpSp>
      </p:grpSp>
      <p:sp>
        <p:nvSpPr>
          <p:cNvPr id="1029" name="WordArt 59"/>
          <p:cNvSpPr>
            <a:spLocks noChangeArrowheads="1" noChangeShapeType="1" noTextEdit="1"/>
          </p:cNvSpPr>
          <p:nvPr/>
        </p:nvSpPr>
        <p:spPr bwMode="auto">
          <a:xfrm rot="5400000">
            <a:off x="7553325" y="1109686"/>
            <a:ext cx="2286000" cy="5651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zh-CN" altLang="en-US" sz="3600" kern="10" dirty="0">
                <a:ln w="9525">
                  <a:solidFill>
                    <a:srgbClr val="008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rPr>
              <a:t>交流与发现</a:t>
            </a:r>
          </a:p>
        </p:txBody>
      </p:sp>
      <p:graphicFrame>
        <p:nvGraphicFramePr>
          <p:cNvPr id="1026" name="Object 109"/>
          <p:cNvGraphicFramePr>
            <a:graphicFrameLocks noChangeAspect="1"/>
          </p:cNvGraphicFramePr>
          <p:nvPr/>
        </p:nvGraphicFramePr>
        <p:xfrm>
          <a:off x="500034" y="3643313"/>
          <a:ext cx="3143272" cy="2812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4" name="位图图像" r:id="rId4" imgW="3307080" imgH="2956560" progId="PBrush">
                  <p:embed/>
                </p:oleObj>
              </mc:Choice>
              <mc:Fallback>
                <p:oleObj name="位图图像" r:id="rId4" imgW="3307080" imgH="2956560" progId="PBrush">
                  <p:embed/>
                  <p:pic>
                    <p:nvPicPr>
                      <p:cNvPr id="0" name="图片 101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643313"/>
                        <a:ext cx="3143272" cy="28120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50"/>
          <p:cNvGrpSpPr/>
          <p:nvPr/>
        </p:nvGrpSpPr>
        <p:grpSpPr bwMode="auto">
          <a:xfrm>
            <a:off x="2332037" y="2000240"/>
            <a:ext cx="6811963" cy="4338638"/>
            <a:chOff x="567" y="343"/>
            <a:chExt cx="4291" cy="2733"/>
          </a:xfrm>
        </p:grpSpPr>
        <p:sp>
          <p:nvSpPr>
            <p:cNvPr id="2054" name="Line 4"/>
            <p:cNvSpPr>
              <a:spLocks noChangeShapeType="1"/>
            </p:cNvSpPr>
            <p:nvPr/>
          </p:nvSpPr>
          <p:spPr bwMode="auto">
            <a:xfrm flipV="1">
              <a:off x="1101" y="2393"/>
              <a:ext cx="3098" cy="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" name="Line 5"/>
            <p:cNvSpPr>
              <a:spLocks noChangeShapeType="1"/>
            </p:cNvSpPr>
            <p:nvPr/>
          </p:nvSpPr>
          <p:spPr bwMode="auto">
            <a:xfrm flipV="1">
              <a:off x="1100" y="2095"/>
              <a:ext cx="307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" name="Line 6"/>
            <p:cNvSpPr>
              <a:spLocks noChangeShapeType="1"/>
            </p:cNvSpPr>
            <p:nvPr/>
          </p:nvSpPr>
          <p:spPr bwMode="auto">
            <a:xfrm>
              <a:off x="1088" y="1784"/>
              <a:ext cx="30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7" name="Line 7"/>
            <p:cNvSpPr>
              <a:spLocks noChangeShapeType="1"/>
            </p:cNvSpPr>
            <p:nvPr/>
          </p:nvSpPr>
          <p:spPr bwMode="auto">
            <a:xfrm>
              <a:off x="1100" y="1424"/>
              <a:ext cx="30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8" name="Line 8"/>
            <p:cNvSpPr>
              <a:spLocks noChangeShapeType="1"/>
            </p:cNvSpPr>
            <p:nvPr/>
          </p:nvSpPr>
          <p:spPr bwMode="auto">
            <a:xfrm flipV="1">
              <a:off x="1101" y="1086"/>
              <a:ext cx="3034" cy="1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9" name="Line 9"/>
            <p:cNvSpPr>
              <a:spLocks noChangeShapeType="1"/>
            </p:cNvSpPr>
            <p:nvPr/>
          </p:nvSpPr>
          <p:spPr bwMode="auto">
            <a:xfrm>
              <a:off x="1485" y="1111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0" name="Line 10"/>
            <p:cNvSpPr>
              <a:spLocks noChangeShapeType="1"/>
            </p:cNvSpPr>
            <p:nvPr/>
          </p:nvSpPr>
          <p:spPr bwMode="auto">
            <a:xfrm>
              <a:off x="1869" y="1074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1" name="Line 11"/>
            <p:cNvSpPr>
              <a:spLocks noChangeShapeType="1"/>
            </p:cNvSpPr>
            <p:nvPr/>
          </p:nvSpPr>
          <p:spPr bwMode="auto">
            <a:xfrm>
              <a:off x="2266" y="1099"/>
              <a:ext cx="0" cy="16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Line 12"/>
            <p:cNvSpPr>
              <a:spLocks noChangeShapeType="1"/>
            </p:cNvSpPr>
            <p:nvPr/>
          </p:nvSpPr>
          <p:spPr bwMode="auto">
            <a:xfrm>
              <a:off x="2636" y="1139"/>
              <a:ext cx="0" cy="1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Line 13"/>
            <p:cNvSpPr>
              <a:spLocks noChangeShapeType="1"/>
            </p:cNvSpPr>
            <p:nvPr/>
          </p:nvSpPr>
          <p:spPr bwMode="auto">
            <a:xfrm>
              <a:off x="3033" y="1138"/>
              <a:ext cx="0" cy="1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Text Box 14"/>
            <p:cNvSpPr txBox="1">
              <a:spLocks noChangeArrowheads="1"/>
            </p:cNvSpPr>
            <p:nvPr/>
          </p:nvSpPr>
          <p:spPr bwMode="auto">
            <a:xfrm>
              <a:off x="1433" y="1953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zh-CN" altLang="zh-CN" sz="1800" baseline="0"/>
            </a:p>
          </p:txBody>
        </p:sp>
        <p:sp>
          <p:nvSpPr>
            <p:cNvPr id="2065" name="Line 15"/>
            <p:cNvSpPr>
              <a:spLocks noChangeShapeType="1"/>
            </p:cNvSpPr>
            <p:nvPr/>
          </p:nvSpPr>
          <p:spPr bwMode="auto">
            <a:xfrm flipV="1">
              <a:off x="1474" y="1389"/>
              <a:ext cx="813" cy="7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Line 16"/>
            <p:cNvSpPr>
              <a:spLocks noChangeShapeType="1"/>
            </p:cNvSpPr>
            <p:nvPr/>
          </p:nvSpPr>
          <p:spPr bwMode="auto">
            <a:xfrm>
              <a:off x="1474" y="2115"/>
              <a:ext cx="1542" cy="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Line 17"/>
            <p:cNvSpPr>
              <a:spLocks noChangeShapeType="1"/>
            </p:cNvSpPr>
            <p:nvPr/>
          </p:nvSpPr>
          <p:spPr bwMode="auto">
            <a:xfrm>
              <a:off x="2245" y="1389"/>
              <a:ext cx="816" cy="726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Line 18"/>
            <p:cNvSpPr>
              <a:spLocks noChangeShapeType="1"/>
            </p:cNvSpPr>
            <p:nvPr/>
          </p:nvSpPr>
          <p:spPr bwMode="auto">
            <a:xfrm>
              <a:off x="2270" y="2122"/>
              <a:ext cx="0" cy="61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Text Box 19"/>
            <p:cNvSpPr txBox="1">
              <a:spLocks noChangeArrowheads="1"/>
            </p:cNvSpPr>
            <p:nvPr/>
          </p:nvSpPr>
          <p:spPr bwMode="auto">
            <a:xfrm>
              <a:off x="695" y="2711"/>
              <a:ext cx="244" cy="365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3200" i="1" baseline="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070" name="Text Box 20"/>
            <p:cNvSpPr txBox="1">
              <a:spLocks noChangeArrowheads="1"/>
            </p:cNvSpPr>
            <p:nvPr/>
          </p:nvSpPr>
          <p:spPr bwMode="auto">
            <a:xfrm>
              <a:off x="1374" y="2827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2071" name="Text Box 21"/>
            <p:cNvSpPr txBox="1">
              <a:spLocks noChangeArrowheads="1"/>
            </p:cNvSpPr>
            <p:nvPr/>
          </p:nvSpPr>
          <p:spPr bwMode="auto">
            <a:xfrm>
              <a:off x="1782" y="2785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2072" name="Text Box 22"/>
            <p:cNvSpPr txBox="1">
              <a:spLocks noChangeArrowheads="1"/>
            </p:cNvSpPr>
            <p:nvPr/>
          </p:nvSpPr>
          <p:spPr bwMode="auto">
            <a:xfrm>
              <a:off x="2140" y="2786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2073" name="Text Box 23"/>
            <p:cNvSpPr txBox="1">
              <a:spLocks noChangeArrowheads="1"/>
            </p:cNvSpPr>
            <p:nvPr/>
          </p:nvSpPr>
          <p:spPr bwMode="auto">
            <a:xfrm>
              <a:off x="2550" y="2786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4</a:t>
              </a:r>
            </a:p>
          </p:txBody>
        </p:sp>
        <p:sp>
          <p:nvSpPr>
            <p:cNvPr id="2074" name="Text Box 24"/>
            <p:cNvSpPr txBox="1">
              <a:spLocks noChangeArrowheads="1"/>
            </p:cNvSpPr>
            <p:nvPr/>
          </p:nvSpPr>
          <p:spPr bwMode="auto">
            <a:xfrm>
              <a:off x="2908" y="2774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5</a:t>
              </a:r>
            </a:p>
          </p:txBody>
        </p:sp>
        <p:sp>
          <p:nvSpPr>
            <p:cNvPr id="2075" name="Line 25"/>
            <p:cNvSpPr>
              <a:spLocks noChangeShapeType="1"/>
            </p:cNvSpPr>
            <p:nvPr/>
          </p:nvSpPr>
          <p:spPr bwMode="auto">
            <a:xfrm>
              <a:off x="3389" y="1123"/>
              <a:ext cx="0" cy="1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6" name="Line 26"/>
            <p:cNvSpPr>
              <a:spLocks noChangeShapeType="1"/>
            </p:cNvSpPr>
            <p:nvPr/>
          </p:nvSpPr>
          <p:spPr bwMode="auto">
            <a:xfrm>
              <a:off x="3734" y="1059"/>
              <a:ext cx="13" cy="17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7" name="Line 27"/>
            <p:cNvSpPr>
              <a:spLocks noChangeShapeType="1"/>
            </p:cNvSpPr>
            <p:nvPr/>
          </p:nvSpPr>
          <p:spPr bwMode="auto">
            <a:xfrm>
              <a:off x="4144" y="1109"/>
              <a:ext cx="0" cy="1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8" name="Text Box 28"/>
            <p:cNvSpPr txBox="1">
              <a:spLocks noChangeArrowheads="1"/>
            </p:cNvSpPr>
            <p:nvPr/>
          </p:nvSpPr>
          <p:spPr bwMode="auto">
            <a:xfrm>
              <a:off x="3265" y="2771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6</a:t>
              </a:r>
            </a:p>
          </p:txBody>
        </p:sp>
        <p:sp>
          <p:nvSpPr>
            <p:cNvPr id="2079" name="Text Box 29"/>
            <p:cNvSpPr txBox="1">
              <a:spLocks noChangeArrowheads="1"/>
            </p:cNvSpPr>
            <p:nvPr/>
          </p:nvSpPr>
          <p:spPr bwMode="auto">
            <a:xfrm>
              <a:off x="3674" y="2798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7</a:t>
              </a:r>
            </a:p>
          </p:txBody>
        </p:sp>
        <p:sp>
          <p:nvSpPr>
            <p:cNvPr id="2080" name="Text Box 30"/>
            <p:cNvSpPr txBox="1">
              <a:spLocks noChangeArrowheads="1"/>
            </p:cNvSpPr>
            <p:nvPr/>
          </p:nvSpPr>
          <p:spPr bwMode="auto">
            <a:xfrm>
              <a:off x="4058" y="2797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8</a:t>
              </a:r>
            </a:p>
          </p:txBody>
        </p:sp>
        <p:sp>
          <p:nvSpPr>
            <p:cNvPr id="87071" name="Line 31"/>
            <p:cNvSpPr>
              <a:spLocks noChangeShapeType="1"/>
            </p:cNvSpPr>
            <p:nvPr/>
          </p:nvSpPr>
          <p:spPr bwMode="auto">
            <a:xfrm>
              <a:off x="3379" y="2115"/>
              <a:ext cx="0" cy="64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 flipH="1">
              <a:off x="2653" y="1434"/>
              <a:ext cx="726" cy="68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3379" y="1434"/>
              <a:ext cx="771" cy="68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074" name="Line 34"/>
            <p:cNvSpPr>
              <a:spLocks noChangeShapeType="1"/>
            </p:cNvSpPr>
            <p:nvPr/>
          </p:nvSpPr>
          <p:spPr bwMode="auto">
            <a:xfrm flipV="1">
              <a:off x="2653" y="2115"/>
              <a:ext cx="149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Text Box 35"/>
            <p:cNvSpPr txBox="1">
              <a:spLocks noChangeArrowheads="1"/>
            </p:cNvSpPr>
            <p:nvPr/>
          </p:nvSpPr>
          <p:spPr bwMode="auto">
            <a:xfrm>
              <a:off x="861" y="1022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5</a:t>
              </a:r>
            </a:p>
          </p:txBody>
        </p:sp>
        <p:sp>
          <p:nvSpPr>
            <p:cNvPr id="2086" name="Text Box 36"/>
            <p:cNvSpPr txBox="1">
              <a:spLocks noChangeArrowheads="1"/>
            </p:cNvSpPr>
            <p:nvPr/>
          </p:nvSpPr>
          <p:spPr bwMode="auto">
            <a:xfrm>
              <a:off x="870" y="1338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4</a:t>
              </a:r>
            </a:p>
          </p:txBody>
        </p:sp>
        <p:sp>
          <p:nvSpPr>
            <p:cNvPr id="2087" name="Text Box 37"/>
            <p:cNvSpPr txBox="1">
              <a:spLocks noChangeArrowheads="1"/>
            </p:cNvSpPr>
            <p:nvPr/>
          </p:nvSpPr>
          <p:spPr bwMode="auto">
            <a:xfrm>
              <a:off x="861" y="1657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3</a:t>
              </a:r>
            </a:p>
          </p:txBody>
        </p:sp>
        <p:sp>
          <p:nvSpPr>
            <p:cNvPr id="2088" name="Text Box 38"/>
            <p:cNvSpPr txBox="1">
              <a:spLocks noChangeArrowheads="1"/>
            </p:cNvSpPr>
            <p:nvPr/>
          </p:nvSpPr>
          <p:spPr bwMode="auto">
            <a:xfrm>
              <a:off x="858" y="1940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2</a:t>
              </a:r>
            </a:p>
          </p:txBody>
        </p:sp>
        <p:sp>
          <p:nvSpPr>
            <p:cNvPr id="2089" name="Text Box 39"/>
            <p:cNvSpPr txBox="1">
              <a:spLocks noChangeArrowheads="1"/>
            </p:cNvSpPr>
            <p:nvPr/>
          </p:nvSpPr>
          <p:spPr bwMode="auto">
            <a:xfrm>
              <a:off x="815" y="2292"/>
              <a:ext cx="205" cy="231"/>
            </a:xfrm>
            <a:prstGeom prst="rect">
              <a:avLst/>
            </a:prstGeom>
            <a:noFill/>
            <a:ln w="381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zh-CN" sz="1800" baseline="0"/>
                <a:t>1</a:t>
              </a:r>
            </a:p>
          </p:txBody>
        </p:sp>
        <p:sp>
          <p:nvSpPr>
            <p:cNvPr id="2090" name="Line 40"/>
            <p:cNvSpPr>
              <a:spLocks noChangeShapeType="1"/>
            </p:cNvSpPr>
            <p:nvPr/>
          </p:nvSpPr>
          <p:spPr bwMode="auto">
            <a:xfrm flipV="1">
              <a:off x="567" y="2750"/>
              <a:ext cx="4019" cy="13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1" name="Line 42"/>
            <p:cNvSpPr>
              <a:spLocks noChangeShapeType="1"/>
            </p:cNvSpPr>
            <p:nvPr/>
          </p:nvSpPr>
          <p:spPr bwMode="auto">
            <a:xfrm flipV="1">
              <a:off x="1067" y="343"/>
              <a:ext cx="0" cy="2688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2" name="Text Box 43"/>
            <p:cNvSpPr txBox="1">
              <a:spLocks noChangeArrowheads="1"/>
            </p:cNvSpPr>
            <p:nvPr/>
          </p:nvSpPr>
          <p:spPr bwMode="auto">
            <a:xfrm>
              <a:off x="2426" y="618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1800" baseline="0"/>
                <a:t>图</a:t>
              </a:r>
              <a:r>
                <a:rPr lang="en-US" altLang="zh-CN" sz="1800" baseline="0"/>
                <a:t>2</a:t>
              </a:r>
            </a:p>
          </p:txBody>
        </p:sp>
        <p:sp>
          <p:nvSpPr>
            <p:cNvPr id="2093" name="Text Box 46"/>
            <p:cNvSpPr txBox="1">
              <a:spLocks noChangeArrowheads="1"/>
            </p:cNvSpPr>
            <p:nvPr/>
          </p:nvSpPr>
          <p:spPr bwMode="auto">
            <a:xfrm>
              <a:off x="4635" y="2784"/>
              <a:ext cx="116" cy="24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/>
                <a:t>X</a:t>
              </a:r>
            </a:p>
          </p:txBody>
        </p:sp>
        <p:sp>
          <p:nvSpPr>
            <p:cNvPr id="2094" name="Text Box 47"/>
            <p:cNvSpPr txBox="1">
              <a:spLocks noChangeArrowheads="1"/>
            </p:cNvSpPr>
            <p:nvPr/>
          </p:nvSpPr>
          <p:spPr bwMode="auto">
            <a:xfrm>
              <a:off x="4658" y="2599"/>
              <a:ext cx="200" cy="2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095" name="Text Box 48"/>
            <p:cNvSpPr txBox="1">
              <a:spLocks noChangeArrowheads="1"/>
            </p:cNvSpPr>
            <p:nvPr/>
          </p:nvSpPr>
          <p:spPr bwMode="auto">
            <a:xfrm>
              <a:off x="1166" y="376"/>
              <a:ext cx="191" cy="2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latin typeface="Times New Roman" panose="02020603050405020304" pitchFamily="18" charset="0"/>
                </a:rPr>
                <a:t>y</a:t>
              </a:r>
            </a:p>
          </p:txBody>
        </p:sp>
      </p:grpSp>
      <p:graphicFrame>
        <p:nvGraphicFramePr>
          <p:cNvPr id="2050" name="Object 51"/>
          <p:cNvGraphicFramePr>
            <a:graphicFrameLocks noChangeAspect="1"/>
          </p:cNvGraphicFramePr>
          <p:nvPr/>
        </p:nvGraphicFramePr>
        <p:xfrm>
          <a:off x="71406" y="84130"/>
          <a:ext cx="2860525" cy="255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8" name="位图图像" r:id="rId4" imgW="3307080" imgH="2956560" progId="PBrush">
                  <p:embed/>
                </p:oleObj>
              </mc:Choice>
              <mc:Fallback>
                <p:oleObj name="位图图像" r:id="rId4" imgW="3307080" imgH="2956560" progId="PBrush">
                  <p:embed/>
                  <p:pic>
                    <p:nvPicPr>
                      <p:cNvPr id="0" name="图片 1024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84130"/>
                        <a:ext cx="2860525" cy="2559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6"/>
          <p:cNvGraphicFramePr>
            <a:graphicFrameLocks noChangeAspect="1"/>
          </p:cNvGraphicFramePr>
          <p:nvPr/>
        </p:nvGraphicFramePr>
        <p:xfrm>
          <a:off x="3352800" y="609600"/>
          <a:ext cx="53975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位图图像" r:id="rId4" imgW="2758440" imgH="2842260" progId="PBrush">
                  <p:embed/>
                </p:oleObj>
              </mc:Choice>
              <mc:Fallback>
                <p:oleObj name="位图图像" r:id="rId4" imgW="2758440" imgH="2842260" progId="PBrush">
                  <p:embed/>
                  <p:pic>
                    <p:nvPicPr>
                      <p:cNvPr id="0" name="图片 103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609600"/>
                        <a:ext cx="53975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7"/>
          <p:cNvGraphicFramePr>
            <a:graphicFrameLocks noChangeAspect="1"/>
          </p:cNvGraphicFramePr>
          <p:nvPr/>
        </p:nvGraphicFramePr>
        <p:xfrm>
          <a:off x="171402" y="3500438"/>
          <a:ext cx="2982962" cy="2668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7" name="位图图像" r:id="rId6" imgW="3307080" imgH="2956560" progId="PBrush">
                  <p:embed/>
                </p:oleObj>
              </mc:Choice>
              <mc:Fallback>
                <p:oleObj name="位图图像" r:id="rId6" imgW="3307080" imgH="2956560" progId="PBrush">
                  <p:embed/>
                  <p:pic>
                    <p:nvPicPr>
                      <p:cNvPr id="0" name="图片 103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02" y="3500438"/>
                        <a:ext cx="2982962" cy="26685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842</Words>
  <Application>Microsoft Office PowerPoint</Application>
  <PresentationFormat>全屏显示(4:3)</PresentationFormat>
  <Paragraphs>205</Paragraphs>
  <Slides>15</Slides>
  <Notes>15</Notes>
  <HiddenSlides>1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黑体</vt:lpstr>
      <vt:lpstr>华文行楷</vt:lpstr>
      <vt:lpstr>华文细黑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位图图像</vt:lpstr>
      <vt:lpstr>直角坐标系中的图形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2023-01-16T22:52:49Z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B8EAB895DDFB4048AEB6CBBA3CC4DD58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