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15986-F653-484F-A2D5-048EC83CCA3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9D86B-E823-4E05-A58D-B77BA5FC1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4137B-600A-4B42-B2C8-0B27C5B4226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C90F75A-A964-4EA9-8D50-32235A19750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8FCBBA9-E29F-4229-AF26-4AE1812F00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90F75A-A964-4EA9-8D50-32235A19750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FCBBA9-E29F-4229-AF26-4AE1812F00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7564" y="1365885"/>
            <a:ext cx="2428875" cy="99441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90F75A-A964-4EA9-8D50-32235A19750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FCBBA9-E29F-4229-AF26-4AE1812F00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3568" y="771550"/>
            <a:ext cx="7545579" cy="994410"/>
          </a:xfrm>
        </p:spPr>
        <p:txBody>
          <a:bodyPr/>
          <a:lstStyle/>
          <a:p>
            <a:r>
              <a:rPr lang="fr-FR" sz="3600" dirty="0" smtClean="0"/>
              <a:t>Unit 3 Restaurant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0" y="2017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/>
              <a:t>Would you like something to </a:t>
            </a:r>
            <a:r>
              <a:rPr lang="en-US" altLang="zh-CN" sz="4000" b="1" dirty="0" smtClean="0"/>
              <a:t>drink?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0" y="415592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290" y="214296"/>
            <a:ext cx="6143668" cy="3268289"/>
          </a:xfr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14612" y="3643320"/>
            <a:ext cx="42672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dirty="0">
                <a:latin typeface="+mj-lt"/>
              </a:rPr>
              <a:t>a </a:t>
            </a:r>
            <a:r>
              <a:rPr lang="zh-CN" altLang="en-US" sz="4400" b="1" dirty="0">
                <a:solidFill>
                  <a:srgbClr val="FF3300"/>
                </a:solidFill>
                <a:latin typeface="+mj-lt"/>
              </a:rPr>
              <a:t>small </a:t>
            </a:r>
            <a:r>
              <a:rPr lang="zh-CN" altLang="en-US" sz="4400" b="1" dirty="0">
                <a:latin typeface="+mj-lt"/>
              </a:rPr>
              <a:t>cake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0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9426952" cy="5143500"/>
          </a:xfrm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 rot="21420000" flipV="1">
            <a:off x="171182" y="318165"/>
            <a:ext cx="5324476" cy="916782"/>
          </a:xfrm>
          <a:prstGeom prst="wedgeEllipseCallout">
            <a:avLst>
              <a:gd name="adj1" fmla="val 50032"/>
              <a:gd name="adj2" fmla="val -4581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eaLnBrk="1" hangingPunct="1"/>
            <a:r>
              <a:rPr lang="zh-CN" altLang="en-US" sz="3600" dirty="0">
                <a:latin typeface="+mj-lt"/>
              </a:rPr>
              <a:t>Would you like something</a:t>
            </a:r>
          </a:p>
          <a:p>
            <a:pPr eaLnBrk="1" hangingPunct="1"/>
            <a:r>
              <a:rPr lang="zh-CN" altLang="en-US" sz="3600" dirty="0">
                <a:latin typeface="+mj-lt"/>
              </a:rPr>
              <a:t> to </a:t>
            </a:r>
            <a:r>
              <a:rPr lang="zh-CN" altLang="en-US" sz="3600" dirty="0" smtClean="0">
                <a:latin typeface="+mj-lt"/>
              </a:rPr>
              <a:t>drink</a:t>
            </a:r>
            <a:r>
              <a:rPr lang="en-US" altLang="zh-CN" sz="3600" dirty="0" smtClean="0">
                <a:latin typeface="+mj-lt"/>
              </a:rPr>
              <a:t>?</a:t>
            </a:r>
            <a:endParaRPr lang="zh-CN" altLang="en-US" sz="3600" dirty="0">
              <a:latin typeface="+mj-lt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flipV="1">
            <a:off x="1" y="3543300"/>
            <a:ext cx="4067175" cy="1188244"/>
          </a:xfrm>
          <a:prstGeom prst="wedgeEllipseCallout">
            <a:avLst>
              <a:gd name="adj1" fmla="val -3190"/>
              <a:gd name="adj2" fmla="val 10258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eaLnBrk="1" hangingPunct="1"/>
            <a:r>
              <a:rPr lang="zh-CN" altLang="en-US" sz="3600" dirty="0">
                <a:latin typeface="+mj-lt"/>
              </a:rPr>
              <a:t>Yes. </a:t>
            </a:r>
            <a:r>
              <a:rPr lang="zh-CN" altLang="en-US" sz="3600" dirty="0" smtClean="0">
                <a:latin typeface="+mj-lt"/>
              </a:rPr>
              <a:t>I</a:t>
            </a:r>
            <a:r>
              <a:rPr lang="en-US" altLang="zh-CN" sz="3600" dirty="0" smtClean="0">
                <a:latin typeface="+mj-lt"/>
              </a:rPr>
              <a:t>’</a:t>
            </a:r>
            <a:r>
              <a:rPr lang="zh-CN" altLang="en-US" sz="3600" dirty="0" smtClean="0">
                <a:latin typeface="+mj-lt"/>
              </a:rPr>
              <a:t>d </a:t>
            </a:r>
            <a:r>
              <a:rPr lang="zh-CN" altLang="en-US" sz="3600" dirty="0">
                <a:latin typeface="+mj-lt"/>
              </a:rPr>
              <a:t>like some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FF3300"/>
                </a:solidFill>
                <a:latin typeface="+mj-lt"/>
              </a:rPr>
              <a:t>pear </a:t>
            </a:r>
            <a:r>
              <a:rPr lang="zh-CN" altLang="en-US" sz="3600" b="1" dirty="0">
                <a:solidFill>
                  <a:srgbClr val="FF3300"/>
                </a:solidFill>
                <a:latin typeface="+mj-lt"/>
              </a:rPr>
              <a:t>juice</a:t>
            </a:r>
            <a:r>
              <a:rPr lang="zh-CN" altLang="en-US" sz="36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  <p:bldP spid="1638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92725" y="897732"/>
            <a:ext cx="3822700" cy="2888456"/>
          </a:xfrm>
        </p:spPr>
      </p:pic>
      <p:sp>
        <p:nvSpPr>
          <p:cNvPr id="17412" name="箭头 154"/>
          <p:cNvSpPr>
            <a:spLocks noChangeShapeType="1"/>
          </p:cNvSpPr>
          <p:nvPr/>
        </p:nvSpPr>
        <p:spPr bwMode="auto">
          <a:xfrm>
            <a:off x="4284663" y="2247900"/>
            <a:ext cx="1223962" cy="119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43042" y="3804055"/>
            <a:ext cx="110805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dirty="0">
                <a:latin typeface="+mj-lt"/>
              </a:rPr>
              <a:t>p</a:t>
            </a:r>
            <a:r>
              <a:rPr lang="zh-CN" altLang="en-US" sz="4000" dirty="0">
                <a:solidFill>
                  <a:srgbClr val="FF3300"/>
                </a:solidFill>
                <a:latin typeface="+mj-lt"/>
              </a:rPr>
              <a:t>ear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03912" y="3804056"/>
            <a:ext cx="32400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dirty="0">
                <a:latin typeface="+mj-lt"/>
              </a:rPr>
              <a:t>pear juice</a:t>
            </a:r>
          </a:p>
        </p:txBody>
      </p:sp>
      <p:pic>
        <p:nvPicPr>
          <p:cNvPr id="16393" name="Picture 9" descr="http://file.youboy.com/a/98/6/25/8/95289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964395"/>
            <a:ext cx="3357586" cy="277266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  <p:bldP spid="17413" grpId="0" autoUpdateAnimBg="0"/>
      <p:bldP spid="174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0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3337"/>
            <a:ext cx="9144000" cy="5110163"/>
          </a:xfrm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 flipV="1">
            <a:off x="4429125" y="2733675"/>
            <a:ext cx="2305050" cy="540544"/>
          </a:xfrm>
          <a:prstGeom prst="wedgeEllipseCallout">
            <a:avLst>
              <a:gd name="adj1" fmla="val 60880"/>
              <a:gd name="adj2" fmla="val -97440"/>
            </a:avLst>
          </a:prstGeom>
          <a:solidFill>
            <a:srgbClr val="00FFFF"/>
          </a:solidFill>
          <a:ln w="9525">
            <a:solidFill>
              <a:schemeClr val="tx1"/>
            </a:solidFill>
            <a:bevel/>
          </a:ln>
        </p:spPr>
        <p:txBody>
          <a:bodyPr rot="10800000" wrap="none" lIns="90170" tIns="46990" rIns="90170" bIns="46990" anchor="ctr"/>
          <a:lstStyle/>
          <a:p>
            <a:pPr algn="ctr" eaLnBrk="1" hangingPunct="1"/>
            <a:r>
              <a:rPr lang="zh-CN" altLang="en-US" sz="3600" dirty="0" smtClean="0">
                <a:latin typeface="+mj-lt"/>
              </a:rPr>
              <a:t>Me</a:t>
            </a:r>
            <a:r>
              <a:rPr lang="en-US" altLang="zh-CN" sz="3600" dirty="0" smtClean="0">
                <a:latin typeface="+mj-lt"/>
              </a:rPr>
              <a:t>,</a:t>
            </a:r>
            <a:r>
              <a:rPr lang="zh-CN" altLang="en-US" sz="3600" dirty="0" smtClean="0">
                <a:latin typeface="+mj-lt"/>
              </a:rPr>
              <a:t> </a:t>
            </a:r>
            <a:r>
              <a:rPr lang="zh-CN" altLang="en-US" sz="3600" dirty="0">
                <a:latin typeface="+mj-lt"/>
              </a:rPr>
              <a:t>too.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21420000" flipV="1">
            <a:off x="171183" y="103870"/>
            <a:ext cx="5324476" cy="916782"/>
          </a:xfrm>
          <a:prstGeom prst="wedgeEllipseCallout">
            <a:avLst>
              <a:gd name="adj1" fmla="val 50032"/>
              <a:gd name="adj2" fmla="val -45815"/>
            </a:avLst>
          </a:prstGeom>
          <a:solidFill>
            <a:srgbClr val="00FFFF"/>
          </a:solidFill>
          <a:ln w="9525">
            <a:solidFill>
              <a:schemeClr val="tx1"/>
            </a:solidFill>
            <a:bevel/>
          </a:ln>
        </p:spPr>
        <p:txBody>
          <a:bodyPr rot="10800000" wrap="none" lIns="90170" tIns="46990" rIns="90170" bIns="46990" anchor="ctr"/>
          <a:lstStyle/>
          <a:p>
            <a:pPr eaLnBrk="1" hangingPunct="1"/>
            <a:r>
              <a:rPr lang="zh-CN" altLang="en-US" sz="3600" dirty="0">
                <a:latin typeface="+mj-lt"/>
              </a:rPr>
              <a:t>Would you like something</a:t>
            </a:r>
          </a:p>
          <a:p>
            <a:pPr eaLnBrk="1" hangingPunct="1"/>
            <a:r>
              <a:rPr lang="zh-CN" altLang="en-US" sz="3600" dirty="0">
                <a:latin typeface="+mj-lt"/>
              </a:rPr>
              <a:t> to </a:t>
            </a:r>
            <a:r>
              <a:rPr lang="zh-CN" altLang="en-US" sz="3600" dirty="0" smtClean="0">
                <a:latin typeface="+mj-lt"/>
              </a:rPr>
              <a:t>drink</a:t>
            </a:r>
            <a:r>
              <a:rPr lang="en-US" altLang="zh-CN" sz="3600" dirty="0" smtClean="0">
                <a:latin typeface="+mj-lt"/>
              </a:rPr>
              <a:t>?</a:t>
            </a:r>
            <a:endParaRPr lang="zh-CN" altLang="en-US" sz="3600" dirty="0">
              <a:latin typeface="+mj-lt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flipV="1">
            <a:off x="1" y="3543300"/>
            <a:ext cx="4067175" cy="1188244"/>
          </a:xfrm>
          <a:prstGeom prst="wedgeEllipseCallout">
            <a:avLst>
              <a:gd name="adj1" fmla="val -3190"/>
              <a:gd name="adj2" fmla="val 102583"/>
            </a:avLst>
          </a:prstGeom>
          <a:solidFill>
            <a:srgbClr val="00FFFF"/>
          </a:solidFill>
          <a:ln w="9525">
            <a:solidFill>
              <a:schemeClr val="tx1"/>
            </a:solidFill>
            <a:bevel/>
          </a:ln>
        </p:spPr>
        <p:txBody>
          <a:bodyPr rot="10800000" wrap="none" lIns="90170" tIns="46990" rIns="90170" bIns="46990" anchor="ctr"/>
          <a:lstStyle/>
          <a:p>
            <a:pPr eaLnBrk="1" hangingPunct="1"/>
            <a:r>
              <a:rPr lang="zh-CN" altLang="en-US" sz="3600" dirty="0">
                <a:latin typeface="+mj-lt"/>
              </a:rPr>
              <a:t>Yes. </a:t>
            </a:r>
            <a:r>
              <a:rPr lang="zh-CN" altLang="en-US" sz="3600" dirty="0" smtClean="0">
                <a:latin typeface="+mj-lt"/>
              </a:rPr>
              <a:t>I</a:t>
            </a:r>
            <a:r>
              <a:rPr lang="en-US" altLang="zh-CN" sz="3600" dirty="0" smtClean="0">
                <a:latin typeface="+mj-lt"/>
              </a:rPr>
              <a:t>’</a:t>
            </a:r>
            <a:r>
              <a:rPr lang="zh-CN" altLang="en-US" sz="3600" dirty="0" smtClean="0">
                <a:latin typeface="+mj-lt"/>
              </a:rPr>
              <a:t>d </a:t>
            </a:r>
            <a:r>
              <a:rPr lang="zh-CN" altLang="en-US" sz="3600" dirty="0">
                <a:latin typeface="+mj-lt"/>
              </a:rPr>
              <a:t>like some</a:t>
            </a:r>
          </a:p>
          <a:p>
            <a:pPr eaLnBrk="1" hangingPunct="1"/>
            <a:r>
              <a:rPr lang="zh-CN" altLang="en-US" sz="3600" dirty="0">
                <a:latin typeface="+mj-lt"/>
              </a:rPr>
              <a:t> </a:t>
            </a:r>
            <a:r>
              <a:rPr lang="zh-CN" altLang="en-US" sz="3600" b="1" dirty="0">
                <a:solidFill>
                  <a:srgbClr val="FF3300"/>
                </a:solidFill>
                <a:latin typeface="+mj-lt"/>
              </a:rPr>
              <a:t>pear juice</a:t>
            </a:r>
            <a:r>
              <a:rPr lang="zh-CN" altLang="en-US" sz="36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0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329928"/>
            <a:ext cx="6034088" cy="3394472"/>
          </a:xfrm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 flipV="1">
            <a:off x="2771775" y="250032"/>
            <a:ext cx="5689600" cy="864394"/>
          </a:xfrm>
          <a:prstGeom prst="wedgeEllipseCallout">
            <a:avLst>
              <a:gd name="adj1" fmla="val -61894"/>
              <a:gd name="adj2" fmla="val -1270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algn="ctr" eaLnBrk="1" hangingPunct="1"/>
            <a:r>
              <a:rPr lang="zh-CN" altLang="en-US" sz="4000" dirty="0">
                <a:latin typeface="+mj-lt"/>
              </a:rPr>
              <a:t>Have some </a:t>
            </a:r>
            <a:r>
              <a:rPr lang="zh-CN" altLang="en-US" sz="4000" dirty="0" smtClean="0">
                <a:latin typeface="+mj-lt"/>
              </a:rPr>
              <a:t>fruit</a:t>
            </a:r>
            <a:r>
              <a:rPr lang="en-US" altLang="zh-CN" sz="4000" dirty="0" smtClean="0">
                <a:latin typeface="+mj-lt"/>
              </a:rPr>
              <a:t>,</a:t>
            </a:r>
            <a:r>
              <a:rPr lang="zh-CN" altLang="en-US" sz="4000" dirty="0" smtClean="0">
                <a:latin typeface="+mj-lt"/>
              </a:rPr>
              <a:t> </a:t>
            </a:r>
            <a:r>
              <a:rPr lang="zh-CN" altLang="en-US" sz="4000" dirty="0">
                <a:latin typeface="+mj-lt"/>
              </a:rPr>
              <a:t>please.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flipV="1">
            <a:off x="4067175" y="1545432"/>
            <a:ext cx="5041900" cy="540544"/>
          </a:xfrm>
          <a:prstGeom prst="wedgeEllipseCallout">
            <a:avLst>
              <a:gd name="adj1" fmla="val -28366"/>
              <a:gd name="adj2" fmla="val -9911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algn="ctr" eaLnBrk="1" hangingPunct="1"/>
            <a:r>
              <a:rPr lang="zh-CN" altLang="en-US" sz="4000" dirty="0" smtClean="0">
                <a:latin typeface="+mj-lt"/>
              </a:rPr>
              <a:t>OK</a:t>
            </a:r>
            <a:r>
              <a:rPr lang="en-US" altLang="zh-CN" sz="4000" dirty="0" smtClean="0">
                <a:latin typeface="+mj-lt"/>
              </a:rPr>
              <a:t>!</a:t>
            </a:r>
            <a:r>
              <a:rPr lang="zh-CN" altLang="en-US" sz="4000" dirty="0" smtClean="0">
                <a:latin typeface="+mj-lt"/>
              </a:rPr>
              <a:t> </a:t>
            </a:r>
            <a:r>
              <a:rPr lang="zh-CN" altLang="en-US" sz="4000" dirty="0">
                <a:latin typeface="+mj-lt"/>
              </a:rPr>
              <a:t>I like bananas.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flipV="1">
            <a:off x="3857621" y="4179105"/>
            <a:ext cx="4968875" cy="540544"/>
          </a:xfrm>
          <a:prstGeom prst="wedgeEllipseCallout">
            <a:avLst>
              <a:gd name="adj1" fmla="val -25514"/>
              <a:gd name="adj2" fmla="val 13086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eaLnBrk="1" hangingPunct="1"/>
            <a:r>
              <a:rPr lang="zh-CN" altLang="en-US" sz="4000" dirty="0">
                <a:latin typeface="+mj-lt"/>
              </a:rPr>
              <a:t>I like oranges.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  <p:bldP spid="19460" grpId="1" bldLvl="0" animBg="1"/>
      <p:bldP spid="19461" grpId="0" bldLvl="0" animBg="1"/>
      <p:bldP spid="1946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482189"/>
            <a:ext cx="6063164" cy="750099"/>
          </a:xfrm>
        </p:spPr>
        <p:txBody>
          <a:bodyPr/>
          <a:lstStyle/>
          <a:p>
            <a:pPr algn="l" eaLnBrk="1" hangingPunct="1"/>
            <a:r>
              <a:rPr lang="zh-CN" altLang="en-US" sz="4800" dirty="0" smtClean="0"/>
              <a:t>What fruit do you like</a:t>
            </a:r>
            <a:r>
              <a:rPr lang="en-US" altLang="zh-CN" sz="4800" dirty="0" smtClean="0"/>
              <a:t>?</a:t>
            </a:r>
            <a:endParaRPr lang="zh-CN" altLang="en-US" sz="4800" dirty="0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b="11588"/>
          <a:stretch>
            <a:fillRect/>
          </a:stretch>
        </p:blipFill>
        <p:spPr>
          <a:xfrm>
            <a:off x="1857357" y="1178710"/>
            <a:ext cx="5101285" cy="2634863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85919" y="3911212"/>
            <a:ext cx="269716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>
                <a:latin typeface="+mj-lt"/>
              </a:rPr>
              <a:t>I like...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88" y="0"/>
            <a:ext cx="9142413" cy="51435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750" y="358379"/>
            <a:ext cx="2520950" cy="1418034"/>
          </a:xfrm>
        </p:spPr>
      </p:pic>
      <p:pic>
        <p:nvPicPr>
          <p:cNvPr id="3075" name="Picture 3" descr="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724525" y="304800"/>
            <a:ext cx="2687638" cy="1512094"/>
          </a:xfrm>
        </p:spPr>
      </p:pic>
      <p:pic>
        <p:nvPicPr>
          <p:cNvPr id="3076" name="Picture 4" descr="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84213" y="1653779"/>
            <a:ext cx="2914650" cy="1639490"/>
          </a:xfrm>
        </p:spPr>
      </p:pic>
      <p:pic>
        <p:nvPicPr>
          <p:cNvPr id="3077" name="Picture 5" descr="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651500" y="1600200"/>
            <a:ext cx="2914650" cy="1639491"/>
          </a:xfrm>
        </p:spPr>
      </p:pic>
      <p:pic>
        <p:nvPicPr>
          <p:cNvPr id="3079" name="Picture 7" descr="0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9" y="107139"/>
            <a:ext cx="3527425" cy="198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00114" y="3544492"/>
            <a:ext cx="662463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latin typeface="+mj-lt"/>
              </a:rPr>
              <a:t>1</a:t>
            </a:r>
            <a:r>
              <a:rPr lang="zh-CN" altLang="en-US" sz="2400" b="1" dirty="0" smtClean="0">
                <a:latin typeface="+mj-lt"/>
              </a:rPr>
              <a:t>. What </a:t>
            </a:r>
            <a:r>
              <a:rPr lang="zh-CN" altLang="en-US" sz="2400" b="1" dirty="0">
                <a:latin typeface="+mj-lt"/>
              </a:rPr>
              <a:t>would you </a:t>
            </a:r>
            <a:r>
              <a:rPr lang="zh-CN" altLang="en-US" sz="2400" b="1" dirty="0" smtClean="0">
                <a:latin typeface="+mj-lt"/>
              </a:rPr>
              <a:t>like</a:t>
            </a:r>
            <a:r>
              <a:rPr lang="en-US" altLang="zh-CN" sz="2400" b="1" dirty="0" smtClean="0">
                <a:latin typeface="+mj-lt"/>
              </a:rPr>
              <a:t>?</a:t>
            </a:r>
            <a:endParaRPr lang="zh-CN" altLang="en-US" sz="2400" b="1" dirty="0">
              <a:latin typeface="+mj-lt"/>
            </a:endParaRPr>
          </a:p>
          <a:p>
            <a:pPr eaLnBrk="1" hangingPunct="1"/>
            <a:r>
              <a:rPr lang="zh-CN" altLang="en-US" sz="2400" b="1" dirty="0">
                <a:latin typeface="+mj-lt"/>
              </a:rPr>
              <a:t>    </a:t>
            </a:r>
            <a:r>
              <a:rPr lang="zh-CN" altLang="en-US" sz="2400" b="1" dirty="0" smtClean="0">
                <a:latin typeface="+mj-lt"/>
              </a:rPr>
              <a:t>I</a:t>
            </a:r>
            <a:r>
              <a:rPr lang="en-US" altLang="zh-CN" sz="2400" b="1" dirty="0" smtClean="0">
                <a:latin typeface="+mj-lt"/>
              </a:rPr>
              <a:t>’</a:t>
            </a:r>
            <a:r>
              <a:rPr lang="zh-CN" altLang="en-US" sz="2400" b="1" dirty="0" smtClean="0">
                <a:latin typeface="+mj-lt"/>
              </a:rPr>
              <a:t>d </a:t>
            </a:r>
            <a:r>
              <a:rPr lang="zh-CN" altLang="en-US" sz="2400" b="1" dirty="0">
                <a:latin typeface="+mj-lt"/>
              </a:rPr>
              <a:t>like...</a:t>
            </a:r>
          </a:p>
          <a:p>
            <a:pPr eaLnBrk="1" hangingPunct="1"/>
            <a:r>
              <a:rPr lang="zh-CN" altLang="en-US" sz="2400" b="1" dirty="0">
                <a:latin typeface="+mj-lt"/>
              </a:rPr>
              <a:t>2. </a:t>
            </a:r>
            <a:r>
              <a:rPr lang="zh-CN" altLang="en-US" sz="2400" b="1" dirty="0" smtClean="0">
                <a:latin typeface="+mj-lt"/>
              </a:rPr>
              <a:t>Would </a:t>
            </a:r>
            <a:r>
              <a:rPr lang="zh-CN" altLang="en-US" sz="2400" b="1" dirty="0">
                <a:latin typeface="+mj-lt"/>
              </a:rPr>
              <a:t>you like </a:t>
            </a:r>
            <a:r>
              <a:rPr lang="zh-CN" altLang="en-US" sz="2400" b="1" dirty="0" smtClean="0">
                <a:latin typeface="+mj-lt"/>
              </a:rPr>
              <a:t>some.</a:t>
            </a:r>
            <a:r>
              <a:rPr lang="zh-CN" altLang="en-US" sz="2400" b="1" dirty="0">
                <a:latin typeface="+mj-lt"/>
              </a:rPr>
              <a:t>.</a:t>
            </a:r>
            <a:r>
              <a:rPr lang="zh-CN" altLang="en-US" sz="2400" b="1" dirty="0" smtClean="0">
                <a:latin typeface="+mj-lt"/>
              </a:rPr>
              <a:t>.</a:t>
            </a:r>
            <a:r>
              <a:rPr lang="en-US" altLang="zh-CN" sz="2400" b="1" dirty="0" smtClean="0">
                <a:latin typeface="+mj-lt"/>
              </a:rPr>
              <a:t>?</a:t>
            </a:r>
            <a:endParaRPr lang="zh-CN" altLang="en-US" sz="2400" b="1" dirty="0">
              <a:latin typeface="+mj-lt"/>
            </a:endParaRPr>
          </a:p>
          <a:p>
            <a:pPr eaLnBrk="1" hangingPunct="1"/>
            <a:r>
              <a:rPr lang="zh-CN" altLang="en-US" sz="2400" b="1" dirty="0">
                <a:latin typeface="+mj-lt"/>
              </a:rPr>
              <a:t>      </a:t>
            </a:r>
            <a:r>
              <a:rPr lang="zh-CN" altLang="en-US" sz="2400" b="1" dirty="0" smtClean="0">
                <a:latin typeface="+mj-lt"/>
              </a:rPr>
              <a:t>Yes</a:t>
            </a:r>
            <a:r>
              <a:rPr lang="en-US" altLang="zh-CN" sz="2400" b="1" dirty="0" smtClean="0">
                <a:latin typeface="+mj-lt"/>
              </a:rPr>
              <a:t>, </a:t>
            </a:r>
            <a:r>
              <a:rPr lang="zh-CN" altLang="en-US" sz="2400" b="1" dirty="0" smtClean="0">
                <a:latin typeface="+mj-lt"/>
              </a:rPr>
              <a:t>.</a:t>
            </a:r>
            <a:r>
              <a:rPr lang="zh-CN" altLang="en-US" sz="2400" b="1" dirty="0">
                <a:latin typeface="+mj-lt"/>
              </a:rPr>
              <a:t>.</a:t>
            </a:r>
            <a:r>
              <a:rPr lang="zh-CN" altLang="en-US" sz="2400" b="1" dirty="0" smtClean="0">
                <a:latin typeface="+mj-lt"/>
              </a:rPr>
              <a:t>. please</a:t>
            </a:r>
            <a:r>
              <a:rPr lang="zh-CN" altLang="en-US" sz="2400" b="1" dirty="0">
                <a:latin typeface="+mj-lt"/>
              </a:rPr>
              <a:t>.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07951" y="88106"/>
            <a:ext cx="2016125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99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Free Talk</a:t>
            </a:r>
            <a:endParaRPr lang="zh-CN" altLang="en-US" sz="3600" b="1" kern="10" dirty="0">
              <a:ln w="9525">
                <a:solidFill>
                  <a:srgbClr val="9999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8000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3078" name="Picture 6" descr="0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60700" y="1653778"/>
            <a:ext cx="2952750" cy="16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395289" y="0"/>
            <a:ext cx="7921625" cy="3436144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099" name="Picture 3" descr="03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74" y="660798"/>
            <a:ext cx="9140826" cy="4482703"/>
          </a:xfrm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692276" y="141685"/>
            <a:ext cx="5616575" cy="54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What would they </a:t>
            </a:r>
            <a:r>
              <a:rPr lang="en-US" altLang="zh-CN" sz="3600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like?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FF0000"/>
              </a:solidFill>
              <a:effectLst>
                <a:outerShdw dist="38100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84213" y="1384697"/>
            <a:ext cx="1871662" cy="1241822"/>
          </a:xfrm>
          <a:custGeom>
            <a:avLst/>
            <a:gdLst>
              <a:gd name="T0" fmla="*/ 941030 w 21600"/>
              <a:gd name="T1" fmla="*/ 167646 h 21600"/>
              <a:gd name="T2" fmla="*/ 781159 w 21600"/>
              <a:gd name="T3" fmla="*/ 55959 h 21600"/>
              <a:gd name="T4" fmla="*/ 469215 w 21600"/>
              <a:gd name="T5" fmla="*/ 0 h 21600"/>
              <a:gd name="T6" fmla="*/ 170443 w 21600"/>
              <a:gd name="T7" fmla="*/ 100036 h 21600"/>
              <a:gd name="T8" fmla="*/ 20970 w 21600"/>
              <a:gd name="T9" fmla="*/ 323487 h 21600"/>
              <a:gd name="T10" fmla="*/ 49824 w 21600"/>
              <a:gd name="T11" fmla="*/ 582353 h 21600"/>
              <a:gd name="T12" fmla="*/ 941030 w 21600"/>
              <a:gd name="T13" fmla="*/ 1655762 h 21600"/>
              <a:gd name="T14" fmla="*/ 1819238 w 21600"/>
              <a:gd name="T15" fmla="*/ 582353 h 21600"/>
              <a:gd name="T16" fmla="*/ 1861264 w 21600"/>
              <a:gd name="T17" fmla="*/ 323487 h 21600"/>
              <a:gd name="T18" fmla="*/ 1701133 w 21600"/>
              <a:gd name="T19" fmla="*/ 100036 h 21600"/>
              <a:gd name="T20" fmla="*/ 1410245 w 21600"/>
              <a:gd name="T21" fmla="*/ 0 h 21600"/>
              <a:gd name="T22" fmla="*/ 1100901 w 21600"/>
              <a:gd name="T23" fmla="*/ 55959 h 21600"/>
              <a:gd name="T24" fmla="*/ 941030 w 21600"/>
              <a:gd name="T25" fmla="*/ 167646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300788" y="1978819"/>
            <a:ext cx="1871662" cy="1241822"/>
          </a:xfrm>
          <a:custGeom>
            <a:avLst/>
            <a:gdLst>
              <a:gd name="T0" fmla="*/ 941030 w 21600"/>
              <a:gd name="T1" fmla="*/ 167646 h 21600"/>
              <a:gd name="T2" fmla="*/ 781159 w 21600"/>
              <a:gd name="T3" fmla="*/ 55959 h 21600"/>
              <a:gd name="T4" fmla="*/ 469215 w 21600"/>
              <a:gd name="T5" fmla="*/ 0 h 21600"/>
              <a:gd name="T6" fmla="*/ 170443 w 21600"/>
              <a:gd name="T7" fmla="*/ 100036 h 21600"/>
              <a:gd name="T8" fmla="*/ 20970 w 21600"/>
              <a:gd name="T9" fmla="*/ 323487 h 21600"/>
              <a:gd name="T10" fmla="*/ 49824 w 21600"/>
              <a:gd name="T11" fmla="*/ 582353 h 21600"/>
              <a:gd name="T12" fmla="*/ 941030 w 21600"/>
              <a:gd name="T13" fmla="*/ 1655763 h 21600"/>
              <a:gd name="T14" fmla="*/ 1819238 w 21600"/>
              <a:gd name="T15" fmla="*/ 582353 h 21600"/>
              <a:gd name="T16" fmla="*/ 1861264 w 21600"/>
              <a:gd name="T17" fmla="*/ 323487 h 21600"/>
              <a:gd name="T18" fmla="*/ 1701133 w 21600"/>
              <a:gd name="T19" fmla="*/ 100036 h 21600"/>
              <a:gd name="T20" fmla="*/ 1410245 w 21600"/>
              <a:gd name="T21" fmla="*/ 0 h 21600"/>
              <a:gd name="T22" fmla="*/ 1100901 w 21600"/>
              <a:gd name="T23" fmla="*/ 55959 h 21600"/>
              <a:gd name="T24" fmla="*/ 941030 w 21600"/>
              <a:gd name="T25" fmla="*/ 167646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03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21651"/>
            <a:ext cx="9144000" cy="3321849"/>
          </a:xfrm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 flipV="1">
            <a:off x="2643175" y="642925"/>
            <a:ext cx="5761037" cy="972740"/>
          </a:xfrm>
          <a:prstGeom prst="wedgeEllipseCallout">
            <a:avLst>
              <a:gd name="adj1" fmla="val -28106"/>
              <a:gd name="adj2" fmla="val -6900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eaLnBrk="1" hangingPunct="1"/>
            <a:r>
              <a:rPr lang="zh-CN" altLang="en-US" sz="4000" dirty="0">
                <a:latin typeface="+mj-lt"/>
              </a:rPr>
              <a:t>What would you </a:t>
            </a:r>
            <a:r>
              <a:rPr lang="zh-CN" altLang="en-US" sz="4000" dirty="0" smtClean="0">
                <a:latin typeface="+mj-lt"/>
              </a:rPr>
              <a:t>like</a:t>
            </a:r>
            <a:r>
              <a:rPr lang="en-US" altLang="zh-CN" sz="4000" dirty="0" smtClean="0">
                <a:latin typeface="+mj-lt"/>
              </a:rPr>
              <a:t>?</a:t>
            </a:r>
            <a:endParaRPr lang="zh-CN" altLang="en-US" sz="4000" dirty="0">
              <a:latin typeface="+mj-lt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flipV="1">
            <a:off x="1" y="1017974"/>
            <a:ext cx="3311525" cy="971550"/>
          </a:xfrm>
          <a:prstGeom prst="wedgeEllipseCallout">
            <a:avLst>
              <a:gd name="adj1" fmla="val 16727"/>
              <a:gd name="adj2" fmla="val -751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eaLnBrk="1" hangingPunct="1"/>
            <a:r>
              <a:rPr lang="zh-CN" altLang="en-US" sz="4000" dirty="0">
                <a:latin typeface="+mj-lt"/>
              </a:rPr>
              <a:t>A big</a:t>
            </a:r>
            <a:r>
              <a:rPr lang="zh-CN" altLang="en-US" sz="4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zh-CN" altLang="en-US" sz="4000" dirty="0" smtClean="0">
                <a:solidFill>
                  <a:srgbClr val="FF3300"/>
                </a:solidFill>
                <a:latin typeface="+mj-lt"/>
              </a:rPr>
              <a:t>pizza</a:t>
            </a:r>
            <a:r>
              <a:rPr lang="en-US" altLang="zh-CN" sz="4000" dirty="0" smtClean="0">
                <a:latin typeface="+mj-lt"/>
              </a:rPr>
              <a:t>,</a:t>
            </a:r>
            <a:endParaRPr lang="zh-CN" altLang="en-US" sz="4000" dirty="0">
              <a:latin typeface="+mj-lt"/>
            </a:endParaRPr>
          </a:p>
          <a:p>
            <a:pPr eaLnBrk="1" hangingPunct="1"/>
            <a:r>
              <a:rPr lang="zh-CN" altLang="en-US" sz="4000" dirty="0">
                <a:latin typeface="+mj-lt"/>
              </a:rPr>
              <a:t> please.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928662" y="2303857"/>
            <a:ext cx="1657350" cy="1025129"/>
          </a:xfrm>
          <a:custGeom>
            <a:avLst/>
            <a:gdLst>
              <a:gd name="T0" fmla="*/ 833279 w 21600"/>
              <a:gd name="T1" fmla="*/ 138392 h 21600"/>
              <a:gd name="T2" fmla="*/ 691713 w 21600"/>
              <a:gd name="T3" fmla="*/ 46194 h 21600"/>
              <a:gd name="T4" fmla="*/ 415488 w 21600"/>
              <a:gd name="T5" fmla="*/ 0 h 21600"/>
              <a:gd name="T6" fmla="*/ 150926 w 21600"/>
              <a:gd name="T7" fmla="*/ 82580 h 21600"/>
              <a:gd name="T8" fmla="*/ 18568 w 21600"/>
              <a:gd name="T9" fmla="*/ 267040 h 21600"/>
              <a:gd name="T10" fmla="*/ 44119 w 21600"/>
              <a:gd name="T11" fmla="*/ 480735 h 21600"/>
              <a:gd name="T12" fmla="*/ 833279 w 21600"/>
              <a:gd name="T13" fmla="*/ 1366838 h 21600"/>
              <a:gd name="T14" fmla="*/ 1610929 w 21600"/>
              <a:gd name="T15" fmla="*/ 480735 h 21600"/>
              <a:gd name="T16" fmla="*/ 1648143 w 21600"/>
              <a:gd name="T17" fmla="*/ 267040 h 21600"/>
              <a:gd name="T18" fmla="*/ 1506347 w 21600"/>
              <a:gd name="T19" fmla="*/ 82580 h 21600"/>
              <a:gd name="T20" fmla="*/ 1248767 w 21600"/>
              <a:gd name="T21" fmla="*/ 0 h 21600"/>
              <a:gd name="T22" fmla="*/ 974844 w 21600"/>
              <a:gd name="T23" fmla="*/ 46194 h 21600"/>
              <a:gd name="T24" fmla="*/ 833279 w 21600"/>
              <a:gd name="T25" fmla="*/ 138392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76200">
            <a:solidFill>
              <a:srgbClr val="0000FF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  <p:bldP spid="7173" grpId="0" bldLvl="0" animBg="1"/>
      <p:bldP spid="7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47814" y="682228"/>
            <a:ext cx="5616575" cy="2632472"/>
          </a:xfrm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28992" y="3429006"/>
            <a:ext cx="14398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latin typeface="+mj-lt"/>
              </a:rPr>
              <a:t>pizza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85853" y="375031"/>
            <a:ext cx="6384925" cy="3394472"/>
          </a:xfrm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86051" y="3857634"/>
            <a:ext cx="323057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latin typeface="+mj-lt"/>
              </a:rPr>
              <a:t>a fruit pizza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14415" y="214296"/>
            <a:ext cx="6572295" cy="2946818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00364" y="3375427"/>
            <a:ext cx="271464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b="1" dirty="0">
                <a:latin typeface="+mj-lt"/>
              </a:rPr>
              <a:t>a </a:t>
            </a:r>
            <a:r>
              <a:rPr lang="zh-CN" altLang="en-US" sz="4000" b="1" dirty="0">
                <a:solidFill>
                  <a:srgbClr val="FF3300"/>
                </a:solidFill>
                <a:latin typeface="+mj-lt"/>
              </a:rPr>
              <a:t>big</a:t>
            </a:r>
            <a:r>
              <a:rPr lang="zh-CN" altLang="en-US" sz="4000" b="1" dirty="0">
                <a:latin typeface="+mj-lt"/>
              </a:rPr>
              <a:t> pizza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03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22847"/>
            <a:ext cx="9144000" cy="3320653"/>
          </a:xfrm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 flipV="1">
            <a:off x="2714613" y="964396"/>
            <a:ext cx="5761037" cy="972740"/>
          </a:xfrm>
          <a:prstGeom prst="wedgeEllipseCallout">
            <a:avLst>
              <a:gd name="adj1" fmla="val -28106"/>
              <a:gd name="adj2" fmla="val -6900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algn="ctr" eaLnBrk="1" hangingPunct="1"/>
            <a:r>
              <a:rPr lang="zh-CN" altLang="en-US" sz="4000" dirty="0">
                <a:latin typeface="+mj-lt"/>
              </a:rPr>
              <a:t>What would you </a:t>
            </a:r>
            <a:r>
              <a:rPr lang="zh-CN" altLang="en-US" sz="4000" dirty="0" smtClean="0">
                <a:latin typeface="+mj-lt"/>
              </a:rPr>
              <a:t>like</a:t>
            </a:r>
            <a:r>
              <a:rPr lang="en-US" altLang="zh-CN" sz="4000" dirty="0" smtClean="0">
                <a:latin typeface="+mj-lt"/>
              </a:rPr>
              <a:t>?</a:t>
            </a:r>
            <a:endParaRPr lang="zh-CN" altLang="en-US" sz="4000" dirty="0">
              <a:latin typeface="+mj-lt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V="1">
            <a:off x="142845" y="1232288"/>
            <a:ext cx="3311525" cy="971550"/>
          </a:xfrm>
          <a:prstGeom prst="wedgeEllipseCallout">
            <a:avLst>
              <a:gd name="adj1" fmla="val 16727"/>
              <a:gd name="adj2" fmla="val -751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eaLnBrk="1" hangingPunct="1"/>
            <a:r>
              <a:rPr lang="zh-CN" altLang="en-US" sz="4000" dirty="0">
                <a:latin typeface="+mj-lt"/>
              </a:rPr>
              <a:t>A big</a:t>
            </a:r>
            <a:r>
              <a:rPr lang="zh-CN" altLang="en-US" sz="4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zh-CN" altLang="en-US" sz="4000" dirty="0" smtClean="0">
                <a:solidFill>
                  <a:srgbClr val="FF3300"/>
                </a:solidFill>
                <a:latin typeface="+mj-lt"/>
              </a:rPr>
              <a:t>pizza</a:t>
            </a:r>
            <a:r>
              <a:rPr lang="en-US" altLang="zh-CN" sz="4000" dirty="0" smtClean="0">
                <a:latin typeface="+mj-lt"/>
              </a:rPr>
              <a:t>,</a:t>
            </a:r>
            <a:endParaRPr lang="zh-CN" altLang="en-US" sz="4000" dirty="0">
              <a:latin typeface="+mj-lt"/>
            </a:endParaRPr>
          </a:p>
          <a:p>
            <a:pPr eaLnBrk="1" hangingPunct="1"/>
            <a:r>
              <a:rPr lang="zh-CN" altLang="en-US" sz="4000" dirty="0">
                <a:latin typeface="+mj-lt"/>
              </a:rPr>
              <a:t> please.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flipV="1">
            <a:off x="3071803" y="3643320"/>
            <a:ext cx="5545137" cy="701279"/>
          </a:xfrm>
          <a:prstGeom prst="wedgeEllipseCallout">
            <a:avLst>
              <a:gd name="adj1" fmla="val 16662"/>
              <a:gd name="adj2" fmla="val 10250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lIns="90170" tIns="46990" rIns="90170" bIns="46990" anchor="ctr"/>
          <a:lstStyle/>
          <a:p>
            <a:pPr algn="ctr" eaLnBrk="1" hangingPunct="1"/>
            <a:r>
              <a:rPr lang="zh-CN" altLang="en-US" sz="4000" dirty="0">
                <a:latin typeface="+mj-lt"/>
              </a:rPr>
              <a:t>And two small cakes.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929323" y="2732486"/>
            <a:ext cx="2376487" cy="1188244"/>
          </a:xfrm>
          <a:custGeom>
            <a:avLst/>
            <a:gdLst>
              <a:gd name="T0" fmla="*/ 1194845 w 21600"/>
              <a:gd name="T1" fmla="*/ 160413 h 21600"/>
              <a:gd name="T2" fmla="*/ 991853 w 21600"/>
              <a:gd name="T3" fmla="*/ 53544 h 21600"/>
              <a:gd name="T4" fmla="*/ 595772 w 21600"/>
              <a:gd name="T5" fmla="*/ 0 h 21600"/>
              <a:gd name="T6" fmla="*/ 216414 w 21600"/>
              <a:gd name="T7" fmla="*/ 95720 h 21600"/>
              <a:gd name="T8" fmla="*/ 26625 w 21600"/>
              <a:gd name="T9" fmla="*/ 309530 h 21600"/>
              <a:gd name="T10" fmla="*/ 63263 w 21600"/>
              <a:gd name="T11" fmla="*/ 557228 h 21600"/>
              <a:gd name="T12" fmla="*/ 1194845 w 21600"/>
              <a:gd name="T13" fmla="*/ 1584325 h 21600"/>
              <a:gd name="T14" fmla="*/ 2309923 w 21600"/>
              <a:gd name="T15" fmla="*/ 557228 h 21600"/>
              <a:gd name="T16" fmla="*/ 2363284 w 21600"/>
              <a:gd name="T17" fmla="*/ 309530 h 21600"/>
              <a:gd name="T18" fmla="*/ 2159963 w 21600"/>
              <a:gd name="T19" fmla="*/ 95720 h 21600"/>
              <a:gd name="T20" fmla="*/ 1790617 w 21600"/>
              <a:gd name="T21" fmla="*/ 0 h 21600"/>
              <a:gd name="T22" fmla="*/ 1397836 w 21600"/>
              <a:gd name="T23" fmla="*/ 53544 h 21600"/>
              <a:gd name="T24" fmla="*/ 1194845 w 21600"/>
              <a:gd name="T25" fmla="*/ 160413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76200">
            <a:solidFill>
              <a:srgbClr val="0000FF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nimBg="1"/>
      <p:bldP spid="122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71670" y="267874"/>
            <a:ext cx="5021280" cy="3394472"/>
          </a:xfrm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71736" y="3804056"/>
            <a:ext cx="414340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latin typeface="+mj-lt"/>
              </a:rPr>
              <a:t>a beautiful cake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 Restaurant Lesson 3_课件1</Template>
  <TotalTime>0</TotalTime>
  <Words>183</Words>
  <Application>Microsoft Office PowerPoint</Application>
  <PresentationFormat>全屏显示(16:9)</PresentationFormat>
  <Paragraphs>55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3 Restaurant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fruit do you like?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2020-06-20T03:15:00Z</dcterms:created>
  <dcterms:modified xsi:type="dcterms:W3CDTF">2023-01-16T22:52:53Z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18CEF660F61740A8AE3CE80C42A6BB61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