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94" r:id="rId3"/>
    <p:sldId id="315" r:id="rId4"/>
    <p:sldId id="263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303" autoAdjust="0"/>
  </p:normalViewPr>
  <p:slideViewPr>
    <p:cSldViewPr showGuides="1">
      <p:cViewPr>
        <p:scale>
          <a:sx n="100" d="100"/>
          <a:sy n="100" d="100"/>
        </p:scale>
        <p:origin x="-282" y="-804"/>
      </p:cViewPr>
      <p:guideLst>
        <p:guide orient="horz" pos="1620"/>
        <p:guide orient="horz" pos="770"/>
        <p:guide orient="horz" pos="2471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1072946"/>
            <a:ext cx="4176855" cy="3107577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194000" y="1221750"/>
            <a:ext cx="4939715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第一单元  圆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欣 赏 与 设 计</a:t>
            </a:r>
          </a:p>
        </p:txBody>
      </p:sp>
      <p:sp>
        <p:nvSpPr>
          <p:cNvPr id="7" name="矩形 6"/>
          <p:cNvSpPr/>
          <p:nvPr/>
        </p:nvSpPr>
        <p:spPr>
          <a:xfrm>
            <a:off x="-8926" y="4441200"/>
            <a:ext cx="915292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92994" y="2521744"/>
            <a:ext cx="7065645" cy="15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楷体" panose="02010609060101010101" pitchFamily="49" charset="-122"/>
              </a:rPr>
              <a:t>(2)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楷体" panose="02010609060101010101" pitchFamily="49" charset="-122"/>
              </a:rPr>
              <a:t>先用圆规画一个大圆；然后分别画两条互相垂直的直径，再以大圆的半径为小圆的直径在水平方向并排画两个小圆；以同样的半径在竖直方向并排画两个小圆。</a:t>
            </a:r>
          </a:p>
        </p:txBody>
      </p:sp>
      <p:pic>
        <p:nvPicPr>
          <p:cNvPr id="41987" name="图片 25" descr="1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1562" y="1169670"/>
            <a:ext cx="3078004" cy="13520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ace7df0657468ab9907853178fcc70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34302" y="573405"/>
            <a:ext cx="4602004" cy="23407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26" descr="1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9896" y="1245156"/>
            <a:ext cx="4346972" cy="897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27" descr="18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474" y="2411017"/>
            <a:ext cx="2857500" cy="1469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28" descr="19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9171" y="2938463"/>
            <a:ext cx="2794397" cy="941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171111" y="3813573"/>
            <a:ext cx="2023631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痕迹是一个圆。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download_4860180e5851c079890749e1bc60944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98306" y="941070"/>
            <a:ext cx="2494598" cy="1672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图片 23" descr="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3459" y="1198484"/>
            <a:ext cx="6222206" cy="2853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9580691d9dcfa733a046db58467ee94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83054" y="66676"/>
            <a:ext cx="3773805" cy="13130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图片 27" descr="2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3004" y="1287304"/>
            <a:ext cx="6675596" cy="2649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download_214927cfd996792780438e735175f17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8947" y="-6191"/>
            <a:ext cx="1300163" cy="1861185"/>
          </a:xfrm>
          <a:prstGeom prst="rect">
            <a:avLst/>
          </a:prstGeom>
        </p:spPr>
      </p:pic>
      <p:pic>
        <p:nvPicPr>
          <p:cNvPr id="10" name="图片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2505" y="3239453"/>
            <a:ext cx="3300889" cy="437674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美丽复杂图案的设计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2505" y="1346835"/>
            <a:ext cx="3794760" cy="437674"/>
          </a:xfrm>
          <a:prstGeom prst="rect">
            <a:avLst/>
          </a:prstGeom>
          <a:solidFill>
            <a:srgbClr val="DE0023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基本图形：圆或圆的一部分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2505" y="2293144"/>
            <a:ext cx="7452360" cy="437674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简单图形经过平移、旋转或对称就得到美丽复杂的图案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10" name="图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07256" y="1098709"/>
            <a:ext cx="711803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欣赏基本图形构成的美丽图案，会用基本图形及所学过的数学方法设计图案。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7257" y="2014538"/>
            <a:ext cx="759905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会用基本图形及所学的数学方法设计图案。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256" y="2515076"/>
            <a:ext cx="726948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先让学生观察图形的组成，然后再按要求画出图形。在此基础上再进一步引导学生分析、了解图案的设计过程。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7257" y="3430905"/>
            <a:ext cx="723947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多媒体课件、答题纸、圆规、直尺。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7863" y="25242"/>
            <a:ext cx="2331244" cy="1221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77340" y="2175510"/>
            <a:ext cx="162115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风车图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35869" y="697706"/>
            <a:ext cx="2415540" cy="1414463"/>
            <a:chOff x="2430" y="2389"/>
            <a:chExt cx="5072" cy="2970"/>
          </a:xfrm>
        </p:grpSpPr>
        <p:pic>
          <p:nvPicPr>
            <p:cNvPr id="2" name="图片 27" descr="2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678" y="2527"/>
              <a:ext cx="2824" cy="26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 descr="1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0" y="2389"/>
              <a:ext cx="2652" cy="29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4947285" y="986314"/>
            <a:ext cx="2195513" cy="1215866"/>
            <a:chOff x="10388" y="2317"/>
            <a:chExt cx="5627" cy="3098"/>
          </a:xfrm>
        </p:grpSpPr>
        <p:pic>
          <p:nvPicPr>
            <p:cNvPr id="22" name="图片 21" descr="3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0388" y="2333"/>
              <a:ext cx="2749" cy="30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38" name="图片 22" descr="4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3181" y="2317"/>
              <a:ext cx="2835" cy="30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5548313" y="2202656"/>
            <a:ext cx="1126331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太极图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646873" y="3628072"/>
            <a:ext cx="166497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心脏线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002054" y="2642235"/>
            <a:ext cx="2292668" cy="1061085"/>
            <a:chOff x="10503" y="5815"/>
            <a:chExt cx="5928" cy="2865"/>
          </a:xfrm>
        </p:grpSpPr>
        <p:pic>
          <p:nvPicPr>
            <p:cNvPr id="5" name="图片 4" descr="7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flipH="1">
              <a:off x="10503" y="5892"/>
              <a:ext cx="2705" cy="2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7" name="图片 22" descr="8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13311" y="5815"/>
              <a:ext cx="3121" cy="27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25"/>
          <p:cNvSpPr txBox="1"/>
          <p:nvPr/>
        </p:nvSpPr>
        <p:spPr>
          <a:xfrm flipH="1">
            <a:off x="5317808" y="3635216"/>
            <a:ext cx="166306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螺旋线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31106" y="2486025"/>
            <a:ext cx="2444115" cy="1035844"/>
            <a:chOff x="2585" y="6006"/>
            <a:chExt cx="5132" cy="2406"/>
          </a:xfrm>
        </p:grpSpPr>
        <p:pic>
          <p:nvPicPr>
            <p:cNvPr id="9" name="图片 8" descr="5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flipH="1">
              <a:off x="2585" y="6238"/>
              <a:ext cx="2342" cy="20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24" descr="6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flipH="1">
              <a:off x="4927" y="6006"/>
              <a:ext cx="2790" cy="24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文本框 12"/>
          <p:cNvSpPr txBox="1"/>
          <p:nvPr/>
        </p:nvSpPr>
        <p:spPr>
          <a:xfrm>
            <a:off x="2306479" y="347186"/>
            <a:ext cx="4405789" cy="391478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你能说一说看到这些图案的感受吗？</a:t>
            </a:r>
          </a:p>
        </p:txBody>
      </p:sp>
      <p:pic>
        <p:nvPicPr>
          <p:cNvPr id="15" name="图片 14" descr="u=1061672234,2681426794&amp;fm=26&amp;gp=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508" y="761047"/>
            <a:ext cx="7078504" cy="356139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17" name="图片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26" grpId="0"/>
      <p:bldP spid="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54179" y="692467"/>
            <a:ext cx="3019425" cy="391478"/>
          </a:xfrm>
          <a:prstGeom prst="rect">
            <a:avLst/>
          </a:prstGeom>
          <a:solidFill>
            <a:srgbClr val="7030A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这些图案是怎样形成的？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963" y="2572226"/>
            <a:ext cx="1445895" cy="1417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293495" y="1345883"/>
            <a:ext cx="3210878" cy="1127979"/>
            <a:chOff x="4264025" y="2493963"/>
            <a:chExt cx="3201892" cy="2102456"/>
          </a:xfrm>
          <a:solidFill>
            <a:srgbClr val="FFFFF5"/>
          </a:solidFill>
        </p:grpSpPr>
        <p:sp>
          <p:nvSpPr>
            <p:cNvPr id="9" name="圆角矩形标注 8"/>
            <p:cNvSpPr/>
            <p:nvPr/>
          </p:nvSpPr>
          <p:spPr bwMode="auto">
            <a:xfrm flipH="1">
              <a:off x="4264025" y="2493963"/>
              <a:ext cx="3201892" cy="2058551"/>
            </a:xfrm>
            <a:prstGeom prst="wedgeRoundRectCallout">
              <a:avLst>
                <a:gd name="adj1" fmla="val 14382"/>
                <a:gd name="adj2" fmla="val 67397"/>
                <a:gd name="adj3" fmla="val 16667"/>
              </a:avLst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 bwMode="auto">
            <a:xfrm flipH="1">
              <a:off x="4386324" y="2617261"/>
              <a:ext cx="2956513" cy="19791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风车图是由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个大圆和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个相同的小的半圆组成的。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35893" y="1147287"/>
            <a:ext cx="3080385" cy="2904172"/>
            <a:chOff x="10994" y="2409"/>
            <a:chExt cx="6468" cy="6098"/>
          </a:xfrm>
        </p:grpSpPr>
        <p:sp>
          <p:nvSpPr>
            <p:cNvPr id="12" name="圆角矩形标注 11"/>
            <p:cNvSpPr/>
            <p:nvPr/>
          </p:nvSpPr>
          <p:spPr bwMode="auto">
            <a:xfrm flipH="1">
              <a:off x="10994" y="2409"/>
              <a:ext cx="5957" cy="2543"/>
            </a:xfrm>
            <a:prstGeom prst="wedgeRoundRectCallout">
              <a:avLst>
                <a:gd name="adj1" fmla="val 13015"/>
                <a:gd name="adj2" fmla="val 71531"/>
                <a:gd name="adj3" fmla="val 16667"/>
              </a:avLst>
            </a:prstGeom>
            <a:solidFill>
              <a:srgbClr val="FFFFF5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16389" name="图片 7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332" y="5680"/>
              <a:ext cx="3155" cy="2827"/>
            </a:xfrm>
            <a:prstGeom prst="rect">
              <a:avLst/>
            </a:prstGeom>
            <a:solidFill>
              <a:srgbClr val="FFFFF5"/>
            </a:solidFill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 bwMode="auto">
            <a:xfrm flipH="1">
              <a:off x="10994" y="2680"/>
              <a:ext cx="6468" cy="1551"/>
            </a:xfrm>
            <a:prstGeom prst="rect">
              <a:avLst/>
            </a:prstGeom>
            <a:solidFill>
              <a:srgbClr val="FFFFF5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太极图中有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个大圆和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个小的半圆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……</a:t>
              </a:r>
              <a:endPara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2079784" y="2289572"/>
            <a:ext cx="1782366" cy="178236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078594" y="2287191"/>
            <a:ext cx="1781175" cy="1782366"/>
          </a:xfrm>
          <a:prstGeom prst="ellipse">
            <a:avLst/>
          </a:prstGeom>
          <a:solidFill>
            <a:srgbClr val="DAEDEF">
              <a:lumMod val="9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弧形 29"/>
          <p:cNvSpPr/>
          <p:nvPr/>
        </p:nvSpPr>
        <p:spPr>
          <a:xfrm>
            <a:off x="2542937" y="2289572"/>
            <a:ext cx="877491" cy="877491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弧形 30"/>
          <p:cNvSpPr/>
          <p:nvPr/>
        </p:nvSpPr>
        <p:spPr>
          <a:xfrm rot="5400000">
            <a:off x="2967394" y="2740223"/>
            <a:ext cx="891779" cy="890588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弧形 31"/>
          <p:cNvSpPr/>
          <p:nvPr/>
        </p:nvSpPr>
        <p:spPr>
          <a:xfrm flipH="1">
            <a:off x="2519125" y="3178969"/>
            <a:ext cx="890588" cy="890588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弧形 32"/>
          <p:cNvSpPr/>
          <p:nvPr/>
        </p:nvSpPr>
        <p:spPr>
          <a:xfrm rot="16200000">
            <a:off x="2080975" y="2726531"/>
            <a:ext cx="890588" cy="890588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rot="16200000" flipH="1">
            <a:off x="2079784" y="3180160"/>
            <a:ext cx="1782366" cy="119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8" name="直接连接符 27"/>
          <p:cNvCxnSpPr/>
          <p:nvPr/>
        </p:nvCxnSpPr>
        <p:spPr>
          <a:xfrm rot="10800000" flipH="1">
            <a:off x="2078594" y="3178969"/>
            <a:ext cx="1781175" cy="119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5" name="椭圆 34"/>
          <p:cNvSpPr/>
          <p:nvPr/>
        </p:nvSpPr>
        <p:spPr>
          <a:xfrm>
            <a:off x="4934903" y="2250281"/>
            <a:ext cx="1781175" cy="178236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66800" y="2728913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13284" y="3165873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966800" y="3613548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510790" y="3157538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67990" y="3169444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弧形 44"/>
          <p:cNvSpPr/>
          <p:nvPr/>
        </p:nvSpPr>
        <p:spPr>
          <a:xfrm rot="16200000">
            <a:off x="4934902" y="2695575"/>
            <a:ext cx="890588" cy="890588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弧形 47"/>
          <p:cNvSpPr/>
          <p:nvPr/>
        </p:nvSpPr>
        <p:spPr>
          <a:xfrm flipV="1">
            <a:off x="4940856" y="2263379"/>
            <a:ext cx="1781175" cy="1782366"/>
          </a:xfrm>
          <a:prstGeom prst="arc">
            <a:avLst>
              <a:gd name="adj1" fmla="val 10767450"/>
              <a:gd name="adj2" fmla="val 0"/>
            </a:avLst>
          </a:prstGeom>
          <a:solidFill>
            <a:srgbClr val="DAEDEF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" name="弧形 45"/>
          <p:cNvSpPr/>
          <p:nvPr/>
        </p:nvSpPr>
        <p:spPr>
          <a:xfrm rot="5400000" flipV="1">
            <a:off x="5822513" y="2709267"/>
            <a:ext cx="891779" cy="890588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rot="10800000" flipH="1">
            <a:off x="4934903" y="3148013"/>
            <a:ext cx="1781175" cy="119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37" name="椭圆 36"/>
          <p:cNvSpPr/>
          <p:nvPr/>
        </p:nvSpPr>
        <p:spPr>
          <a:xfrm>
            <a:off x="5811203" y="3136107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268403" y="3138488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390913" y="3138488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弧形 48"/>
          <p:cNvSpPr/>
          <p:nvPr/>
        </p:nvSpPr>
        <p:spPr>
          <a:xfrm rot="16200000">
            <a:off x="4936093" y="2696766"/>
            <a:ext cx="891779" cy="891779"/>
          </a:xfrm>
          <a:prstGeom prst="arc">
            <a:avLst>
              <a:gd name="adj1" fmla="val 16199729"/>
              <a:gd name="adj2" fmla="val 5396319"/>
            </a:avLst>
          </a:prstGeom>
          <a:solidFill>
            <a:srgbClr val="DAEDEF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d97cfdbc901999e1bfa91e5e6e48bbe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49027" y="0"/>
            <a:ext cx="1689259" cy="26950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2982" y="1167289"/>
            <a:ext cx="5342573" cy="807244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看一看，下面的图案是怎样画出来的？试着画一画。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23" grpId="0" bldLvl="0" animBg="1"/>
      <p:bldP spid="35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4" grpId="0" bldLvl="0" animBg="1"/>
      <p:bldP spid="4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50" descr="1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4861" y="2043113"/>
            <a:ext cx="3133725" cy="12453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51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19" y="2037398"/>
            <a:ext cx="2047875" cy="1902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62990" y="1169670"/>
            <a:ext cx="7034689" cy="807244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你能画出下面的图案吗？再设计一个有趣的图案与同伴交流。</a:t>
            </a:r>
          </a:p>
        </p:txBody>
      </p:sp>
      <p:pic>
        <p:nvPicPr>
          <p:cNvPr id="3" name="图片 2" descr="12f54c25387d637d13a96b35c662d6c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05588" y="2706053"/>
            <a:ext cx="2064544" cy="14630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10" name="图片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23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66" y="1329214"/>
            <a:ext cx="5258753" cy="75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24" descr="1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99436" y="2565798"/>
            <a:ext cx="3169444" cy="152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25" descr="1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0590" y="2565798"/>
            <a:ext cx="3077766" cy="152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7c9e68846dc19aa6fa2e1982faba13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84620" y="230982"/>
            <a:ext cx="2167890" cy="21788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58241" y="2561512"/>
            <a:ext cx="6156722" cy="15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楷体" panose="02010609060101010101" pitchFamily="49" charset="-122"/>
              </a:rPr>
              <a:t>(1)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楷体" panose="02010609060101010101" pitchFamily="49" charset="-122"/>
              </a:rPr>
              <a:t>先画逗号右下角上边的弧线，也就是圆的四分之一；再画一个圆的四分之三是逗号上面的部分；最后画圆的四分之一是逗号左下面的弧线。</a:t>
            </a:r>
          </a:p>
        </p:txBody>
      </p:sp>
      <p:pic>
        <p:nvPicPr>
          <p:cNvPr id="39939" name="图片 24" descr="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2057" y="1275398"/>
            <a:ext cx="3169444" cy="1293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f3f650e79d67984fc37154ac192d047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2574" y="346234"/>
            <a:ext cx="2806065" cy="24917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全屏显示(16:9)</PresentationFormat>
  <Paragraphs>51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楷体</vt:lpstr>
      <vt:lpstr>宋体</vt:lpstr>
      <vt:lpstr>微软雅黑</vt:lpstr>
      <vt:lpstr>Arial</vt:lpstr>
      <vt:lpstr>Calibri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2019-12-29T04:18:00Z</dcterms:created>
  <dcterms:modified xsi:type="dcterms:W3CDTF">2023-01-16T22:52:59Z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0B918B7D01D84E8E9AD92BB582AEEB4D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