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DB8284D2-83CA-49C6-A82B-94A8AC1C9C9F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662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C8F9A84-BA6A-4625-B7E8-D2A10280637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686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789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891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993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4096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4198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4301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4403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1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EEB22-9D12-44AF-B569-F91959B0D7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C873-D815-41DD-883E-4993D4B4C0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5A8BB-9EEB-4DF5-84CE-3AED40C9776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1B137-8213-4CDC-A266-6B26D93A52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2620-5029-424C-A363-B8799216A6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FD89D-2DDE-4EE2-A7E7-20F1C1E60E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45136-18E9-4F80-85EC-002DB750775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A9454-8851-4CF8-A4D7-CFF1F2F889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32F62-89D5-454A-B479-F25C91FD9BA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D6DE6-8B56-4567-9820-3B53268E6E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94D5-7B35-41B8-A6A5-071E5A45EF2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0BB8-7F8D-493A-8597-20383A8757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AB8B-DC27-4A94-9581-965D5200172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7F50F-C5C0-4C0D-8899-0C46E2DFE1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3FE84-CBA4-438A-BEC3-58260B44716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41E91-DCFF-46B6-9936-A8A81421B0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23412-CCE8-4928-AFFF-CEF976C12E9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C0E9-41C7-4351-B670-645A42E5B9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E6A74-2D98-4326-834B-89C613AA4F1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2F59-F66B-4056-BFB9-2C1C1C310D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B7C8-2E25-4B30-8084-2986D6DDE56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71D6D-CC3B-4161-A943-EB760AC8A3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C0FA6-A721-4103-B7E1-F41F066A0D4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1A276-BB8C-4B26-A0ED-42A9FFDC99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49350-6E18-414D-A70C-28FD7C58B0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F5589-18B6-441B-9747-289C90E24D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20CCE6D-7B16-4450-9B33-523E5414C0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CDEB5-D1AD-4402-B04E-C6C8E5C0798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4D21-EAAC-4132-9C6E-5131F12819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843A-932A-4F2E-9839-F8F656E97C1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098C0-EB3F-4C54-B6E7-840DA868C8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41D72-37FA-40A4-A183-C5B3FF1273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19DEA-54C1-4A9B-A49A-AD13DED841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72E2-D517-4BFF-87CB-75331566097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0508-E005-481F-BFC2-3107351AC7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ABA2-70F2-4839-83F5-FAFD311DF12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E56CC-C320-433E-A823-7EA3CCC5E8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D46F3-A7FE-43BE-AC8E-15212650124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29A4-88E2-4E2B-9EFE-7FF5711AEA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681A-8F2E-4BFE-A20B-A1B23C75A90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EC018-48F8-4E36-BA20-8A4709D94F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763C44-44CF-4F6B-B22E-20B8BE4121F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541E9BA-E92E-4EB9-80C9-B9FDC9F4A97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7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-960" y="1440307"/>
            <a:ext cx="9144959" cy="100807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身高的变化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971750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03248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539750" y="773115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1411288" y="2659063"/>
            <a:ext cx="66913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根据上图，回答下面的问题。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（3）淘气的身高在全市男生中所处的位置有变化吗？</a:t>
            </a:r>
          </a:p>
        </p:txBody>
      </p:sp>
      <p:pic>
        <p:nvPicPr>
          <p:cNvPr id="12293" name="图片 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0225" y="203202"/>
            <a:ext cx="55435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1411292" y="3581402"/>
            <a:ext cx="7062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淘气的身高在全市男生中所处的位置有变化，一、二年级时淘气的身高比全市男生平均身高要低一些，三年级时与全市男生平均身高一样，四至六年级时比全市男生平均身高要高一些。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539750" y="773115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1411288" y="2659063"/>
            <a:ext cx="66913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根据统计，全市九年级男生的平均身高是164厘米，请你估计三年后淘气九年级时的身高。</a:t>
            </a:r>
          </a:p>
        </p:txBody>
      </p:sp>
      <p:pic>
        <p:nvPicPr>
          <p:cNvPr id="13317" name="图片 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0225" y="203202"/>
            <a:ext cx="55435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1411292" y="3581402"/>
            <a:ext cx="7062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三年后淘气九年级时的身高比全市男生平均身高高一点，大约是165厘米。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746129" y="1025525"/>
            <a:ext cx="7559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、笑笑想比较甲。乙两班各10名同学的升高情况，看看有什么不同。可以怎样比较？</a:t>
            </a:r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1920876" y="2408238"/>
            <a:ext cx="4214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可以比较最高的身高。</a:t>
            </a: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920879" y="3022600"/>
            <a:ext cx="27797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比较平均身高。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1920879" y="3702050"/>
            <a:ext cx="27797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可以把数据分段看一看。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792167" y="1060450"/>
            <a:ext cx="75596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2、下面是两个班各10名同学的身高，按照你的方法比一比。（单位：厘米）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甲班：132,155,134,147,164,159,143,154,153,155；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乙班：148,152，147,149,148,149,143,153,152,154。</a:t>
            </a:r>
          </a:p>
        </p:txBody>
      </p:sp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2" cstate="email"/>
          <a:srcRect r="18352" b="10678"/>
          <a:stretch>
            <a:fillRect/>
          </a:stretch>
        </p:blipFill>
        <p:spPr bwMode="auto">
          <a:xfrm>
            <a:off x="542929" y="3079750"/>
            <a:ext cx="8431213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625479" y="776288"/>
            <a:ext cx="8143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我的身高变化。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（1）调查自己一至六年级的身高和所在地区男生（女生）的平均身高，填一填。</a:t>
            </a:r>
          </a:p>
        </p:txBody>
      </p:sp>
      <p:pic>
        <p:nvPicPr>
          <p:cNvPr id="16388" name="图片 -21474826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31925" y="1912938"/>
            <a:ext cx="5913438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625479" y="776290"/>
            <a:ext cx="814387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我的身高变化。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（2）根据上表的数据，完成下面的统计图。</a:t>
            </a: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（3）根据统计图，将自己的身高与本地区男生（女生）的平均身高比一比，说说你有什么发现？</a:t>
            </a:r>
          </a:p>
        </p:txBody>
      </p:sp>
      <p:pic>
        <p:nvPicPr>
          <p:cNvPr id="17412" name="图片 -21474826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0329" y="1766888"/>
            <a:ext cx="5781675" cy="237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677863" y="661988"/>
            <a:ext cx="80010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李老师教两个班的数学课，下面是把记录的某次测试两个班数学成绩情况。（单位：分）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（1）李老师所教两个班中哪个班的数学成绩好一些？你是如何比较的？</a:t>
            </a:r>
          </a:p>
        </p:txBody>
      </p:sp>
      <p:pic>
        <p:nvPicPr>
          <p:cNvPr id="18436" name="图片 -21474826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14475" y="2000250"/>
            <a:ext cx="4586288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副标题 2"/>
          <p:cNvSpPr txBox="1">
            <a:spLocks noChangeArrowheads="1"/>
          </p:cNvSpPr>
          <p:nvPr/>
        </p:nvSpPr>
        <p:spPr bwMode="auto">
          <a:xfrm>
            <a:off x="6251579" y="2360613"/>
            <a:ext cx="24288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可以比较100分的人数，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也可以比一比两个班的平均分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，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还可以分段整理一下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677863" y="661988"/>
            <a:ext cx="80010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李老师教两个班的数学课，下面是把记录的某次测试两个班数学成绩情况。（单位：分）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（2）按分段整理数据，并制成条形统计图。</a:t>
            </a:r>
          </a:p>
        </p:txBody>
      </p:sp>
      <p:pic>
        <p:nvPicPr>
          <p:cNvPr id="19460" name="图片 -21474826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31954" y="2420940"/>
            <a:ext cx="6538913" cy="17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副标题 2"/>
          <p:cNvSpPr txBox="1">
            <a:spLocks noChangeArrowheads="1"/>
          </p:cNvSpPr>
          <p:nvPr/>
        </p:nvSpPr>
        <p:spPr bwMode="auto">
          <a:xfrm>
            <a:off x="3386139" y="3168650"/>
            <a:ext cx="4159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4373563" y="3168650"/>
            <a:ext cx="41751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5416554" y="3168650"/>
            <a:ext cx="4159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6376988" y="3168650"/>
            <a:ext cx="41751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6</a:t>
            </a:r>
          </a:p>
        </p:txBody>
      </p:sp>
      <p:sp>
        <p:nvSpPr>
          <p:cNvPr id="8" name="副标题 2"/>
          <p:cNvSpPr txBox="1">
            <a:spLocks noChangeArrowheads="1"/>
          </p:cNvSpPr>
          <p:nvPr/>
        </p:nvSpPr>
        <p:spPr bwMode="auto">
          <a:xfrm>
            <a:off x="7408864" y="3168650"/>
            <a:ext cx="522287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28</a:t>
            </a:r>
          </a:p>
        </p:txBody>
      </p:sp>
      <p:sp>
        <p:nvSpPr>
          <p:cNvPr id="9" name="副标题 2"/>
          <p:cNvSpPr txBox="1">
            <a:spLocks noChangeArrowheads="1"/>
          </p:cNvSpPr>
          <p:nvPr/>
        </p:nvSpPr>
        <p:spPr bwMode="auto">
          <a:xfrm>
            <a:off x="3386139" y="3740150"/>
            <a:ext cx="4159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0" name="副标题 2"/>
          <p:cNvSpPr txBox="1">
            <a:spLocks noChangeArrowheads="1"/>
          </p:cNvSpPr>
          <p:nvPr/>
        </p:nvSpPr>
        <p:spPr bwMode="auto">
          <a:xfrm>
            <a:off x="4364042" y="3740150"/>
            <a:ext cx="4159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4</a:t>
            </a:r>
          </a:p>
        </p:txBody>
      </p:sp>
      <p:sp>
        <p:nvSpPr>
          <p:cNvPr id="11" name="副标题 2"/>
          <p:cNvSpPr txBox="1">
            <a:spLocks noChangeArrowheads="1"/>
          </p:cNvSpPr>
          <p:nvPr/>
        </p:nvSpPr>
        <p:spPr bwMode="auto">
          <a:xfrm>
            <a:off x="5416554" y="3740150"/>
            <a:ext cx="4159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2" name="副标题 2"/>
          <p:cNvSpPr txBox="1">
            <a:spLocks noChangeArrowheads="1"/>
          </p:cNvSpPr>
          <p:nvPr/>
        </p:nvSpPr>
        <p:spPr bwMode="auto">
          <a:xfrm>
            <a:off x="6376988" y="3740150"/>
            <a:ext cx="4175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6</a:t>
            </a:r>
          </a:p>
        </p:txBody>
      </p:sp>
      <p:sp>
        <p:nvSpPr>
          <p:cNvPr id="13" name="副标题 2"/>
          <p:cNvSpPr txBox="1">
            <a:spLocks noChangeArrowheads="1"/>
          </p:cNvSpPr>
          <p:nvPr/>
        </p:nvSpPr>
        <p:spPr bwMode="auto">
          <a:xfrm>
            <a:off x="7461254" y="3740150"/>
            <a:ext cx="7096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677863" y="661988"/>
            <a:ext cx="8001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李老师教两个班的数学课，下面是把记录的某次测试两个班数学成绩情况。（单位：分）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（1）李老师所教两个班中哪个班的数学成绩好一些？你是如何比较的？</a:t>
            </a:r>
          </a:p>
        </p:txBody>
      </p:sp>
      <p:pic>
        <p:nvPicPr>
          <p:cNvPr id="20484" name="图片 -21474826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39901" y="2422525"/>
            <a:ext cx="6443663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副标题 2"/>
          <p:cNvSpPr txBox="1">
            <a:spLocks noChangeArrowheads="1"/>
          </p:cNvSpPr>
          <p:nvPr/>
        </p:nvSpPr>
        <p:spPr bwMode="auto">
          <a:xfrm>
            <a:off x="1909763" y="2727327"/>
            <a:ext cx="5588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30</a:t>
            </a: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25</a:t>
            </a: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20</a:t>
            </a: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15</a:t>
            </a: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10</a:t>
            </a: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5</a:t>
            </a: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0 </a:t>
            </a:r>
          </a:p>
        </p:txBody>
      </p:sp>
      <p:sp>
        <p:nvSpPr>
          <p:cNvPr id="5" name="矩形 4"/>
          <p:cNvSpPr/>
          <p:nvPr/>
        </p:nvSpPr>
        <p:spPr>
          <a:xfrm>
            <a:off x="2771775" y="4446590"/>
            <a:ext cx="323850" cy="180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pic>
        <p:nvPicPr>
          <p:cNvPr id="20487" name="图片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71850" y="1104900"/>
            <a:ext cx="31813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3078167" y="4446590"/>
            <a:ext cx="325437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7" name="矩形 6"/>
          <p:cNvSpPr/>
          <p:nvPr/>
        </p:nvSpPr>
        <p:spPr>
          <a:xfrm>
            <a:off x="3705225" y="4430715"/>
            <a:ext cx="325438" cy="1793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8" name="矩形 7"/>
          <p:cNvSpPr/>
          <p:nvPr/>
        </p:nvSpPr>
        <p:spPr>
          <a:xfrm>
            <a:off x="4030663" y="4357688"/>
            <a:ext cx="323850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9" name="矩形 8"/>
          <p:cNvSpPr/>
          <p:nvPr/>
        </p:nvSpPr>
        <p:spPr>
          <a:xfrm>
            <a:off x="4638675" y="4449765"/>
            <a:ext cx="323850" cy="1793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0" name="矩形 9"/>
          <p:cNvSpPr/>
          <p:nvPr/>
        </p:nvSpPr>
        <p:spPr>
          <a:xfrm>
            <a:off x="4962525" y="4449765"/>
            <a:ext cx="325438" cy="1793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5554663" y="4216401"/>
            <a:ext cx="323850" cy="3968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2" name="矩形 11"/>
          <p:cNvSpPr/>
          <p:nvPr/>
        </p:nvSpPr>
        <p:spPr>
          <a:xfrm>
            <a:off x="5878517" y="4216401"/>
            <a:ext cx="325437" cy="396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3" name="矩形 12"/>
          <p:cNvSpPr/>
          <p:nvPr/>
        </p:nvSpPr>
        <p:spPr>
          <a:xfrm>
            <a:off x="6470650" y="2927351"/>
            <a:ext cx="323850" cy="1692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4" name="矩形 13"/>
          <p:cNvSpPr/>
          <p:nvPr/>
        </p:nvSpPr>
        <p:spPr>
          <a:xfrm>
            <a:off x="6794500" y="2927351"/>
            <a:ext cx="325438" cy="16922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677863" y="661988"/>
            <a:ext cx="8001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李老师教两个班的数学课，下面是把记录的某次测试两个班数学成绩情况。（单位：分）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你能获得哪些信息？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（3）如果90分以上（含90分）算优秀，那么两个班的优秀率分别是多少？</a:t>
            </a:r>
          </a:p>
        </p:txBody>
      </p:sp>
      <p:sp>
        <p:nvSpPr>
          <p:cNvPr id="4" name="副标题 2"/>
          <p:cNvSpPr txBox="1">
            <a:spLocks noChangeArrowheads="1"/>
          </p:cNvSpPr>
          <p:nvPr/>
        </p:nvSpPr>
        <p:spPr bwMode="auto">
          <a:xfrm>
            <a:off x="1704975" y="3344864"/>
            <a:ext cx="59499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六（1）班的优秀率是70%，六（2）班的优秀率是65%，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pic>
        <p:nvPicPr>
          <p:cNvPr id="4100" name="图片 -21474826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2763" y="1212850"/>
            <a:ext cx="4564062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677863" y="661988"/>
            <a:ext cx="8001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李老师教两个班的数学课，下面是把记录的某次测试两个班数学成绩情况。（单位：分）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你能获得哪些信息？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（4）估计两个班的平均分哪个班会高一些？说说你的依据是什么。</a:t>
            </a:r>
          </a:p>
        </p:txBody>
      </p:sp>
      <p:sp>
        <p:nvSpPr>
          <p:cNvPr id="4" name="副标题 2"/>
          <p:cNvSpPr txBox="1">
            <a:spLocks noChangeArrowheads="1"/>
          </p:cNvSpPr>
          <p:nvPr/>
        </p:nvSpPr>
        <p:spPr bwMode="auto">
          <a:xfrm>
            <a:off x="1703392" y="3078164"/>
            <a:ext cx="59515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（4）六（1）班会高一些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677863" y="661988"/>
            <a:ext cx="8001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李老师教两个班的数学课，下面是把记录的某次测试两个班数学成绩情况。（单位：分）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你能获得哪些信息？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（5）再说说你认为哪个班的数学成绩好些，并说明理由。</a:t>
            </a:r>
          </a:p>
        </p:txBody>
      </p:sp>
      <p:sp>
        <p:nvSpPr>
          <p:cNvPr id="4" name="副标题 2"/>
          <p:cNvSpPr txBox="1">
            <a:spLocks noChangeArrowheads="1"/>
          </p:cNvSpPr>
          <p:nvPr/>
        </p:nvSpPr>
        <p:spPr bwMode="auto">
          <a:xfrm>
            <a:off x="1196979" y="2416175"/>
            <a:ext cx="6964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①六（1）班的平均成绩是89.25分，六（2）班的平均成绩是87.55分，所以六（1）班成绩好些。</a:t>
            </a:r>
          </a:p>
        </p:txBody>
      </p:sp>
      <p:sp>
        <p:nvSpPr>
          <p:cNvPr id="3" name="副标题 2"/>
          <p:cNvSpPr txBox="1">
            <a:spLocks noChangeArrowheads="1"/>
          </p:cNvSpPr>
          <p:nvPr/>
        </p:nvSpPr>
        <p:spPr bwMode="auto">
          <a:xfrm>
            <a:off x="1196979" y="3454400"/>
            <a:ext cx="6964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②六（2）班的100分有4人，所以六（2）班成绩好些。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1196979" y="4146550"/>
            <a:ext cx="6964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③六（1）班90——100分的人数比六（2）班多，所以六（1）班成绩好些。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5" y="1219202"/>
            <a:ext cx="546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从折线统计图中不仅能够看出数量的多少，而且能够更清楚地看出数量的增减变化情况。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42" y="2439988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与单式折线统计图比较，复式统计图不仅能表示每组数据的增加变化情况，而且更便于对两组相关数据进行比较。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从统计表和统计图中可以得到很多的数学信息。</a:t>
            </a:r>
          </a:p>
        </p:txBody>
      </p:sp>
      <p:sp>
        <p:nvSpPr>
          <p:cNvPr id="24585" name="矩形 17"/>
          <p:cNvSpPr>
            <a:spLocks noChangeArrowheads="1"/>
          </p:cNvSpPr>
          <p:nvPr/>
        </p:nvSpPr>
        <p:spPr bwMode="auto">
          <a:xfrm>
            <a:off x="3738011" y="576265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身高的变化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5603" name="副标题 2"/>
          <p:cNvSpPr txBox="1">
            <a:spLocks noChangeArrowheads="1"/>
          </p:cNvSpPr>
          <p:nvPr/>
        </p:nvSpPr>
        <p:spPr bwMode="auto">
          <a:xfrm>
            <a:off x="776288" y="1552575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1、调查自己一至六年级的体重和所在地区男生（女生）的平均体重。制成统计表和统计图，并谈谈自己的发现。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2、预习课本第66、67页。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3、讨论：谈谈如何用各种统计表和统计图来记录数据。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335088"/>
            <a:ext cx="74406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1、结合身高变化的统计表，会选择统计图直观，有效地描述数据，进一步体会复式折线统计图的特点，能读懂统计图表中所蕴含的信息。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2、经历对两组身高数据的整理和描述过程，分析两组数据的不同特征，体会分组整理数据的作用，发展数据分析观念。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2027239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１、讨论交流：谈谈如何用统计表和统计图来记录数据的变化情况。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副标题 2"/>
          <p:cNvSpPr txBox="1">
            <a:spLocks noChangeArrowheads="1"/>
          </p:cNvSpPr>
          <p:nvPr/>
        </p:nvSpPr>
        <p:spPr bwMode="auto">
          <a:xfrm>
            <a:off x="103192" y="674690"/>
            <a:ext cx="89376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、看图回答问题。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哪种洗衣粉的销售情况好些？你有什么建议？</a:t>
            </a:r>
          </a:p>
        </p:txBody>
      </p:sp>
      <p:sp>
        <p:nvSpPr>
          <p:cNvPr id="2" name="副标题 2"/>
          <p:cNvSpPr txBox="1">
            <a:spLocks noChangeArrowheads="1"/>
          </p:cNvSpPr>
          <p:nvPr/>
        </p:nvSpPr>
        <p:spPr bwMode="auto">
          <a:xfrm>
            <a:off x="893767" y="4349752"/>
            <a:ext cx="7845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     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甲种洗衣粉的销售情况好些，商场要多进一些甲种洗衣粉。</a:t>
            </a:r>
          </a:p>
        </p:txBody>
      </p:sp>
      <p:pic>
        <p:nvPicPr>
          <p:cNvPr id="7173" name="图片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2063" y="1265238"/>
            <a:ext cx="4265612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773115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8196" name="TextBox 11"/>
          <p:cNvSpPr txBox="1">
            <a:spLocks noChangeArrowheads="1"/>
          </p:cNvSpPr>
          <p:nvPr/>
        </p:nvSpPr>
        <p:spPr bwMode="auto">
          <a:xfrm>
            <a:off x="1509717" y="869950"/>
            <a:ext cx="8072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下表是一至六年级淘气身高与全市男生平均身高的记录表。</a:t>
            </a:r>
          </a:p>
        </p:txBody>
      </p:sp>
      <p:sp>
        <p:nvSpPr>
          <p:cNvPr id="8197" name="TextBox 13"/>
          <p:cNvSpPr txBox="1">
            <a:spLocks noChangeArrowheads="1"/>
          </p:cNvSpPr>
          <p:nvPr/>
        </p:nvSpPr>
        <p:spPr bwMode="auto">
          <a:xfrm>
            <a:off x="539754" y="2260600"/>
            <a:ext cx="3311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根据上面的数据完成下图。</a:t>
            </a:r>
          </a:p>
        </p:txBody>
      </p:sp>
      <p:pic>
        <p:nvPicPr>
          <p:cNvPr id="8198" name="图片 -21474826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313" y="1335088"/>
            <a:ext cx="484981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图片 -21474826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68642" y="2628902"/>
            <a:ext cx="55086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773115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9220" name="TextBox 13"/>
          <p:cNvSpPr txBox="1">
            <a:spLocks noChangeArrowheads="1"/>
          </p:cNvSpPr>
          <p:nvPr/>
        </p:nvSpPr>
        <p:spPr bwMode="auto">
          <a:xfrm>
            <a:off x="1482729" y="1128713"/>
            <a:ext cx="3311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根据上面的数据完成下图。</a:t>
            </a:r>
          </a:p>
        </p:txBody>
      </p:sp>
      <p:pic>
        <p:nvPicPr>
          <p:cNvPr id="9221" name="图片 -21474826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6804" y="203201"/>
            <a:ext cx="4848225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图片 -21474826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11225" y="1628777"/>
            <a:ext cx="807085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副标题 2"/>
          <p:cNvSpPr txBox="1">
            <a:spLocks noChangeArrowheads="1"/>
          </p:cNvSpPr>
          <p:nvPr/>
        </p:nvSpPr>
        <p:spPr bwMode="auto">
          <a:xfrm>
            <a:off x="1098550" y="1947865"/>
            <a:ext cx="985838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165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155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145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135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125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115</a:t>
            </a:r>
          </a:p>
          <a:p>
            <a:pPr eaLnBrk="1" hangingPunct="1">
              <a:lnSpc>
                <a:spcPct val="150000"/>
              </a:lnSpc>
            </a:pPr>
            <a:endParaRPr lang="en-US" altLang="zh-CN" sz="10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0 </a:t>
            </a:r>
          </a:p>
        </p:txBody>
      </p:sp>
      <p:sp>
        <p:nvSpPr>
          <p:cNvPr id="10" name="椭圆 9"/>
          <p:cNvSpPr/>
          <p:nvPr/>
        </p:nvSpPr>
        <p:spPr>
          <a:xfrm>
            <a:off x="2105025" y="4200525"/>
            <a:ext cx="76200" cy="76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1" name="椭圆 10"/>
          <p:cNvSpPr/>
          <p:nvPr/>
        </p:nvSpPr>
        <p:spPr>
          <a:xfrm>
            <a:off x="3241675" y="3908426"/>
            <a:ext cx="76200" cy="76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2" name="椭圆 11"/>
          <p:cNvSpPr/>
          <p:nvPr/>
        </p:nvSpPr>
        <p:spPr>
          <a:xfrm>
            <a:off x="4403725" y="3641726"/>
            <a:ext cx="76200" cy="76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3" name="椭圆 12"/>
          <p:cNvSpPr/>
          <p:nvPr/>
        </p:nvSpPr>
        <p:spPr>
          <a:xfrm>
            <a:off x="5537200" y="3432175"/>
            <a:ext cx="76200" cy="76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4" name="椭圆 13"/>
          <p:cNvSpPr/>
          <p:nvPr/>
        </p:nvSpPr>
        <p:spPr>
          <a:xfrm>
            <a:off x="6680200" y="3136900"/>
            <a:ext cx="76200" cy="76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5" name="椭圆 14"/>
          <p:cNvSpPr/>
          <p:nvPr/>
        </p:nvSpPr>
        <p:spPr>
          <a:xfrm>
            <a:off x="7832725" y="2614613"/>
            <a:ext cx="76200" cy="7461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2162175" y="3946525"/>
            <a:ext cx="1136650" cy="2921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3276604" y="3681415"/>
            <a:ext cx="1160463" cy="26193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4437063" y="3465513"/>
            <a:ext cx="1143000" cy="2254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5610225" y="3163888"/>
            <a:ext cx="1136650" cy="2921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6727825" y="2670176"/>
            <a:ext cx="1150938" cy="4841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2105025" y="433705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22" name="椭圆 21"/>
          <p:cNvSpPr/>
          <p:nvPr/>
        </p:nvSpPr>
        <p:spPr>
          <a:xfrm>
            <a:off x="3241675" y="4027489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23" name="椭圆 22"/>
          <p:cNvSpPr/>
          <p:nvPr/>
        </p:nvSpPr>
        <p:spPr>
          <a:xfrm>
            <a:off x="4403725" y="3641726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24" name="椭圆 23"/>
          <p:cNvSpPr/>
          <p:nvPr/>
        </p:nvSpPr>
        <p:spPr>
          <a:xfrm>
            <a:off x="5537200" y="3290889"/>
            <a:ext cx="76200" cy="746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25" name="椭圆 24"/>
          <p:cNvSpPr/>
          <p:nvPr/>
        </p:nvSpPr>
        <p:spPr>
          <a:xfrm>
            <a:off x="6680200" y="3013075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26" name="椭圆 25"/>
          <p:cNvSpPr/>
          <p:nvPr/>
        </p:nvSpPr>
        <p:spPr>
          <a:xfrm>
            <a:off x="7813675" y="2535238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cxnSp>
        <p:nvCxnSpPr>
          <p:cNvPr id="27" name="直接连接符 26"/>
          <p:cNvCxnSpPr/>
          <p:nvPr/>
        </p:nvCxnSpPr>
        <p:spPr>
          <a:xfrm flipV="1">
            <a:off x="2128842" y="4065589"/>
            <a:ext cx="1112837" cy="3063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V="1">
            <a:off x="3241675" y="3681413"/>
            <a:ext cx="1187450" cy="3857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4467225" y="3336926"/>
            <a:ext cx="1112838" cy="3238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5602292" y="3051177"/>
            <a:ext cx="1112837" cy="269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6727825" y="2562225"/>
            <a:ext cx="1150938" cy="485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773115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1428750" y="2943225"/>
            <a:ext cx="66929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根据上图，回答下面的问题。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（1）淘气的身高在（           ）年级时与全市男生平均身高水平差距最大，在（        ）年级时与全市男生平均身高水平差距最小。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45" name="图片 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0225" y="384177"/>
            <a:ext cx="55435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3687763" y="3387727"/>
            <a:ext cx="1014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一、四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3138488" y="3852865"/>
            <a:ext cx="1014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773115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1447804" y="2797175"/>
            <a:ext cx="66913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根据上图，回答下面的问题。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（2）淘气的身高在哪个阶段长得最快？与全市男生的平均身高的增长情况一致吗？</a:t>
            </a:r>
          </a:p>
        </p:txBody>
      </p:sp>
      <p:pic>
        <p:nvPicPr>
          <p:cNvPr id="11269" name="图片 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0225" y="420690"/>
            <a:ext cx="55435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1633542" y="4135440"/>
            <a:ext cx="7062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淘气的身高五年级到六年级长得最快，与全市男生的平均身高的增长情况一致。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1232</Words>
  <Application>Microsoft Office PowerPoint</Application>
  <PresentationFormat>自定义</PresentationFormat>
  <Paragraphs>136</Paragraphs>
  <Slides>23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2023-01-16T22:53:03Z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97D08484AF6A4814A2DD577F6AA3211D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