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33"/>
  </p:notesMasterIdLst>
  <p:handoutMasterIdLst>
    <p:handoutMasterId r:id="rId34"/>
  </p:handoutMasterIdLst>
  <p:sldIdLst>
    <p:sldId id="307" r:id="rId3"/>
    <p:sldId id="273" r:id="rId4"/>
    <p:sldId id="274" r:id="rId5"/>
    <p:sldId id="309" r:id="rId6"/>
    <p:sldId id="275" r:id="rId7"/>
    <p:sldId id="276" r:id="rId8"/>
    <p:sldId id="310" r:id="rId9"/>
    <p:sldId id="271" r:id="rId10"/>
    <p:sldId id="277" r:id="rId11"/>
    <p:sldId id="278" r:id="rId12"/>
    <p:sldId id="279" r:id="rId13"/>
    <p:sldId id="280" r:id="rId14"/>
    <p:sldId id="284" r:id="rId15"/>
    <p:sldId id="290" r:id="rId16"/>
    <p:sldId id="291" r:id="rId17"/>
    <p:sldId id="311" r:id="rId18"/>
    <p:sldId id="292" r:id="rId19"/>
    <p:sldId id="293" r:id="rId20"/>
    <p:sldId id="294" r:id="rId21"/>
    <p:sldId id="295" r:id="rId22"/>
    <p:sldId id="312" r:id="rId23"/>
    <p:sldId id="297" r:id="rId24"/>
    <p:sldId id="313" r:id="rId25"/>
    <p:sldId id="298" r:id="rId26"/>
    <p:sldId id="299" r:id="rId27"/>
    <p:sldId id="300" r:id="rId28"/>
    <p:sldId id="301" r:id="rId29"/>
    <p:sldId id="302" r:id="rId30"/>
    <p:sldId id="305" r:id="rId31"/>
    <p:sldId id="303" r:id="rId3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664680" y="1636639"/>
            <a:ext cx="11080311" cy="2696710"/>
            <a:chOff x="3366" y="1630"/>
            <a:chExt cx="12894" cy="3923"/>
          </a:xfrm>
        </p:grpSpPr>
        <p:sp>
          <p:nvSpPr>
            <p:cNvPr id="3" name="Rectangle 5"/>
            <p:cNvSpPr/>
            <p:nvPr/>
          </p:nvSpPr>
          <p:spPr>
            <a:xfrm>
              <a:off x="6527" y="4344"/>
              <a:ext cx="657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        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366" y="1630"/>
              <a:ext cx="12894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6   TV </a:t>
              </a:r>
              <a:r>
                <a:rPr lang="en-US" altLang="zh-CN" sz="6600" b="1" dirty="0" err="1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programmes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7929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195" y="12350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7778" y="1145117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709928"/>
            <a:ext cx="6054863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．用方框中所给的短语完成句子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898067" y="2590131"/>
            <a:ext cx="5887777" cy="7447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line, in danger , in need, in fact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3908" y="2253130"/>
            <a:ext cx="11513665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zh-CN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zh-CN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(1)I was 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I cried out loudly.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would advise them not to do that.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(3)All the children were ____________ for free ice cream.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(4)The charity aims to provide assistance for people ____________. </a:t>
            </a:r>
          </a:p>
        </p:txBody>
      </p:sp>
      <p:sp>
        <p:nvSpPr>
          <p:cNvPr id="7" name="矩形 6"/>
          <p:cNvSpPr/>
          <p:nvPr/>
        </p:nvSpPr>
        <p:spPr>
          <a:xfrm>
            <a:off x="2424516" y="3667165"/>
            <a:ext cx="144142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637576" y="4326465"/>
            <a:ext cx="10486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062484" y="5037901"/>
            <a:ext cx="9957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line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470508" y="5750150"/>
            <a:ext cx="113364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need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2" grpId="0"/>
      <p:bldP spid="5121" grpId="0" animBg="1"/>
      <p:bldP spid="5123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1329" y="3740185"/>
            <a:ext cx="113769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 at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意为“到达”，后接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；若接大地点，常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用介词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　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arrive in Paris next Monday.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他们将于下周一到达巴黎。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9640" y="1109448"/>
            <a:ext cx="371127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arrive at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</a:p>
        </p:txBody>
      </p:sp>
      <p:sp>
        <p:nvSpPr>
          <p:cNvPr id="3" name="矩形 2"/>
          <p:cNvSpPr/>
          <p:nvPr/>
        </p:nvSpPr>
        <p:spPr>
          <a:xfrm>
            <a:off x="6797975" y="3782289"/>
            <a:ext cx="111280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小地点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60522" y="4536294"/>
            <a:ext cx="44114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8808" y="1786304"/>
            <a:ext cx="11015472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arrive at the studio around 9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a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unless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traffic is very heavy.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我们将在上午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左右到达录音室，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除非交通非常拥挤。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97" grpId="0"/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3504" y="1113768"/>
            <a:ext cx="12277720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reach, get to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arrive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reach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是及物动词，后必须接表示地点的名词作宾语；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必须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连用表示“到达”，后接地点副词时，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 to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arrive in/at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中的介词均省去。如果后面不接地点，表示“到达”则只能用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arrive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can I get to/reach/arrive at the post office?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我怎样能到达邮局？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you arrive there, please let me know.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当你到那儿的时候，请让我知道。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1204857"/>
            <a:ext cx="1080885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盘锦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Chinese President Xi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Jinping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arrived ________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America ________ April 7th, 2017.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in; on    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at; in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in; in               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at; on </a:t>
            </a:r>
          </a:p>
        </p:txBody>
      </p:sp>
      <p:sp>
        <p:nvSpPr>
          <p:cNvPr id="3" name="矩形 2"/>
          <p:cNvSpPr/>
          <p:nvPr/>
        </p:nvSpPr>
        <p:spPr>
          <a:xfrm>
            <a:off x="492154" y="3900824"/>
            <a:ext cx="107920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考查介词的用法。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arrive in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表示到达一个较大的地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arrive </a:t>
            </a: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at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表示到达一个较小的地点，可排除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两项。另外，介词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后</a:t>
            </a:r>
            <a:endParaRPr lang="en-US" altLang="zh-CN" sz="2600" b="1" dirty="0" smtClean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接年份或月份，如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 2017, in June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on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后接星期、日期或某天的上</a:t>
            </a:r>
            <a:endParaRPr lang="en-US" altLang="zh-CN" sz="2600" b="1" dirty="0" smtClean="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午、下午或晚上，如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on Sunday, on June 1st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，因此排除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项。故选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10025967" y="124179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5652" y="888638"/>
            <a:ext cx="1422184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</a:rPr>
              <a:t>语法聚焦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156624" y="1514952"/>
            <a:ext cx="4980851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引导的条件状语从句的用法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7733" y="21332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928117" y="1976635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13992" y="2604735"/>
            <a:ext cx="11653126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666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 are a football fan, you will not miss this week's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如果你是一个足球迷，你一定不要错过这周的节目。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 enjoy solving mysteries, you might like this film.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如果你喜欢破解疑案，你可能喜欢这部电影。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 get scared easily, don't watch it!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如果你容易受到惊吓，不要看它！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828" y="11338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29636" y="1113782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38328" y="1472184"/>
            <a:ext cx="1157720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引导的条件状语从句表示主句动作发生的前提条件。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he continues keeping ahead, he will win the race.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如果他继续保持领先地位，他将赢得这场比赛。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．“祈使句＋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and/or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＋简单句”有时可替代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从句和主句。其中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表示顺承；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则表示转折，意为“否则”。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work hard, you will live a better and happier life.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 hard, and you will live a better and happier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7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8400" y="1696088"/>
            <a:ext cx="1089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如果你们努力工作，你们将会过上更好、更幸福的生活。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don't get up early, you will be late for school.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 early, or you will be late for school.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如果你不早点起床，你上学就会迟到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8384" y="1353312"/>
            <a:ext cx="11803616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在学习条件状语从句时，要注意以下几点：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时态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如果主句是一般将来时态，从句要用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表示将来。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it doesn't rain tomorrow, these foreigners will visit the Great Wall.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如果明天不下雨，这些外国人将去游览长城。</a:t>
            </a:r>
          </a:p>
        </p:txBody>
      </p:sp>
      <p:sp>
        <p:nvSpPr>
          <p:cNvPr id="3" name="矩形 2"/>
          <p:cNvSpPr/>
          <p:nvPr/>
        </p:nvSpPr>
        <p:spPr>
          <a:xfrm>
            <a:off x="7021050" y="2630030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4642" y="1252728"/>
            <a:ext cx="11657358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主从句的位置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从句可以位于主句之前，也可以位于主句之后。如果从句在前时，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主从句之间常用逗号隔开。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turn to him, he will help you.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will help you if you turn to him.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假如你向他求助，他会帮助你。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0603" y="1591056"/>
            <a:ext cx="1189139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的两面性：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引导条件状语从句时，意为“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引导宾语从句时，意为“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Everything will dry out if it doesn't rain.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如果不下雨，所有东西都会干枯。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引导的是条件状语从句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don't know if it will rain tomorrow.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我不知道明天是否会下雨。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引导的是宾语从句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矩形 2"/>
          <p:cNvSpPr/>
          <p:nvPr/>
        </p:nvSpPr>
        <p:spPr>
          <a:xfrm>
            <a:off x="9812879" y="1580126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642139" y="2254630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845879"/>
            <a:ext cx="3611733" cy="763905"/>
            <a:chOff x="183" y="1506"/>
            <a:chExt cx="4986" cy="1203"/>
          </a:xfrm>
        </p:grpSpPr>
        <p:pic>
          <p:nvPicPr>
            <p:cNvPr id="3" name="图片 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51" y="1506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27912" y="1843658"/>
          <a:ext cx="8128000" cy="2743200"/>
        </p:xfrm>
        <a:graphic>
          <a:graphicData uri="http://schemas.openxmlformats.org/drawingml/2006/table">
            <a:tbl>
              <a:tblPr/>
              <a:tblGrid>
                <a:gridCol w="1012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1.attack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2.male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3.polar bear________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4.studio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904674" y="1817870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攻击，进攻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804814" y="2494958"/>
            <a:ext cx="2555508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雄性的；男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性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30317" y="3210782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北极熊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897527" y="3857126"/>
            <a:ext cx="235032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摄影棚；录音室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5066" y="119395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04217" y="1067437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5475" y="1780704"/>
            <a:ext cx="1147198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you________ (feel) tired, you _________(have to)  have a rest.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________ he ________ (see) the film if he ________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(have)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time?</a:t>
            </a:r>
          </a:p>
        </p:txBody>
      </p:sp>
      <p:sp>
        <p:nvSpPr>
          <p:cNvPr id="5" name="矩形 4"/>
          <p:cNvSpPr/>
          <p:nvPr/>
        </p:nvSpPr>
        <p:spPr>
          <a:xfrm>
            <a:off x="2467710" y="2421374"/>
            <a:ext cx="64472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86698" y="2434982"/>
            <a:ext cx="168828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have to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667938" y="3219494"/>
            <a:ext cx="66236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898015" y="3184862"/>
            <a:ext cx="57740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164218" y="3217550"/>
            <a:ext cx="63030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697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0800" y="1720840"/>
            <a:ext cx="11253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________ (be) fewer trees, there ________ (be) more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pollution.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Maria __________ (live) alone, she ________(keep) a pet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parrot.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Lana ________ (buy) a new dress if the old one ________ (be)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out of  style. </a:t>
            </a:r>
          </a:p>
        </p:txBody>
      </p:sp>
      <p:sp>
        <p:nvSpPr>
          <p:cNvPr id="3" name="矩形 2"/>
          <p:cNvSpPr/>
          <p:nvPr/>
        </p:nvSpPr>
        <p:spPr>
          <a:xfrm>
            <a:off x="3115354" y="1824062"/>
            <a:ext cx="60548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097836" y="1787486"/>
            <a:ext cx="104708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80066" y="3023942"/>
            <a:ext cx="76495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17660" y="3014006"/>
            <a:ext cx="135485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keep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488992" y="4554518"/>
            <a:ext cx="123623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buy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695131" y="4463654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23744" y="1069416"/>
            <a:ext cx="5376793" cy="55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引导的条件状语从句的用法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4428" y="20486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067380" y="203689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3615" y="2633040"/>
            <a:ext cx="1189838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weather report says it is going to rain, you will not have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take an umbrella with you.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除非天气预报说有雨，否则你不必携带雨伞。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8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7600" y="1589139"/>
            <a:ext cx="1076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situation will continue </a:t>
            </a:r>
            <a:r>
              <a:rPr lang="en-US" altLang="zh-CN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 stop hunting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for their fur and bones.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这种情形将继续下去，除非人类停止为获取它们的毛皮和骨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头而猎杀它们。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828" y="1298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74188" y="1205222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12064" y="1904106"/>
            <a:ext cx="1027557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000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意为“除非，如果不”，引导条件状语从句，相当于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000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You'll fail in the English exam unless you work hard.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You'll fail in the English exam if you don't work hard.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除非你努力学习，否则你英语考试将不及格。</a:t>
            </a:r>
          </a:p>
        </p:txBody>
      </p:sp>
      <p:sp>
        <p:nvSpPr>
          <p:cNvPr id="5" name="矩形 4"/>
          <p:cNvSpPr/>
          <p:nvPr/>
        </p:nvSpPr>
        <p:spPr>
          <a:xfrm>
            <a:off x="1566571" y="2543798"/>
            <a:ext cx="110799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if…not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817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37344" y="1563624"/>
            <a:ext cx="11871776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(1)unless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引导的条件状语从句一样，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表示将来。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You'll never really know what happiness is unless you have something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compare it with.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只有通过对比，你才能真正明白幸福的含义。</a:t>
            </a:r>
          </a:p>
        </p:txBody>
      </p:sp>
      <p:sp>
        <p:nvSpPr>
          <p:cNvPr id="3" name="矩形 2"/>
          <p:cNvSpPr/>
          <p:nvPr/>
        </p:nvSpPr>
        <p:spPr>
          <a:xfrm>
            <a:off x="1096763" y="2210165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90656" y="303938"/>
            <a:ext cx="11687815" cy="62371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祈使句＋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and/or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＋简单句”可替换含有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句的复合句。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You'll miss the bus unless you walk more quickly.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Walk more quickly, or you'll miss the bus.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除非你走快一点，否则你将赶不上公共汽车。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won't hear anything unless you listen carefully.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Listen carefully, or you won't hear anything.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除非你仔细听，否则你将什么都听不到。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3491" y="118933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22642" y="1062821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7731" y="1969477"/>
            <a:ext cx="11942693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除非你真不懂，不然别让我解释。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Don't ask me to explain________ you ________________________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" name="矩形 4"/>
          <p:cNvSpPr/>
          <p:nvPr/>
        </p:nvSpPr>
        <p:spPr>
          <a:xfrm>
            <a:off x="5020517" y="2644254"/>
            <a:ext cx="98937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497146" y="2640947"/>
            <a:ext cx="327448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 don't understand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7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8408" y="1354015"/>
            <a:ext cx="11410560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．不要许诺任何事情，除非你有百分百的把握。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________________________________ you're 100 per cent sure.</a:t>
            </a:r>
          </a:p>
        </p:txBody>
      </p:sp>
      <p:sp>
        <p:nvSpPr>
          <p:cNvPr id="3" name="矩形 2"/>
          <p:cNvSpPr/>
          <p:nvPr/>
        </p:nvSpPr>
        <p:spPr>
          <a:xfrm>
            <a:off x="1938008" y="1915172"/>
            <a:ext cx="417377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promise anything unless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20970" y="1521070"/>
            <a:ext cx="10071988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．翻译句子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只要明天不下雨，我们就去参观长城。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_______________________________________________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3" name="矩形 2"/>
          <p:cNvSpPr/>
          <p:nvPr/>
        </p:nvSpPr>
        <p:spPr>
          <a:xfrm>
            <a:off x="1534758" y="2875688"/>
            <a:ext cx="693388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We'll visit the Great Wall tomorrow unless it rains.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54614" y="1692165"/>
          <a:ext cx="9233568" cy="3429000"/>
        </p:xfrm>
        <a:graphic>
          <a:graphicData uri="http://schemas.openxmlformats.org/drawingml/2006/table">
            <a:tbl>
              <a:tblPr/>
              <a:tblGrid>
                <a:gridCol w="78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8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将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介绍给某人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参加游戏表演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处于危险中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实现某人的梦想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有机会做某事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587194" y="1677533"/>
            <a:ext cx="245374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introduce…to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985447" y="2293709"/>
            <a:ext cx="373371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the game show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54161" y="2953877"/>
            <a:ext cx="144142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03284" y="3686621"/>
            <a:ext cx="271747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 one's dream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102568" y="4379477"/>
            <a:ext cx="322075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chance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6523" y="873025"/>
            <a:ext cx="1147621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黄冈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—Do you think we should share our problems with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our parents?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—Sure! ________ we talk to them, we'll feel worse.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      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2090" y="2336842"/>
            <a:ext cx="71686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2223" y="3866342"/>
            <a:ext cx="1157531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考查连词辨析。句意：“你认为我们应该和我们的父母分享我</a:t>
            </a:r>
            <a:endParaRPr lang="en-US" altLang="zh-CN" sz="2600" b="1" dirty="0" smtClean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们的问题吗？”“当然！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我们和他们谈谈，我们 会感到更糟。”</a:t>
            </a:r>
            <a:endParaRPr lang="en-US" altLang="zh-CN" sz="2600" b="1" dirty="0" smtClean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if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意为“如果”；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although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意为“尽管”；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because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意为“因为”；</a:t>
            </a:r>
            <a:endParaRPr lang="en-US" altLang="zh-CN" sz="2600" b="1" dirty="0" smtClean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unless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意为“除非，如果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不”。结合句意可知选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556800" y="1814066"/>
          <a:ext cx="8913368" cy="3429000"/>
        </p:xfrm>
        <a:graphic>
          <a:graphicData uri="http://schemas.openxmlformats.org/drawingml/2006/table">
            <a:tbl>
              <a:tblPr/>
              <a:tblGrid>
                <a:gridCol w="80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0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8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对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某事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几乎没有兴趣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7.know…very well______________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8.live in the wild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9.right now ______________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10.need to do 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647968" y="1900022"/>
            <a:ext cx="334021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little interest in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557650" y="2498702"/>
            <a:ext cx="2347117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非常了解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416098" y="3305390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生活在野外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621831" y="3880310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立刻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775306" y="4554000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需要做某事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9768" y="1444752"/>
          <a:ext cx="10972800" cy="4800600"/>
        </p:xfrm>
        <a:graphic>
          <a:graphicData uri="http://schemas.openxmlformats.org/drawingml/2006/table">
            <a:tbl>
              <a:tblPr/>
              <a:tblGrid>
                <a:gridCol w="89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5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如果我今天下午去读书俱乐部，我可能没有任何时间看电视。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I __________ the Reading Club this afternoon, I may not ____________________ watch TV.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如果桑迪发现节目有趣，她会把它介绍给我们。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Sandy ________ a 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 will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471376" y="2860286"/>
            <a:ext cx="82586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55571" y="3465941"/>
            <a:ext cx="234711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any time to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105730" y="4766630"/>
            <a:ext cx="8354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19669" y="4834166"/>
            <a:ext cx="158011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15855" y="5489438"/>
            <a:ext cx="241046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 it to us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08287" y="1635282"/>
          <a:ext cx="9836912" cy="2743200"/>
        </p:xfrm>
        <a:graphic>
          <a:graphicData uri="http://schemas.openxmlformats.org/drawingml/2006/table">
            <a:tbl>
              <a:tblPr/>
              <a:tblGrid>
                <a:gridCol w="88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除非你已经对录音室非常了解，否则你要在导游的带领下参观它。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Unless you already________ the studio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will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tour guide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478161" y="2981756"/>
            <a:ext cx="90441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872048" y="3039827"/>
            <a:ext cx="137088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well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02291" y="3801362"/>
            <a:ext cx="290579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around it with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94400" y="1518866"/>
          <a:ext cx="9836912" cy="2743200"/>
        </p:xfrm>
        <a:graphic>
          <a:graphicData uri="http://schemas.openxmlformats.org/drawingml/2006/table">
            <a:tbl>
              <a:tblPr/>
              <a:tblGrid>
                <a:gridCol w="88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我们将在上午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左右到达录音室，除非交通非常拥挤。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will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studio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around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a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m. unless the traffic is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very 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75745" y="2928300"/>
            <a:ext cx="131959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 at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86124" y="3597743"/>
            <a:ext cx="123623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66078" y="923754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801307" y="169151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3659" y="179870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542032"/>
            <a:ext cx="501079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danger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处于危险中</a:t>
            </a:r>
          </a:p>
        </p:txBody>
      </p:sp>
      <p:sp>
        <p:nvSpPr>
          <p:cNvPr id="11" name="矩形 10"/>
          <p:cNvSpPr/>
          <p:nvPr/>
        </p:nvSpPr>
        <p:spPr>
          <a:xfrm>
            <a:off x="4764005" y="5368478"/>
            <a:ext cx="154805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4256" y="4686407"/>
            <a:ext cx="8793480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意为“处于危险中”，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名词，其形容词形式是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460248" y="3323951"/>
            <a:ext cx="8308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a bear do if it's in danger?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如果一只熊遇到危险，它会做什么呢？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72" grpId="0"/>
      <p:bldP spid="11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76656" y="1399032"/>
            <a:ext cx="1037495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构成的短语：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其实，实际上　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排成一行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处于困境中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为某人的生命安全担忧</a:t>
            </a:r>
          </a:p>
        </p:txBody>
      </p:sp>
      <p:sp>
        <p:nvSpPr>
          <p:cNvPr id="3" name="矩形 2"/>
          <p:cNvSpPr/>
          <p:nvPr/>
        </p:nvSpPr>
        <p:spPr>
          <a:xfrm>
            <a:off x="1739158" y="1998446"/>
            <a:ext cx="109036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fact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913776" y="2035814"/>
            <a:ext cx="113364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need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80784" y="2749478"/>
            <a:ext cx="9957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line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99068" y="2818043"/>
            <a:ext cx="146950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trouble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286301" y="3493302"/>
            <a:ext cx="260443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fear of one's life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1775</Words>
  <Application>Microsoft Office PowerPoint</Application>
  <PresentationFormat>宽屏</PresentationFormat>
  <Paragraphs>228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WWW.2PPT.COM
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AAD9D2C4FAD34524AF405ED69C49DDFC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