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82" r:id="rId2"/>
    <p:sldId id="257" r:id="rId3"/>
    <p:sldId id="272" r:id="rId4"/>
    <p:sldId id="268" r:id="rId5"/>
    <p:sldId id="271" r:id="rId6"/>
    <p:sldId id="270" r:id="rId7"/>
    <p:sldId id="269" r:id="rId8"/>
    <p:sldId id="278" r:id="rId9"/>
    <p:sldId id="265" r:id="rId10"/>
    <p:sldId id="264" r:id="rId11"/>
    <p:sldId id="266" r:id="rId12"/>
    <p:sldId id="281" r:id="rId13"/>
    <p:sldId id="262" r:id="rId14"/>
    <p:sldId id="261" r:id="rId15"/>
    <p:sldId id="260" r:id="rId16"/>
    <p:sldId id="276" r:id="rId17"/>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33CC"/>
    <a:srgbClr val="FF0000"/>
    <a:srgbClr val="0000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P31-1a.mp3"/>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6201"/>
  <ax:ocxPr ax:name="_cy" ax:value="2200"/>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31_1_1a.mp4"/>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9209"/>
  <ax:ocxPr ax:name="_cy" ax:value="12197"/>
</ax:ocx>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7C180F05-B4FB-4081-B2C7-A4149D8148A3}"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ea typeface="宋体" panose="02010600030101010101" pitchFamily="2" charset="-122"/>
              </a:defRPr>
            </a:lvl1pPr>
          </a:lstStyle>
          <a:p>
            <a:pPr>
              <a:defRPr/>
            </a:pPr>
            <a:fld id="{B9098C36-BF5E-48EC-B51E-48C78604628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dirty="0">
              <a:solidFill>
                <a:srgbClr val="EEECE1">
                  <a:lumMod val="25000"/>
                </a:srgbClr>
              </a:solidFill>
            </a:endParaRPr>
          </a:p>
        </p:txBody>
      </p:sp>
      <p:sp>
        <p:nvSpPr>
          <p:cNvPr id="4" name="灯片编号占位符 3"/>
          <p:cNvSpPr>
            <a:spLocks noGrp="1"/>
          </p:cNvSpPr>
          <p:nvPr>
            <p:ph type="sldNum" sz="quarter" idx="10"/>
          </p:nvPr>
        </p:nvSpPr>
        <p:spPr/>
        <p:txBody>
          <a:bodyPr/>
          <a:lstStyle/>
          <a:p>
            <a:pPr>
              <a:defRPr/>
            </a:pPr>
            <a:fld id="{B9098C36-BF5E-48EC-B51E-48C78604628F}"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E529E25-E5B3-428D-976C-9D7A0A611A02}" type="slidenum">
              <a:rPr lang="zh-CN" altLang="en-US" smtClean="0"/>
              <a:t>9</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420938"/>
            <a:ext cx="7772400" cy="1179512"/>
          </a:xfrm>
        </p:spPr>
        <p:txBody>
          <a:bodyPr/>
          <a:lstStyle>
            <a:lvl1pPr algn="ctr">
              <a:defRPr sz="3600" b="1"/>
            </a:lvl1pPr>
          </a:lstStyle>
          <a:p>
            <a:pPr lvl="0"/>
            <a:r>
              <a:rPr lang="zh-CN" altLang="en-US" noProof="0" smtClean="0"/>
              <a:t>单击此处编辑母版标题样式</a:t>
            </a:r>
          </a:p>
        </p:txBody>
      </p:sp>
      <p:sp>
        <p:nvSpPr>
          <p:cNvPr id="9219" name="Rectangle 3"/>
          <p:cNvSpPr>
            <a:spLocks noGrp="1" noChangeArrowheads="1"/>
          </p:cNvSpPr>
          <p:nvPr>
            <p:ph type="subTitle" idx="1"/>
          </p:nvPr>
        </p:nvSpPr>
        <p:spPr>
          <a:xfrm>
            <a:off x="1547813" y="3789363"/>
            <a:ext cx="6400800" cy="719137"/>
          </a:xfrm>
        </p:spPr>
        <p:txBody>
          <a:bodyPr/>
          <a:lstStyle>
            <a:lvl1pPr marL="0" indent="0" algn="ctr">
              <a:buFontTx/>
              <a:buNone/>
              <a:defRPr sz="2800">
                <a:solidFill>
                  <a:schemeClr val="bg1"/>
                </a:solidFill>
              </a:defRPr>
            </a:lvl1pPr>
          </a:lstStyle>
          <a:p>
            <a:pPr lvl="0"/>
            <a:r>
              <a:rPr lang="zh-CN" altLang="en-US" noProof="0" smtClean="0"/>
              <a:t>单击此处编辑母版副标题样式</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8195" name="Rectangle 3"/>
          <p:cNvSpPr>
            <a:spLocks noGrp="1" noChangeArrowheads="1"/>
          </p:cNvSpPr>
          <p:nvPr>
            <p:ph type="body" idx="1"/>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8856" y="1046828"/>
            <a:ext cx="3521477" cy="646331"/>
          </a:xfrm>
          <a:prstGeom prst="rect">
            <a:avLst/>
          </a:prstGeom>
        </p:spPr>
        <p:txBody>
          <a:bodyPr wrap="none">
            <a:spAutoFit/>
          </a:bodyPr>
          <a:lstStyle/>
          <a:p>
            <a:pPr algn="ctr"/>
            <a:r>
              <a:rPr lang="en-US" altLang="zh-CN" sz="3600" b="1" kern="10" dirty="0">
                <a:ln w="12700">
                  <a:noFill/>
                  <a:round/>
                </a:ln>
                <a:latin typeface="+mn-ea"/>
              </a:rPr>
              <a:t>Unit </a:t>
            </a:r>
            <a:r>
              <a:rPr lang="en-US" altLang="zh-CN" sz="3600" b="1" kern="10" dirty="0" smtClean="0">
                <a:ln w="12700">
                  <a:noFill/>
                  <a:round/>
                </a:ln>
                <a:latin typeface="+mn-ea"/>
              </a:rPr>
              <a:t>6  </a:t>
            </a:r>
            <a:r>
              <a:rPr lang="en-US" altLang="zh-CN" sz="3600" b="1" kern="10" dirty="0">
                <a:latin typeface="+mn-ea"/>
              </a:rPr>
              <a:t>Topic </a:t>
            </a:r>
            <a:r>
              <a:rPr lang="en-US" altLang="zh-CN" sz="3600" b="1" kern="10" dirty="0" smtClean="0">
                <a:latin typeface="+mn-ea"/>
              </a:rPr>
              <a:t>1</a:t>
            </a:r>
            <a:endParaRPr lang="zh-CN" altLang="en-US" sz="3600" b="1" kern="10" dirty="0">
              <a:latin typeface="+mn-ea"/>
            </a:endParaRPr>
          </a:p>
        </p:txBody>
      </p:sp>
      <p:sp>
        <p:nvSpPr>
          <p:cNvPr id="5" name="矩形 4"/>
          <p:cNvSpPr/>
          <p:nvPr/>
        </p:nvSpPr>
        <p:spPr>
          <a:xfrm>
            <a:off x="395536" y="2708920"/>
            <a:ext cx="8388424" cy="1323439"/>
          </a:xfrm>
          <a:prstGeom prst="rect">
            <a:avLst/>
          </a:prstGeom>
        </p:spPr>
        <p:txBody>
          <a:bodyPr wrap="square">
            <a:spAutoFit/>
          </a:bodyPr>
          <a:lstStyle/>
          <a:p>
            <a:pPr algn="ctr"/>
            <a:r>
              <a:rPr lang="en-US" altLang="zh-CN" sz="4000" b="1" kern="1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I would rather watch sports shows than those ones.</a:t>
            </a:r>
            <a:endParaRPr lang="zh-CN" altLang="en-US" sz="4000" b="1" kern="10" dirty="0">
              <a:solidFill>
                <a:schemeClr val="bg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3536730" y="4869160"/>
            <a:ext cx="2069797" cy="646331"/>
          </a:xfrm>
          <a:prstGeom prst="rect">
            <a:avLst/>
          </a:prstGeom>
        </p:spPr>
        <p:txBody>
          <a:bodyPr wrap="none">
            <a:spAutoFit/>
          </a:bodyPr>
          <a:lstStyle/>
          <a:p>
            <a:pPr algn="ctr"/>
            <a:r>
              <a:rPr lang="en-US" altLang="zh-CN" sz="3600" b="1" kern="10" dirty="0" smtClean="0">
                <a:solidFill>
                  <a:srgbClr val="0000FF"/>
                </a:solidFill>
                <a:effectLst>
                  <a:outerShdw dist="35921" dir="2700000" algn="ctr" rotWithShape="0">
                    <a:srgbClr val="C0C0C0">
                      <a:alpha val="78998"/>
                    </a:srgbClr>
                  </a:outerShdw>
                </a:effectLst>
                <a:latin typeface="Times New Roman" panose="02020603050405020304" pitchFamily="18" charset="0"/>
                <a:cs typeface="Times New Roman" panose="02020603050405020304" pitchFamily="18" charset="0"/>
              </a:rPr>
              <a:t>Section C</a:t>
            </a:r>
            <a:endParaRPr lang="zh-CN" altLang="en-US" sz="3600" b="1" kern="10" dirty="0">
              <a:solidFill>
                <a:srgbClr val="0000FF"/>
              </a:solidFill>
              <a:effectLst>
                <a:outerShdw dist="35921" dir="2700000" algn="ctr" rotWithShape="0">
                  <a:srgbClr val="C0C0C0">
                    <a:alpha val="78998"/>
                  </a:srgbClr>
                </a:outerShdw>
              </a:effectLst>
              <a:latin typeface="Times New Roman" panose="02020603050405020304" pitchFamily="18" charset="0"/>
              <a:cs typeface="Times New Roman" panose="02020603050405020304" pitchFamily="18" charset="0"/>
            </a:endParaRPr>
          </a:p>
        </p:txBody>
      </p:sp>
      <p:sp>
        <p:nvSpPr>
          <p:cNvPr id="7" name="矩形 6"/>
          <p:cNvSpPr/>
          <p:nvPr/>
        </p:nvSpPr>
        <p:spPr>
          <a:xfrm>
            <a:off x="2942502" y="6021288"/>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p:cNvSpPr>
          <p:nvPr/>
        </p:nvSpPr>
        <p:spPr bwMode="auto">
          <a:xfrm>
            <a:off x="3132138" y="549275"/>
            <a:ext cx="2952750" cy="935038"/>
          </a:xfrm>
          <a:prstGeom prst="rect">
            <a:avLst/>
          </a:prstGeom>
        </p:spPr>
        <p:txBody>
          <a:bodyPr wrap="none" fromWordArt="1">
            <a:prstTxWarp prst="textPlain">
              <a:avLst>
                <a:gd name="adj" fmla="val 50000"/>
              </a:avLst>
            </a:prstTxWarp>
          </a:bodyPr>
          <a:lstStyle/>
          <a:p>
            <a:pPr algn="ctr"/>
            <a:r>
              <a:rPr lang="en-US" altLang="zh-CN" sz="3600" b="1" kern="10">
                <a:ln w="9525">
                  <a:solidFill>
                    <a:srgbClr val="FFFF00"/>
                  </a:solidFill>
                  <a:round/>
                </a:ln>
                <a:solidFill>
                  <a:srgbClr val="FF6600">
                    <a:alpha val="90979"/>
                  </a:srgbClr>
                </a:solidFill>
                <a:effectLst>
                  <a:outerShdw dist="35921" dir="2700000" algn="ctr" rotWithShape="0">
                    <a:srgbClr val="C0C0C0">
                      <a:alpha val="78998"/>
                    </a:srgbClr>
                  </a:outerShdw>
                </a:effectLst>
                <a:latin typeface="Arial Narrow" panose="020B0606020202030204"/>
              </a:rPr>
              <a:t>Key points</a:t>
            </a:r>
            <a:endParaRPr lang="zh-CN" altLang="en-US" sz="3600" b="1" kern="10">
              <a:ln w="9525">
                <a:solidFill>
                  <a:srgbClr val="FFFF00"/>
                </a:solidFill>
                <a:round/>
              </a:ln>
              <a:solidFill>
                <a:srgbClr val="FF6600">
                  <a:alpha val="90979"/>
                </a:srgbClr>
              </a:solidFill>
              <a:effectLst>
                <a:outerShdw dist="35921" dir="2700000" algn="ctr" rotWithShape="0">
                  <a:srgbClr val="C0C0C0">
                    <a:alpha val="78998"/>
                  </a:srgbClr>
                </a:outerShdw>
              </a:effectLst>
              <a:latin typeface="Arial Narrow" panose="020B0606020202030204"/>
            </a:endParaRPr>
          </a:p>
        </p:txBody>
      </p:sp>
      <p:sp>
        <p:nvSpPr>
          <p:cNvPr id="16387" name="Text Box 3"/>
          <p:cNvSpPr txBox="1">
            <a:spLocks noChangeArrowheads="1"/>
          </p:cNvSpPr>
          <p:nvPr/>
        </p:nvSpPr>
        <p:spPr bwMode="auto">
          <a:xfrm>
            <a:off x="1042988" y="2276475"/>
            <a:ext cx="6049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endParaRPr lang="zh-CN" altLang="en-US"/>
          </a:p>
        </p:txBody>
      </p:sp>
      <p:sp>
        <p:nvSpPr>
          <p:cNvPr id="15364" name="Text Box 4"/>
          <p:cNvSpPr txBox="1">
            <a:spLocks noChangeArrowheads="1"/>
          </p:cNvSpPr>
          <p:nvPr/>
        </p:nvSpPr>
        <p:spPr bwMode="auto">
          <a:xfrm>
            <a:off x="433388" y="1501775"/>
            <a:ext cx="83502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90000"/>
              </a:lnSpc>
              <a:buFont typeface="Arial" panose="020B0604020202020204" pitchFamily="34" charset="0"/>
              <a:buNone/>
            </a:pPr>
            <a:r>
              <a:rPr lang="en-US" altLang="zh-CN" sz="2400" dirty="0">
                <a:solidFill>
                  <a:srgbClr val="0000FF"/>
                </a:solidFill>
              </a:rPr>
              <a:t>1. in general      </a:t>
            </a:r>
            <a:r>
              <a:rPr lang="zh-CN" altLang="en-US" sz="2400" dirty="0">
                <a:solidFill>
                  <a:srgbClr val="0000FF"/>
                </a:solidFill>
              </a:rPr>
              <a:t>大体上，总的来说</a:t>
            </a:r>
          </a:p>
          <a:p>
            <a:pPr eaLnBrk="1" hangingPunct="1">
              <a:lnSpc>
                <a:spcPct val="190000"/>
              </a:lnSpc>
              <a:buFont typeface="Arial" panose="020B0604020202020204" pitchFamily="34" charset="0"/>
              <a:buNone/>
            </a:pPr>
            <a:r>
              <a:rPr lang="en-US" altLang="zh-CN" sz="2400" dirty="0">
                <a:solidFill>
                  <a:srgbClr val="0000FF"/>
                </a:solidFill>
              </a:rPr>
              <a:t>2. take up      </a:t>
            </a:r>
            <a:r>
              <a:rPr lang="zh-CN" altLang="en-US" sz="2400" dirty="0">
                <a:solidFill>
                  <a:srgbClr val="0000FF"/>
                </a:solidFill>
              </a:rPr>
              <a:t>继续；占据；从事</a:t>
            </a:r>
          </a:p>
          <a:p>
            <a:pPr eaLnBrk="1" hangingPunct="1">
              <a:lnSpc>
                <a:spcPct val="190000"/>
              </a:lnSpc>
              <a:buFont typeface="Arial" panose="020B0604020202020204" pitchFamily="34" charset="0"/>
              <a:buNone/>
            </a:pPr>
            <a:r>
              <a:rPr lang="en-US" altLang="zh-CN" sz="2400" dirty="0">
                <a:solidFill>
                  <a:srgbClr val="0000FF"/>
                </a:solidFill>
              </a:rPr>
              <a:t>3. coach   </a:t>
            </a:r>
            <a:r>
              <a:rPr lang="en-US" altLang="zh-CN" sz="2400" i="1" dirty="0">
                <a:solidFill>
                  <a:srgbClr val="0000FF"/>
                </a:solidFill>
              </a:rPr>
              <a:t>n.</a:t>
            </a:r>
            <a:r>
              <a:rPr lang="en-US" altLang="zh-CN" sz="2400" dirty="0">
                <a:solidFill>
                  <a:srgbClr val="0000FF"/>
                </a:solidFill>
              </a:rPr>
              <a:t>     </a:t>
            </a:r>
            <a:r>
              <a:rPr lang="zh-CN" altLang="en-US" sz="2400" dirty="0">
                <a:solidFill>
                  <a:srgbClr val="0000FF"/>
                </a:solidFill>
              </a:rPr>
              <a:t>教练</a:t>
            </a:r>
          </a:p>
          <a:p>
            <a:pPr eaLnBrk="1" hangingPunct="1">
              <a:lnSpc>
                <a:spcPct val="190000"/>
              </a:lnSpc>
              <a:buFont typeface="Arial" panose="020B0604020202020204" pitchFamily="34" charset="0"/>
              <a:buNone/>
            </a:pPr>
            <a:r>
              <a:rPr lang="en-US" altLang="zh-CN" sz="2400" dirty="0">
                <a:solidFill>
                  <a:srgbClr val="0000FF"/>
                </a:solidFill>
              </a:rPr>
              <a:t>4. Whatever they want to do, it doesn’t matter... </a:t>
            </a:r>
          </a:p>
          <a:p>
            <a:pPr eaLnBrk="1" hangingPunct="1">
              <a:lnSpc>
                <a:spcPct val="190000"/>
              </a:lnSpc>
              <a:buFont typeface="Arial" panose="020B0604020202020204" pitchFamily="34" charset="0"/>
              <a:buNone/>
            </a:pPr>
            <a:r>
              <a:rPr lang="en-US" altLang="zh-CN" sz="2400" dirty="0">
                <a:solidFill>
                  <a:srgbClr val="0000FF"/>
                </a:solidFill>
              </a:rPr>
              <a:t>5. But it would be great for them to take up sports, because it’s such a great thing. </a:t>
            </a:r>
          </a:p>
          <a:p>
            <a:pPr eaLnBrk="1" hangingPunct="1">
              <a:lnSpc>
                <a:spcPct val="190000"/>
              </a:lnSpc>
              <a:buFont typeface="Arial" panose="020B0604020202020204" pitchFamily="34" charset="0"/>
              <a:buNone/>
            </a:pPr>
            <a:endParaRPr lang="en-US" altLang="zh-CN" sz="2400" dirty="0">
              <a:solidFill>
                <a:srgbClr val="0000FF"/>
              </a:solidFill>
            </a:endParaRPr>
          </a:p>
        </p:txBody>
      </p:sp>
      <p:pic>
        <p:nvPicPr>
          <p:cNvPr id="16389" name="Picture 5" descr="白羊"/>
          <p:cNvPicPr>
            <a:picLocks noChangeAspect="1" noChangeArrowheads="1"/>
          </p:cNvPicPr>
          <p:nvPr/>
        </p:nvPicPr>
        <p:blipFill>
          <a:blip r:embed="rId2" cstate="email"/>
          <a:srcRect/>
          <a:stretch>
            <a:fillRect/>
          </a:stretch>
        </p:blipFill>
        <p:spPr bwMode="auto">
          <a:xfrm>
            <a:off x="7380288" y="5084763"/>
            <a:ext cx="136842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4">
                                            <p:txEl>
                                              <p:pRg st="3" end="3"/>
                                            </p:txEl>
                                          </p:spTgt>
                                        </p:tgtEl>
                                        <p:attrNameLst>
                                          <p:attrName>style.visibility</p:attrName>
                                        </p:attrNameLst>
                                      </p:cBhvr>
                                      <p:to>
                                        <p:strVal val="visible"/>
                                      </p:to>
                                    </p:set>
                                    <p:anim calcmode="lin" valueType="num">
                                      <p:cBhvr additive="base">
                                        <p:cTn id="25" dur="5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4">
                                            <p:txEl>
                                              <p:pRg st="4" end="4"/>
                                            </p:txEl>
                                          </p:spTgt>
                                        </p:tgtEl>
                                        <p:attrNameLst>
                                          <p:attrName>style.visibility</p:attrName>
                                        </p:attrNameLst>
                                      </p:cBhvr>
                                      <p:to>
                                        <p:strVal val="visible"/>
                                      </p:to>
                                    </p:set>
                                    <p:anim calcmode="lin" valueType="num">
                                      <p:cBhvr additive="base">
                                        <p:cTn id="31" dur="5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684213" y="908050"/>
            <a:ext cx="72723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t>1a  Read and understand.</a:t>
            </a:r>
            <a:r>
              <a:rPr lang="en-US" altLang="zh-CN" sz="2400"/>
              <a:t>    </a:t>
            </a:r>
            <a:r>
              <a:rPr lang="zh-CN" altLang="en-US" sz="2400"/>
              <a:t>视频</a:t>
            </a:r>
            <a:r>
              <a:rPr lang="en-US" altLang="zh-CN" sz="2400"/>
              <a:t>P31-1a</a:t>
            </a:r>
          </a:p>
        </p:txBody>
      </p:sp>
    </p:spTree>
    <p:controls>
      <mc:AlternateContent xmlns:mc="http://schemas.openxmlformats.org/markup-compatibility/2006">
        <mc:Choice xmlns:v="urn:schemas-microsoft-com:vml" Requires="v">
          <p:control spid="1035" name="WindowsMediaPlayer1" r:id="rId2" imgW="6915240" imgH="4390920"/>
        </mc:Choice>
        <mc:Fallback>
          <p:control name="WindowsMediaPlayer1" r:id="rId2" imgW="6915240" imgH="4390920">
            <p:pic>
              <p:nvPicPr>
                <p:cNvPr id="2" name="WindowsMediaPlayer1"/>
                <p:cNvPicPr preferRelativeResize="0">
                  <a:picLocks noChangeArrowheads="1" noChangeShapeType="1"/>
                </p:cNvPicPr>
                <p:nvPr/>
              </p:nvPicPr>
              <p:blipFill>
                <a:blip r:embed="rId4"/>
                <a:srcRect/>
                <a:stretch>
                  <a:fillRect/>
                </a:stretch>
              </p:blipFill>
              <p:spPr bwMode="auto">
                <a:xfrm>
                  <a:off x="900113" y="1628775"/>
                  <a:ext cx="7200900" cy="439261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11486" y="962025"/>
            <a:ext cx="5688012" cy="1152525"/>
          </a:xfrm>
          <a:prstGeom prst="rect">
            <a:avLst/>
          </a:prstGeom>
        </p:spPr>
        <p:txBody>
          <a:bodyPr anchor="ct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9pPr>
          </a:lstStyle>
          <a:p>
            <a:r>
              <a:rPr lang="en-US" altLang="zh-CN" sz="5400" dirty="0" smtClean="0">
                <a:solidFill>
                  <a:srgbClr val="0000FF"/>
                </a:solidFill>
              </a:rPr>
              <a:t>Make a survey</a:t>
            </a:r>
            <a:r>
              <a:rPr lang="en-US" altLang="zh-CN" sz="4400" dirty="0" smtClean="0">
                <a:solidFill>
                  <a:srgbClr val="0000FF"/>
                </a:solidFill>
              </a:rPr>
              <a:t> </a:t>
            </a:r>
          </a:p>
        </p:txBody>
      </p:sp>
      <p:sp>
        <p:nvSpPr>
          <p:cNvPr id="3" name="Rectangle 3"/>
          <p:cNvSpPr txBox="1">
            <a:spLocks noChangeArrowheads="1"/>
          </p:cNvSpPr>
          <p:nvPr/>
        </p:nvSpPr>
        <p:spPr>
          <a:xfrm>
            <a:off x="539750" y="2081213"/>
            <a:ext cx="8496300" cy="4427537"/>
          </a:xfrm>
          <a:prstGeom prst="rect">
            <a:avLst/>
          </a:prstGeom>
        </p:spPr>
        <p:txBody>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a:lstStyle>
          <a:p>
            <a:pPr>
              <a:lnSpc>
                <a:spcPct val="160000"/>
              </a:lnSpc>
            </a:pPr>
            <a:r>
              <a:rPr lang="en-US" altLang="zh-CN" sz="2800" b="1" dirty="0" smtClean="0">
                <a:solidFill>
                  <a:srgbClr val="0000FF"/>
                </a:solidFill>
              </a:rPr>
              <a:t>3. Survey your classmates about their favorite kinds of movies. Then write a report about it. </a:t>
            </a:r>
          </a:p>
          <a:p>
            <a:pPr>
              <a:lnSpc>
                <a:spcPct val="160000"/>
              </a:lnSpc>
            </a:pPr>
            <a:r>
              <a:rPr lang="en-US" altLang="zh-CN" b="1" dirty="0" smtClean="0">
                <a:solidFill>
                  <a:schemeClr val="hlink"/>
                </a:solidFill>
              </a:rPr>
              <a:t>You may begin like this:</a:t>
            </a:r>
          </a:p>
          <a:p>
            <a:pPr>
              <a:lnSpc>
                <a:spcPct val="160000"/>
              </a:lnSpc>
            </a:pPr>
            <a:r>
              <a:rPr lang="en-US" altLang="zh-CN" sz="2800" dirty="0" smtClean="0">
                <a:solidFill>
                  <a:srgbClr val="0000FF"/>
                </a:solidFill>
              </a:rPr>
              <a:t>      I asked over fifty classmates about their favorite kinds of films. Here are the results…</a:t>
            </a:r>
          </a:p>
        </p:txBody>
      </p:sp>
      <p:pic>
        <p:nvPicPr>
          <p:cNvPr id="4" name="Picture 4" descr="处女"/>
          <p:cNvPicPr>
            <a:picLocks noChangeAspect="1" noChangeArrowheads="1"/>
          </p:cNvPicPr>
          <p:nvPr/>
        </p:nvPicPr>
        <p:blipFill>
          <a:blip r:embed="rId2" cstate="email">
            <a:lum bright="2000" contrast="-6000"/>
          </a:blip>
          <a:srcRect/>
          <a:stretch>
            <a:fillRect/>
          </a:stretch>
        </p:blipFill>
        <p:spPr bwMode="auto">
          <a:xfrm>
            <a:off x="7235825" y="333375"/>
            <a:ext cx="1584325" cy="1800225"/>
          </a:xfrm>
          <a:prstGeom prst="rect">
            <a:avLst/>
          </a:prstGeom>
          <a:solidFill>
            <a:schemeClr val="accent1">
              <a:alpha val="45882"/>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6" y="980728"/>
            <a:ext cx="8424862" cy="5472608"/>
          </a:xfrm>
        </p:spPr>
        <p:txBody>
          <a:bodyPr/>
          <a:lstStyle/>
          <a:p>
            <a:pPr algn="l" eaLnBrk="1" hangingPunct="1">
              <a:lnSpc>
                <a:spcPct val="150000"/>
              </a:lnSpc>
            </a:pPr>
            <a:r>
              <a:rPr lang="zh-CN" altLang="en-US" sz="2000" b="1" dirty="0" smtClean="0">
                <a:solidFill>
                  <a:srgbClr val="0033CC"/>
                </a:solidFill>
              </a:rPr>
              <a:t>       </a:t>
            </a:r>
            <a:r>
              <a:rPr lang="en-US" altLang="zh-CN" sz="2000" b="1" dirty="0" smtClean="0">
                <a:solidFill>
                  <a:srgbClr val="0033CC"/>
                </a:solidFill>
              </a:rPr>
              <a:t>I asked over fifty classmates about their favorite kinds of films. Here are the results.</a:t>
            </a:r>
            <a:br>
              <a:rPr lang="en-US" altLang="zh-CN" sz="2000" b="1" dirty="0" smtClean="0">
                <a:solidFill>
                  <a:srgbClr val="0033CC"/>
                </a:solidFill>
              </a:rPr>
            </a:br>
            <a:r>
              <a:rPr lang="en-US" altLang="zh-CN" sz="2000" b="1" dirty="0" smtClean="0">
                <a:solidFill>
                  <a:srgbClr val="0033CC"/>
                </a:solidFill>
              </a:rPr>
              <a:t>       It won’t come to any surprise to learn that most of them said that they love fiction movies. Action movies are popular with the boys while some of those surveyed said that documentary movies are also their favorite, and as many as three out of ten students like cartoons most. Surprisingly, only two out of ten said they love tragedies.</a:t>
            </a:r>
            <a:br>
              <a:rPr lang="en-US" altLang="zh-CN" sz="2000" b="1" dirty="0" smtClean="0">
                <a:solidFill>
                  <a:srgbClr val="0033CC"/>
                </a:solidFill>
              </a:rPr>
            </a:br>
            <a:r>
              <a:rPr lang="en-US" altLang="zh-CN" sz="2000" b="1" dirty="0" smtClean="0">
                <a:solidFill>
                  <a:srgbClr val="0033CC"/>
                </a:solidFill>
              </a:rPr>
              <a:t>       All in all, we all have our own favorite movies. It is really good for us to see a film to relax ourselves in our spare time.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p:cNvSpPr>
          <p:nvPr/>
        </p:nvSpPr>
        <p:spPr bwMode="auto">
          <a:xfrm>
            <a:off x="1116013" y="765175"/>
            <a:ext cx="2232025" cy="1100138"/>
          </a:xfrm>
          <a:prstGeom prst="rect">
            <a:avLst/>
          </a:prstGeom>
        </p:spPr>
        <p:txBody>
          <a:bodyPr wrap="none" fromWordArt="1">
            <a:prstTxWarp prst="textSlantUp">
              <a:avLst>
                <a:gd name="adj" fmla="val 32056"/>
              </a:avLst>
            </a:prstTxWarp>
          </a:bodyPr>
          <a:lstStyle/>
          <a:p>
            <a:pPr algn="ctr"/>
            <a:r>
              <a:rPr lang="en-US" altLang="zh-CN" sz="36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8998"/>
                    </a:srgbClr>
                  </a:outerShdw>
                </a:effectLst>
                <a:latin typeface="宋体" panose="02010600030101010101" pitchFamily="2" charset="-122"/>
                <a:ea typeface="宋体" panose="02010600030101010101" pitchFamily="2" charset="-122"/>
              </a:rPr>
              <a:t>Summary</a:t>
            </a:r>
            <a:endParaRPr lang="zh-CN" altLang="en-US" sz="36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8998"/>
                  </a:srgbClr>
                </a:outerShdw>
              </a:effectLst>
              <a:latin typeface="宋体" panose="02010600030101010101" pitchFamily="2" charset="-122"/>
              <a:ea typeface="宋体" panose="02010600030101010101" pitchFamily="2" charset="-122"/>
            </a:endParaRPr>
          </a:p>
        </p:txBody>
      </p:sp>
      <p:sp>
        <p:nvSpPr>
          <p:cNvPr id="19459" name="Text Box 3"/>
          <p:cNvSpPr txBox="1">
            <a:spLocks noChangeArrowheads="1"/>
          </p:cNvSpPr>
          <p:nvPr/>
        </p:nvSpPr>
        <p:spPr bwMode="auto">
          <a:xfrm>
            <a:off x="1692275" y="2781300"/>
            <a:ext cx="5903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endParaRPr lang="zh-CN" altLang="en-US"/>
          </a:p>
        </p:txBody>
      </p:sp>
      <p:sp>
        <p:nvSpPr>
          <p:cNvPr id="18436" name="Text Box 4"/>
          <p:cNvSpPr txBox="1">
            <a:spLocks noChangeArrowheads="1"/>
          </p:cNvSpPr>
          <p:nvPr/>
        </p:nvSpPr>
        <p:spPr bwMode="auto">
          <a:xfrm>
            <a:off x="684213" y="2133600"/>
            <a:ext cx="8135937" cy="38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70000"/>
              </a:lnSpc>
              <a:buFont typeface="Arial" panose="020B0604020202020204" pitchFamily="34" charset="0"/>
              <a:buNone/>
            </a:pPr>
            <a:r>
              <a:rPr lang="en-US" altLang="zh-CN" sz="2400" dirty="0">
                <a:solidFill>
                  <a:srgbClr val="0000FF"/>
                </a:solidFill>
              </a:rPr>
              <a:t>1. in general    </a:t>
            </a:r>
            <a:r>
              <a:rPr lang="zh-CN" altLang="en-US" sz="2400" dirty="0">
                <a:solidFill>
                  <a:srgbClr val="0000FF"/>
                </a:solidFill>
              </a:rPr>
              <a:t>大体上，总的来说</a:t>
            </a:r>
          </a:p>
          <a:p>
            <a:pPr eaLnBrk="1" hangingPunct="1">
              <a:lnSpc>
                <a:spcPct val="170000"/>
              </a:lnSpc>
              <a:buFont typeface="Arial" panose="020B0604020202020204" pitchFamily="34" charset="0"/>
              <a:buNone/>
            </a:pPr>
            <a:r>
              <a:rPr lang="en-US" altLang="zh-CN" sz="2400" dirty="0">
                <a:solidFill>
                  <a:srgbClr val="0000FF"/>
                </a:solidFill>
              </a:rPr>
              <a:t>2. take up    </a:t>
            </a:r>
            <a:r>
              <a:rPr lang="zh-CN" altLang="en-US" sz="2400" dirty="0">
                <a:solidFill>
                  <a:srgbClr val="0000FF"/>
                </a:solidFill>
              </a:rPr>
              <a:t>继续；占据；从事</a:t>
            </a:r>
          </a:p>
          <a:p>
            <a:pPr eaLnBrk="1" hangingPunct="1">
              <a:lnSpc>
                <a:spcPct val="170000"/>
              </a:lnSpc>
              <a:buFont typeface="Arial" panose="020B0604020202020204" pitchFamily="34" charset="0"/>
              <a:buNone/>
            </a:pPr>
            <a:r>
              <a:rPr lang="en-US" altLang="zh-CN" sz="2400" dirty="0">
                <a:solidFill>
                  <a:schemeClr val="hlink"/>
                </a:solidFill>
              </a:rPr>
              <a:t>But it would be great for them to take up sports, because it’s such a great thing.</a:t>
            </a:r>
            <a:r>
              <a:rPr lang="en-US" altLang="zh-CN" sz="2400" dirty="0">
                <a:solidFill>
                  <a:srgbClr val="0000FF"/>
                </a:solidFill>
              </a:rPr>
              <a:t> </a:t>
            </a:r>
          </a:p>
          <a:p>
            <a:pPr eaLnBrk="1" hangingPunct="1">
              <a:lnSpc>
                <a:spcPct val="170000"/>
              </a:lnSpc>
              <a:buFont typeface="Arial" panose="020B0604020202020204" pitchFamily="34" charset="0"/>
              <a:buNone/>
            </a:pPr>
            <a:r>
              <a:rPr lang="en-US" altLang="zh-CN" sz="2400" dirty="0">
                <a:solidFill>
                  <a:srgbClr val="0000FF"/>
                </a:solidFill>
              </a:rPr>
              <a:t>3. coach     </a:t>
            </a:r>
            <a:r>
              <a:rPr lang="en-US" altLang="zh-CN" sz="2400" i="1" dirty="0">
                <a:solidFill>
                  <a:srgbClr val="0000FF"/>
                </a:solidFill>
              </a:rPr>
              <a:t>n.  </a:t>
            </a:r>
            <a:r>
              <a:rPr lang="en-US" altLang="zh-CN" sz="2400" dirty="0">
                <a:solidFill>
                  <a:srgbClr val="0000FF"/>
                </a:solidFill>
              </a:rPr>
              <a:t> </a:t>
            </a:r>
            <a:r>
              <a:rPr lang="zh-CN" altLang="en-US" sz="2400" dirty="0">
                <a:solidFill>
                  <a:srgbClr val="0000FF"/>
                </a:solidFill>
              </a:rPr>
              <a:t>教</a:t>
            </a:r>
            <a:r>
              <a:rPr lang="zh-CN" altLang="en-US" sz="2400" dirty="0" smtClean="0">
                <a:solidFill>
                  <a:srgbClr val="0000FF"/>
                </a:solidFill>
              </a:rPr>
              <a:t>练 </a:t>
            </a:r>
            <a:endParaRPr lang="zh-CN" altLang="en-US" sz="2400" dirty="0">
              <a:solidFill>
                <a:srgbClr val="0000FF"/>
              </a:solidFill>
            </a:endParaRPr>
          </a:p>
          <a:p>
            <a:pPr eaLnBrk="1" hangingPunct="1">
              <a:lnSpc>
                <a:spcPct val="170000"/>
              </a:lnSpc>
              <a:buFont typeface="Arial" panose="020B0604020202020204" pitchFamily="34" charset="0"/>
              <a:buNone/>
            </a:pPr>
            <a:r>
              <a:rPr lang="en-US" altLang="zh-CN" sz="2400" dirty="0">
                <a:solidFill>
                  <a:srgbClr val="0000FF"/>
                </a:solidFill>
              </a:rPr>
              <a:t>4. Whatever they want to do, it doesn’t matter...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arn(inVertic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barn(inVertical)">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barn(inVertical)">
                                      <p:cBhvr>
                                        <p:cTn id="17" dur="500"/>
                                        <p:tgtEl>
                                          <p:spTgt spid="184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436">
                                            <p:txEl>
                                              <p:pRg st="3" end="3"/>
                                            </p:txEl>
                                          </p:spTgt>
                                        </p:tgtEl>
                                        <p:attrNameLst>
                                          <p:attrName>style.visibility</p:attrName>
                                        </p:attrNameLst>
                                      </p:cBhvr>
                                      <p:to>
                                        <p:strVal val="visible"/>
                                      </p:to>
                                    </p:set>
                                    <p:animEffect transition="in" filter="barn(inVertical)">
                                      <p:cBhvr>
                                        <p:cTn id="22" dur="500"/>
                                        <p:tgtEl>
                                          <p:spTgt spid="184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436">
                                            <p:txEl>
                                              <p:pRg st="4" end="4"/>
                                            </p:txEl>
                                          </p:spTgt>
                                        </p:tgtEl>
                                        <p:attrNameLst>
                                          <p:attrName>style.visibility</p:attrName>
                                        </p:attrNameLst>
                                      </p:cBhvr>
                                      <p:to>
                                        <p:strVal val="visible"/>
                                      </p:to>
                                    </p:set>
                                    <p:animEffect transition="in" filter="barn(inVertical)">
                                      <p:cBhvr>
                                        <p:cTn id="27" dur="500"/>
                                        <p:tgtEl>
                                          <p:spTgt spid="184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descr="窄竖线"/>
          <p:cNvSpPr>
            <a:spLocks noChangeArrowheads="1" noChangeShapeType="1"/>
          </p:cNvSpPr>
          <p:nvPr/>
        </p:nvSpPr>
        <p:spPr bwMode="auto">
          <a:xfrm>
            <a:off x="2751956" y="1556792"/>
            <a:ext cx="3455987" cy="1366838"/>
          </a:xfrm>
          <a:prstGeom prst="rect">
            <a:avLst/>
          </a:prstGeom>
        </p:spPr>
        <p:txBody>
          <a:bodyPr wrap="none" fromWordArt="1">
            <a:prstTxWarp prst="textCurveUp">
              <a:avLst>
                <a:gd name="adj" fmla="val 19861"/>
              </a:avLst>
            </a:prstTxWarp>
          </a:bodyPr>
          <a:lstStyle/>
          <a:p>
            <a:pPr algn="ctr"/>
            <a:r>
              <a:rPr lang="en-US" altLang="zh-CN" sz="3600" b="1" kern="10" dirty="0">
                <a:ln w="12700">
                  <a:solidFill>
                    <a:srgbClr val="000000"/>
                  </a:solidFill>
                  <a:round/>
                </a:ln>
                <a:pattFill prst="dashHorz">
                  <a:fgClr>
                    <a:srgbClr val="808080"/>
                  </a:fgClr>
                  <a:bgClr>
                    <a:srgbClr val="FFFF00"/>
                  </a:bgClr>
                </a:pattFill>
                <a:effectLst>
                  <a:outerShdw dist="45791" dir="2021404" algn="ctr" rotWithShape="0">
                    <a:srgbClr val="808080">
                      <a:alpha val="78998"/>
                    </a:srgbClr>
                  </a:outerShdw>
                </a:effectLst>
                <a:latin typeface="微软雅黑" panose="020B0503020204020204" pitchFamily="34" charset="-122"/>
                <a:ea typeface="微软雅黑" panose="020B0503020204020204" pitchFamily="34" charset="-122"/>
              </a:rPr>
              <a:t>Homework</a:t>
            </a:r>
            <a:endParaRPr lang="zh-CN" altLang="en-US" sz="3600" b="1" kern="10" dirty="0">
              <a:ln w="12700">
                <a:solidFill>
                  <a:srgbClr val="000000"/>
                </a:solidFill>
                <a:round/>
              </a:ln>
              <a:pattFill prst="dashHorz">
                <a:fgClr>
                  <a:srgbClr val="808080"/>
                </a:fgClr>
                <a:bgClr>
                  <a:srgbClr val="FFFF00"/>
                </a:bgClr>
              </a:pattFill>
              <a:effectLst>
                <a:outerShdw dist="45791" dir="2021404" algn="ctr" rotWithShape="0">
                  <a:srgbClr val="808080">
                    <a:alpha val="78998"/>
                  </a:srgbClr>
                </a:outerShdw>
              </a:effectLst>
              <a:latin typeface="微软雅黑" panose="020B0503020204020204" pitchFamily="34" charset="-122"/>
              <a:ea typeface="微软雅黑" panose="020B0503020204020204" pitchFamily="34" charset="-122"/>
            </a:endParaRPr>
          </a:p>
        </p:txBody>
      </p:sp>
      <p:sp>
        <p:nvSpPr>
          <p:cNvPr id="20484" name="Text Box 4"/>
          <p:cNvSpPr txBox="1">
            <a:spLocks noChangeArrowheads="1"/>
          </p:cNvSpPr>
          <p:nvPr/>
        </p:nvSpPr>
        <p:spPr bwMode="auto">
          <a:xfrm>
            <a:off x="1527994" y="3067050"/>
            <a:ext cx="5903912"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80000"/>
              </a:lnSpc>
              <a:spcBef>
                <a:spcPct val="50000"/>
              </a:spcBef>
              <a:buFont typeface="Arial" panose="020B0604020202020204" pitchFamily="34" charset="0"/>
              <a:buNone/>
            </a:pPr>
            <a:r>
              <a:rPr lang="en-US" altLang="zh-CN" sz="3200" b="1" dirty="0">
                <a:solidFill>
                  <a:srgbClr val="0000FF"/>
                </a:solidFill>
              </a:rPr>
              <a:t>Search for more information and pictures about TV.</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WordArt 2"/>
          <p:cNvSpPr>
            <a:spLocks noChangeArrowheads="1" noChangeShapeType="1"/>
          </p:cNvSpPr>
          <p:nvPr/>
        </p:nvSpPr>
        <p:spPr bwMode="auto">
          <a:xfrm>
            <a:off x="1835150" y="2205038"/>
            <a:ext cx="5761038" cy="1522412"/>
          </a:xfrm>
          <a:prstGeom prst="rect">
            <a:avLst/>
          </a:prstGeom>
        </p:spPr>
        <p:txBody>
          <a:bodyPr wrap="none" fromWordArt="1">
            <a:prstTxWarp prst="textPlain">
              <a:avLst>
                <a:gd name="adj" fmla="val 50000"/>
              </a:avLst>
            </a:prstTxWarp>
          </a:bodyPr>
          <a:lstStyle/>
          <a:p>
            <a:pPr algn="ctr"/>
            <a:r>
              <a:rPr lang="en-US" altLang="zh-CN" sz="36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微软雅黑" panose="020B0503020204020204" pitchFamily="34" charset="-122"/>
                <a:ea typeface="微软雅黑" panose="020B0503020204020204" pitchFamily="34" charset="-122"/>
              </a:rPr>
              <a:t>Thank you! Bye!</a:t>
            </a:r>
            <a:endParaRPr lang="zh-CN" altLang="en-US" sz="36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奥斯卡1"/>
          <p:cNvPicPr>
            <a:picLocks noChangeAspect="1" noChangeArrowheads="1"/>
          </p:cNvPicPr>
          <p:nvPr/>
        </p:nvPicPr>
        <p:blipFill>
          <a:blip r:embed="rId2"/>
          <a:srcRect/>
          <a:stretch>
            <a:fillRect/>
          </a:stretch>
        </p:blipFill>
        <p:spPr bwMode="auto">
          <a:xfrm>
            <a:off x="1547813" y="980728"/>
            <a:ext cx="5329237" cy="403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403350" y="5229225"/>
            <a:ext cx="6192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3600" b="1">
                <a:solidFill>
                  <a:srgbClr val="0000FF"/>
                </a:solidFill>
              </a:rPr>
              <a:t>Oscars Academy Awards</a:t>
            </a:r>
          </a:p>
        </p:txBody>
      </p:sp>
      <p:sp>
        <p:nvSpPr>
          <p:cNvPr id="4102" name="Rectangle 6"/>
          <p:cNvSpPr>
            <a:spLocks noChangeArrowheads="1"/>
          </p:cNvSpPr>
          <p:nvPr/>
        </p:nvSpPr>
        <p:spPr bwMode="auto">
          <a:xfrm>
            <a:off x="3048793" y="5984876"/>
            <a:ext cx="2327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buFont typeface="Arial" panose="020B0604020202020204" pitchFamily="34" charset="0"/>
              <a:buNone/>
            </a:pPr>
            <a:r>
              <a:rPr lang="zh-CN" altLang="en-US" sz="2800" b="1" dirty="0">
                <a:solidFill>
                  <a:srgbClr val="0000FF"/>
                </a:solidFill>
              </a:rPr>
              <a:t>奥斯卡金像奖</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02"/>
                                        </p:tgtEl>
                                        <p:attrNameLst>
                                          <p:attrName>style.visibility</p:attrName>
                                        </p:attrNameLst>
                                      </p:cBhvr>
                                      <p:to>
                                        <p:strVal val="visible"/>
                                      </p:to>
                                    </p:set>
                                    <p:anim calcmode="discrete" valueType="clr">
                                      <p:cBhvr override="childStyle">
                                        <p:cTn id="14" dur="80"/>
                                        <p:tgtEl>
                                          <p:spTgt spid="410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02"/>
                                        </p:tgtEl>
                                        <p:attrNameLst>
                                          <p:attrName>fillcolor</p:attrName>
                                        </p:attrNameLst>
                                      </p:cBhvr>
                                      <p:tavLst>
                                        <p:tav tm="0">
                                          <p:val>
                                            <p:clrVal>
                                              <a:schemeClr val="accent2"/>
                                            </p:clrVal>
                                          </p:val>
                                        </p:tav>
                                        <p:tav tm="50000">
                                          <p:val>
                                            <p:clrVal>
                                              <a:schemeClr val="hlink"/>
                                            </p:clrVal>
                                          </p:val>
                                        </p:tav>
                                      </p:tavLst>
                                    </p:anim>
                                    <p:set>
                                      <p:cBhvr>
                                        <p:cTn id="16" dur="80"/>
                                        <p:tgtEl>
                                          <p:spTgt spid="41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484438" y="692150"/>
            <a:ext cx="44640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4800" b="1">
                <a:solidFill>
                  <a:srgbClr val="FF0000"/>
                </a:solidFill>
              </a:rPr>
              <a:t>the red carpet</a:t>
            </a:r>
          </a:p>
        </p:txBody>
      </p:sp>
      <p:pic>
        <p:nvPicPr>
          <p:cNvPr id="8195" name="Picture 5" descr="奥斯卡封面1"/>
          <p:cNvPicPr>
            <a:picLocks noChangeAspect="1" noChangeArrowheads="1"/>
          </p:cNvPicPr>
          <p:nvPr/>
        </p:nvPicPr>
        <p:blipFill>
          <a:blip r:embed="rId2"/>
          <a:srcRect/>
          <a:stretch>
            <a:fillRect/>
          </a:stretch>
        </p:blipFill>
        <p:spPr bwMode="auto">
          <a:xfrm>
            <a:off x="4716463" y="3860800"/>
            <a:ext cx="32750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走红地毯"/>
          <p:cNvPicPr>
            <a:picLocks noChangeAspect="1" noChangeArrowheads="1"/>
          </p:cNvPicPr>
          <p:nvPr/>
        </p:nvPicPr>
        <p:blipFill>
          <a:blip r:embed="rId3" cstate="email"/>
          <a:srcRect/>
          <a:stretch>
            <a:fillRect/>
          </a:stretch>
        </p:blipFill>
        <p:spPr bwMode="auto">
          <a:xfrm>
            <a:off x="1403350" y="1700213"/>
            <a:ext cx="2967038"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u=3618661289,2522348853&amp;fm=21&amp;gp=0"/>
          <p:cNvPicPr>
            <a:picLocks noChangeAspect="1" noChangeArrowheads="1"/>
          </p:cNvPicPr>
          <p:nvPr/>
        </p:nvPicPr>
        <p:blipFill>
          <a:blip r:embed="rId4"/>
          <a:srcRect/>
          <a:stretch>
            <a:fillRect/>
          </a:stretch>
        </p:blipFill>
        <p:spPr bwMode="auto">
          <a:xfrm>
            <a:off x="4716463" y="1700213"/>
            <a:ext cx="32416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188640"/>
            <a:ext cx="6403975" cy="1143000"/>
          </a:xfrm>
        </p:spPr>
        <p:txBody>
          <a:bodyPr/>
          <a:lstStyle/>
          <a:p>
            <a:pPr eaLnBrk="1" hangingPunct="1"/>
            <a:r>
              <a:rPr lang="en-US" altLang="zh-CN" b="1" dirty="0" smtClean="0">
                <a:effectLst>
                  <a:outerShdw blurRad="38100" dist="38100" dir="2700000" algn="tl">
                    <a:srgbClr val="000000">
                      <a:alpha val="43137"/>
                    </a:srgbClr>
                  </a:outerShdw>
                </a:effectLst>
              </a:rPr>
              <a:t>Pre-reading questions:</a:t>
            </a:r>
          </a:p>
        </p:txBody>
      </p:sp>
      <p:sp>
        <p:nvSpPr>
          <p:cNvPr id="9219" name="Rectangle 3"/>
          <p:cNvSpPr>
            <a:spLocks noGrp="1" noChangeArrowheads="1"/>
          </p:cNvSpPr>
          <p:nvPr>
            <p:ph idx="1"/>
          </p:nvPr>
        </p:nvSpPr>
        <p:spPr>
          <a:xfrm>
            <a:off x="385763" y="1556793"/>
            <a:ext cx="8229600" cy="4104456"/>
          </a:xfrm>
          <a:solidFill>
            <a:schemeClr val="bg1">
              <a:alpha val="55000"/>
            </a:schemeClr>
          </a:solidFill>
        </p:spPr>
        <p:txBody>
          <a:bodyPr/>
          <a:lstStyle/>
          <a:p>
            <a:pPr eaLnBrk="1" hangingPunct="1">
              <a:lnSpc>
                <a:spcPct val="190000"/>
              </a:lnSpc>
            </a:pPr>
            <a:r>
              <a:rPr lang="en-US" altLang="zh-CN" sz="3200" b="1" i="1" dirty="0" smtClean="0"/>
              <a:t>Times</a:t>
            </a:r>
            <a:r>
              <a:rPr lang="en-US" altLang="zh-CN" sz="3200" b="1" dirty="0" smtClean="0"/>
              <a:t> </a:t>
            </a:r>
            <a:r>
              <a:rPr lang="en-US" altLang="zh-CN" sz="3200" b="1" i="1" dirty="0" smtClean="0"/>
              <a:t>Post</a:t>
            </a:r>
            <a:r>
              <a:rPr lang="en-US" altLang="zh-CN" sz="3200" dirty="0" smtClean="0"/>
              <a:t> is most probably the name of a (book / website).</a:t>
            </a:r>
          </a:p>
          <a:p>
            <a:pPr eaLnBrk="1" hangingPunct="1">
              <a:lnSpc>
                <a:spcPct val="190000"/>
              </a:lnSpc>
            </a:pPr>
            <a:r>
              <a:rPr lang="en-US" altLang="zh-CN" sz="3200" dirty="0" smtClean="0"/>
              <a:t>The three pieces of news are all about (arts / entertainment).</a:t>
            </a:r>
          </a:p>
        </p:txBody>
      </p:sp>
      <p:sp>
        <p:nvSpPr>
          <p:cNvPr id="9222" name="Line 6"/>
          <p:cNvSpPr>
            <a:spLocks noChangeShapeType="1"/>
          </p:cNvSpPr>
          <p:nvPr/>
        </p:nvSpPr>
        <p:spPr bwMode="auto">
          <a:xfrm>
            <a:off x="2555875" y="3500438"/>
            <a:ext cx="1368425"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3" name="Line 7"/>
          <p:cNvSpPr>
            <a:spLocks noChangeShapeType="1"/>
          </p:cNvSpPr>
          <p:nvPr/>
        </p:nvSpPr>
        <p:spPr bwMode="auto">
          <a:xfrm>
            <a:off x="2051050" y="5445125"/>
            <a:ext cx="2449513"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219">
                                            <p:bg/>
                                          </p:spTgt>
                                        </p:tgtEl>
                                        <p:attrNameLst>
                                          <p:attrName>style.visibility</p:attrName>
                                        </p:attrNameLst>
                                      </p:cBhvr>
                                      <p:to>
                                        <p:strVal val="visible"/>
                                      </p:to>
                                    </p:set>
                                    <p:anim calcmode="lin" valueType="num">
                                      <p:cBhvr>
                                        <p:cTn id="7" dur="1000" fill="hold"/>
                                        <p:tgtEl>
                                          <p:spTgt spid="9219">
                                            <p:bg/>
                                          </p:spTgt>
                                        </p:tgtEl>
                                        <p:attrNameLst>
                                          <p:attrName>ppt_w</p:attrName>
                                        </p:attrNameLst>
                                      </p:cBhvr>
                                      <p:tavLst>
                                        <p:tav tm="0">
                                          <p:val>
                                            <p:fltVal val="0"/>
                                          </p:val>
                                        </p:tav>
                                        <p:tav tm="100000">
                                          <p:val>
                                            <p:strVal val="#ppt_w"/>
                                          </p:val>
                                        </p:tav>
                                      </p:tavLst>
                                    </p:anim>
                                    <p:anim calcmode="lin" valueType="num">
                                      <p:cBhvr>
                                        <p:cTn id="8" dur="1000" fill="hold"/>
                                        <p:tgtEl>
                                          <p:spTgt spid="9219">
                                            <p:bg/>
                                          </p:spTgt>
                                        </p:tgtEl>
                                        <p:attrNameLst>
                                          <p:attrName>ppt_h</p:attrName>
                                        </p:attrNameLst>
                                      </p:cBhvr>
                                      <p:tavLst>
                                        <p:tav tm="0">
                                          <p:val>
                                            <p:fltVal val="0"/>
                                          </p:val>
                                        </p:tav>
                                        <p:tav tm="100000">
                                          <p:val>
                                            <p:strVal val="#ppt_h"/>
                                          </p:val>
                                        </p:tav>
                                      </p:tavLst>
                                    </p:anim>
                                    <p:anim calcmode="lin" valueType="num">
                                      <p:cBhvr>
                                        <p:cTn id="9" dur="1000" fill="hold"/>
                                        <p:tgtEl>
                                          <p:spTgt spid="9219">
                                            <p:bg/>
                                          </p:spTgt>
                                        </p:tgtEl>
                                        <p:attrNameLst>
                                          <p:attrName>style.rotation</p:attrName>
                                        </p:attrNameLst>
                                      </p:cBhvr>
                                      <p:tavLst>
                                        <p:tav tm="0">
                                          <p:val>
                                            <p:fltVal val="90"/>
                                          </p:val>
                                        </p:tav>
                                        <p:tav tm="100000">
                                          <p:val>
                                            <p:fltVal val="0"/>
                                          </p:val>
                                        </p:tav>
                                      </p:tavLst>
                                    </p:anim>
                                    <p:animEffect transition="in" filter="fade">
                                      <p:cBhvr>
                                        <p:cTn id="10" dur="1000"/>
                                        <p:tgtEl>
                                          <p:spTgt spid="9219">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p:cTn id="13"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9219">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9219">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p:cTn id="19" dur="10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9219">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92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22"/>
                                        </p:tgtEl>
                                        <p:attrNameLst>
                                          <p:attrName>style.visibility</p:attrName>
                                        </p:attrNameLst>
                                      </p:cBhvr>
                                      <p:to>
                                        <p:strVal val="visible"/>
                                      </p:to>
                                    </p:set>
                                    <p:animEffect transition="in" filter="dissolve">
                                      <p:cBhvr>
                                        <p:cTn id="27" dur="500"/>
                                        <p:tgtEl>
                                          <p:spTgt spid="92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23"/>
                                        </p:tgtEl>
                                        <p:attrNameLst>
                                          <p:attrName>style.visibility</p:attrName>
                                        </p:attrNameLst>
                                      </p:cBhvr>
                                      <p:to>
                                        <p:strVal val="visible"/>
                                      </p:to>
                                    </p:set>
                                    <p:animEffect transition="in" filter="dissolve">
                                      <p:cBhvr>
                                        <p:cTn id="32"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animBg="1"/>
      <p:bldP spid="9222" grpId="0" animBg="1"/>
      <p:bldP spid="92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29-1a-1"/>
          <p:cNvPicPr>
            <a:picLocks noChangeAspect="1" noChangeArrowheads="1"/>
          </p:cNvPicPr>
          <p:nvPr/>
        </p:nvPicPr>
        <p:blipFill>
          <a:blip r:embed="rId2" cstate="email"/>
          <a:srcRect/>
          <a:stretch>
            <a:fillRect/>
          </a:stretch>
        </p:blipFill>
        <p:spPr bwMode="auto">
          <a:xfrm>
            <a:off x="0" y="1484313"/>
            <a:ext cx="247332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755576" y="116632"/>
            <a:ext cx="7416800" cy="92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50000"/>
              </a:spcBef>
              <a:buFont typeface="Arial" panose="020B0604020202020204" pitchFamily="34" charset="0"/>
              <a:buNone/>
            </a:pPr>
            <a:r>
              <a:rPr lang="en-US" altLang="zh-CN" sz="3200" b="1" dirty="0">
                <a:solidFill>
                  <a:schemeClr val="bg1"/>
                </a:solidFill>
                <a:effectLst>
                  <a:outerShdw blurRad="38100" dist="38100" dir="2700000" algn="tl">
                    <a:srgbClr val="000000">
                      <a:alpha val="43137"/>
                    </a:srgbClr>
                  </a:outerShdw>
                </a:effectLst>
              </a:rPr>
              <a:t>The 82nd Oscars Academy Awards</a:t>
            </a:r>
          </a:p>
        </p:txBody>
      </p:sp>
      <p:sp>
        <p:nvSpPr>
          <p:cNvPr id="10247" name="Text Box 7"/>
          <p:cNvSpPr txBox="1">
            <a:spLocks noChangeArrowheads="1"/>
          </p:cNvSpPr>
          <p:nvPr/>
        </p:nvSpPr>
        <p:spPr bwMode="auto">
          <a:xfrm>
            <a:off x="2555875" y="1557338"/>
            <a:ext cx="65881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t>1.When and where was it held?</a:t>
            </a:r>
          </a:p>
          <a:p>
            <a:pPr>
              <a:spcBef>
                <a:spcPct val="50000"/>
              </a:spcBef>
            </a:pPr>
            <a:endParaRPr lang="en-US" altLang="zh-CN" sz="2800" b="1"/>
          </a:p>
          <a:p>
            <a:pPr>
              <a:spcBef>
                <a:spcPct val="50000"/>
              </a:spcBef>
            </a:pPr>
            <a:r>
              <a:rPr lang="en-US" altLang="zh-CN" sz="2800" b="1"/>
              <a:t>2.What did the Oscars </a:t>
            </a:r>
            <a:r>
              <a:rPr lang="en-US" altLang="zh-CN" sz="2800" b="1">
                <a:solidFill>
                  <a:srgbClr val="FF0000"/>
                </a:solidFill>
              </a:rPr>
              <a:t>include</a:t>
            </a:r>
            <a:r>
              <a:rPr lang="en-US" altLang="zh-CN" sz="2800" b="1"/>
              <a:t>?</a:t>
            </a:r>
          </a:p>
          <a:p>
            <a:pPr>
              <a:spcBef>
                <a:spcPct val="50000"/>
              </a:spcBef>
            </a:pPr>
            <a:endParaRPr lang="en-US" altLang="zh-CN" sz="2800" b="1"/>
          </a:p>
          <a:p>
            <a:pPr>
              <a:spcBef>
                <a:spcPct val="50000"/>
              </a:spcBef>
            </a:pPr>
            <a:endParaRPr lang="en-US" altLang="zh-CN" sz="2800" b="1"/>
          </a:p>
          <a:p>
            <a:pPr>
              <a:spcBef>
                <a:spcPct val="50000"/>
              </a:spcBef>
            </a:pPr>
            <a:r>
              <a:rPr lang="en-US" altLang="zh-CN" sz="2800" b="1"/>
              <a:t>3.Who became the first woman to win the award?</a:t>
            </a:r>
          </a:p>
        </p:txBody>
      </p:sp>
      <p:sp>
        <p:nvSpPr>
          <p:cNvPr id="10248" name="Text Box 8"/>
          <p:cNvSpPr txBox="1">
            <a:spLocks noChangeArrowheads="1"/>
          </p:cNvSpPr>
          <p:nvPr/>
        </p:nvSpPr>
        <p:spPr bwMode="auto">
          <a:xfrm>
            <a:off x="2700338" y="2060575"/>
            <a:ext cx="597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rgbClr val="0000FF"/>
                </a:solidFill>
              </a:rPr>
              <a:t>It was held on Sunday ,March 7 ,2010, at the  Kodak Theatre in Hollywood.</a:t>
            </a:r>
          </a:p>
        </p:txBody>
      </p:sp>
      <p:sp>
        <p:nvSpPr>
          <p:cNvPr id="10249" name="Text Box 9"/>
          <p:cNvSpPr txBox="1">
            <a:spLocks noChangeArrowheads="1"/>
          </p:cNvSpPr>
          <p:nvPr/>
        </p:nvSpPr>
        <p:spPr bwMode="auto">
          <a:xfrm>
            <a:off x="2700338" y="3429000"/>
            <a:ext cx="59769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rgbClr val="0000FF"/>
                </a:solidFill>
              </a:rPr>
              <a:t>The Oscars </a:t>
            </a:r>
            <a:r>
              <a:rPr lang="en-US" altLang="zh-CN" sz="2400" b="1">
                <a:solidFill>
                  <a:srgbClr val="FF0000"/>
                </a:solidFill>
              </a:rPr>
              <a:t>included </a:t>
            </a:r>
            <a:r>
              <a:rPr lang="en-US" altLang="zh-CN" sz="2400" b="1">
                <a:solidFill>
                  <a:srgbClr val="0000FF"/>
                </a:solidFill>
              </a:rPr>
              <a:t> best motion picture , best actor ,best actress, best director.</a:t>
            </a:r>
          </a:p>
        </p:txBody>
      </p:sp>
      <p:sp>
        <p:nvSpPr>
          <p:cNvPr id="10250" name="Text Box 10"/>
          <p:cNvSpPr txBox="1">
            <a:spLocks noChangeArrowheads="1"/>
          </p:cNvSpPr>
          <p:nvPr/>
        </p:nvSpPr>
        <p:spPr bwMode="auto">
          <a:xfrm>
            <a:off x="2700338" y="5734050"/>
            <a:ext cx="597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rgbClr val="0000FF"/>
                </a:solidFill>
              </a:rPr>
              <a:t>Kathryn became the first woman to win the award.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p:cTn id="7" dur="500" fill="hold"/>
                                        <p:tgtEl>
                                          <p:spTgt spid="10247"/>
                                        </p:tgtEl>
                                        <p:attrNameLst>
                                          <p:attrName>ppt_w</p:attrName>
                                        </p:attrNameLst>
                                      </p:cBhvr>
                                      <p:tavLst>
                                        <p:tav tm="0">
                                          <p:val>
                                            <p:fltVal val="0"/>
                                          </p:val>
                                        </p:tav>
                                        <p:tav tm="100000">
                                          <p:val>
                                            <p:strVal val="#ppt_w"/>
                                          </p:val>
                                        </p:tav>
                                      </p:tavLst>
                                    </p:anim>
                                    <p:anim calcmode="lin" valueType="num">
                                      <p:cBhvr>
                                        <p:cTn id="8" dur="500" fill="hold"/>
                                        <p:tgtEl>
                                          <p:spTgt spid="102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blinds(horizontal)">
                                      <p:cBhvr>
                                        <p:cTn id="13" dur="500"/>
                                        <p:tgtEl>
                                          <p:spTgt spid="1024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249"/>
                                        </p:tgtEl>
                                        <p:attrNameLst>
                                          <p:attrName>style.visibility</p:attrName>
                                        </p:attrNameLst>
                                      </p:cBhvr>
                                      <p:to>
                                        <p:strVal val="visible"/>
                                      </p:to>
                                    </p:set>
                                    <p:animEffect transition="in" filter="blinds(horizontal)">
                                      <p:cBhvr>
                                        <p:cTn id="18" dur="500"/>
                                        <p:tgtEl>
                                          <p:spTgt spid="1024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50"/>
                                        </p:tgtEl>
                                        <p:attrNameLst>
                                          <p:attrName>style.visibility</p:attrName>
                                        </p:attrNameLst>
                                      </p:cBhvr>
                                      <p:to>
                                        <p:strVal val="visible"/>
                                      </p:to>
                                    </p:set>
                                    <p:animEffect transition="in" filter="blinds(horizontal)">
                                      <p:cBhvr>
                                        <p:cTn id="23"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49" grpId="0"/>
      <p:bldP spid="102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58850" y="188640"/>
            <a:ext cx="9145587" cy="85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80000"/>
              </a:lnSpc>
              <a:spcBef>
                <a:spcPct val="50000"/>
              </a:spcBef>
              <a:buFont typeface="Arial" panose="020B0604020202020204" pitchFamily="34" charset="0"/>
              <a:buNone/>
            </a:pPr>
            <a:r>
              <a:rPr lang="en-US" altLang="zh-CN" sz="3200" b="1" dirty="0">
                <a:solidFill>
                  <a:schemeClr val="bg1"/>
                </a:solidFill>
                <a:effectLst>
                  <a:outerShdw blurRad="38100" dist="38100" dir="2700000" algn="tl">
                    <a:srgbClr val="000000">
                      <a:alpha val="43137"/>
                    </a:srgbClr>
                  </a:outerShdw>
                </a:effectLst>
              </a:rPr>
              <a:t>Picasso’s Works Show in New York Museum</a:t>
            </a:r>
          </a:p>
        </p:txBody>
      </p:sp>
      <p:pic>
        <p:nvPicPr>
          <p:cNvPr id="11268" name="Picture 4" descr="19-6-2-2-"/>
          <p:cNvPicPr>
            <a:picLocks noChangeAspect="1" noChangeArrowheads="1"/>
          </p:cNvPicPr>
          <p:nvPr/>
        </p:nvPicPr>
        <p:blipFill>
          <a:blip r:embed="rId2" cstate="email"/>
          <a:srcRect/>
          <a:stretch>
            <a:fillRect/>
          </a:stretch>
        </p:blipFill>
        <p:spPr bwMode="auto">
          <a:xfrm>
            <a:off x="395288" y="1412875"/>
            <a:ext cx="21605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19-6-2-4-"/>
          <p:cNvPicPr>
            <a:picLocks noChangeAspect="1" noChangeArrowheads="1"/>
          </p:cNvPicPr>
          <p:nvPr/>
        </p:nvPicPr>
        <p:blipFill>
          <a:blip r:embed="rId3" cstate="email"/>
          <a:srcRect/>
          <a:stretch>
            <a:fillRect/>
          </a:stretch>
        </p:blipFill>
        <p:spPr bwMode="auto">
          <a:xfrm>
            <a:off x="323850" y="3789363"/>
            <a:ext cx="22590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8"/>
          <p:cNvSpPr txBox="1">
            <a:spLocks noChangeArrowheads="1"/>
          </p:cNvSpPr>
          <p:nvPr/>
        </p:nvSpPr>
        <p:spPr bwMode="auto">
          <a:xfrm>
            <a:off x="2843213" y="1628775"/>
            <a:ext cx="5976937"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1"/>
              <a:t>1.How many paintings and drawings will the show present?</a:t>
            </a:r>
          </a:p>
          <a:p>
            <a:pPr>
              <a:spcBef>
                <a:spcPct val="50000"/>
              </a:spcBef>
            </a:pPr>
            <a:endParaRPr lang="en-US" altLang="zh-CN" sz="2600" b="1"/>
          </a:p>
          <a:p>
            <a:pPr>
              <a:spcBef>
                <a:spcPct val="50000"/>
              </a:spcBef>
            </a:pPr>
            <a:endParaRPr lang="en-US" altLang="zh-CN" sz="2600" b="1"/>
          </a:p>
          <a:p>
            <a:pPr>
              <a:spcBef>
                <a:spcPct val="50000"/>
              </a:spcBef>
            </a:pPr>
            <a:r>
              <a:rPr lang="en-US" altLang="zh-CN" sz="2600" b="1"/>
              <a:t>2.What did the exhibition want to tell people?</a:t>
            </a:r>
          </a:p>
        </p:txBody>
      </p:sp>
      <p:sp>
        <p:nvSpPr>
          <p:cNvPr id="11273" name="Text Box 9"/>
          <p:cNvSpPr txBox="1">
            <a:spLocks noChangeArrowheads="1"/>
          </p:cNvSpPr>
          <p:nvPr/>
        </p:nvSpPr>
        <p:spPr bwMode="auto">
          <a:xfrm>
            <a:off x="2916238" y="2636838"/>
            <a:ext cx="54721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0000FF"/>
                </a:solidFill>
              </a:rPr>
              <a:t>Three hundred .</a:t>
            </a:r>
          </a:p>
        </p:txBody>
      </p:sp>
      <p:sp>
        <p:nvSpPr>
          <p:cNvPr id="11274" name="Text Box 10"/>
          <p:cNvSpPr txBox="1">
            <a:spLocks noChangeArrowheads="1"/>
          </p:cNvSpPr>
          <p:nvPr/>
        </p:nvSpPr>
        <p:spPr bwMode="auto">
          <a:xfrm>
            <a:off x="2771775" y="4724400"/>
            <a:ext cx="61563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1">
                <a:solidFill>
                  <a:srgbClr val="0000FF"/>
                </a:solidFill>
              </a:rPr>
              <a:t>The exhibition wants to tell people: Pablo Picasso never gets old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linds(horizontal)">
                                      <p:cBhvr>
                                        <p:cTn id="7" dur="5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273"/>
                                        </p:tgtEl>
                                        <p:attrNameLst>
                                          <p:attrName>style.visibility</p:attrName>
                                        </p:attrNameLst>
                                      </p:cBhvr>
                                      <p:to>
                                        <p:strVal val="visible"/>
                                      </p:to>
                                    </p:set>
                                    <p:anim calcmode="discrete" valueType="clr">
                                      <p:cBhvr override="childStyle">
                                        <p:cTn id="12" dur="80"/>
                                        <p:tgtEl>
                                          <p:spTgt spid="1127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73"/>
                                        </p:tgtEl>
                                        <p:attrNameLst>
                                          <p:attrName>fillcolor</p:attrName>
                                        </p:attrNameLst>
                                      </p:cBhvr>
                                      <p:tavLst>
                                        <p:tav tm="0">
                                          <p:val>
                                            <p:clrVal>
                                              <a:schemeClr val="accent2"/>
                                            </p:clrVal>
                                          </p:val>
                                        </p:tav>
                                        <p:tav tm="50000">
                                          <p:val>
                                            <p:clrVal>
                                              <a:schemeClr val="hlink"/>
                                            </p:clrVal>
                                          </p:val>
                                        </p:tav>
                                      </p:tavLst>
                                    </p:anim>
                                    <p:set>
                                      <p:cBhvr>
                                        <p:cTn id="14" dur="80"/>
                                        <p:tgtEl>
                                          <p:spTgt spid="1127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274"/>
                                        </p:tgtEl>
                                        <p:attrNameLst>
                                          <p:attrName>style.visibility</p:attrName>
                                        </p:attrNameLst>
                                      </p:cBhvr>
                                      <p:to>
                                        <p:strVal val="visible"/>
                                      </p:to>
                                    </p:set>
                                    <p:anim calcmode="discrete" valueType="clr">
                                      <p:cBhvr override="childStyle">
                                        <p:cTn id="19" dur="80"/>
                                        <p:tgtEl>
                                          <p:spTgt spid="1127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274"/>
                                        </p:tgtEl>
                                        <p:attrNameLst>
                                          <p:attrName>fillcolor</p:attrName>
                                        </p:attrNameLst>
                                      </p:cBhvr>
                                      <p:tavLst>
                                        <p:tav tm="0">
                                          <p:val>
                                            <p:clrVal>
                                              <a:schemeClr val="accent2"/>
                                            </p:clrVal>
                                          </p:val>
                                        </p:tav>
                                        <p:tav tm="50000">
                                          <p:val>
                                            <p:clrVal>
                                              <a:schemeClr val="hlink"/>
                                            </p:clrVal>
                                          </p:val>
                                        </p:tav>
                                      </p:tavLst>
                                    </p:anim>
                                    <p:set>
                                      <p:cBhvr>
                                        <p:cTn id="21" dur="80"/>
                                        <p:tgtEl>
                                          <p:spTgt spid="112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p:bldP spid="112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29-1a-3"/>
          <p:cNvPicPr>
            <a:picLocks noChangeAspect="1" noChangeArrowheads="1"/>
          </p:cNvPicPr>
          <p:nvPr/>
        </p:nvPicPr>
        <p:blipFill>
          <a:blip r:embed="rId2" cstate="email"/>
          <a:srcRect/>
          <a:stretch>
            <a:fillRect/>
          </a:stretch>
        </p:blipFill>
        <p:spPr bwMode="auto">
          <a:xfrm>
            <a:off x="0" y="1412875"/>
            <a:ext cx="266541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479773" y="41275"/>
            <a:ext cx="9072562" cy="92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50000"/>
              </a:spcBef>
              <a:buFont typeface="Arial" panose="020B0604020202020204" pitchFamily="34" charset="0"/>
              <a:buNone/>
            </a:pPr>
            <a:r>
              <a:rPr lang="en-US" altLang="zh-CN" sz="3200" b="1" dirty="0">
                <a:solidFill>
                  <a:schemeClr val="bg1"/>
                </a:solidFill>
                <a:effectLst>
                  <a:outerShdw blurRad="38100" dist="38100" dir="2700000" algn="tl">
                    <a:srgbClr val="000000">
                      <a:alpha val="43137"/>
                    </a:srgbClr>
                  </a:outerShdw>
                </a:effectLst>
              </a:rPr>
              <a:t>Beckham Wants Football Star Sons</a:t>
            </a:r>
          </a:p>
        </p:txBody>
      </p:sp>
      <p:sp>
        <p:nvSpPr>
          <p:cNvPr id="12294" name="Text Box 6"/>
          <p:cNvSpPr txBox="1">
            <a:spLocks noChangeArrowheads="1"/>
          </p:cNvSpPr>
          <p:nvPr/>
        </p:nvSpPr>
        <p:spPr bwMode="auto">
          <a:xfrm>
            <a:off x="2700338" y="1341438"/>
            <a:ext cx="6840537" cy="386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1"/>
              <a:t>1.What did David Beckham do?</a:t>
            </a:r>
          </a:p>
          <a:p>
            <a:pPr>
              <a:spcBef>
                <a:spcPct val="50000"/>
              </a:spcBef>
            </a:pPr>
            <a:endParaRPr lang="en-US" altLang="zh-CN" sz="2600" b="1"/>
          </a:p>
          <a:p>
            <a:pPr>
              <a:spcBef>
                <a:spcPct val="50000"/>
              </a:spcBef>
            </a:pPr>
            <a:r>
              <a:rPr lang="en-US" altLang="zh-CN" sz="2600" b="1"/>
              <a:t>2.What would he like  his son to do?</a:t>
            </a:r>
          </a:p>
          <a:p>
            <a:pPr>
              <a:spcBef>
                <a:spcPct val="50000"/>
              </a:spcBef>
            </a:pPr>
            <a:endParaRPr lang="en-US" altLang="zh-CN" sz="2600" b="1"/>
          </a:p>
          <a:p>
            <a:pPr>
              <a:spcBef>
                <a:spcPct val="50000"/>
              </a:spcBef>
            </a:pPr>
            <a:endParaRPr lang="en-US" altLang="zh-CN" sz="2600" b="1"/>
          </a:p>
          <a:p>
            <a:pPr>
              <a:spcBef>
                <a:spcPct val="50000"/>
              </a:spcBef>
            </a:pPr>
            <a:r>
              <a:rPr lang="en-US" altLang="zh-CN" sz="2600" b="1"/>
              <a:t>3.Why did he want his son to take up sports?</a:t>
            </a:r>
            <a:endParaRPr lang="zh-CN" altLang="en-US" sz="2600" b="1"/>
          </a:p>
        </p:txBody>
      </p:sp>
      <p:sp>
        <p:nvSpPr>
          <p:cNvPr id="12295" name="Text Box 7"/>
          <p:cNvSpPr txBox="1">
            <a:spLocks noChangeArrowheads="1"/>
          </p:cNvSpPr>
          <p:nvPr/>
        </p:nvSpPr>
        <p:spPr bwMode="auto">
          <a:xfrm>
            <a:off x="2987675" y="1844675"/>
            <a:ext cx="46085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1">
                <a:solidFill>
                  <a:srgbClr val="0000FF"/>
                </a:solidFill>
              </a:rPr>
              <a:t>He is a famous football star.</a:t>
            </a:r>
          </a:p>
        </p:txBody>
      </p:sp>
      <p:sp>
        <p:nvSpPr>
          <p:cNvPr id="12296" name="Text Box 8"/>
          <p:cNvSpPr txBox="1">
            <a:spLocks noChangeArrowheads="1"/>
          </p:cNvSpPr>
          <p:nvPr/>
        </p:nvSpPr>
        <p:spPr bwMode="auto">
          <a:xfrm>
            <a:off x="2987675" y="3068638"/>
            <a:ext cx="61563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1">
                <a:solidFill>
                  <a:srgbClr val="0000FF"/>
                </a:solidFill>
              </a:rPr>
              <a:t>He would like his son to </a:t>
            </a:r>
            <a:r>
              <a:rPr lang="en-US" altLang="zh-CN" sz="2600" b="1">
                <a:solidFill>
                  <a:srgbClr val="FF0000"/>
                </a:solidFill>
              </a:rPr>
              <a:t>follow in his footsteps.</a:t>
            </a:r>
          </a:p>
        </p:txBody>
      </p:sp>
      <p:sp>
        <p:nvSpPr>
          <p:cNvPr id="12297" name="Text Box 9"/>
          <p:cNvSpPr txBox="1">
            <a:spLocks noChangeArrowheads="1"/>
          </p:cNvSpPr>
          <p:nvPr/>
        </p:nvSpPr>
        <p:spPr bwMode="auto">
          <a:xfrm>
            <a:off x="2771775" y="5157788"/>
            <a:ext cx="61563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b="1">
                <a:solidFill>
                  <a:srgbClr val="0000FF"/>
                </a:solidFill>
              </a:rPr>
              <a:t>Because it’s such a great thing.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p:cTn id="12" dur="500" fill="hold"/>
                                        <p:tgtEl>
                                          <p:spTgt spid="12295"/>
                                        </p:tgtEl>
                                        <p:attrNameLst>
                                          <p:attrName>ppt_w</p:attrName>
                                        </p:attrNameLst>
                                      </p:cBhvr>
                                      <p:tavLst>
                                        <p:tav tm="0">
                                          <p:val>
                                            <p:fltVal val="0"/>
                                          </p:val>
                                        </p:tav>
                                        <p:tav tm="100000">
                                          <p:val>
                                            <p:strVal val="#ppt_w"/>
                                          </p:val>
                                        </p:tav>
                                      </p:tavLst>
                                    </p:anim>
                                    <p:anim calcmode="lin" valueType="num">
                                      <p:cBhvr>
                                        <p:cTn id="13" dur="500" fill="hold"/>
                                        <p:tgtEl>
                                          <p:spTgt spid="1229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2296"/>
                                        </p:tgtEl>
                                        <p:attrNameLst>
                                          <p:attrName>style.visibility</p:attrName>
                                        </p:attrNameLst>
                                      </p:cBhvr>
                                      <p:to>
                                        <p:strVal val="visible"/>
                                      </p:to>
                                    </p:set>
                                    <p:anim calcmode="lin" valueType="num">
                                      <p:cBhvr>
                                        <p:cTn id="18" dur="500" fill="hold"/>
                                        <p:tgtEl>
                                          <p:spTgt spid="12296"/>
                                        </p:tgtEl>
                                        <p:attrNameLst>
                                          <p:attrName>ppt_w</p:attrName>
                                        </p:attrNameLst>
                                      </p:cBhvr>
                                      <p:tavLst>
                                        <p:tav tm="0">
                                          <p:val>
                                            <p:fltVal val="0"/>
                                          </p:val>
                                        </p:tav>
                                        <p:tav tm="100000">
                                          <p:val>
                                            <p:strVal val="#ppt_w"/>
                                          </p:val>
                                        </p:tav>
                                      </p:tavLst>
                                    </p:anim>
                                    <p:anim calcmode="lin" valueType="num">
                                      <p:cBhvr>
                                        <p:cTn id="19" dur="500" fill="hold"/>
                                        <p:tgtEl>
                                          <p:spTgt spid="1229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2297"/>
                                        </p:tgtEl>
                                        <p:attrNameLst>
                                          <p:attrName>style.visibility</p:attrName>
                                        </p:attrNameLst>
                                      </p:cBhvr>
                                      <p:to>
                                        <p:strVal val="visible"/>
                                      </p:to>
                                    </p:set>
                                    <p:anim calcmode="lin" valueType="num">
                                      <p:cBhvr>
                                        <p:cTn id="24" dur="500" fill="hold"/>
                                        <p:tgtEl>
                                          <p:spTgt spid="12297"/>
                                        </p:tgtEl>
                                        <p:attrNameLst>
                                          <p:attrName>ppt_w</p:attrName>
                                        </p:attrNameLst>
                                      </p:cBhvr>
                                      <p:tavLst>
                                        <p:tav tm="0">
                                          <p:val>
                                            <p:fltVal val="0"/>
                                          </p:val>
                                        </p:tav>
                                        <p:tav tm="100000">
                                          <p:val>
                                            <p:strVal val="#ppt_w"/>
                                          </p:val>
                                        </p:tav>
                                      </p:tavLst>
                                    </p:anim>
                                    <p:anim calcmode="lin" valueType="num">
                                      <p:cBhvr>
                                        <p:cTn id="25" dur="500" fill="hold"/>
                                        <p:tgtEl>
                                          <p:spTgt spid="122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6" grpId="0"/>
      <p:bldP spid="122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163" y="613048"/>
            <a:ext cx="8569325" cy="6056312"/>
          </a:xfrm>
          <a:prstGeom prst="rect">
            <a:avLst/>
          </a:prstGeom>
        </p:spPr>
        <p:txBody>
          <a:bodyPr>
            <a:spAutoFit/>
          </a:bodyPr>
          <a:lstStyle/>
          <a:p>
            <a:pPr eaLnBrk="1" hangingPunct="1">
              <a:spcBef>
                <a:spcPct val="50000"/>
              </a:spcBef>
              <a:buFont typeface="Arial" panose="020B0604020202020204" pitchFamily="34" charset="0"/>
              <a:buNone/>
            </a:pPr>
            <a:r>
              <a:rPr lang="en-US" altLang="zh-CN" sz="3200" b="1" dirty="0" smtClean="0">
                <a:solidFill>
                  <a:schemeClr val="bg1"/>
                </a:solidFill>
                <a:effectLst>
                  <a:outerShdw blurRad="38100" dist="38100" dir="2700000" algn="tl">
                    <a:srgbClr val="000000">
                      <a:alpha val="43137"/>
                    </a:srgbClr>
                  </a:outerShdw>
                </a:effectLst>
              </a:rPr>
              <a:t>1b</a:t>
            </a:r>
            <a:r>
              <a:rPr lang="en-US" altLang="zh-CN" sz="3200" b="1" dirty="0">
                <a:solidFill>
                  <a:schemeClr val="bg1"/>
                </a:solidFill>
                <a:effectLst>
                  <a:outerShdw blurRad="38100" dist="38100" dir="2700000" algn="tl">
                    <a:srgbClr val="000000">
                      <a:alpha val="43137"/>
                    </a:srgbClr>
                  </a:outerShdw>
                </a:effectLst>
              </a:rPr>
              <a:t>. Read 1a and mark T (True) or F (False).</a:t>
            </a:r>
          </a:p>
          <a:p>
            <a:pPr eaLnBrk="1" hangingPunct="1">
              <a:lnSpc>
                <a:spcPct val="150000"/>
              </a:lnSpc>
            </a:pPr>
            <a:r>
              <a:rPr lang="en-US" altLang="zh-CN" sz="2400" dirty="0">
                <a:solidFill>
                  <a:srgbClr val="0000FF"/>
                </a:solidFill>
              </a:rPr>
              <a:t>1. The news about the 82nd Academy Awards was reported on March 7.                                                          (            )</a:t>
            </a:r>
          </a:p>
          <a:p>
            <a:pPr eaLnBrk="1" hangingPunct="1">
              <a:lnSpc>
                <a:spcPct val="150000"/>
              </a:lnSpc>
            </a:pPr>
            <a:r>
              <a:rPr lang="en-US" altLang="zh-CN" sz="2400" dirty="0">
                <a:solidFill>
                  <a:srgbClr val="0000FF"/>
                </a:solidFill>
              </a:rPr>
              <a:t>2. The director of the motion picture, </a:t>
            </a:r>
            <a:r>
              <a:rPr lang="en-US" altLang="zh-CN" sz="2400" i="1" dirty="0">
                <a:solidFill>
                  <a:srgbClr val="0000FF"/>
                </a:solidFill>
              </a:rPr>
              <a:t>The Hurt Locker</a:t>
            </a:r>
            <a:r>
              <a:rPr lang="en-US" altLang="zh-CN" sz="2400" dirty="0">
                <a:solidFill>
                  <a:srgbClr val="0000FF"/>
                </a:solidFill>
              </a:rPr>
              <a:t>, </a:t>
            </a:r>
          </a:p>
          <a:p>
            <a:pPr eaLnBrk="1" hangingPunct="1">
              <a:lnSpc>
                <a:spcPct val="150000"/>
              </a:lnSpc>
            </a:pPr>
            <a:r>
              <a:rPr lang="en-US" altLang="zh-CN" sz="2400" dirty="0">
                <a:solidFill>
                  <a:srgbClr val="0000FF"/>
                </a:solidFill>
              </a:rPr>
              <a:t>    is a woman.                                                      (            )</a:t>
            </a:r>
          </a:p>
          <a:p>
            <a:pPr eaLnBrk="1" hangingPunct="1">
              <a:lnSpc>
                <a:spcPct val="150000"/>
              </a:lnSpc>
            </a:pPr>
            <a:r>
              <a:rPr lang="en-US" altLang="zh-CN" sz="2400" dirty="0">
                <a:solidFill>
                  <a:srgbClr val="0000FF"/>
                </a:solidFill>
              </a:rPr>
              <a:t>3. The paintings and drawings on Picasso’s Works Show</a:t>
            </a:r>
          </a:p>
          <a:p>
            <a:pPr eaLnBrk="1" hangingPunct="1">
              <a:lnSpc>
                <a:spcPct val="150000"/>
              </a:lnSpc>
            </a:pPr>
            <a:r>
              <a:rPr lang="en-US" altLang="zh-CN" sz="2400" dirty="0">
                <a:solidFill>
                  <a:srgbClr val="0000FF"/>
                </a:solidFill>
              </a:rPr>
              <a:t>    are shown in Spain.                                          (            )</a:t>
            </a:r>
          </a:p>
          <a:p>
            <a:pPr eaLnBrk="1" hangingPunct="1">
              <a:lnSpc>
                <a:spcPct val="150000"/>
              </a:lnSpc>
            </a:pPr>
            <a:r>
              <a:rPr lang="en-US" altLang="zh-CN" sz="2400" dirty="0">
                <a:solidFill>
                  <a:srgbClr val="0000FF"/>
                </a:solidFill>
              </a:rPr>
              <a:t>4. The purpose of the show is to tell people that Pablo</a:t>
            </a:r>
          </a:p>
          <a:p>
            <a:pPr eaLnBrk="1" hangingPunct="1">
              <a:lnSpc>
                <a:spcPct val="150000"/>
              </a:lnSpc>
            </a:pPr>
            <a:r>
              <a:rPr lang="en-US" altLang="zh-CN" sz="2400" dirty="0">
                <a:solidFill>
                  <a:srgbClr val="0000FF"/>
                </a:solidFill>
              </a:rPr>
              <a:t>    Picasso never gets old.                                     (           )</a:t>
            </a:r>
          </a:p>
          <a:p>
            <a:pPr eaLnBrk="1" hangingPunct="1">
              <a:lnSpc>
                <a:spcPct val="150000"/>
              </a:lnSpc>
            </a:pPr>
            <a:r>
              <a:rPr lang="en-US" altLang="zh-CN" sz="2400" dirty="0">
                <a:solidFill>
                  <a:srgbClr val="0000FF"/>
                </a:solidFill>
              </a:rPr>
              <a:t>5. David Beckham wants his sons to take up sports</a:t>
            </a:r>
          </a:p>
          <a:p>
            <a:pPr eaLnBrk="1" hangingPunct="1">
              <a:lnSpc>
                <a:spcPct val="150000"/>
              </a:lnSpc>
            </a:pPr>
            <a:r>
              <a:rPr lang="en-US" altLang="zh-CN" sz="2400" dirty="0">
                <a:solidFill>
                  <a:srgbClr val="0000FF"/>
                </a:solidFill>
              </a:rPr>
              <a:t>    because he thinks he could be their coach.      (            ) </a:t>
            </a:r>
          </a:p>
        </p:txBody>
      </p:sp>
      <p:sp>
        <p:nvSpPr>
          <p:cNvPr id="14343" name="Rectangle 7"/>
          <p:cNvSpPr>
            <a:spLocks noChangeArrowheads="1"/>
          </p:cNvSpPr>
          <p:nvPr/>
        </p:nvSpPr>
        <p:spPr bwMode="auto">
          <a:xfrm>
            <a:off x="7380288" y="1628775"/>
            <a:ext cx="401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rPr>
              <a:t>F</a:t>
            </a:r>
            <a:endParaRPr lang="zh-CN" altLang="en-US" sz="2800" b="1">
              <a:solidFill>
                <a:srgbClr val="FF0000"/>
              </a:solidFill>
            </a:endParaRPr>
          </a:p>
        </p:txBody>
      </p:sp>
      <p:sp>
        <p:nvSpPr>
          <p:cNvPr id="14345" name="Rectangle 9"/>
          <p:cNvSpPr>
            <a:spLocks noChangeArrowheads="1"/>
          </p:cNvSpPr>
          <p:nvPr/>
        </p:nvSpPr>
        <p:spPr bwMode="auto">
          <a:xfrm>
            <a:off x="7380288" y="2636838"/>
            <a:ext cx="4016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rPr>
              <a:t>T</a:t>
            </a:r>
            <a:endParaRPr lang="zh-CN" altLang="en-US" sz="2800" b="1">
              <a:solidFill>
                <a:srgbClr val="FF0000"/>
              </a:solidFill>
            </a:endParaRPr>
          </a:p>
        </p:txBody>
      </p:sp>
      <p:sp>
        <p:nvSpPr>
          <p:cNvPr id="14347" name="Rectangle 11"/>
          <p:cNvSpPr>
            <a:spLocks noChangeArrowheads="1"/>
          </p:cNvSpPr>
          <p:nvPr/>
        </p:nvSpPr>
        <p:spPr bwMode="auto">
          <a:xfrm>
            <a:off x="7380288" y="3716338"/>
            <a:ext cx="5984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a:solidFill>
                  <a:srgbClr val="0000FF"/>
                </a:solidFill>
              </a:rPr>
              <a:t> </a:t>
            </a:r>
            <a:r>
              <a:rPr lang="en-US" altLang="zh-CN" sz="2800" b="1">
                <a:solidFill>
                  <a:srgbClr val="FF0000"/>
                </a:solidFill>
              </a:rPr>
              <a:t>F</a:t>
            </a:r>
            <a:r>
              <a:rPr lang="en-US" altLang="zh-CN" sz="2800">
                <a:solidFill>
                  <a:srgbClr val="0000FF"/>
                </a:solidFill>
              </a:rPr>
              <a:t> </a:t>
            </a:r>
            <a:endParaRPr lang="zh-CN" altLang="en-US" sz="2800">
              <a:solidFill>
                <a:srgbClr val="0000FF"/>
              </a:solidFill>
            </a:endParaRPr>
          </a:p>
        </p:txBody>
      </p:sp>
      <p:sp>
        <p:nvSpPr>
          <p:cNvPr id="14349" name="Rectangle 13"/>
          <p:cNvSpPr>
            <a:spLocks noChangeArrowheads="1"/>
          </p:cNvSpPr>
          <p:nvPr/>
        </p:nvSpPr>
        <p:spPr bwMode="auto">
          <a:xfrm>
            <a:off x="7380288" y="4868863"/>
            <a:ext cx="4016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rPr>
              <a:t>T</a:t>
            </a:r>
            <a:endParaRPr lang="zh-CN" altLang="en-US" sz="2800" b="1">
              <a:solidFill>
                <a:srgbClr val="FF0000"/>
              </a:solidFill>
            </a:endParaRPr>
          </a:p>
        </p:txBody>
      </p:sp>
      <p:sp>
        <p:nvSpPr>
          <p:cNvPr id="14351" name="Rectangle 15"/>
          <p:cNvSpPr>
            <a:spLocks noChangeArrowheads="1"/>
          </p:cNvSpPr>
          <p:nvPr/>
        </p:nvSpPr>
        <p:spPr bwMode="auto">
          <a:xfrm>
            <a:off x="7308850" y="5876925"/>
            <a:ext cx="598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a:solidFill>
                  <a:srgbClr val="0000FF"/>
                </a:solidFill>
              </a:rPr>
              <a:t> </a:t>
            </a:r>
            <a:r>
              <a:rPr lang="en-US" altLang="zh-CN" sz="2800" b="1">
                <a:solidFill>
                  <a:srgbClr val="FF0000"/>
                </a:solidFill>
              </a:rPr>
              <a:t>F </a:t>
            </a:r>
            <a:endParaRPr lang="zh-CN" altLang="en-US" sz="2800" b="1">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blinds(horizontal)">
                                      <p:cBhvr>
                                        <p:cTn id="7" dur="500"/>
                                        <p:tgtEl>
                                          <p:spTgt spid="143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blinds(horizontal)">
                                      <p:cBhvr>
                                        <p:cTn id="12" dur="500"/>
                                        <p:tgtEl>
                                          <p:spTgt spid="143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47"/>
                                        </p:tgtEl>
                                        <p:attrNameLst>
                                          <p:attrName>style.visibility</p:attrName>
                                        </p:attrNameLst>
                                      </p:cBhvr>
                                      <p:to>
                                        <p:strVal val="visible"/>
                                      </p:to>
                                    </p:set>
                                    <p:animEffect transition="in" filter="blinds(horizontal)">
                                      <p:cBhvr>
                                        <p:cTn id="17" dur="500"/>
                                        <p:tgtEl>
                                          <p:spTgt spid="143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49"/>
                                        </p:tgtEl>
                                        <p:attrNameLst>
                                          <p:attrName>style.visibility</p:attrName>
                                        </p:attrNameLst>
                                      </p:cBhvr>
                                      <p:to>
                                        <p:strVal val="visible"/>
                                      </p:to>
                                    </p:set>
                                    <p:animEffect transition="in" filter="blinds(horizontal)">
                                      <p:cBhvr>
                                        <p:cTn id="22" dur="500"/>
                                        <p:tgtEl>
                                          <p:spTgt spid="143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51"/>
                                        </p:tgtEl>
                                        <p:attrNameLst>
                                          <p:attrName>style.visibility</p:attrName>
                                        </p:attrNameLst>
                                      </p:cBhvr>
                                      <p:to>
                                        <p:strVal val="visible"/>
                                      </p:to>
                                    </p:set>
                                    <p:animEffect transition="in" filter="blinds(horizontal)">
                                      <p:cBhvr>
                                        <p:cTn id="27"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5" grpId="0"/>
      <p:bldP spid="14347" grpId="0"/>
      <p:bldP spid="14349" grpId="0"/>
      <p:bldP spid="143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1300" y="116632"/>
            <a:ext cx="8362950" cy="1143000"/>
          </a:xfrm>
        </p:spPr>
        <p:txBody>
          <a:bodyPr/>
          <a:lstStyle/>
          <a:p>
            <a:pPr algn="just" eaLnBrk="1" hangingPunct="1"/>
            <a:r>
              <a:rPr lang="en-US" altLang="zh-CN" sz="2800" b="1" dirty="0" smtClean="0">
                <a:effectLst>
                  <a:outerShdw blurRad="38100" dist="38100" dir="2700000" algn="tl">
                    <a:srgbClr val="000000">
                      <a:alpha val="43137"/>
                    </a:srgbClr>
                  </a:outerShdw>
                </a:effectLst>
              </a:rPr>
              <a:t>1c. Read 1a again and match the words with  their meanings.</a:t>
            </a:r>
          </a:p>
        </p:txBody>
      </p:sp>
      <p:sp>
        <p:nvSpPr>
          <p:cNvPr id="15363" name="Rectangle 3"/>
          <p:cNvSpPr>
            <a:spLocks noGrp="1" noChangeArrowheads="1"/>
          </p:cNvSpPr>
          <p:nvPr>
            <p:ph idx="1"/>
          </p:nvPr>
        </p:nvSpPr>
        <p:spPr>
          <a:xfrm>
            <a:off x="179388" y="1773238"/>
            <a:ext cx="8964612" cy="4852987"/>
          </a:xfrm>
        </p:spPr>
        <p:txBody>
          <a:bodyPr/>
          <a:lstStyle/>
          <a:p>
            <a:pPr marL="609600" indent="-609600" eaLnBrk="1" hangingPunct="1">
              <a:lnSpc>
                <a:spcPct val="140000"/>
              </a:lnSpc>
              <a:buFontTx/>
              <a:buNone/>
            </a:pPr>
            <a:r>
              <a:rPr lang="en-US" altLang="zh-CN" sz="2600" smtClean="0">
                <a:solidFill>
                  <a:srgbClr val="0033CC"/>
                </a:solidFill>
              </a:rPr>
              <a:t>1.winner            A. a conversation in which you can talk                </a:t>
            </a:r>
          </a:p>
          <a:p>
            <a:pPr marL="609600" indent="-609600" eaLnBrk="1" hangingPunct="1">
              <a:lnSpc>
                <a:spcPct val="140000"/>
              </a:lnSpc>
              <a:buFontTx/>
              <a:buNone/>
            </a:pPr>
            <a:r>
              <a:rPr lang="en-US" altLang="zh-CN" sz="2600" smtClean="0">
                <a:solidFill>
                  <a:srgbClr val="0033CC"/>
                </a:solidFill>
              </a:rPr>
              <a:t>                             to somebody to find out more about him</a:t>
            </a:r>
          </a:p>
          <a:p>
            <a:pPr marL="609600" indent="-609600" eaLnBrk="1" hangingPunct="1">
              <a:lnSpc>
                <a:spcPct val="170000"/>
              </a:lnSpc>
              <a:buFontTx/>
              <a:buNone/>
            </a:pPr>
            <a:r>
              <a:rPr lang="en-US" altLang="zh-CN" sz="2600" smtClean="0">
                <a:solidFill>
                  <a:srgbClr val="0033CC"/>
                </a:solidFill>
              </a:rPr>
              <a:t>2.present          B. to show something to somebody formally</a:t>
            </a:r>
          </a:p>
          <a:p>
            <a:pPr marL="609600" indent="-609600" eaLnBrk="1" hangingPunct="1">
              <a:lnSpc>
                <a:spcPct val="140000"/>
              </a:lnSpc>
              <a:buFontTx/>
              <a:buNone/>
            </a:pPr>
            <a:r>
              <a:rPr lang="en-US" altLang="zh-CN" sz="2600" smtClean="0">
                <a:solidFill>
                  <a:srgbClr val="0033CC"/>
                </a:solidFill>
              </a:rPr>
              <a:t>3.general          C. someone who wins</a:t>
            </a:r>
          </a:p>
          <a:p>
            <a:pPr marL="609600" indent="-609600" eaLnBrk="1" hangingPunct="1">
              <a:lnSpc>
                <a:spcPct val="140000"/>
              </a:lnSpc>
              <a:buFontTx/>
              <a:buNone/>
            </a:pPr>
            <a:r>
              <a:rPr lang="en-US" altLang="zh-CN" sz="2600" smtClean="0">
                <a:solidFill>
                  <a:srgbClr val="0033CC"/>
                </a:solidFill>
              </a:rPr>
              <a:t>4.interview        D. describing only the main features rather  </a:t>
            </a:r>
          </a:p>
          <a:p>
            <a:pPr marL="609600" indent="-609600" eaLnBrk="1" hangingPunct="1">
              <a:lnSpc>
                <a:spcPct val="140000"/>
              </a:lnSpc>
              <a:buFontTx/>
              <a:buNone/>
            </a:pPr>
            <a:r>
              <a:rPr lang="en-US" altLang="zh-CN" sz="2600" smtClean="0">
                <a:solidFill>
                  <a:srgbClr val="0033CC"/>
                </a:solidFill>
              </a:rPr>
              <a:t>                              than details</a:t>
            </a:r>
          </a:p>
        </p:txBody>
      </p:sp>
      <p:sp>
        <p:nvSpPr>
          <p:cNvPr id="16388" name="Line 4"/>
          <p:cNvSpPr>
            <a:spLocks noChangeShapeType="1"/>
          </p:cNvSpPr>
          <p:nvPr/>
        </p:nvSpPr>
        <p:spPr bwMode="auto">
          <a:xfrm>
            <a:off x="1619250" y="2205038"/>
            <a:ext cx="936625" cy="2016125"/>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389" name="Line 5"/>
          <p:cNvSpPr>
            <a:spLocks noChangeShapeType="1"/>
          </p:cNvSpPr>
          <p:nvPr/>
        </p:nvSpPr>
        <p:spPr bwMode="auto">
          <a:xfrm>
            <a:off x="1692275" y="4221163"/>
            <a:ext cx="863600" cy="6477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390" name="Line 6"/>
          <p:cNvSpPr>
            <a:spLocks noChangeShapeType="1"/>
          </p:cNvSpPr>
          <p:nvPr/>
        </p:nvSpPr>
        <p:spPr bwMode="auto">
          <a:xfrm flipV="1">
            <a:off x="1908175" y="2276475"/>
            <a:ext cx="792163" cy="2447925"/>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391" name="Line 7"/>
          <p:cNvSpPr>
            <a:spLocks noChangeShapeType="1"/>
          </p:cNvSpPr>
          <p:nvPr/>
        </p:nvSpPr>
        <p:spPr bwMode="auto">
          <a:xfrm>
            <a:off x="1763713" y="3573463"/>
            <a:ext cx="792162"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44" name="Text Box 8"/>
          <p:cNvSpPr txBox="1">
            <a:spLocks noChangeArrowheads="1"/>
          </p:cNvSpPr>
          <p:nvPr/>
        </p:nvSpPr>
        <p:spPr bwMode="auto">
          <a:xfrm>
            <a:off x="468313" y="4365625"/>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1600" b="1" i="1">
                <a:solidFill>
                  <a:srgbClr val="990033"/>
                </a:solidFill>
              </a:rPr>
              <a:t>adj</a:t>
            </a:r>
            <a:r>
              <a:rPr lang="en-US" altLang="zh-CN" sz="1600" b="1">
                <a:solidFill>
                  <a:srgbClr val="990033"/>
                </a:solidFill>
              </a:rPr>
              <a:t>. </a:t>
            </a:r>
            <a:r>
              <a:rPr lang="zh-CN" altLang="en-US" sz="1600" b="1">
                <a:solidFill>
                  <a:srgbClr val="990033"/>
                </a:solidFill>
              </a:rPr>
              <a:t>大体的</a:t>
            </a:r>
          </a:p>
        </p:txBody>
      </p:sp>
      <p:sp>
        <p:nvSpPr>
          <p:cNvPr id="15372" name="Text Box 12"/>
          <p:cNvSpPr txBox="1">
            <a:spLocks noChangeArrowheads="1"/>
          </p:cNvSpPr>
          <p:nvPr/>
        </p:nvSpPr>
        <p:spPr bwMode="auto">
          <a:xfrm>
            <a:off x="7235825" y="5876925"/>
            <a:ext cx="1908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latin typeface="Times New Roman" panose="02020603050405020304" pitchFamily="18" charset="0"/>
              </a:rPr>
              <a:t>录音</a:t>
            </a:r>
            <a:r>
              <a:rPr lang="en-US" altLang="zh-CN" sz="2400">
                <a:latin typeface="Times New Roman" panose="02020603050405020304" pitchFamily="18" charset="0"/>
              </a:rPr>
              <a:t>P31-1a</a:t>
            </a:r>
            <a:endParaRPr lang="zh-CN" altLang="en-US" sz="2400">
              <a:latin typeface="Times New Roman" panose="02020603050405020304" pitchFamily="18" charset="0"/>
            </a:endParaRPr>
          </a:p>
        </p:txBody>
      </p:sp>
    </p:spTree>
    <p:controls>
      <mc:AlternateContent xmlns:mc="http://schemas.openxmlformats.org/markup-compatibility/2006">
        <mc:Choice xmlns:v="urn:schemas-microsoft-com:vml" Requires="v">
          <p:control spid="15376" name="WindowsMediaPlayer1" r:id="rId2" imgW="5832360" imgH="792000"/>
        </mc:Choice>
        <mc:Fallback>
          <p:control name="WindowsMediaPlayer1" r:id="rId2" imgW="5832360" imgH="792000">
            <p:pic>
              <p:nvPicPr>
                <p:cNvPr id="2" name="WindowsMediaPlayer1"/>
                <p:cNvPicPr preferRelativeResize="0">
                  <a:picLocks noChangeArrowheads="1" noChangeShapeType="1"/>
                </p:cNvPicPr>
                <p:nvPr/>
              </p:nvPicPr>
              <p:blipFill>
                <a:blip r:embed="rId5"/>
                <a:srcRect/>
                <a:stretch>
                  <a:fillRect/>
                </a:stretch>
              </p:blipFill>
              <p:spPr bwMode="auto">
                <a:xfrm>
                  <a:off x="1258888" y="5805488"/>
                  <a:ext cx="5832475" cy="7905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wheel(4)">
                                      <p:cBhvr>
                                        <p:cTn id="12" dur="500"/>
                                        <p:tgtEl>
                                          <p:spTgt spid="1639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box(in)">
                                      <p:cBhvr>
                                        <p:cTn id="17" dur="500"/>
                                        <p:tgtEl>
                                          <p:spTgt spid="1638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checkerboard(across)">
                                      <p:cBhvr>
                                        <p:cTn id="22" dur="500"/>
                                        <p:tgtEl>
                                          <p:spTgt spid="1639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344">
                                            <p:txEl>
                                              <p:pRg st="0" end="0"/>
                                            </p:txEl>
                                          </p:spTgt>
                                        </p:tgtEl>
                                        <p:attrNameLst>
                                          <p:attrName>style.visibility</p:attrName>
                                        </p:attrNameLst>
                                      </p:cBhvr>
                                      <p:to>
                                        <p:strVal val="visible"/>
                                      </p:to>
                                    </p:set>
                                    <p:anim calcmode="lin" valueType="num">
                                      <p:cBhvr additive="base">
                                        <p:cTn id="27" dur="500" fill="hold"/>
                                        <p:tgtEl>
                                          <p:spTgt spid="1434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P spid="16391" grpId="0" animBg="1"/>
    </p:bldLst>
  </p:timing>
</p:sld>
</file>

<file path=ppt/theme/theme1.xml><?xml version="1.0" encoding="utf-8"?>
<a:theme xmlns:a="http://schemas.openxmlformats.org/drawingml/2006/main" name="WWW.2PPT.COM&#10;">
  <a:themeElements>
    <a:clrScheme name="清凉激扬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清凉激扬">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清凉激扬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清凉激扬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清凉激扬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清凉激扬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清凉激扬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清凉激扬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清凉激扬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清凉激扬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清凉激扬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清凉激扬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清凉激扬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清凉激扬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清凉激扬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主题44</Template>
  <TotalTime>0</TotalTime>
  <Words>609</Words>
  <Application>Microsoft Office PowerPoint</Application>
  <PresentationFormat>全屏显示(4:3)</PresentationFormat>
  <Paragraphs>84</Paragraphs>
  <Slides>16</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宋体</vt:lpstr>
      <vt:lpstr>微软雅黑</vt:lpstr>
      <vt:lpstr>Arial</vt:lpstr>
      <vt:lpstr>Arial Narrow</vt:lpstr>
      <vt:lpstr>Calibri</vt:lpstr>
      <vt:lpstr>Times New Roman</vt:lpstr>
      <vt:lpstr>WWW.2PPT.COM
</vt:lpstr>
      <vt:lpstr>PowerPoint 演示文稿</vt:lpstr>
      <vt:lpstr>PowerPoint 演示文稿</vt:lpstr>
      <vt:lpstr>PowerPoint 演示文稿</vt:lpstr>
      <vt:lpstr>Pre-reading questions:</vt:lpstr>
      <vt:lpstr>PowerPoint 演示文稿</vt:lpstr>
      <vt:lpstr>PowerPoint 演示文稿</vt:lpstr>
      <vt:lpstr>PowerPoint 演示文稿</vt:lpstr>
      <vt:lpstr>PowerPoint 演示文稿</vt:lpstr>
      <vt:lpstr>1c. Read 1a again and match the words with  their meanings.</vt:lpstr>
      <vt:lpstr>PowerPoint 演示文稿</vt:lpstr>
      <vt:lpstr>PowerPoint 演示文稿</vt:lpstr>
      <vt:lpstr>PowerPoint 演示文稿</vt:lpstr>
      <vt:lpstr>       I asked over fifty classmates about their favorite kinds of films. Here are the results.        It won’t come to any surprise to learn that most of them said that they love fiction movies. Action movies are popular with the boys while some of those surveyed said that documentary movies are also their favorite, and as many as three out of ten students like cartoons most. Surprisingly, only two out of ten said they love tragedies.        All in all, we all have our own favorite movies. It is really good for us to see a film to relax ourselves in our spare time.</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2022-02-08T08:05:53Z</dcterms:created>
  <dcterms:modified xsi:type="dcterms:W3CDTF">2023-01-16T22:53:13Z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43D621CC2E0B4937A91F0161DD572197</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