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43" r:id="rId2"/>
    <p:sldId id="276" r:id="rId3"/>
    <p:sldId id="385" r:id="rId4"/>
    <p:sldId id="425" r:id="rId5"/>
    <p:sldId id="424" r:id="rId6"/>
    <p:sldId id="388" r:id="rId7"/>
    <p:sldId id="426" r:id="rId8"/>
    <p:sldId id="427" r:id="rId9"/>
    <p:sldId id="440" r:id="rId10"/>
    <p:sldId id="429" r:id="rId11"/>
    <p:sldId id="435" r:id="rId12"/>
    <p:sldId id="436" r:id="rId13"/>
    <p:sldId id="430" r:id="rId14"/>
    <p:sldId id="437" r:id="rId15"/>
    <p:sldId id="438" r:id="rId16"/>
    <p:sldId id="439" r:id="rId17"/>
    <p:sldId id="441" r:id="rId18"/>
    <p:sldId id="431" r:id="rId19"/>
    <p:sldId id="432" r:id="rId20"/>
    <p:sldId id="433" r:id="rId21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236"/>
    <a:srgbClr val="A1C450"/>
    <a:srgbClr val="9C62A8"/>
    <a:srgbClr val="7D2E8D"/>
    <a:srgbClr val="FDFDFD"/>
    <a:srgbClr val="C5DB6C"/>
    <a:srgbClr val="C4DB6C"/>
    <a:srgbClr val="B3D798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63" autoAdjust="0"/>
    <p:restoredTop sz="94660"/>
  </p:normalViewPr>
  <p:slideViewPr>
    <p:cSldViewPr snapToGrid="0">
      <p:cViewPr>
        <p:scale>
          <a:sx n="100" d="100"/>
          <a:sy n="100" d="100"/>
        </p:scale>
        <p:origin x="-74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8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9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3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95168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第七单元  分与</a:t>
            </a:r>
            <a:r>
              <a:rPr lang="zh-CN" altLang="en-US" sz="3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  <a:endParaRPr lang="zh-CN" altLang="en-US" sz="3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163736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bg1"/>
                </a:solidFill>
              </a:rPr>
              <a:t>2-5</a:t>
            </a:r>
            <a:r>
              <a:rPr lang="zh-CN" altLang="en-US" sz="6000" b="1" dirty="0" smtClean="0">
                <a:solidFill>
                  <a:schemeClr val="bg1"/>
                </a:solidFill>
              </a:rPr>
              <a:t>各数的分与合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47288" y="3832078"/>
            <a:ext cx="22974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</a:rPr>
              <a:t>苏教版  </a:t>
            </a:r>
            <a:r>
              <a:rPr lang="zh-CN" altLang="en-US" sz="1400" dirty="0">
                <a:solidFill>
                  <a:schemeClr val="bg1"/>
                </a:solidFill>
              </a:rPr>
              <a:t>数学  </a:t>
            </a:r>
            <a:r>
              <a:rPr lang="zh-CN" altLang="en-US" sz="1400" dirty="0" smtClean="0">
                <a:solidFill>
                  <a:schemeClr val="bg1"/>
                </a:solidFill>
              </a:rPr>
              <a:t>一年级  </a:t>
            </a:r>
            <a:r>
              <a:rPr lang="zh-CN" altLang="en-US" sz="1400" dirty="0">
                <a:solidFill>
                  <a:schemeClr val="bg1"/>
                </a:solidFill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487645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104" y="1705758"/>
            <a:ext cx="5715000" cy="2914650"/>
          </a:xfrm>
          <a:prstGeom prst="rect">
            <a:avLst/>
          </a:prstGeom>
          <a:solidFill>
            <a:srgbClr val="A1C450"/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4015854" y="2672545"/>
            <a:ext cx="1299523" cy="523220"/>
            <a:chOff x="2214546" y="714361"/>
            <a:chExt cx="2446179" cy="52288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>
            <a:xfrm>
              <a:off x="2214546" y="744506"/>
              <a:ext cx="2142581" cy="429934"/>
            </a:xfrm>
            <a:prstGeom prst="wedgeRoundRectCallout">
              <a:avLst>
                <a:gd name="adj1" fmla="val -64725"/>
                <a:gd name="adj2" fmla="val 10332"/>
                <a:gd name="adj3" fmla="val 16667"/>
              </a:avLst>
            </a:prstGeom>
            <a:grpFill/>
            <a:ln w="19050">
              <a:solidFill>
                <a:srgbClr val="A1C4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2374709" y="714361"/>
              <a:ext cx="2286016" cy="522882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1</a:t>
              </a:r>
              <a:r>
                <a:rPr lang="zh-CN" altLang="en-US" sz="2800" dirty="0">
                  <a:latin typeface="+mn-ea"/>
                </a:rPr>
                <a:t>。</a:t>
              </a:r>
            </a:p>
          </p:txBody>
        </p:sp>
      </p:grpSp>
      <p:grpSp>
        <p:nvGrpSpPr>
          <p:cNvPr id="7" name="组合 16"/>
          <p:cNvGrpSpPr/>
          <p:nvPr/>
        </p:nvGrpSpPr>
        <p:grpSpPr bwMode="auto">
          <a:xfrm>
            <a:off x="5801792" y="2131542"/>
            <a:ext cx="1285876" cy="523220"/>
            <a:chOff x="5643570" y="1283024"/>
            <a:chExt cx="1285885" cy="523224"/>
          </a:xfrm>
          <a:solidFill>
            <a:srgbClr val="A1C450"/>
          </a:solidFill>
        </p:grpSpPr>
        <p:sp>
          <p:nvSpPr>
            <p:cNvPr id="8" name="圆角矩形标注 7"/>
            <p:cNvSpPr/>
            <p:nvPr/>
          </p:nvSpPr>
          <p:spPr bwMode="auto">
            <a:xfrm>
              <a:off x="5643570" y="1285866"/>
              <a:ext cx="1143008" cy="500066"/>
            </a:xfrm>
            <a:prstGeom prst="wedgeRoundRectCallout">
              <a:avLst>
                <a:gd name="adj1" fmla="val 68620"/>
                <a:gd name="adj2" fmla="val 10691"/>
                <a:gd name="adj3" fmla="val 16667"/>
              </a:avLst>
            </a:prstGeom>
            <a:grpFill/>
            <a:ln w="19050">
              <a:solidFill>
                <a:srgbClr val="A1C4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800" dirty="0">
                <a:latin typeface="+mn-ea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715009" y="1283024"/>
              <a:ext cx="1214446" cy="523224"/>
            </a:xfrm>
            <a:prstGeom prst="rect">
              <a:avLst/>
            </a:prstGeom>
            <a:grp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3</a:t>
              </a:r>
              <a:r>
                <a:rPr lang="zh-CN" altLang="en-US" sz="2800" dirty="0">
                  <a:latin typeface="+mn-ea"/>
                </a:rPr>
                <a:t>。</a:t>
              </a:r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104" y="1705758"/>
            <a:ext cx="571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4015854" y="2672545"/>
            <a:ext cx="1299523" cy="523220"/>
            <a:chOff x="2214546" y="714361"/>
            <a:chExt cx="2446179" cy="52288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>
            <a:xfrm>
              <a:off x="2214546" y="744506"/>
              <a:ext cx="2142581" cy="429934"/>
            </a:xfrm>
            <a:prstGeom prst="wedgeRoundRectCallout">
              <a:avLst>
                <a:gd name="adj1" fmla="val -64725"/>
                <a:gd name="adj2" fmla="val 10332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2374709" y="714361"/>
              <a:ext cx="2286016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我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出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。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7" name="组合 16"/>
          <p:cNvGrpSpPr/>
          <p:nvPr/>
        </p:nvGrpSpPr>
        <p:grpSpPr bwMode="auto">
          <a:xfrm>
            <a:off x="5801792" y="2131542"/>
            <a:ext cx="1285876" cy="523220"/>
            <a:chOff x="5643570" y="1283024"/>
            <a:chExt cx="1285885" cy="523224"/>
          </a:xfrm>
          <a:solidFill>
            <a:srgbClr val="A1C450"/>
          </a:solidFill>
        </p:grpSpPr>
        <p:sp>
          <p:nvSpPr>
            <p:cNvPr id="8" name="圆角矩形标注 7"/>
            <p:cNvSpPr/>
            <p:nvPr/>
          </p:nvSpPr>
          <p:spPr bwMode="auto">
            <a:xfrm>
              <a:off x="5643570" y="1285866"/>
              <a:ext cx="1143008" cy="500066"/>
            </a:xfrm>
            <a:prstGeom prst="wedgeRoundRectCallout">
              <a:avLst>
                <a:gd name="adj1" fmla="val 68620"/>
                <a:gd name="adj2" fmla="val 10691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715009" y="1283024"/>
              <a:ext cx="1214446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我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出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。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119641" y="739602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104" y="1705758"/>
            <a:ext cx="5715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4015854" y="2672545"/>
            <a:ext cx="1299523" cy="523220"/>
            <a:chOff x="2214546" y="714361"/>
            <a:chExt cx="2446179" cy="52288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>
            <a:xfrm>
              <a:off x="2214546" y="744506"/>
              <a:ext cx="2142581" cy="429934"/>
            </a:xfrm>
            <a:prstGeom prst="wedgeRoundRectCallout">
              <a:avLst>
                <a:gd name="adj1" fmla="val -64725"/>
                <a:gd name="adj2" fmla="val 10332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2374709" y="714361"/>
              <a:ext cx="2286016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我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出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。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7" name="组合 16"/>
          <p:cNvGrpSpPr/>
          <p:nvPr/>
        </p:nvGrpSpPr>
        <p:grpSpPr bwMode="auto">
          <a:xfrm>
            <a:off x="5801792" y="2131542"/>
            <a:ext cx="1285876" cy="523220"/>
            <a:chOff x="5643570" y="1283024"/>
            <a:chExt cx="1285885" cy="523224"/>
          </a:xfrm>
          <a:solidFill>
            <a:srgbClr val="A1C450"/>
          </a:solidFill>
        </p:grpSpPr>
        <p:sp>
          <p:nvSpPr>
            <p:cNvPr id="8" name="圆角矩形标注 7"/>
            <p:cNvSpPr/>
            <p:nvPr/>
          </p:nvSpPr>
          <p:spPr bwMode="auto">
            <a:xfrm>
              <a:off x="5643570" y="1285866"/>
              <a:ext cx="1143008" cy="500066"/>
            </a:xfrm>
            <a:prstGeom prst="wedgeRoundRectCallout">
              <a:avLst>
                <a:gd name="adj1" fmla="val 68620"/>
                <a:gd name="adj2" fmla="val 10691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715009" y="1283024"/>
              <a:ext cx="1214446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我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出</a:t>
              </a:r>
              <a:r>
                <a:rPr lang="en-US" altLang="zh-CN" sz="2800" b="1" dirty="0" smtClean="0">
                  <a:solidFill>
                    <a:srgbClr val="E04236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800" b="1" dirty="0" smtClean="0">
                  <a:latin typeface="楷体_GB2312" pitchFamily="49" charset="-122"/>
                  <a:ea typeface="楷体_GB2312" pitchFamily="49" charset="-122"/>
                </a:rPr>
                <a:t>。</a:t>
              </a:r>
              <a:endParaRPr lang="zh-CN" altLang="en-US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448" y="1912416"/>
            <a:ext cx="56689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23"/>
          <p:cNvGrpSpPr/>
          <p:nvPr/>
        </p:nvGrpSpPr>
        <p:grpSpPr bwMode="auto">
          <a:xfrm>
            <a:off x="4364298" y="2015603"/>
            <a:ext cx="1214438" cy="523220"/>
            <a:chOff x="3143240" y="1285866"/>
            <a:chExt cx="1214446" cy="52322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 bwMode="auto">
            <a:xfrm>
              <a:off x="3143240" y="1285866"/>
              <a:ext cx="1071570" cy="500065"/>
            </a:xfrm>
            <a:prstGeom prst="wedgeRoundRectCallout">
              <a:avLst>
                <a:gd name="adj1" fmla="val -42300"/>
                <a:gd name="adj2" fmla="val 8549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143240" y="1285866"/>
              <a:ext cx="121444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1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grpSp>
        <p:nvGrpSpPr>
          <p:cNvPr id="7" name="组合 24"/>
          <p:cNvGrpSpPr/>
          <p:nvPr/>
        </p:nvGrpSpPr>
        <p:grpSpPr bwMode="auto">
          <a:xfrm>
            <a:off x="6047048" y="1801291"/>
            <a:ext cx="1889125" cy="642937"/>
            <a:chOff x="5143504" y="1000114"/>
            <a:chExt cx="1889137" cy="642942"/>
          </a:xfrm>
          <a:solidFill>
            <a:srgbClr val="A1C450"/>
          </a:solidFill>
        </p:grpSpPr>
        <p:sp>
          <p:nvSpPr>
            <p:cNvPr id="8" name="云形标注 7"/>
            <p:cNvSpPr/>
            <p:nvPr/>
          </p:nvSpPr>
          <p:spPr bwMode="auto">
            <a:xfrm>
              <a:off x="5143504" y="1000114"/>
              <a:ext cx="1714511" cy="642942"/>
            </a:xfrm>
            <a:prstGeom prst="cloudCallout">
              <a:avLst>
                <a:gd name="adj1" fmla="val 40790"/>
                <a:gd name="adj2" fmla="val 735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143504" y="1071552"/>
              <a:ext cx="188913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4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322" y="2015603"/>
            <a:ext cx="56689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3"/>
          <p:cNvGrpSpPr/>
          <p:nvPr/>
        </p:nvGrpSpPr>
        <p:grpSpPr bwMode="auto">
          <a:xfrm>
            <a:off x="4080681" y="2015603"/>
            <a:ext cx="1498055" cy="523220"/>
            <a:chOff x="3143240" y="1285866"/>
            <a:chExt cx="1214446" cy="52322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 bwMode="auto">
            <a:xfrm>
              <a:off x="3143240" y="1285866"/>
              <a:ext cx="1071570" cy="500065"/>
            </a:xfrm>
            <a:prstGeom prst="wedgeRoundRectCallout">
              <a:avLst>
                <a:gd name="adj1" fmla="val -42300"/>
                <a:gd name="adj2" fmla="val 85496"/>
                <a:gd name="adj3" fmla="val 16667"/>
              </a:avLst>
            </a:prstGeom>
            <a:grp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143240" y="1285866"/>
              <a:ext cx="121444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2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grpSp>
        <p:nvGrpSpPr>
          <p:cNvPr id="4" name="组合 24"/>
          <p:cNvGrpSpPr/>
          <p:nvPr/>
        </p:nvGrpSpPr>
        <p:grpSpPr bwMode="auto">
          <a:xfrm>
            <a:off x="6047048" y="1801291"/>
            <a:ext cx="1889125" cy="642937"/>
            <a:chOff x="5143504" y="1000114"/>
            <a:chExt cx="1889137" cy="642942"/>
          </a:xfrm>
          <a:solidFill>
            <a:srgbClr val="A1C450"/>
          </a:solidFill>
        </p:grpSpPr>
        <p:sp>
          <p:nvSpPr>
            <p:cNvPr id="8" name="云形标注 7"/>
            <p:cNvSpPr/>
            <p:nvPr/>
          </p:nvSpPr>
          <p:spPr bwMode="auto">
            <a:xfrm>
              <a:off x="5143504" y="1000114"/>
              <a:ext cx="1714511" cy="642942"/>
            </a:xfrm>
            <a:prstGeom prst="cloudCallout">
              <a:avLst>
                <a:gd name="adj1" fmla="val 40790"/>
                <a:gd name="adj2" fmla="val 735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143504" y="1071552"/>
              <a:ext cx="188913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2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448" y="1912416"/>
            <a:ext cx="56689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3"/>
          <p:cNvGrpSpPr/>
          <p:nvPr/>
        </p:nvGrpSpPr>
        <p:grpSpPr bwMode="auto">
          <a:xfrm>
            <a:off x="4364297" y="2015603"/>
            <a:ext cx="1508125" cy="523220"/>
            <a:chOff x="3143240" y="1285866"/>
            <a:chExt cx="1214446" cy="52322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 bwMode="auto">
            <a:xfrm>
              <a:off x="3143240" y="1285866"/>
              <a:ext cx="1071570" cy="500065"/>
            </a:xfrm>
            <a:prstGeom prst="wedgeRoundRectCallout">
              <a:avLst>
                <a:gd name="adj1" fmla="val -42300"/>
                <a:gd name="adj2" fmla="val 8549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143240" y="1285866"/>
              <a:ext cx="121444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3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grpSp>
        <p:nvGrpSpPr>
          <p:cNvPr id="4" name="组合 24"/>
          <p:cNvGrpSpPr/>
          <p:nvPr/>
        </p:nvGrpSpPr>
        <p:grpSpPr bwMode="auto">
          <a:xfrm>
            <a:off x="6047048" y="1801291"/>
            <a:ext cx="1889125" cy="642937"/>
            <a:chOff x="5143504" y="1000114"/>
            <a:chExt cx="1889137" cy="642942"/>
          </a:xfrm>
          <a:solidFill>
            <a:srgbClr val="A1C450"/>
          </a:solidFill>
        </p:grpSpPr>
        <p:sp>
          <p:nvSpPr>
            <p:cNvPr id="8" name="云形标注 7"/>
            <p:cNvSpPr/>
            <p:nvPr/>
          </p:nvSpPr>
          <p:spPr bwMode="auto">
            <a:xfrm>
              <a:off x="5143504" y="1000114"/>
              <a:ext cx="1714511" cy="642942"/>
            </a:xfrm>
            <a:prstGeom prst="cloudCallout">
              <a:avLst>
                <a:gd name="adj1" fmla="val 40790"/>
                <a:gd name="adj2" fmla="val 735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143504" y="1071552"/>
              <a:ext cx="188913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2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4448" y="1912416"/>
            <a:ext cx="56689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3"/>
          <p:cNvGrpSpPr/>
          <p:nvPr/>
        </p:nvGrpSpPr>
        <p:grpSpPr bwMode="auto">
          <a:xfrm>
            <a:off x="4364298" y="2015603"/>
            <a:ext cx="1214438" cy="523220"/>
            <a:chOff x="3143240" y="1285866"/>
            <a:chExt cx="1214446" cy="523222"/>
          </a:xfrm>
          <a:solidFill>
            <a:srgbClr val="A1C450"/>
          </a:solidFill>
        </p:grpSpPr>
        <p:sp>
          <p:nvSpPr>
            <p:cNvPr id="5" name="圆角矩形标注 4"/>
            <p:cNvSpPr/>
            <p:nvPr/>
          </p:nvSpPr>
          <p:spPr bwMode="auto">
            <a:xfrm>
              <a:off x="3143240" y="1285866"/>
              <a:ext cx="1071570" cy="500065"/>
            </a:xfrm>
            <a:prstGeom prst="wedgeRoundRectCallout">
              <a:avLst>
                <a:gd name="adj1" fmla="val -42300"/>
                <a:gd name="adj2" fmla="val 85496"/>
                <a:gd name="adj3" fmla="val 16667"/>
              </a:avLst>
            </a:prstGeom>
            <a:grpFill/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+mn-ea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3143240" y="1285866"/>
              <a:ext cx="1214446" cy="5232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4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grpSp>
        <p:nvGrpSpPr>
          <p:cNvPr id="4" name="组合 24"/>
          <p:cNvGrpSpPr/>
          <p:nvPr/>
        </p:nvGrpSpPr>
        <p:grpSpPr bwMode="auto">
          <a:xfrm>
            <a:off x="6047048" y="1801291"/>
            <a:ext cx="1889125" cy="642937"/>
            <a:chOff x="5143504" y="1000114"/>
            <a:chExt cx="1889137" cy="642942"/>
          </a:xfrm>
          <a:solidFill>
            <a:srgbClr val="A1C450"/>
          </a:solidFill>
        </p:grpSpPr>
        <p:sp>
          <p:nvSpPr>
            <p:cNvPr id="8" name="云形标注 7"/>
            <p:cNvSpPr/>
            <p:nvPr/>
          </p:nvSpPr>
          <p:spPr bwMode="auto">
            <a:xfrm>
              <a:off x="5143504" y="1000114"/>
              <a:ext cx="1714511" cy="642942"/>
            </a:xfrm>
            <a:prstGeom prst="cloudCallout">
              <a:avLst>
                <a:gd name="adj1" fmla="val 40790"/>
                <a:gd name="adj2" fmla="val 7351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5143504" y="1071552"/>
              <a:ext cx="1889137" cy="5232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我</a:t>
              </a:r>
              <a:r>
                <a:rPr lang="zh-CN" altLang="en-US" sz="2800" dirty="0" smtClean="0">
                  <a:latin typeface="+mn-ea"/>
                </a:rPr>
                <a:t>出</a:t>
              </a:r>
              <a:r>
                <a:rPr lang="en-US" altLang="zh-CN" sz="2800" dirty="0" smtClean="0">
                  <a:solidFill>
                    <a:srgbClr val="E04236"/>
                  </a:solidFill>
                  <a:latin typeface="+mn-ea"/>
                </a:rPr>
                <a:t>1</a:t>
              </a:r>
              <a:r>
                <a:rPr lang="zh-CN" altLang="en-US" sz="2800" dirty="0" smtClean="0">
                  <a:latin typeface="+mn-ea"/>
                </a:rPr>
                <a:t>。</a:t>
              </a:r>
              <a:endParaRPr lang="zh-CN" altLang="en-US" sz="2800" dirty="0">
                <a:latin typeface="+mn-ea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/>
          <p:cNvGrpSpPr/>
          <p:nvPr/>
        </p:nvGrpSpPr>
        <p:grpSpPr bwMode="auto">
          <a:xfrm>
            <a:off x="3301478" y="1815152"/>
            <a:ext cx="5733340" cy="1988949"/>
            <a:chOff x="2714612" y="928676"/>
            <a:chExt cx="3878063" cy="142876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928676"/>
              <a:ext cx="3878063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4"/>
            <p:cNvSpPr>
              <a:spLocks noChangeArrowheads="1"/>
            </p:cNvSpPr>
            <p:nvPr/>
          </p:nvSpPr>
          <p:spPr bwMode="auto">
            <a:xfrm>
              <a:off x="3786182" y="1354141"/>
              <a:ext cx="263697" cy="420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4591035" y="1617082"/>
              <a:ext cx="264782" cy="420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4580208" y="1172864"/>
              <a:ext cx="264782" cy="420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5334292" y="1640708"/>
              <a:ext cx="264782" cy="420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003808" y="1210976"/>
              <a:ext cx="264782" cy="420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142387" y="2216208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250130" y="2838736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20858" y="1824323"/>
            <a:ext cx="6773769" cy="2447426"/>
            <a:chOff x="3120858" y="1824323"/>
            <a:chExt cx="6773769" cy="244742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120858" y="1824323"/>
              <a:ext cx="6773769" cy="2447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5"/>
            <p:cNvSpPr>
              <a:spLocks noChangeArrowheads="1"/>
            </p:cNvSpPr>
            <p:nvPr/>
          </p:nvSpPr>
          <p:spPr bwMode="auto">
            <a:xfrm>
              <a:off x="4754247" y="2642927"/>
              <a:ext cx="3914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7019419" y="3125865"/>
              <a:ext cx="3914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072707" y="3111691"/>
              <a:ext cx="391454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9198094" y="3111690"/>
              <a:ext cx="391454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930011" y="3152635"/>
              <a:ext cx="391454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978611" y="2420928"/>
            <a:ext cx="39145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5890012" y="2413918"/>
            <a:ext cx="3914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8063294" y="2395398"/>
            <a:ext cx="3914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9"/>
          <p:cNvSpPr>
            <a:spLocks noChangeArrowheads="1"/>
          </p:cNvSpPr>
          <p:nvPr/>
        </p:nvSpPr>
        <p:spPr bwMode="auto">
          <a:xfrm>
            <a:off x="9198095" y="2439509"/>
            <a:ext cx="39145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3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708723" y="805975"/>
            <a:ext cx="35493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+mn-ea"/>
              </a:rPr>
              <a:t>  照样</a:t>
            </a:r>
            <a:r>
              <a:rPr lang="zh-CN" altLang="en-US" sz="3200" b="1" dirty="0">
                <a:latin typeface="+mn-ea"/>
              </a:rPr>
              <a:t>子画一画。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6841" y="2019670"/>
            <a:ext cx="8701087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1778" y="2376857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1841" y="2376857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953" y="2129207"/>
            <a:ext cx="29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4828" y="238162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4891" y="2381620"/>
            <a:ext cx="314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24003" y="2133970"/>
            <a:ext cx="295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4228" y="3134095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0041" y="3124570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4416" y="3124570"/>
            <a:ext cx="5715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7841" y="3367457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9741" y="4094532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16016" y="4094532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8478" y="4094532"/>
            <a:ext cx="64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391" y="4385045"/>
            <a:ext cx="319087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716" y="4370757"/>
            <a:ext cx="3175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圆角矩形 19"/>
          <p:cNvSpPr/>
          <p:nvPr/>
        </p:nvSpPr>
        <p:spPr>
          <a:xfrm>
            <a:off x="1228299" y="1978925"/>
            <a:ext cx="1746913" cy="859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367051" y="3004782"/>
            <a:ext cx="2590800" cy="859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1271516" y="4001068"/>
            <a:ext cx="2986585" cy="8598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4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57522" y="1610001"/>
            <a:ext cx="9346805" cy="252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理解分与合的意义。</a:t>
            </a:r>
          </a:p>
          <a:p>
            <a:pPr>
              <a:lnSpc>
                <a:spcPct val="200000"/>
              </a:lnSpc>
            </a:pP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引导学生掌握分与合的方法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2-5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的分与合，加深对</a:t>
            </a:r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2-5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各数的理解。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3670" y="2202906"/>
            <a:ext cx="892651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直接连接符 3"/>
          <p:cNvCxnSpPr/>
          <p:nvPr/>
        </p:nvCxnSpPr>
        <p:spPr>
          <a:xfrm rot="5400000">
            <a:off x="5053795" y="2564856"/>
            <a:ext cx="738188" cy="1762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133" y="2236243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2020" y="3426868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32"/>
          <p:cNvGrpSpPr/>
          <p:nvPr/>
        </p:nvGrpSpPr>
        <p:grpSpPr bwMode="auto">
          <a:xfrm>
            <a:off x="5234770" y="3479256"/>
            <a:ext cx="361950" cy="714375"/>
            <a:chOff x="6343624" y="1643054"/>
            <a:chExt cx="347728" cy="599671"/>
          </a:xfrm>
        </p:grpSpPr>
        <p:cxnSp>
          <p:nvCxnSpPr>
            <p:cNvPr id="8" name="直接连接符 7"/>
            <p:cNvCxnSpPr/>
            <p:nvPr/>
          </p:nvCxnSpPr>
          <p:spPr>
            <a:xfrm rot="5400000">
              <a:off x="6226853" y="1768976"/>
              <a:ext cx="399781" cy="147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4658" y="3450681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rot="5400000">
            <a:off x="5763408" y="2569618"/>
            <a:ext cx="738187" cy="176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>
            <a:off x="6506358" y="2574380"/>
            <a:ext cx="738188" cy="176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78083" y="2231481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21033" y="2231481"/>
            <a:ext cx="423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5920" y="3426868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4108" y="3436393"/>
            <a:ext cx="4635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组合 32"/>
          <p:cNvGrpSpPr/>
          <p:nvPr/>
        </p:nvGrpSpPr>
        <p:grpSpPr bwMode="auto">
          <a:xfrm>
            <a:off x="5972958" y="3479256"/>
            <a:ext cx="361950" cy="714375"/>
            <a:chOff x="6343624" y="1643054"/>
            <a:chExt cx="347728" cy="599671"/>
          </a:xfrm>
        </p:grpSpPr>
        <p:cxnSp>
          <p:nvCxnSpPr>
            <p:cNvPr id="19" name="直接连接符 18"/>
            <p:cNvCxnSpPr/>
            <p:nvPr/>
          </p:nvCxnSpPr>
          <p:spPr>
            <a:xfrm rot="5400000">
              <a:off x="6226853" y="1768976"/>
              <a:ext cx="399781" cy="14793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组合 32"/>
          <p:cNvGrpSpPr/>
          <p:nvPr/>
        </p:nvGrpSpPr>
        <p:grpSpPr bwMode="auto">
          <a:xfrm>
            <a:off x="6701620" y="3479256"/>
            <a:ext cx="361950" cy="714375"/>
            <a:chOff x="6343624" y="1643054"/>
            <a:chExt cx="347728" cy="599671"/>
          </a:xfrm>
        </p:grpSpPr>
        <p:cxnSp>
          <p:nvCxnSpPr>
            <p:cNvPr id="23" name="直接连接符 22"/>
            <p:cNvCxnSpPr/>
            <p:nvPr/>
          </p:nvCxnSpPr>
          <p:spPr>
            <a:xfrm rot="5400000">
              <a:off x="6226853" y="1768976"/>
              <a:ext cx="399781" cy="1479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6343624" y="2025510"/>
              <a:ext cx="347728" cy="399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6310240" y="1895165"/>
              <a:ext cx="509054" cy="1860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2845" y="3441156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6270" y="3450681"/>
            <a:ext cx="428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2020" y="2269581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15445" y="2279106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8395" y="2283868"/>
            <a:ext cx="3841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任意多边形 31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5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>
            <a:off x="3862315" y="1856094"/>
            <a:ext cx="4435526" cy="859812"/>
          </a:xfrm>
          <a:prstGeom prst="wedgeRoundRectCallout">
            <a:avLst>
              <a:gd name="adj1" fmla="val 57660"/>
              <a:gd name="adj2" fmla="val -33600"/>
              <a:gd name="adj3" fmla="val 16667"/>
            </a:avLst>
          </a:prstGeom>
          <a:solidFill>
            <a:srgbClr val="B3D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楷体" panose="02010609060101010101" pitchFamily="49" charset="-122"/>
              </a:rPr>
              <a:t> 分桃啦！大家来分桃啦！</a:t>
            </a:r>
            <a:endParaRPr lang="zh-CN" altLang="en-US" sz="2800" dirty="0">
              <a:solidFill>
                <a:schemeClr val="tx1"/>
              </a:solidFill>
              <a:latin typeface="+mn-ea"/>
              <a:cs typeface="楷体" panose="02010609060101010101" pitchFamily="49" charset="-12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1818" y="3663746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8744" y="3638725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88" y="365237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8241" y="365237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549" y="2137797"/>
            <a:ext cx="845397" cy="1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6"/>
          <p:cNvGrpSpPr/>
          <p:nvPr/>
        </p:nvGrpSpPr>
        <p:grpSpPr bwMode="auto">
          <a:xfrm>
            <a:off x="3575713" y="2088109"/>
            <a:ext cx="5891997" cy="996461"/>
            <a:chOff x="2609647" y="1395705"/>
            <a:chExt cx="4176931" cy="821667"/>
          </a:xfrm>
        </p:grpSpPr>
        <p:grpSp>
          <p:nvGrpSpPr>
            <p:cNvPr id="3" name="组合 25"/>
            <p:cNvGrpSpPr/>
            <p:nvPr/>
          </p:nvGrpSpPr>
          <p:grpSpPr bwMode="auto">
            <a:xfrm>
              <a:off x="3071801" y="1395705"/>
              <a:ext cx="3714777" cy="818855"/>
              <a:chOff x="3071801" y="1395705"/>
              <a:chExt cx="3714777" cy="818855"/>
            </a:xfrm>
          </p:grpSpPr>
          <p:grpSp>
            <p:nvGrpSpPr>
              <p:cNvPr id="4" name="组合 18"/>
              <p:cNvGrpSpPr/>
              <p:nvPr/>
            </p:nvGrpSpPr>
            <p:grpSpPr bwMode="auto">
              <a:xfrm>
                <a:off x="3071801" y="1395705"/>
                <a:ext cx="3714777" cy="818855"/>
                <a:chOff x="3671159" y="-3427188"/>
                <a:chExt cx="5418328" cy="818294"/>
              </a:xfrm>
              <a:solidFill>
                <a:srgbClr val="FFFFCC"/>
              </a:solidFill>
              <a:effectLst/>
            </p:grpSpPr>
            <p:sp>
              <p:nvSpPr>
                <p:cNvPr id="26" name="圆角矩形标注 25"/>
                <p:cNvSpPr/>
                <p:nvPr/>
              </p:nvSpPr>
              <p:spPr>
                <a:xfrm>
                  <a:off x="3671160" y="-3394174"/>
                  <a:ext cx="5418327" cy="785280"/>
                </a:xfrm>
                <a:prstGeom prst="wedgeRoundRectCallout">
                  <a:avLst>
                    <a:gd name="adj1" fmla="val 54189"/>
                    <a:gd name="adj2" fmla="val 28774"/>
                    <a:gd name="adj3" fmla="val 16667"/>
                  </a:avLst>
                </a:prstGeom>
                <a:solidFill>
                  <a:srgbClr val="B3D798"/>
                </a:solidFill>
                <a:ln w="12700">
                  <a:noFill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2400" dirty="0">
                    <a:latin typeface="+mn-ea"/>
                  </a:endParaRPr>
                </a:p>
              </p:txBody>
            </p:sp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671159" y="-3427188"/>
                  <a:ext cx="3341327" cy="431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800" dirty="0">
                      <a:latin typeface="+mn-ea"/>
                    </a:rPr>
                    <a:t>把        放在</a:t>
                  </a:r>
                  <a:endParaRPr lang="zh-CN" altLang="zh-CN" sz="2800" dirty="0">
                    <a:latin typeface="+mn-ea"/>
                  </a:endParaRPr>
                </a:p>
              </p:txBody>
            </p:sp>
          </p:grpSp>
          <p:grpSp>
            <p:nvGrpSpPr>
              <p:cNvPr id="5" name="组合 21"/>
              <p:cNvGrpSpPr/>
              <p:nvPr/>
            </p:nvGrpSpPr>
            <p:grpSpPr bwMode="auto">
              <a:xfrm>
                <a:off x="3571868" y="1500180"/>
                <a:ext cx="1143006" cy="266700"/>
                <a:chOff x="3571868" y="1500180"/>
                <a:chExt cx="1143006" cy="266700"/>
              </a:xfrm>
            </p:grpSpPr>
            <p:pic>
              <p:nvPicPr>
                <p:cNvPr id="22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71868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57620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43372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29124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组合 23"/>
              <p:cNvGrpSpPr/>
              <p:nvPr/>
            </p:nvGrpSpPr>
            <p:grpSpPr bwMode="auto">
              <a:xfrm>
                <a:off x="5362597" y="1500180"/>
                <a:ext cx="1423981" cy="328608"/>
                <a:chOff x="5214942" y="1495422"/>
                <a:chExt cx="1423981" cy="328608"/>
              </a:xfrm>
            </p:grpSpPr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14942" y="1500180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43598" y="1495422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2609647" y="1785932"/>
              <a:ext cx="3116639" cy="4314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latin typeface="楷体_GB2312" pitchFamily="49" charset="-122"/>
                  <a:ea typeface="楷体_GB2312" pitchFamily="49" charset="-122"/>
                </a:rPr>
                <a:t>里，可以怎样放？</a:t>
              </a:r>
              <a:endParaRPr lang="zh-CN" altLang="zh-CN" sz="28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436728" y="2715904"/>
            <a:ext cx="3125337" cy="2156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26" y="759371"/>
            <a:ext cx="845397" cy="11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6"/>
          <p:cNvGrpSpPr/>
          <p:nvPr/>
        </p:nvGrpSpPr>
        <p:grpSpPr bwMode="auto">
          <a:xfrm>
            <a:off x="4160243" y="711674"/>
            <a:ext cx="5130046" cy="994468"/>
            <a:chOff x="2628357" y="1397348"/>
            <a:chExt cx="4158222" cy="820024"/>
          </a:xfrm>
        </p:grpSpPr>
        <p:grpSp>
          <p:nvGrpSpPr>
            <p:cNvPr id="3" name="组合 25"/>
            <p:cNvGrpSpPr/>
            <p:nvPr/>
          </p:nvGrpSpPr>
          <p:grpSpPr bwMode="auto">
            <a:xfrm>
              <a:off x="2628357" y="1397348"/>
              <a:ext cx="4158222" cy="817211"/>
              <a:chOff x="2628357" y="1397348"/>
              <a:chExt cx="4158222" cy="817211"/>
            </a:xfrm>
          </p:grpSpPr>
          <p:grpSp>
            <p:nvGrpSpPr>
              <p:cNvPr id="4" name="组合 18"/>
              <p:cNvGrpSpPr/>
              <p:nvPr/>
            </p:nvGrpSpPr>
            <p:grpSpPr bwMode="auto">
              <a:xfrm>
                <a:off x="2628357" y="1397348"/>
                <a:ext cx="4158222" cy="817211"/>
                <a:chOff x="3024356" y="-3425545"/>
                <a:chExt cx="6065131" cy="816651"/>
              </a:xfrm>
              <a:solidFill>
                <a:srgbClr val="FFFFCC"/>
              </a:solidFill>
              <a:effectLst/>
            </p:grpSpPr>
            <p:sp>
              <p:nvSpPr>
                <p:cNvPr id="26" name="圆角矩形标注 25"/>
                <p:cNvSpPr/>
                <p:nvPr/>
              </p:nvSpPr>
              <p:spPr>
                <a:xfrm>
                  <a:off x="3671160" y="-3394174"/>
                  <a:ext cx="5418327" cy="785280"/>
                </a:xfrm>
                <a:prstGeom prst="wedgeRoundRectCallout">
                  <a:avLst>
                    <a:gd name="adj1" fmla="val 54189"/>
                    <a:gd name="adj2" fmla="val 28774"/>
                    <a:gd name="adj3" fmla="val 16667"/>
                  </a:avLst>
                </a:prstGeom>
                <a:solidFill>
                  <a:srgbClr val="C5DB6C"/>
                </a:solidFill>
                <a:ln w="12700">
                  <a:noFill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/>
                  </a:pPr>
                  <a:endParaRPr lang="zh-CN" altLang="en-US" sz="2400" dirty="0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sp>
              <p:nvSpPr>
                <p:cNvPr id="2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3024356" y="-3425545"/>
                  <a:ext cx="4806291" cy="431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2800" dirty="0">
                      <a:latin typeface="+mn-ea"/>
                    </a:rPr>
                    <a:t>把        </a:t>
                  </a:r>
                  <a:r>
                    <a:rPr lang="zh-CN" altLang="en-US" sz="2800" dirty="0" smtClean="0">
                      <a:latin typeface="+mn-ea"/>
                    </a:rPr>
                    <a:t>      放</a:t>
                  </a:r>
                  <a:r>
                    <a:rPr lang="zh-CN" altLang="en-US" sz="2800" dirty="0">
                      <a:latin typeface="+mn-ea"/>
                    </a:rPr>
                    <a:t>在</a:t>
                  </a:r>
                  <a:endParaRPr lang="zh-CN" altLang="zh-CN" sz="2800" dirty="0">
                    <a:latin typeface="+mn-ea"/>
                  </a:endParaRPr>
                </a:p>
              </p:txBody>
            </p:sp>
          </p:grpSp>
          <p:grpSp>
            <p:nvGrpSpPr>
              <p:cNvPr id="5" name="组合 21"/>
              <p:cNvGrpSpPr/>
              <p:nvPr/>
            </p:nvGrpSpPr>
            <p:grpSpPr bwMode="auto">
              <a:xfrm>
                <a:off x="3571868" y="1500180"/>
                <a:ext cx="1143006" cy="266700"/>
                <a:chOff x="3571868" y="1500180"/>
                <a:chExt cx="1143006" cy="266700"/>
              </a:xfrm>
            </p:grpSpPr>
            <p:pic>
              <p:nvPicPr>
                <p:cNvPr id="22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571868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857620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43372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429124" y="1500180"/>
                  <a:ext cx="28575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组合 23"/>
              <p:cNvGrpSpPr/>
              <p:nvPr/>
            </p:nvGrpSpPr>
            <p:grpSpPr bwMode="auto">
              <a:xfrm>
                <a:off x="5362597" y="1500180"/>
                <a:ext cx="1423981" cy="328608"/>
                <a:chOff x="5214942" y="1495422"/>
                <a:chExt cx="1423981" cy="328608"/>
              </a:xfrm>
            </p:grpSpPr>
            <p:pic>
              <p:nvPicPr>
                <p:cNvPr id="20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14942" y="1500180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43598" y="1495422"/>
                  <a:ext cx="69532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>
              <a:off x="3071802" y="1785932"/>
              <a:ext cx="2654484" cy="4314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dirty="0">
                  <a:latin typeface="+mn-ea"/>
                </a:rPr>
                <a:t>里，可以怎样放？</a:t>
              </a:r>
              <a:endParaRPr lang="zh-CN" altLang="zh-CN" sz="2800" dirty="0">
                <a:latin typeface="+mn-ea"/>
              </a:endParaRPr>
            </a:p>
          </p:txBody>
        </p:sp>
      </p:grp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421" y="4024348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9881" y="4012975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418" y="299500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3344" y="2969982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4788" y="2983630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矩形 66"/>
          <p:cNvSpPr/>
          <p:nvPr/>
        </p:nvSpPr>
        <p:spPr>
          <a:xfrm>
            <a:off x="4410503" y="2731827"/>
            <a:ext cx="3125337" cy="2156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196" y="4040271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656" y="4028898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6616" y="299955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7119" y="2985905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8563" y="299955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841" y="2983630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88"/>
          <p:cNvGrpSpPr/>
          <p:nvPr/>
        </p:nvGrpSpPr>
        <p:grpSpPr>
          <a:xfrm>
            <a:off x="1269879" y="5015551"/>
            <a:ext cx="1188490" cy="1274748"/>
            <a:chOff x="1269879" y="5015551"/>
            <a:chExt cx="1188490" cy="1274748"/>
          </a:xfrm>
        </p:grpSpPr>
        <p:sp>
          <p:nvSpPr>
            <p:cNvPr id="82" name="TextBox 24"/>
            <p:cNvSpPr txBox="1">
              <a:spLocks noChangeArrowheads="1"/>
            </p:cNvSpPr>
            <p:nvPr/>
          </p:nvSpPr>
          <p:spPr bwMode="auto">
            <a:xfrm>
              <a:off x="1682812" y="5015551"/>
              <a:ext cx="43086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4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3" name="TextBox 24"/>
            <p:cNvSpPr txBox="1">
              <a:spLocks noChangeArrowheads="1"/>
            </p:cNvSpPr>
            <p:nvPr/>
          </p:nvSpPr>
          <p:spPr bwMode="auto">
            <a:xfrm>
              <a:off x="1269879" y="5767079"/>
              <a:ext cx="43086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24"/>
            <p:cNvSpPr txBox="1">
              <a:spLocks noChangeArrowheads="1"/>
            </p:cNvSpPr>
            <p:nvPr/>
          </p:nvSpPr>
          <p:spPr bwMode="auto">
            <a:xfrm>
              <a:off x="2027504" y="5767079"/>
              <a:ext cx="430865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3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组合 32"/>
            <p:cNvGrpSpPr/>
            <p:nvPr/>
          </p:nvGrpSpPr>
          <p:grpSpPr bwMode="auto">
            <a:xfrm>
              <a:off x="1556424" y="5485300"/>
              <a:ext cx="660661" cy="317777"/>
              <a:chOff x="1252538" y="3100388"/>
              <a:chExt cx="547708" cy="295277"/>
            </a:xfrm>
          </p:grpSpPr>
          <p:cxnSp>
            <p:nvCxnSpPr>
              <p:cNvPr id="86" name="直接连接符 85"/>
              <p:cNvCxnSpPr/>
              <p:nvPr/>
            </p:nvCxnSpPr>
            <p:spPr>
              <a:xfrm rot="5400000">
                <a:off x="1219204" y="3133722"/>
                <a:ext cx="295275" cy="228608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16200000" flipH="1">
                <a:off x="1566880" y="3162299"/>
                <a:ext cx="285750" cy="18098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TextBox 24"/>
          <p:cNvSpPr txBox="1">
            <a:spLocks noChangeArrowheads="1"/>
          </p:cNvSpPr>
          <p:nvPr/>
        </p:nvSpPr>
        <p:spPr bwMode="auto">
          <a:xfrm>
            <a:off x="5796488" y="4920029"/>
            <a:ext cx="4308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91" name="TextBox 24"/>
          <p:cNvSpPr txBox="1">
            <a:spLocks noChangeArrowheads="1"/>
          </p:cNvSpPr>
          <p:nvPr/>
        </p:nvSpPr>
        <p:spPr bwMode="auto">
          <a:xfrm>
            <a:off x="5424500" y="5712560"/>
            <a:ext cx="4308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0" name="组合 35"/>
          <p:cNvGrpSpPr/>
          <p:nvPr/>
        </p:nvGrpSpPr>
        <p:grpSpPr bwMode="auto">
          <a:xfrm>
            <a:off x="5641377" y="5432450"/>
            <a:ext cx="660660" cy="317775"/>
            <a:chOff x="1252538" y="3100388"/>
            <a:chExt cx="547707" cy="295275"/>
          </a:xfrm>
        </p:grpSpPr>
        <p:cxnSp>
          <p:nvCxnSpPr>
            <p:cNvPr id="93" name="直接连接符 92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3008" y="5792898"/>
            <a:ext cx="419810" cy="3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24"/>
          <p:cNvSpPr txBox="1">
            <a:spLocks noChangeArrowheads="1"/>
          </p:cNvSpPr>
          <p:nvPr/>
        </p:nvSpPr>
        <p:spPr bwMode="auto">
          <a:xfrm>
            <a:off x="6196254" y="5726230"/>
            <a:ext cx="430866" cy="523220"/>
          </a:xfrm>
          <a:prstGeom prst="rect">
            <a:avLst/>
          </a:prstGeom>
          <a:noFill/>
          <a:ln w="9525">
            <a:solidFill>
              <a:srgbClr val="FDFDFD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261446" y="2720454"/>
            <a:ext cx="3125337" cy="2156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2139" y="4028898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4599" y="4017525"/>
            <a:ext cx="1116900" cy="5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7559" y="2988180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8062" y="2974532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19506" y="2988180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4"/>
          <p:cNvSpPr txBox="1">
            <a:spLocks noChangeArrowheads="1"/>
          </p:cNvSpPr>
          <p:nvPr/>
        </p:nvSpPr>
        <p:spPr bwMode="auto">
          <a:xfrm>
            <a:off x="9647431" y="4908656"/>
            <a:ext cx="4308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4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1" name="组合 35"/>
          <p:cNvGrpSpPr/>
          <p:nvPr/>
        </p:nvGrpSpPr>
        <p:grpSpPr bwMode="auto">
          <a:xfrm>
            <a:off x="9492320" y="5421077"/>
            <a:ext cx="660660" cy="317775"/>
            <a:chOff x="1252538" y="3100388"/>
            <a:chExt cx="547707" cy="295275"/>
          </a:xfrm>
        </p:grpSpPr>
        <p:cxnSp>
          <p:nvCxnSpPr>
            <p:cNvPr id="107" name="直接连接符 106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rot="16200000" flipH="1">
              <a:off x="1566880" y="3162297"/>
              <a:ext cx="285750" cy="18098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3951" y="5781525"/>
            <a:ext cx="419810" cy="3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1935" y="5783797"/>
            <a:ext cx="419810" cy="38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24"/>
          <p:cNvSpPr txBox="1">
            <a:spLocks noChangeArrowheads="1"/>
          </p:cNvSpPr>
          <p:nvPr/>
        </p:nvSpPr>
        <p:spPr bwMode="auto">
          <a:xfrm>
            <a:off x="9296571" y="5742152"/>
            <a:ext cx="430866" cy="523220"/>
          </a:xfrm>
          <a:prstGeom prst="rect">
            <a:avLst/>
          </a:prstGeom>
          <a:noFill/>
          <a:ln w="9525">
            <a:solidFill>
              <a:srgbClr val="FDFDFD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105" name="TextBox 24"/>
          <p:cNvSpPr txBox="1">
            <a:spLocks noChangeArrowheads="1"/>
          </p:cNvSpPr>
          <p:nvPr/>
        </p:nvSpPr>
        <p:spPr bwMode="auto">
          <a:xfrm flipH="1">
            <a:off x="9921921" y="5745708"/>
            <a:ext cx="668740" cy="523220"/>
          </a:xfrm>
          <a:prstGeom prst="rect">
            <a:avLst/>
          </a:prstGeom>
          <a:noFill/>
          <a:ln w="9525">
            <a:solidFill>
              <a:srgbClr val="FDFDFD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93" y="3010926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61136" y="2999553"/>
            <a:ext cx="469324" cy="4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7069E-6 -4.11656E-6 L 0.02462 0.143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5356E-6 4.75486E-6 L 0.05496 0.1394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002E-6 -3.83904E-6 L 0.02801 0.1376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4678E-6 4.75486E-6 L -0.00339 0.139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794E-6 4.75486E-6 L 0.00339 0.139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6368E-6 3.62627E-6 L -0.01341 0.139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727E-6 -4.96762E-6 L 0.01016 0.143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3E-6 3.62627E-6 L -0.00782 0.13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635E-6 3.62627E-6 L 0.00222 0.139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131E-6 2.49769E-6 L -0.0267 0.131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49E-6 3.90379E-6 L -0.05588 0.1438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19E-6 2.49769E-6 L -0.01681 0.1373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0" grpId="0"/>
      <p:bldP spid="91" grpId="0"/>
      <p:bldP spid="96" grpId="0" animBg="1"/>
      <p:bldP spid="97" grpId="0" animBg="1"/>
      <p:bldP spid="104" grpId="0"/>
      <p:bldP spid="110" grpId="0" animBg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126" y="759371"/>
            <a:ext cx="638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组合 18"/>
          <p:cNvGrpSpPr/>
          <p:nvPr/>
        </p:nvGrpSpPr>
        <p:grpSpPr bwMode="auto">
          <a:xfrm>
            <a:off x="4531057" y="1128929"/>
            <a:ext cx="4773754" cy="523220"/>
            <a:chOff x="3906322" y="-1752232"/>
            <a:chExt cx="5808364" cy="522862"/>
          </a:xfrm>
          <a:solidFill>
            <a:srgbClr val="FFFFCC"/>
          </a:solidFill>
          <a:effectLst/>
        </p:grpSpPr>
        <p:sp>
          <p:nvSpPr>
            <p:cNvPr id="58" name="圆角矩形标注 57"/>
            <p:cNvSpPr/>
            <p:nvPr/>
          </p:nvSpPr>
          <p:spPr>
            <a:xfrm>
              <a:off x="4921550" y="-1752232"/>
              <a:ext cx="4705387" cy="499722"/>
            </a:xfrm>
            <a:prstGeom prst="wedgeRoundRectCallout">
              <a:avLst>
                <a:gd name="adj1" fmla="val 55566"/>
                <a:gd name="adj2" fmla="val -18461"/>
                <a:gd name="adj3" fmla="val 16667"/>
              </a:avLst>
            </a:prstGeom>
            <a:solidFill>
              <a:srgbClr val="9C62A8"/>
            </a:solidFill>
            <a:ln w="12700"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59" name="TextBox 58"/>
            <p:cNvSpPr txBox="1">
              <a:spLocks noChangeArrowheads="1"/>
            </p:cNvSpPr>
            <p:nvPr/>
          </p:nvSpPr>
          <p:spPr bwMode="auto">
            <a:xfrm>
              <a:off x="3906322" y="-1752232"/>
              <a:ext cx="5808364" cy="5228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     你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知道几和几合成</a:t>
              </a:r>
              <a:r>
                <a:rPr lang="en-US" altLang="zh-CN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4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吗？</a:t>
              </a:r>
              <a:endParaRPr lang="zh-CN" altLang="zh-CN" sz="28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61" y="2488655"/>
            <a:ext cx="10517688" cy="176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文本框 3"/>
          <p:cNvSpPr txBox="1"/>
          <p:nvPr/>
        </p:nvSpPr>
        <p:spPr>
          <a:xfrm>
            <a:off x="1639550" y="4408557"/>
            <a:ext cx="21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和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合成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4</a:t>
            </a:r>
            <a:endParaRPr lang="zh-CN" altLang="en-US" sz="3200" dirty="0"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64" name="文本框 3"/>
          <p:cNvSpPr txBox="1"/>
          <p:nvPr/>
        </p:nvSpPr>
        <p:spPr>
          <a:xfrm>
            <a:off x="5067413" y="4438127"/>
            <a:ext cx="21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和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2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合成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4</a:t>
            </a:r>
            <a:endParaRPr lang="zh-CN" altLang="en-US" sz="3200" dirty="0">
              <a:latin typeface="+mn-ea"/>
              <a:cs typeface="楷体" panose="02010609060101010101" pitchFamily="49" charset="-122"/>
            </a:endParaRPr>
          </a:p>
        </p:txBody>
      </p:sp>
      <p:sp>
        <p:nvSpPr>
          <p:cNvPr id="65" name="文本框 3"/>
          <p:cNvSpPr txBox="1"/>
          <p:nvPr/>
        </p:nvSpPr>
        <p:spPr>
          <a:xfrm>
            <a:off x="8561240" y="4424479"/>
            <a:ext cx="21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3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和</a:t>
            </a:r>
            <a:r>
              <a:rPr lang="en-US" altLang="zh-CN" sz="2800" dirty="0" smtClean="0">
                <a:solidFill>
                  <a:srgbClr val="FF0000"/>
                </a:solidFill>
                <a:latin typeface="+mn-ea"/>
                <a:cs typeface="楷体" panose="02010609060101010101" pitchFamily="49" charset="-122"/>
              </a:rPr>
              <a:t>1</a:t>
            </a:r>
            <a:r>
              <a:rPr lang="zh-CN" altLang="en-US" sz="2800" dirty="0" smtClean="0">
                <a:latin typeface="+mn-ea"/>
                <a:cs typeface="楷体" panose="02010609060101010101" pitchFamily="49" charset="-122"/>
              </a:rPr>
              <a:t>合成</a:t>
            </a:r>
            <a:r>
              <a:rPr lang="en-US" altLang="zh-CN" sz="2800" dirty="0" smtClean="0">
                <a:latin typeface="+mn-ea"/>
                <a:cs typeface="楷体" panose="02010609060101010101" pitchFamily="49" charset="-122"/>
              </a:rPr>
              <a:t>4</a:t>
            </a:r>
            <a:endParaRPr lang="zh-CN" altLang="en-US" sz="3200" dirty="0">
              <a:latin typeface="+mn-ea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5497" y="1913672"/>
            <a:ext cx="6361774" cy="263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4375" y="1535595"/>
            <a:ext cx="690107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atin typeface="+mn-ea"/>
              </a:rPr>
              <a:t>5</a:t>
            </a:r>
            <a:r>
              <a:rPr lang="zh-CN" altLang="en-US" sz="2800" b="1" dirty="0">
                <a:latin typeface="+mn-ea"/>
              </a:rPr>
              <a:t>可以分成几和几？几和几合成</a:t>
            </a:r>
            <a:r>
              <a:rPr lang="en-US" altLang="zh-CN" sz="2800" b="1" dirty="0">
                <a:latin typeface="+mn-ea"/>
              </a:rPr>
              <a:t>5？</a:t>
            </a:r>
            <a:endParaRPr lang="zh-CN" altLang="zh-CN" sz="2800" b="1" dirty="0">
              <a:latin typeface="+mn-ea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53" y="490085"/>
            <a:ext cx="2826223" cy="8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7"/>
          <p:cNvGrpSpPr/>
          <p:nvPr/>
        </p:nvGrpSpPr>
        <p:grpSpPr bwMode="auto">
          <a:xfrm>
            <a:off x="2086194" y="5009323"/>
            <a:ext cx="928687" cy="1094710"/>
            <a:chOff x="1714480" y="3109895"/>
            <a:chExt cx="928694" cy="1094740"/>
          </a:xfrm>
        </p:grpSpPr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2000232" y="3109895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2285984" y="3681401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4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组合 14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24"/>
          <p:cNvGrpSpPr/>
          <p:nvPr/>
        </p:nvGrpSpPr>
        <p:grpSpPr bwMode="auto">
          <a:xfrm>
            <a:off x="3570394" y="5009324"/>
            <a:ext cx="928687" cy="1094709"/>
            <a:chOff x="1714480" y="3109896"/>
            <a:chExt cx="928694" cy="1094739"/>
          </a:xfrm>
        </p:grpSpPr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2000232" y="3109896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5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4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2285984" y="3681401"/>
              <a:ext cx="357190" cy="523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dirty="0">
                  <a:latin typeface="+mn-ea"/>
                  <a:cs typeface="Arial" panose="020B0604020202020204" pitchFamily="34" charset="0"/>
                </a:rPr>
                <a:t>1</a:t>
              </a:r>
              <a:endParaRPr lang="zh-CN" altLang="zh-CN" sz="2800" dirty="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组合 14"/>
            <p:cNvGrpSpPr/>
            <p:nvPr/>
          </p:nvGrpSpPr>
          <p:grpSpPr bwMode="auto">
            <a:xfrm>
              <a:off x="1895456" y="3495668"/>
              <a:ext cx="547691" cy="295283"/>
              <a:chOff x="1252514" y="3100399"/>
              <a:chExt cx="547691" cy="295283"/>
            </a:xfrm>
          </p:grpSpPr>
          <p:cxnSp>
            <p:nvCxnSpPr>
              <p:cNvPr id="17" name="直接连接符 16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16200000" flipH="1">
                <a:off x="1566838" y="3162314"/>
                <a:ext cx="285758" cy="180976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矩形 18"/>
          <p:cNvSpPr/>
          <p:nvPr/>
        </p:nvSpPr>
        <p:spPr>
          <a:xfrm>
            <a:off x="3362476" y="5042662"/>
            <a:ext cx="1236817" cy="1153422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77738" y="4994111"/>
            <a:ext cx="1275192" cy="1161029"/>
          </a:xfrm>
          <a:prstGeom prst="rect">
            <a:avLst/>
          </a:prstGeom>
          <a:noFill/>
          <a:ln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+mn-ea"/>
            </a:endParaRPr>
          </a:p>
        </p:txBody>
      </p:sp>
      <p:grpSp>
        <p:nvGrpSpPr>
          <p:cNvPr id="21" name="组合 49"/>
          <p:cNvGrpSpPr/>
          <p:nvPr/>
        </p:nvGrpSpPr>
        <p:grpSpPr bwMode="auto">
          <a:xfrm>
            <a:off x="6396168" y="4998874"/>
            <a:ext cx="1002445" cy="1105543"/>
            <a:chOff x="5481752" y="3500438"/>
            <a:chExt cx="1002445" cy="1105543"/>
          </a:xfrm>
        </p:grpSpPr>
        <p:grpSp>
          <p:nvGrpSpPr>
            <p:cNvPr id="22" name="组合 32"/>
            <p:cNvGrpSpPr/>
            <p:nvPr/>
          </p:nvGrpSpPr>
          <p:grpSpPr bwMode="auto">
            <a:xfrm>
              <a:off x="5500686" y="3500438"/>
              <a:ext cx="928687" cy="1033462"/>
              <a:chOff x="1714480" y="3109895"/>
              <a:chExt cx="928694" cy="1033491"/>
            </a:xfrm>
          </p:grpSpPr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5232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</a:rPr>
                  <a:t>5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8" name="组合 14"/>
              <p:cNvGrpSpPr/>
              <p:nvPr/>
            </p:nvGrpSpPr>
            <p:grpSpPr bwMode="auto">
              <a:xfrm>
                <a:off x="1895456" y="3495668"/>
                <a:ext cx="563565" cy="366723"/>
                <a:chOff x="1252514" y="3100399"/>
                <a:chExt cx="563565" cy="366723"/>
              </a:xfrm>
            </p:grpSpPr>
            <p:cxnSp>
              <p:nvCxnSpPr>
                <p:cNvPr id="29" name="直接连接符 28"/>
                <p:cNvCxnSpPr/>
                <p:nvPr/>
              </p:nvCxnSpPr>
              <p:spPr>
                <a:xfrm rot="5400000">
                  <a:off x="1219173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 rot="16200000" flipH="1">
                  <a:off x="1539055" y="3190097"/>
                  <a:ext cx="357198" cy="196851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3" name="Picture 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81752" y="4205566"/>
              <a:ext cx="400415" cy="400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9061" y="4216977"/>
              <a:ext cx="385136" cy="38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组合 50"/>
          <p:cNvGrpSpPr/>
          <p:nvPr/>
        </p:nvGrpSpPr>
        <p:grpSpPr bwMode="auto">
          <a:xfrm>
            <a:off x="7825776" y="4960774"/>
            <a:ext cx="998231" cy="1098832"/>
            <a:chOff x="5495400" y="3500438"/>
            <a:chExt cx="998231" cy="1098832"/>
          </a:xfrm>
        </p:grpSpPr>
        <p:grpSp>
          <p:nvGrpSpPr>
            <p:cNvPr id="32" name="组合 31"/>
            <p:cNvGrpSpPr/>
            <p:nvPr/>
          </p:nvGrpSpPr>
          <p:grpSpPr bwMode="auto">
            <a:xfrm>
              <a:off x="5500684" y="3500438"/>
              <a:ext cx="928687" cy="1033462"/>
              <a:chOff x="1714480" y="3109895"/>
              <a:chExt cx="928694" cy="1033491"/>
            </a:xfrm>
          </p:grpSpPr>
          <p:sp>
            <p:nvSpPr>
              <p:cNvPr id="35" name="TextBox 24"/>
              <p:cNvSpPr txBox="1">
                <a:spLocks noChangeArrowheads="1"/>
              </p:cNvSpPr>
              <p:nvPr/>
            </p:nvSpPr>
            <p:spPr bwMode="auto">
              <a:xfrm>
                <a:off x="2000232" y="3109895"/>
                <a:ext cx="357190" cy="5232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latin typeface="+mn-ea"/>
                    <a:cs typeface="Arial" panose="020B0604020202020204" pitchFamily="34" charset="0"/>
                  </a:rPr>
                  <a:t>5</a:t>
                </a:r>
                <a:endParaRPr lang="zh-CN" altLang="zh-CN" sz="2800" dirty="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24"/>
              <p:cNvSpPr txBox="1">
                <a:spLocks noChangeArrowheads="1"/>
              </p:cNvSpPr>
              <p:nvPr/>
            </p:nvSpPr>
            <p:spPr bwMode="auto">
              <a:xfrm>
                <a:off x="1714480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24"/>
              <p:cNvSpPr txBox="1">
                <a:spLocks noChangeArrowheads="1"/>
              </p:cNvSpPr>
              <p:nvPr/>
            </p:nvSpPr>
            <p:spPr bwMode="auto">
              <a:xfrm>
                <a:off x="2285984" y="3681399"/>
                <a:ext cx="357190" cy="46198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endParaRPr lang="zh-CN" altLang="zh-CN" sz="2400">
                  <a:latin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8" name="组合 14"/>
              <p:cNvGrpSpPr/>
              <p:nvPr/>
            </p:nvGrpSpPr>
            <p:grpSpPr bwMode="auto">
              <a:xfrm>
                <a:off x="1895458" y="3495668"/>
                <a:ext cx="547691" cy="295283"/>
                <a:chOff x="1252516" y="3100399"/>
                <a:chExt cx="547691" cy="295283"/>
              </a:xfrm>
            </p:grpSpPr>
            <p:cxnSp>
              <p:nvCxnSpPr>
                <p:cNvPr id="39" name="直接连接符 38"/>
                <p:cNvCxnSpPr/>
                <p:nvPr/>
              </p:nvCxnSpPr>
              <p:spPr>
                <a:xfrm rot="5400000">
                  <a:off x="1219175" y="3133740"/>
                  <a:ext cx="295283" cy="228602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rot="16200000" flipH="1">
                  <a:off x="1566840" y="3162314"/>
                  <a:ext cx="285758" cy="180976"/>
                </a:xfrm>
                <a:prstGeom prst="line">
                  <a:avLst/>
                </a:prstGeom>
                <a:ln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3" name="Picture 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95400" y="4205566"/>
              <a:ext cx="393703" cy="393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9061" y="4204700"/>
              <a:ext cx="394570" cy="39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6385271" y="5629419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7023423" y="5636516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7847460" y="5595575"/>
            <a:ext cx="304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3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8461279" y="5588784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dirty="0"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0407" y="2142485"/>
            <a:ext cx="2438284" cy="126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8918" y="2210725"/>
            <a:ext cx="3810944" cy="126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18756" y="884105"/>
            <a:ext cx="40719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latin typeface="+mn-ea"/>
              </a:rPr>
              <a:t>   摆一摆</a:t>
            </a:r>
            <a:r>
              <a:rPr lang="zh-CN" altLang="en-US" sz="3200" b="1" dirty="0">
                <a:latin typeface="+mn-ea"/>
              </a:rPr>
              <a:t>，填一填。</a:t>
            </a:r>
            <a:endParaRPr lang="zh-CN" altLang="zh-CN" sz="3200" b="1" dirty="0">
              <a:latin typeface="+mn-ea"/>
            </a:endParaRPr>
          </a:p>
        </p:txBody>
      </p:sp>
      <p:grpSp>
        <p:nvGrpSpPr>
          <p:cNvPr id="43" name="组合 32"/>
          <p:cNvGrpSpPr/>
          <p:nvPr/>
        </p:nvGrpSpPr>
        <p:grpSpPr bwMode="auto">
          <a:xfrm>
            <a:off x="2566444" y="3538559"/>
            <a:ext cx="928687" cy="1129006"/>
            <a:chOff x="1714480" y="3014350"/>
            <a:chExt cx="928694" cy="1129036"/>
          </a:xfrm>
        </p:grpSpPr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2027528" y="3014350"/>
              <a:ext cx="357190" cy="5847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 smtClean="0">
                  <a:latin typeface="+mn-ea"/>
                  <a:cs typeface="Arial" panose="020B0604020202020204" pitchFamily="34" charset="0"/>
                </a:rPr>
                <a:t>2</a:t>
              </a:r>
              <a:endParaRPr lang="zh-CN" altLang="zh-CN" sz="32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7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49" name="组合 14"/>
            <p:cNvGrpSpPr/>
            <p:nvPr/>
          </p:nvGrpSpPr>
          <p:grpSpPr bwMode="auto">
            <a:xfrm>
              <a:off x="1895456" y="3495668"/>
              <a:ext cx="650893" cy="374729"/>
              <a:chOff x="1252514" y="3100399"/>
              <a:chExt cx="650893" cy="374729"/>
            </a:xfrm>
          </p:grpSpPr>
          <p:cxnSp>
            <p:nvCxnSpPr>
              <p:cNvPr id="50" name="直接连接符 49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6200000" flipH="1">
                <a:off x="1578712" y="3150432"/>
                <a:ext cx="365212" cy="284179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920" y="4393818"/>
            <a:ext cx="400415" cy="4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3061" y="4391581"/>
            <a:ext cx="385136" cy="38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2454725" y="4346531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3215711" y="4339980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5" name="组合 32"/>
          <p:cNvGrpSpPr/>
          <p:nvPr/>
        </p:nvGrpSpPr>
        <p:grpSpPr bwMode="auto">
          <a:xfrm>
            <a:off x="7809456" y="3472592"/>
            <a:ext cx="928687" cy="1129006"/>
            <a:chOff x="1714480" y="3014350"/>
            <a:chExt cx="928694" cy="1129036"/>
          </a:xfrm>
        </p:grpSpPr>
        <p:sp>
          <p:nvSpPr>
            <p:cNvPr id="56" name="TextBox 55"/>
            <p:cNvSpPr txBox="1">
              <a:spLocks noChangeArrowheads="1"/>
            </p:cNvSpPr>
            <p:nvPr/>
          </p:nvSpPr>
          <p:spPr bwMode="auto">
            <a:xfrm>
              <a:off x="2027528" y="3014350"/>
              <a:ext cx="357190" cy="5847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 smtClean="0">
                  <a:latin typeface="+mn-ea"/>
                  <a:cs typeface="Arial" panose="020B0604020202020204" pitchFamily="34" charset="0"/>
                </a:rPr>
                <a:t>3</a:t>
              </a:r>
              <a:endParaRPr lang="zh-CN" altLang="zh-CN" sz="3200" dirty="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7" name="TextBox 24"/>
            <p:cNvSpPr txBox="1">
              <a:spLocks noChangeArrowheads="1"/>
            </p:cNvSpPr>
            <p:nvPr/>
          </p:nvSpPr>
          <p:spPr bwMode="auto">
            <a:xfrm>
              <a:off x="1714480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sp>
          <p:nvSpPr>
            <p:cNvPr id="58" name="TextBox 24"/>
            <p:cNvSpPr txBox="1">
              <a:spLocks noChangeArrowheads="1"/>
            </p:cNvSpPr>
            <p:nvPr/>
          </p:nvSpPr>
          <p:spPr bwMode="auto">
            <a:xfrm>
              <a:off x="2285984" y="3681399"/>
              <a:ext cx="357190" cy="4619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zh-CN" sz="2400">
                <a:latin typeface="+mn-ea"/>
                <a:cs typeface="Arial" panose="020B0604020202020204" pitchFamily="34" charset="0"/>
              </a:endParaRPr>
            </a:p>
          </p:txBody>
        </p:sp>
        <p:grpSp>
          <p:nvGrpSpPr>
            <p:cNvPr id="59" name="组合 14"/>
            <p:cNvGrpSpPr/>
            <p:nvPr/>
          </p:nvGrpSpPr>
          <p:grpSpPr bwMode="auto">
            <a:xfrm>
              <a:off x="1895456" y="3495668"/>
              <a:ext cx="650893" cy="374729"/>
              <a:chOff x="1252514" y="3100399"/>
              <a:chExt cx="650893" cy="374729"/>
            </a:xfrm>
          </p:grpSpPr>
          <p:cxnSp>
            <p:nvCxnSpPr>
              <p:cNvPr id="60" name="直接连接符 59"/>
              <p:cNvCxnSpPr/>
              <p:nvPr/>
            </p:nvCxnSpPr>
            <p:spPr>
              <a:xfrm rot="5400000">
                <a:off x="1219173" y="3133740"/>
                <a:ext cx="295283" cy="22860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16200000" flipH="1">
                <a:off x="1578712" y="3150432"/>
                <a:ext cx="365212" cy="284179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5932" y="4314203"/>
            <a:ext cx="400415" cy="4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073" y="4325614"/>
            <a:ext cx="385136" cy="38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24"/>
          <p:cNvSpPr txBox="1">
            <a:spLocks noChangeArrowheads="1"/>
          </p:cNvSpPr>
          <p:nvPr/>
        </p:nvSpPr>
        <p:spPr bwMode="auto">
          <a:xfrm>
            <a:off x="7697737" y="4253268"/>
            <a:ext cx="4931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1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5" name="TextBox 24"/>
          <p:cNvSpPr txBox="1">
            <a:spLocks noChangeArrowheads="1"/>
          </p:cNvSpPr>
          <p:nvPr/>
        </p:nvSpPr>
        <p:spPr bwMode="auto">
          <a:xfrm>
            <a:off x="8458723" y="4274013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Arial" panose="020B0604020202020204" pitchFamily="34" charset="0"/>
              </a:rPr>
              <a:t>2</a:t>
            </a:r>
            <a:endParaRPr lang="zh-CN" altLang="zh-CN" sz="2800" b="1" dirty="0">
              <a:solidFill>
                <a:srgbClr val="0000CC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19641" y="712306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1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924334" y="1226692"/>
          <a:ext cx="7287905" cy="4009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BMP 图像" r:id="rId3" imgW="6076950" imgH="3343275" progId="Paint.Picture">
                  <p:embed/>
                </p:oleObj>
              </mc:Choice>
              <mc:Fallback>
                <p:oleObj name="BMP 图像" r:id="rId3" imgW="6076950" imgH="3343275" progId="Paint.Pictur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334" y="1226692"/>
                        <a:ext cx="7287905" cy="4009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宽屏</PresentationFormat>
  <Paragraphs>87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楷体</vt:lpstr>
      <vt:lpstr>Arial</vt:lpstr>
      <vt:lpstr>宋体</vt:lpstr>
      <vt:lpstr>楷体_GB2312</vt:lpstr>
      <vt:lpstr>微软雅黑</vt:lpstr>
      <vt:lpstr>WWW.2PPT.COM
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2023-01-16T22:53:30Z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35D2C874C6254074B40E4C0C5057AA6E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