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98951-475B-4ABB-8CF6-57AAAFB0D9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26C3-C28E-413C-8967-837F7EF0D5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2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9.png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.png"/><Relationship Id="rId7" Type="http://schemas.openxmlformats.org/officeDocument/2006/relationships/image" Target="../media/image11.w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8.xml"/><Relationship Id="rId7" Type="http://schemas.openxmlformats.org/officeDocument/2006/relationships/image" Target="../media/image4.wmf"/><Relationship Id="rId12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2.png"/><Relationship Id="rId10" Type="http://schemas.openxmlformats.org/officeDocument/2006/relationships/oleObject" Target="../embeddings/oleObject3.bin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4.bin"/><Relationship Id="rId3" Type="http://schemas.openxmlformats.org/officeDocument/2006/relationships/tags" Target="../tags/tag10.xml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6.wmf"/><Relationship Id="rId2" Type="http://schemas.openxmlformats.org/officeDocument/2006/relationships/tags" Target="../tags/tag9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6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9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.pn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0" y="104775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1.1 </a:t>
            </a:r>
            <a:r>
              <a:rPr lang="zh-CN" altLang="en-US" sz="44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</a:t>
            </a:r>
            <a:endParaRPr lang="en-US" altLang="zh-CN" sz="4400" b="1" spc="300" dirty="0" smtClean="0">
              <a:ln w="9525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spc="300" dirty="0" smtClean="0">
                <a:ln w="9525">
                  <a:noFill/>
                </a:ln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  <a:endParaRPr lang="zh-CN" altLang="en-US" sz="2800" b="1" spc="300" dirty="0">
              <a:ln w="9525">
                <a:noFill/>
              </a:ln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19500" y="2876552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年级下册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1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7200" y="1809750"/>
            <a:ext cx="53492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CE⊥AB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BD⊥AC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BD=CE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CE⊥AB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BD⊥AC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于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AEC=∠ADB=90°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A=∠A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ACE≌△ABD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CE=BD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：等腰三角形两腰上的高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67079"/>
            <a:ext cx="2101272" cy="2667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64928" y="666752"/>
            <a:ext cx="8274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探究点三：等腰三角形两腰上的高的特征</a:t>
            </a:r>
            <a:r>
              <a:rPr lang="en-US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：在等腰三角形中，画出三个角的三条高线，你能发现其中有相等的线段吗？你能证明吗？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10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5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57204" y="819152"/>
            <a:ext cx="81568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：画一些等边三角形，并用量角器量一量每个等三角形的内角，你有什么发现？能证明你的结论吗？与同伴交流</a:t>
            </a:r>
            <a:r>
              <a:rPr lang="en-US" altLang="zh-CN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20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2057400" y="2571750"/>
            <a:ext cx="1676400" cy="1295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/>
        </p:nvSpPr>
        <p:spPr>
          <a:xfrm>
            <a:off x="4495800" y="2876549"/>
            <a:ext cx="1143000" cy="953343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5"/>
          <p:cNvSpPr txBox="1"/>
          <p:nvPr>
            <p:custDataLst>
              <p:tags r:id="rId1"/>
            </p:custDataLst>
          </p:nvPr>
        </p:nvSpPr>
        <p:spPr>
          <a:xfrm>
            <a:off x="609604" y="764136"/>
            <a:ext cx="5673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求证：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等边三角形的三个角都相等，并且每个角都等于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en-US" altLang="zh-CN" sz="1600" baseline="300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PA_文本框 6"/>
          <p:cNvSpPr txBox="1"/>
          <p:nvPr>
            <p:custDataLst>
              <p:tags r:id="rId2"/>
            </p:custDataLst>
          </p:nvPr>
        </p:nvSpPr>
        <p:spPr>
          <a:xfrm>
            <a:off x="191926" y="1144529"/>
            <a:ext cx="60564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已知：如图，在△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,AB=AC=BC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:∠A=∠B=∠C=60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∴∠B=∠C(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等边对等角）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AC=BC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∴∠A=∠B(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等边对等角）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A=∠B=∠C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∵∠A+∠B+∠C=180°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∴∠A=∠B=∠C=60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即：</a:t>
            </a:r>
            <a:r>
              <a:rPr lang="zh-CN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  <a:r>
              <a:rPr lang="zh-CN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的三个角都相等，并且每个角都等于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en-US" altLang="zh-CN" sz="1600" baseline="300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PA_图片 2" descr="下载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07849" y="514352"/>
            <a:ext cx="19716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A_文本框 7"/>
          <p:cNvSpPr txBox="1"/>
          <p:nvPr>
            <p:custDataLst>
              <p:tags r:id="rId4"/>
            </p:custDataLst>
          </p:nvPr>
        </p:nvSpPr>
        <p:spPr>
          <a:xfrm>
            <a:off x="3563401" y="2794203"/>
            <a:ext cx="5275803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定理</a:t>
            </a:r>
            <a:r>
              <a:rPr lang="zh-CN" altLang="en-US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等边三角形</a:t>
            </a:r>
            <a:r>
              <a:rPr lang="zh-CN" altLang="en-US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的三个角都相等，并且每个角都等于</a:t>
            </a:r>
            <a:r>
              <a:rPr lang="en-US" altLang="zh-CN" sz="1600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60º</a:t>
            </a:r>
            <a:r>
              <a:rPr lang="en-US" altLang="zh-CN" sz="16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0" name="组合 9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11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200000"/>
                                      <p:to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2956" y="1352552"/>
            <a:ext cx="694944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、等腰三角形两底角的平分线相等</a:t>
            </a:r>
            <a:r>
              <a:rPr lang="zh-CN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、等腰三角形两腰的高线、中线分别相等</a:t>
            </a:r>
            <a:r>
              <a:rPr lang="zh-CN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、等边三角形的三个内角都相等，并且每个角都等于</a:t>
            </a:r>
            <a:r>
              <a:rPr lang="en-US" altLang="zh-CN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zh-CN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总结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文本框 6"/>
          <p:cNvSpPr txBox="1"/>
          <p:nvPr/>
        </p:nvSpPr>
        <p:spPr>
          <a:xfrm>
            <a:off x="762004" y="971552"/>
            <a:ext cx="607020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说说你本堂课有些什么收获与困惑，并与同伴交流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9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随堂</a:t>
              </a:r>
              <a:r>
                <a:rPr lang="zh-CN" altLang="zh-CN" sz="24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检测</a:t>
              </a:r>
              <a:endParaRPr lang="en-US" altLang="zh-CN" sz="2400" b="1" kern="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cxnSp>
          <p:nvCxnSpPr>
            <p:cNvPr id="10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1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文本框 11"/>
          <p:cNvSpPr txBox="1"/>
          <p:nvPr/>
        </p:nvSpPr>
        <p:spPr>
          <a:xfrm>
            <a:off x="533400" y="797332"/>
            <a:ext cx="8382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．等腰三角形说法正确的是（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．等腰三角形两条高相等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．等腰三角形两条中线相等      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．等腰三角形两条角平分线相等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．等腰三角形两底角的平分线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．等边三角形的对称轴有（　　）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B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条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D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．无法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确定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．如图，在边长为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的等边三角形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上的高，点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上的两点则图中阴影部分的面积（　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	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   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	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 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29000" y="338726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733800" y="89433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05200" y="213849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920586" y="3790952"/>
          <a:ext cx="407756" cy="30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4" imgW="304800" imgH="228600" progId="Equation.DSMT4">
                  <p:embed/>
                </p:oleObj>
              </mc:Choice>
              <mc:Fallback>
                <p:oleObj r:id="rId4" imgW="304800" imgH="228600" progId="Equation.DSMT4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586" y="3790952"/>
                        <a:ext cx="407756" cy="305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2439479" y="3760178"/>
          <a:ext cx="379925" cy="541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6" imgW="317500" imgH="443865" progId="Equation.DSMT4">
                  <p:embed/>
                </p:oleObj>
              </mc:Choice>
              <mc:Fallback>
                <p:oleObj r:id="rId6" imgW="317500" imgH="443865" progId="Equation.DSMT4">
                  <p:embed/>
                  <p:pic>
                    <p:nvPicPr>
                      <p:cNvPr id="0" name="图片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479" y="3760178"/>
                        <a:ext cx="379925" cy="5411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3571150" y="3869539"/>
          <a:ext cx="338312" cy="3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8" imgW="228600" imgH="228600" progId="Equation.DSMT4">
                  <p:embed/>
                </p:oleObj>
              </mc:Choice>
              <mc:Fallback>
                <p:oleObj r:id="rId8" imgW="228600" imgH="228600" progId="Equation.DSMT4">
                  <p:embed/>
                  <p:pic>
                    <p:nvPicPr>
                      <p:cNvPr id="0" name="图片 4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150" y="3869539"/>
                        <a:ext cx="338312" cy="338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5054832" y="3714750"/>
          <a:ext cx="355368" cy="618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10" imgW="254000" imgH="443865" progId="Equation.DSMT4">
                  <p:embed/>
                </p:oleObj>
              </mc:Choice>
              <mc:Fallback>
                <p:oleObj r:id="rId10" imgW="254000" imgH="443865" progId="Equation.DSMT4">
                  <p:embed/>
                  <p:pic>
                    <p:nvPicPr>
                      <p:cNvPr id="0" name="图片 4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832" y="3714750"/>
                        <a:ext cx="355368" cy="618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6742910" y="3285714"/>
            <a:ext cx="1806575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666752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如图已知三角形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上有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两点，且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BD=DE=EC=AD=AE,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度数为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如图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是等边△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边上的高，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边上的中线，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相交于点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AFE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的度数为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_____.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29207" y="114453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120°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Picture 2" descr="e7cd7b899e510fb35b04cd23da33c895d1430c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8255" y="1276351"/>
            <a:ext cx="1560505" cy="9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23277" y="3074831"/>
            <a:ext cx="1134527" cy="165700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895600" y="281201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60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° 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11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12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随堂</a:t>
              </a:r>
              <a:r>
                <a:rPr lang="zh-CN" altLang="zh-CN" sz="24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检测</a:t>
              </a:r>
              <a:endParaRPr lang="en-US" altLang="zh-CN" sz="2400" b="1" kern="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cxnSp>
          <p:nvCxnSpPr>
            <p:cNvPr id="13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712956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6.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，点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分别在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边上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AM=2BM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2NC</a:t>
            </a:r>
            <a:r>
              <a:rPr lang="zh-CN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，求证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=DN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 descr="zyb_a32b1a939e6f1fb26d399c3b089fe9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4" y="1276352"/>
            <a:ext cx="1344953" cy="161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4771701" y="2266952"/>
            <a:ext cx="28456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AM=AN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AD=AD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∠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MADB=∠AND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△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AMD≌△AND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中（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DM=DN</a:t>
            </a:r>
          </a:p>
        </p:txBody>
      </p:sp>
      <p:grpSp>
        <p:nvGrpSpPr>
          <p:cNvPr id="9" name="组合 5"/>
          <p:cNvGrpSpPr/>
          <p:nvPr/>
        </p:nvGrpSpPr>
        <p:grpSpPr bwMode="auto">
          <a:xfrm>
            <a:off x="268126" y="122841"/>
            <a:ext cx="2176112" cy="510845"/>
            <a:chOff x="279260" y="218396"/>
            <a:chExt cx="2176037" cy="515092"/>
          </a:xfrm>
        </p:grpSpPr>
        <p:sp>
          <p:nvSpPr>
            <p:cNvPr id="10" name="TextBox 5"/>
            <p:cNvSpPr txBox="1"/>
            <p:nvPr/>
          </p:nvSpPr>
          <p:spPr bwMode="auto">
            <a:xfrm>
              <a:off x="1058587" y="298327"/>
              <a:ext cx="1396710" cy="35522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prstTxWarp prst="textPlain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随堂</a:t>
              </a:r>
              <a:r>
                <a:rPr lang="zh-CN" altLang="zh-CN" sz="2400" b="1" dirty="0" smtClean="0">
                  <a:latin typeface="隶书" panose="02010509060101010101" pitchFamily="49" charset="-122"/>
                  <a:ea typeface="隶书" panose="02010509060101010101" pitchFamily="49" charset="-122"/>
                </a:rPr>
                <a:t>检测</a:t>
              </a:r>
              <a:endParaRPr lang="en-US" altLang="zh-CN" sz="2400" b="1" kern="0" dirty="0"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cxnSp>
          <p:nvCxnSpPr>
            <p:cNvPr id="11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矩形 12"/>
          <p:cNvSpPr/>
          <p:nvPr/>
        </p:nvSpPr>
        <p:spPr>
          <a:xfrm>
            <a:off x="670556" y="2017500"/>
            <a:ext cx="37490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又∵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2BM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AN=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2NC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∴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AM=AN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∵AD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平分∠</a:t>
            </a:r>
            <a:r>
              <a:rPr lang="en-US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BAC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∴∠MADB=∠AND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矩形 14"/>
          <p:cNvSpPr/>
          <p:nvPr/>
        </p:nvSpPr>
        <p:spPr>
          <a:xfrm>
            <a:off x="1428733" y="1581152"/>
            <a:ext cx="550547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能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运用综合法证明等腰三角形中一些相等的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线段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PA_矩形 6"/>
          <p:cNvSpPr/>
          <p:nvPr>
            <p:custDataLst>
              <p:tags r:id="rId1"/>
            </p:custDataLst>
          </p:nvPr>
        </p:nvSpPr>
        <p:spPr>
          <a:xfrm>
            <a:off x="1500166" y="3011395"/>
            <a:ext cx="6958034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利用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等腰三角形的性质证明等边三角形的性质，并且会用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     </a:t>
            </a:r>
            <a:endParaRPr lang="en-US" altLang="zh-CN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三角形性质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解决相关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燕尾形箭头 16"/>
          <p:cNvSpPr/>
          <p:nvPr>
            <p:custDataLst>
              <p:tags r:id="rId2"/>
            </p:custDataLst>
          </p:nvPr>
        </p:nvSpPr>
        <p:spPr>
          <a:xfrm rot="5400000" flipV="1">
            <a:off x="-356483" y="2221435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18" name="圆角矩形 17"/>
          <p:cNvSpPr/>
          <p:nvPr>
            <p:custDataLst>
              <p:tags r:id="rId3"/>
            </p:custDataLst>
          </p:nvPr>
        </p:nvSpPr>
        <p:spPr bwMode="auto">
          <a:xfrm>
            <a:off x="1142957" y="163077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>
            <p:custDataLst>
              <p:tags r:id="rId4"/>
            </p:custDataLst>
          </p:nvPr>
        </p:nvSpPr>
        <p:spPr bwMode="auto">
          <a:xfrm>
            <a:off x="1190603" y="305731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99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24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预习检测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5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文本框 26"/>
          <p:cNvSpPr txBox="1"/>
          <p:nvPr/>
        </p:nvSpPr>
        <p:spPr>
          <a:xfrm>
            <a:off x="4169977" y="127462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96159" y="1122224"/>
            <a:ext cx="5376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等腰三角形两底角的平分线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等腰三角形两腰上的中线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等腰三角形两腰上的高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038600" y="177368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3886200" y="228415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文本框 5"/>
          <p:cNvSpPr txBox="1"/>
          <p:nvPr/>
        </p:nvSpPr>
        <p:spPr>
          <a:xfrm>
            <a:off x="491355" y="895352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活动</a:t>
            </a:r>
            <a:r>
              <a:rPr lang="en-US" altLang="zh-CN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：在等腰三角形中画出一些特殊的线段（角平分线，中线、高等），你能发现哪些线段相等吗？能证明你的结论吗？</a:t>
            </a:r>
            <a:endParaRPr lang="zh-CN" altLang="en-US" sz="2000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等腰三角形 6"/>
          <p:cNvSpPr/>
          <p:nvPr/>
        </p:nvSpPr>
        <p:spPr>
          <a:xfrm>
            <a:off x="3048000" y="2647950"/>
            <a:ext cx="1828800" cy="1752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673784" y="2380469"/>
            <a:ext cx="2886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A</a:t>
            </a:r>
            <a:endParaRPr lang="zh-CN" altLang="en-US" dirty="0">
              <a:latin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47918" y="4097474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B</a:t>
            </a:r>
            <a:endParaRPr lang="zh-CN" altLang="en-US" dirty="0">
              <a:latin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876800" y="4237274"/>
            <a:ext cx="3000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+mn-ea"/>
              </a:rPr>
              <a:t>C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文本框 1"/>
          <p:cNvSpPr txBox="1"/>
          <p:nvPr>
            <p:custDataLst>
              <p:tags r:id="rId1"/>
            </p:custDataLst>
          </p:nvPr>
        </p:nvSpPr>
        <p:spPr>
          <a:xfrm>
            <a:off x="381000" y="702766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，即等腰三角形的两底角的平分线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indent="457200">
              <a:lnSpc>
                <a:spcPct val="150000"/>
              </a:lnSpc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ABC=∠ACB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CE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分别是∠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的角平分线，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BCE=∠CBD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ABC=∠ACB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BCE≌△CBD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</a:p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BD=CE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等腰三角形两底角的平分线相等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A_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096004" y="1885950"/>
            <a:ext cx="2131399" cy="244079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5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展示成果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6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PA_组合 12"/>
          <p:cNvGrpSpPr/>
          <p:nvPr>
            <p:custDataLst>
              <p:tags r:id="rId2"/>
            </p:custDataLst>
          </p:nvPr>
        </p:nvGrpSpPr>
        <p:grpSpPr bwMode="auto">
          <a:xfrm>
            <a:off x="549279" y="819150"/>
            <a:ext cx="8137525" cy="2432052"/>
            <a:chOff x="148" y="753"/>
            <a:chExt cx="5126" cy="1532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8" y="753"/>
              <a:ext cx="5126" cy="1532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indent="457200" eaLnBrk="0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en-US" sz="1600" b="1" dirty="0" smtClean="0">
                  <a:solidFill>
                    <a:srgbClr val="000099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活动</a:t>
              </a:r>
              <a:r>
                <a:rPr lang="en-US" altLang="zh-CN" sz="1600" b="1" dirty="0" smtClean="0">
                  <a:solidFill>
                    <a:srgbClr val="000099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：在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等腰三角形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中</a:t>
              </a: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AB=AC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endParaRPr lang="en-US" altLang="zh-CN" sz="1600" b="1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indent="457200" eaLnBrk="0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）如果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ABD= 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，∠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ACE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= 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ACB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，那么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BD=CE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吗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?</a:t>
              </a:r>
            </a:p>
            <a:p>
              <a:pPr indent="457200" eaLnBrk="0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）如果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ABD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=  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，∠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ACE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= 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ACB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呢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?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由此，你能得到一个什么结论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?</a:t>
              </a:r>
            </a:p>
            <a:p>
              <a:pPr indent="457200" eaLnBrk="0">
                <a:lnSpc>
                  <a:spcPct val="200000"/>
                </a:lnSpc>
                <a:spcBef>
                  <a:spcPct val="50000"/>
                </a:spcBef>
              </a:pP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并与同伴交流</a:t>
              </a:r>
              <a:endParaRPr lang="en-US" altLang="zh-CN" sz="1600" b="1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2356" y="1185"/>
            <a:ext cx="121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6" imgW="139700" imgH="393700" progId="Equation.DSMT4">
                    <p:embed/>
                  </p:oleObj>
                </mc:Choice>
                <mc:Fallback>
                  <p:oleObj name="Equation" r:id="rId6" imgW="139700" imgH="393700" progId="Equation.DSMT4">
                    <p:embed/>
                    <p:pic>
                      <p:nvPicPr>
                        <p:cNvPr id="0" name="图片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6" y="1185"/>
                          <a:ext cx="121" cy="34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9"/>
            <p:cNvGraphicFramePr>
              <a:graphicFrameLocks noChangeAspect="1"/>
            </p:cNvGraphicFramePr>
            <p:nvPr/>
          </p:nvGraphicFramePr>
          <p:xfrm>
            <a:off x="2404" y="1597"/>
            <a:ext cx="159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8" imgW="152400" imgH="393700" progId="Equation.DSMT4">
                    <p:embed/>
                  </p:oleObj>
                </mc:Choice>
                <mc:Fallback>
                  <p:oleObj name="Equation" r:id="rId8" imgW="152400" imgH="393700" progId="Equation.DSMT4">
                    <p:embed/>
                    <p:pic>
                      <p:nvPicPr>
                        <p:cNvPr id="0" name="图片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4" y="1597"/>
                          <a:ext cx="159" cy="2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0"/>
            <p:cNvGraphicFramePr>
              <a:graphicFrameLocks noChangeAspect="1"/>
            </p:cNvGraphicFramePr>
            <p:nvPr/>
          </p:nvGraphicFramePr>
          <p:xfrm>
            <a:off x="1474" y="1183"/>
            <a:ext cx="11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10" imgW="139700" imgH="393700" progId="Equation.DSMT4">
                    <p:embed/>
                  </p:oleObj>
                </mc:Choice>
                <mc:Fallback>
                  <p:oleObj name="Equation" r:id="rId10" imgW="139700" imgH="393700" progId="Equation.DSMT4">
                    <p:embed/>
                    <p:pic>
                      <p:nvPicPr>
                        <p:cNvPr id="0" name="图片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1183"/>
                          <a:ext cx="112" cy="31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1"/>
            <p:cNvGraphicFramePr>
              <a:graphicFrameLocks noChangeAspect="1"/>
            </p:cNvGraphicFramePr>
            <p:nvPr/>
          </p:nvGraphicFramePr>
          <p:xfrm>
            <a:off x="1444" y="1569"/>
            <a:ext cx="195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11" imgW="152400" imgH="393700" progId="Equation.DSMT4">
                    <p:embed/>
                  </p:oleObj>
                </mc:Choice>
                <mc:Fallback>
                  <p:oleObj name="Equation" r:id="rId11" imgW="152400" imgH="393700" progId="Equation.DSMT4">
                    <p:embed/>
                    <p:pic>
                      <p:nvPicPr>
                        <p:cNvPr id="0" name="图片 10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4" y="1569"/>
                          <a:ext cx="195" cy="34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2" name="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3810004" y="2603501"/>
            <a:ext cx="1735609" cy="1987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12"/>
          <p:cNvGrpSpPr/>
          <p:nvPr>
            <p:custDataLst>
              <p:tags r:id="rId2"/>
            </p:custDataLst>
          </p:nvPr>
        </p:nvGrpSpPr>
        <p:grpSpPr bwMode="auto">
          <a:xfrm>
            <a:off x="625475" y="890320"/>
            <a:ext cx="8137525" cy="1344613"/>
            <a:chOff x="148" y="753"/>
            <a:chExt cx="5126" cy="847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48" y="753"/>
              <a:ext cx="5126" cy="834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>
                <a:spcBef>
                  <a:spcPct val="50000"/>
                </a:spcBef>
              </a:pP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在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等腰三角形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中</a:t>
              </a: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AB=AC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.</a:t>
              </a:r>
              <a:endParaRPr lang="zh-CN" altLang="en-US" sz="1600" b="1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eaLnBrk="0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 (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1)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如果∠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ABD= 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，∠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ACE= 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ACB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，那么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BD=CE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吗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?</a:t>
              </a:r>
            </a:p>
            <a:p>
              <a:pPr eaLnBrk="0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）如果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ABD=  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，∠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ACE=  </a:t>
              </a:r>
              <a:r>
                <a:rPr lang="en-US" altLang="zh-CN" sz="1600" b="1" dirty="0" smtClean="0">
                  <a:latin typeface="宋体" panose="0201060003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ACB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呢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?</a:t>
              </a:r>
              <a:r>
                <a:rPr lang="zh-CN" altLang="en-US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由此，你能得到一个什么结论</a:t>
              </a:r>
              <a:r>
                <a:rPr lang="en-US" altLang="zh-CN" sz="1600" b="1" dirty="0">
                  <a:latin typeface="宋体" panose="02010600030101010101" pitchFamily="2" charset="-122"/>
                  <a:cs typeface="Times New Roman" panose="02020603050405020304" pitchFamily="18" charset="0"/>
                </a:rPr>
                <a:t>?</a:t>
              </a:r>
            </a:p>
          </p:txBody>
        </p:sp>
        <p:graphicFrame>
          <p:nvGraphicFramePr>
            <p:cNvPr id="4" name="Object 8"/>
            <p:cNvGraphicFramePr>
              <a:graphicFrameLocks noChangeAspect="1"/>
            </p:cNvGraphicFramePr>
            <p:nvPr/>
          </p:nvGraphicFramePr>
          <p:xfrm>
            <a:off x="2010" y="968"/>
            <a:ext cx="121" cy="3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" name="Equation" r:id="rId5" imgW="139700" imgH="393700" progId="Equation.DSMT4">
                    <p:embed/>
                  </p:oleObj>
                </mc:Choice>
                <mc:Fallback>
                  <p:oleObj name="Equation" r:id="rId5" imgW="139700" imgH="393700" progId="Equation.DSMT4">
                    <p:embed/>
                    <p:pic>
                      <p:nvPicPr>
                        <p:cNvPr id="0" name="图片 20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0" y="968"/>
                          <a:ext cx="121" cy="34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9"/>
            <p:cNvGraphicFramePr>
              <a:graphicFrameLocks noChangeAspect="1"/>
            </p:cNvGraphicFramePr>
            <p:nvPr/>
          </p:nvGraphicFramePr>
          <p:xfrm>
            <a:off x="2164" y="1288"/>
            <a:ext cx="159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3" name="Equation" r:id="rId7" imgW="152400" imgH="393700" progId="Equation.DSMT4">
                    <p:embed/>
                  </p:oleObj>
                </mc:Choice>
                <mc:Fallback>
                  <p:oleObj name="Equation" r:id="rId7" imgW="152400" imgH="393700" progId="Equation.DSMT4">
                    <p:embed/>
                    <p:pic>
                      <p:nvPicPr>
                        <p:cNvPr id="0" name="图片 20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4" y="1288"/>
                          <a:ext cx="159" cy="2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0"/>
            <p:cNvGraphicFramePr>
              <a:graphicFrameLocks noChangeAspect="1"/>
            </p:cNvGraphicFramePr>
            <p:nvPr/>
          </p:nvGraphicFramePr>
          <p:xfrm>
            <a:off x="1108" y="994"/>
            <a:ext cx="112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4" name="Equation" r:id="rId9" imgW="139700" imgH="393700" progId="Equation.DSMT4">
                    <p:embed/>
                  </p:oleObj>
                </mc:Choice>
                <mc:Fallback>
                  <p:oleObj name="Equation" r:id="rId9" imgW="139700" imgH="393700" progId="Equation.DSMT4">
                    <p:embed/>
                    <p:pic>
                      <p:nvPicPr>
                        <p:cNvPr id="0" name="图片 20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8" y="994"/>
                          <a:ext cx="112" cy="31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1"/>
            <p:cNvGraphicFramePr>
              <a:graphicFrameLocks noChangeAspect="1"/>
            </p:cNvGraphicFramePr>
            <p:nvPr/>
          </p:nvGraphicFramePr>
          <p:xfrm>
            <a:off x="1156" y="1257"/>
            <a:ext cx="195" cy="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Equation" r:id="rId10" imgW="152400" imgH="393700" progId="Equation.DSMT4">
                    <p:embed/>
                  </p:oleObj>
                </mc:Choice>
                <mc:Fallback>
                  <p:oleObj name="Equation" r:id="rId10" imgW="152400" imgH="393700" progId="Equation.DSMT4">
                    <p:embed/>
                    <p:pic>
                      <p:nvPicPr>
                        <p:cNvPr id="0" name="图片 20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1257"/>
                          <a:ext cx="195" cy="34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" name="PA_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6400800" y="285750"/>
            <a:ext cx="1534338" cy="1757064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246890" y="2256294"/>
            <a:ext cx="41727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）证明：∵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ABC=∠ACB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ABD=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ACE=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ABD=∠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ACE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A=∠A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ABD≌△ACE (ASA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indent="457200"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BD=CE</a:t>
            </a: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1727200" y="2949321"/>
          <a:ext cx="177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2" imgW="139700" imgH="393700" progId="Equation.DSMT4">
                  <p:embed/>
                </p:oleObj>
              </mc:Choice>
              <mc:Fallback>
                <p:oleObj name="Equation" r:id="rId12" imgW="139700" imgH="393700" progId="Equation.DSMT4">
                  <p:embed/>
                  <p:pic>
                    <p:nvPicPr>
                      <p:cNvPr id="0" name="图片 2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2949321"/>
                        <a:ext cx="177800" cy="500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56442" y="2949321"/>
          <a:ext cx="177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3" imgW="139700" imgH="393700" progId="Equation.DSMT4">
                  <p:embed/>
                </p:oleObj>
              </mc:Choice>
              <mc:Fallback>
                <p:oleObj name="Equation" r:id="rId13" imgW="139700" imgH="393700" progId="Equation.DSMT4">
                  <p:embed/>
                  <p:pic>
                    <p:nvPicPr>
                      <p:cNvPr id="0" name="图片 20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442" y="2949321"/>
                        <a:ext cx="177800" cy="500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/>
          <p:cNvGrpSpPr/>
          <p:nvPr/>
        </p:nvGrpSpPr>
        <p:grpSpPr>
          <a:xfrm>
            <a:off x="4095520" y="2516656"/>
            <a:ext cx="4819880" cy="1938992"/>
            <a:chOff x="4040556" y="2516654"/>
            <a:chExt cx="4819880" cy="1938991"/>
          </a:xfrm>
        </p:grpSpPr>
        <p:sp>
          <p:nvSpPr>
            <p:cNvPr id="13" name="文本框 12"/>
            <p:cNvSpPr txBox="1"/>
            <p:nvPr/>
          </p:nvSpPr>
          <p:spPr>
            <a:xfrm>
              <a:off x="4040556" y="2516654"/>
              <a:ext cx="4819880" cy="1938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同样的道理，可以得出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）∠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ABD=	 ∠ABC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，∠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ACE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=    ∠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ACB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indent="457200">
                <a:lnSpc>
                  <a:spcPct val="150000"/>
                </a:lnSpc>
              </a:pP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BD=CE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）∠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ABD=	 ∠ABC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，∠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ACE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=    ∠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ACB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indent="457200">
                <a:lnSpc>
                  <a:spcPct val="150000"/>
                </a:lnSpc>
              </a:pP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BD=CE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4" name="Object 9"/>
            <p:cNvGraphicFramePr>
              <a:graphicFrameLocks noChangeAspect="1"/>
            </p:cNvGraphicFramePr>
            <p:nvPr/>
          </p:nvGraphicFramePr>
          <p:xfrm>
            <a:off x="5864823" y="2918993"/>
            <a:ext cx="252413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Equation" r:id="rId14" imgW="152400" imgH="393700" progId="Equation.DSMT4">
                    <p:embed/>
                  </p:oleObj>
                </mc:Choice>
                <mc:Fallback>
                  <p:oleObj name="Equation" r:id="rId14" imgW="152400" imgH="393700" progId="Equation.DSMT4">
                    <p:embed/>
                    <p:pic>
                      <p:nvPicPr>
                        <p:cNvPr id="0" name="图片 20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4823" y="2918993"/>
                          <a:ext cx="252413" cy="444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9"/>
            <p:cNvGraphicFramePr>
              <a:graphicFrameLocks noChangeAspect="1"/>
            </p:cNvGraphicFramePr>
            <p:nvPr/>
          </p:nvGraphicFramePr>
          <p:xfrm>
            <a:off x="7541223" y="2918993"/>
            <a:ext cx="252413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Equation" r:id="rId15" imgW="152400" imgH="393700" progId="Equation.DSMT4">
                    <p:embed/>
                  </p:oleObj>
                </mc:Choice>
                <mc:Fallback>
                  <p:oleObj name="Equation" r:id="rId15" imgW="152400" imgH="393700" progId="Equation.DSMT4">
                    <p:embed/>
                    <p:pic>
                      <p:nvPicPr>
                        <p:cNvPr id="0" name="图片 20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41223" y="2918993"/>
                          <a:ext cx="252413" cy="444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7"/>
            <p:cNvGraphicFramePr>
              <a:graphicFrameLocks noChangeAspect="1"/>
            </p:cNvGraphicFramePr>
            <p:nvPr/>
          </p:nvGraphicFramePr>
          <p:xfrm>
            <a:off x="5846580" y="3638550"/>
            <a:ext cx="194456" cy="50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Equation" r:id="rId16" imgW="3657600" imgH="9448800" progId="Equation.DSMT4">
                    <p:embed/>
                  </p:oleObj>
                </mc:Choice>
                <mc:Fallback>
                  <p:oleObj name="Equation" r:id="rId16" imgW="3657600" imgH="9448800" progId="Equation.DSMT4">
                    <p:embed/>
                    <p:pic>
                      <p:nvPicPr>
                        <p:cNvPr id="0" name="图片 20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6580" y="3638550"/>
                          <a:ext cx="194456" cy="50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7"/>
            <p:cNvGraphicFramePr>
              <a:graphicFrameLocks noChangeAspect="1"/>
            </p:cNvGraphicFramePr>
            <p:nvPr/>
          </p:nvGraphicFramePr>
          <p:xfrm>
            <a:off x="7599180" y="3591750"/>
            <a:ext cx="194456" cy="50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Equation" r:id="rId18" imgW="3657600" imgH="9448800" progId="Equation.DSMT4">
                    <p:embed/>
                  </p:oleObj>
                </mc:Choice>
                <mc:Fallback>
                  <p:oleObj name="Equation" r:id="rId18" imgW="3657600" imgH="9448800" progId="Equation.DSMT4">
                    <p:embed/>
                    <p:pic>
                      <p:nvPicPr>
                        <p:cNvPr id="0" name="图片 20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9180" y="3591750"/>
                          <a:ext cx="194456" cy="50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组合 21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23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1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4800" y="1885950"/>
            <a:ext cx="586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：等腰△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AD=DC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AE=EB.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求证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BD=CE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AD=DC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AE=EB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DC=EB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DCB=∠EBC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BDC ≌△CEB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BD=CE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即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等腰三角形的两腰上的中线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相等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143920"/>
            <a:ext cx="1947792" cy="251120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49316" y="688108"/>
            <a:ext cx="84660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探究点二：等腰三角形两腰上的中线的特征</a:t>
            </a:r>
            <a:r>
              <a:rPr lang="en-US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2679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问题</a:t>
            </a:r>
            <a:r>
              <a:rPr lang="en-US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sz="1600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：在等腰三角形中，画出三个角的三条中线，你能发现其中有相等的线段吗？你能证明吗？</a:t>
            </a:r>
            <a:endParaRPr lang="zh-CN" altLang="zh-CN" sz="16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0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230" y="762126"/>
            <a:ext cx="1368878" cy="1764834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342900" y="687230"/>
            <a:ext cx="4684874" cy="1613980"/>
            <a:chOff x="342900" y="687229"/>
            <a:chExt cx="4038600" cy="1613980"/>
          </a:xfrm>
        </p:grpSpPr>
        <p:sp>
          <p:nvSpPr>
            <p:cNvPr id="4" name="文本框 3"/>
            <p:cNvSpPr txBox="1"/>
            <p:nvPr/>
          </p:nvSpPr>
          <p:spPr>
            <a:xfrm>
              <a:off x="342900" y="687229"/>
              <a:ext cx="403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92929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问题</a:t>
              </a:r>
              <a:r>
                <a:rPr lang="en-US" altLang="zh-CN" sz="1600" dirty="0" smtClean="0">
                  <a:solidFill>
                    <a:srgbClr val="292929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：已知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：△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中，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AB=AC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1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=    AC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AE= 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AB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BD=CE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吗？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AD= 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AC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AE= 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AB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BD=CE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吗？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AD= 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AC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AE= 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  AB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BD=CE</a:t>
              </a: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吗？</a:t>
              </a:r>
            </a:p>
          </p:txBody>
        </p:sp>
        <p:graphicFrame>
          <p:nvGraphicFramePr>
            <p:cNvPr id="5" name="Object 8"/>
            <p:cNvGraphicFramePr>
              <a:graphicFrameLocks noChangeAspect="1"/>
            </p:cNvGraphicFramePr>
            <p:nvPr/>
          </p:nvGraphicFramePr>
          <p:xfrm>
            <a:off x="1615602" y="1077444"/>
            <a:ext cx="146360" cy="412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Equation" r:id="rId4" imgW="139700" imgH="393700" progId="Equation.DSMT4">
                    <p:embed/>
                  </p:oleObj>
                </mc:Choice>
                <mc:Fallback>
                  <p:oleObj name="Equation" r:id="rId4" imgW="139700" imgH="393700" progId="Equation.DSMT4">
                    <p:embed/>
                    <p:pic>
                      <p:nvPicPr>
                        <p:cNvPr id="0" name="图片 30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602" y="1077444"/>
                          <a:ext cx="146360" cy="4124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9"/>
            <p:cNvGraphicFramePr>
              <a:graphicFrameLocks noChangeAspect="1"/>
            </p:cNvGraphicFramePr>
            <p:nvPr/>
          </p:nvGraphicFramePr>
          <p:xfrm>
            <a:off x="2513136" y="1419443"/>
            <a:ext cx="252413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Equation" r:id="rId6" imgW="152400" imgH="393700" progId="Equation.DSMT4">
                    <p:embed/>
                  </p:oleObj>
                </mc:Choice>
                <mc:Fallback>
                  <p:oleObj name="Equation" r:id="rId6" imgW="152400" imgH="393700" progId="Equation.DSMT4">
                    <p:embed/>
                    <p:pic>
                      <p:nvPicPr>
                        <p:cNvPr id="0" name="图片 30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3136" y="1419443"/>
                          <a:ext cx="252413" cy="444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7"/>
            <p:cNvGraphicFramePr>
              <a:graphicFrameLocks noChangeAspect="1"/>
            </p:cNvGraphicFramePr>
            <p:nvPr/>
          </p:nvGraphicFramePr>
          <p:xfrm>
            <a:off x="1626430" y="1765507"/>
            <a:ext cx="194456" cy="50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6" name="Equation" r:id="rId8" imgW="3657600" imgH="9448800" progId="Equation.DSMT4">
                    <p:embed/>
                  </p:oleObj>
                </mc:Choice>
                <mc:Fallback>
                  <p:oleObj name="Equation" r:id="rId8" imgW="3657600" imgH="9448800" progId="Equation.DSMT4">
                    <p:embed/>
                    <p:pic>
                      <p:nvPicPr>
                        <p:cNvPr id="0" name="图片 30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6430" y="1765507"/>
                          <a:ext cx="194456" cy="50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2519323" y="989403"/>
            <a:ext cx="177601" cy="500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7" name="Equation" r:id="rId10" imgW="139700" imgH="393700" progId="Equation.DSMT4">
                    <p:embed/>
                  </p:oleObj>
                </mc:Choice>
                <mc:Fallback>
                  <p:oleObj name="Equation" r:id="rId10" imgW="139700" imgH="393700" progId="Equation.DSMT4">
                    <p:embed/>
                    <p:pic>
                      <p:nvPicPr>
                        <p:cNvPr id="0" name="图片 30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9323" y="989403"/>
                          <a:ext cx="177601" cy="50050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9"/>
            <p:cNvGraphicFramePr>
              <a:graphicFrameLocks noChangeAspect="1"/>
            </p:cNvGraphicFramePr>
            <p:nvPr/>
          </p:nvGraphicFramePr>
          <p:xfrm>
            <a:off x="1634162" y="1428750"/>
            <a:ext cx="252413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8" name="Equation" r:id="rId11" imgW="152400" imgH="393700" progId="Equation.DSMT4">
                    <p:embed/>
                  </p:oleObj>
                </mc:Choice>
                <mc:Fallback>
                  <p:oleObj name="Equation" r:id="rId11" imgW="152400" imgH="393700" progId="Equation.DSMT4">
                    <p:embed/>
                    <p:pic>
                      <p:nvPicPr>
                        <p:cNvPr id="0" name="图片 30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4162" y="1428750"/>
                          <a:ext cx="252413" cy="444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2477769" y="1797209"/>
            <a:ext cx="194456" cy="50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9" name="Equation" r:id="rId12" imgW="3657600" imgH="9448800" progId="Equation.DSMT4">
                    <p:embed/>
                  </p:oleObj>
                </mc:Choice>
                <mc:Fallback>
                  <p:oleObj name="Equation" r:id="rId12" imgW="3657600" imgH="9448800" progId="Equation.DSMT4">
                    <p:embed/>
                    <p:pic>
                      <p:nvPicPr>
                        <p:cNvPr id="0" name="图片 30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7769" y="1797209"/>
                          <a:ext cx="194456" cy="50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文本框 10"/>
          <p:cNvSpPr txBox="1"/>
          <p:nvPr/>
        </p:nvSpPr>
        <p:spPr>
          <a:xfrm>
            <a:off x="558860" y="2690158"/>
            <a:ext cx="4468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证明：∵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AD=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AC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AE=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AB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DC=EB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DCB=∠EBC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∵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BC=CB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 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∴△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BDC ≌△CEB</a:t>
            </a:r>
            <a:r>
              <a: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SAS 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</a:t>
            </a: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∴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BD=CE</a:t>
            </a:r>
            <a:r>
              <a:rPr lang="zh-CN" altLang="en-US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endParaRPr lang="zh-CN" altLang="en-US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3292536" y="2633132"/>
          <a:ext cx="177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13" imgW="139700" imgH="393700" progId="Equation.DSMT4">
                  <p:embed/>
                </p:oleObj>
              </mc:Choice>
              <mc:Fallback>
                <p:oleObj name="Equation" r:id="rId13" imgW="139700" imgH="393700" progId="Equation.DSMT4">
                  <p:embed/>
                  <p:pic>
                    <p:nvPicPr>
                      <p:cNvPr id="0" name="图片 30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536" y="2633132"/>
                        <a:ext cx="177800" cy="500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4386233" y="2690160"/>
          <a:ext cx="177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14" imgW="139700" imgH="393700" progId="Equation.DSMT4">
                  <p:embed/>
                </p:oleObj>
              </mc:Choice>
              <mc:Fallback>
                <p:oleObj name="Equation" r:id="rId14" imgW="139700" imgH="393700" progId="Equation.DSMT4">
                  <p:embed/>
                  <p:pic>
                    <p:nvPicPr>
                      <p:cNvPr id="0" name="图片 30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233" y="2690160"/>
                        <a:ext cx="177800" cy="500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组合 13"/>
          <p:cNvGrpSpPr/>
          <p:nvPr/>
        </p:nvGrpSpPr>
        <p:grpSpPr>
          <a:xfrm>
            <a:off x="4760913" y="2601856"/>
            <a:ext cx="3695700" cy="1938992"/>
            <a:chOff x="4040556" y="2516654"/>
            <a:chExt cx="4762500" cy="1938992"/>
          </a:xfrm>
        </p:grpSpPr>
        <p:sp>
          <p:nvSpPr>
            <p:cNvPr id="15" name="文本框 14"/>
            <p:cNvSpPr txBox="1"/>
            <p:nvPr/>
          </p:nvSpPr>
          <p:spPr>
            <a:xfrm>
              <a:off x="4040556" y="2516654"/>
              <a:ext cx="47625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同样的道理，可以得出</a:t>
              </a:r>
            </a:p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AD=    AC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AE=    AB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indent="457200">
                <a:lnSpc>
                  <a:spcPct val="150000"/>
                </a:lnSpc>
              </a:pP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BD=CE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indent="457200">
                <a:lnSpc>
                  <a:spcPct val="150000"/>
                </a:lnSpc>
              </a:pPr>
              <a:r>
                <a:rPr lang="zh-CN" altLang="en-US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（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）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AD=     AC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，</a:t>
              </a: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AE=    AB</a:t>
              </a:r>
              <a:r>
                <a:rPr lang="zh-CN" altLang="en-US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．</a:t>
              </a:r>
              <a:endPara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indent="457200">
                <a:lnSpc>
                  <a:spcPct val="150000"/>
                </a:lnSpc>
              </a:pPr>
              <a:r>
                <a:rPr lang="en-US" altLang="zh-CN" sz="1600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BD=CE</a:t>
              </a:r>
              <a:r>
                <a:rPr lang="en-US" altLang="zh-CN" sz="1600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.</a:t>
              </a:r>
              <a:endParaRPr lang="zh-CN" altLang="en-US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6" name="Object 9"/>
            <p:cNvGraphicFramePr>
              <a:graphicFrameLocks noChangeAspect="1"/>
            </p:cNvGraphicFramePr>
            <p:nvPr/>
          </p:nvGraphicFramePr>
          <p:xfrm>
            <a:off x="5960963" y="2939120"/>
            <a:ext cx="252412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name="Equation" r:id="rId15" imgW="152400" imgH="393700" progId="Equation.DSMT4">
                    <p:embed/>
                  </p:oleObj>
                </mc:Choice>
                <mc:Fallback>
                  <p:oleObj name="Equation" r:id="rId15" imgW="152400" imgH="393700" progId="Equation.DSMT4">
                    <p:embed/>
                    <p:pic>
                      <p:nvPicPr>
                        <p:cNvPr id="0" name="图片 30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0963" y="2939120"/>
                          <a:ext cx="252412" cy="4445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9"/>
            <p:cNvGraphicFramePr>
              <a:graphicFrameLocks noChangeAspect="1"/>
            </p:cNvGraphicFramePr>
            <p:nvPr/>
          </p:nvGraphicFramePr>
          <p:xfrm>
            <a:off x="7332163" y="2886675"/>
            <a:ext cx="252412" cy="416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name="Equation" r:id="rId16" imgW="152400" imgH="393700" progId="Equation.DSMT4">
                    <p:embed/>
                  </p:oleObj>
                </mc:Choice>
                <mc:Fallback>
                  <p:oleObj name="Equation" r:id="rId16" imgW="152400" imgH="393700" progId="Equation.DSMT4">
                    <p:embed/>
                    <p:pic>
                      <p:nvPicPr>
                        <p:cNvPr id="0" name="图片 30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2163" y="2886675"/>
                          <a:ext cx="252412" cy="41632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6018919" y="3599615"/>
            <a:ext cx="194456" cy="50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name="Equation" r:id="rId17" imgW="3657600" imgH="9448800" progId="Equation.DSMT4">
                    <p:embed/>
                  </p:oleObj>
                </mc:Choice>
                <mc:Fallback>
                  <p:oleObj name="Equation" r:id="rId17" imgW="3657600" imgH="9448800" progId="Equation.DSMT4">
                    <p:embed/>
                    <p:pic>
                      <p:nvPicPr>
                        <p:cNvPr id="0" name="图片 30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8919" y="3599615"/>
                          <a:ext cx="194456" cy="50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7"/>
            <p:cNvGraphicFramePr>
              <a:graphicFrameLocks noChangeAspect="1"/>
            </p:cNvGraphicFramePr>
            <p:nvPr/>
          </p:nvGraphicFramePr>
          <p:xfrm>
            <a:off x="7410988" y="3575310"/>
            <a:ext cx="194456" cy="50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name="Equation" r:id="rId18" imgW="3657600" imgH="9448800" progId="Equation.DSMT4">
                    <p:embed/>
                  </p:oleObj>
                </mc:Choice>
                <mc:Fallback>
                  <p:oleObj name="Equation" r:id="rId18" imgW="3657600" imgH="9448800" progId="Equation.DSMT4">
                    <p:embed/>
                    <p:pic>
                      <p:nvPicPr>
                        <p:cNvPr id="0" name="图片 30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0988" y="3575310"/>
                          <a:ext cx="194456" cy="50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组合 19"/>
          <p:cNvGrpSpPr/>
          <p:nvPr/>
        </p:nvGrpSpPr>
        <p:grpSpPr bwMode="auto">
          <a:xfrm>
            <a:off x="279795" y="121096"/>
            <a:ext cx="2137227" cy="515210"/>
            <a:chOff x="445652" y="218396"/>
            <a:chExt cx="2136260" cy="518604"/>
          </a:xfrm>
        </p:grpSpPr>
        <p:sp>
          <p:nvSpPr>
            <p:cNvPr id="21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19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1134</Words>
  <Application>Microsoft Office PowerPoint</Application>
  <PresentationFormat>全屏显示(16:9)</PresentationFormat>
  <Paragraphs>144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隶书</vt:lpstr>
      <vt:lpstr>宋体</vt:lpstr>
      <vt:lpstr>微软雅黑</vt:lpstr>
      <vt:lpstr>Arial</vt:lpstr>
      <vt:lpstr>Calibri</vt:lpstr>
      <vt:lpstr>Times New Roman</vt:lpstr>
      <vt:lpstr>第一PPT模板网-WWW.1PPT.COM</vt:lpstr>
      <vt:lpstr>Equation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2023-01-16T22:53:46Z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8C00D04F661E4B05A1CFF0D08593F5A6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