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8" r:id="rId3"/>
    <p:sldId id="259" r:id="rId4"/>
    <p:sldId id="260" r:id="rId5"/>
    <p:sldId id="299" r:id="rId6"/>
    <p:sldId id="300" r:id="rId7"/>
    <p:sldId id="308" r:id="rId8"/>
    <p:sldId id="303" r:id="rId9"/>
    <p:sldId id="304" r:id="rId10"/>
    <p:sldId id="305" r:id="rId11"/>
    <p:sldId id="306" r:id="rId12"/>
    <p:sldId id="307" r:id="rId13"/>
    <p:sldId id="309" r:id="rId14"/>
    <p:sldId id="310" r:id="rId15"/>
    <p:sldId id="289" r:id="rId16"/>
    <p:sldId id="314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3E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fld id="{702C2283-B311-4E13-920C-AF2AF93C153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fld id="{DC8212C7-FA94-414B-8F3D-8FFAC8A7DF8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3E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25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27.png"/><Relationship Id="rId5" Type="http://schemas.openxmlformats.org/officeDocument/2006/relationships/image" Target="../media/image2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29.png"/><Relationship Id="rId5" Type="http://schemas.openxmlformats.org/officeDocument/2006/relationships/image" Target="../media/image23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24.jpe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24.jpeg"/><Relationship Id="rId5" Type="http://schemas.openxmlformats.org/officeDocument/2006/relationships/image" Target="../media/image32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34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../media/image33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31.png"/><Relationship Id="rId5" Type="http://schemas.openxmlformats.org/officeDocument/2006/relationships/tags" Target="../tags/tag31.xml"/><Relationship Id="rId10" Type="http://schemas.openxmlformats.org/officeDocument/2006/relationships/image" Target="../media/image28.png"/><Relationship Id="rId4" Type="http://schemas.openxmlformats.org/officeDocument/2006/relationships/tags" Target="../tags/tag30.xml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9.png"/><Relationship Id="rId4" Type="http://schemas.openxmlformats.org/officeDocument/2006/relationships/tags" Target="../tags/tag4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oleObject" Target="../embeddings/oleObject3.bin"/><Relationship Id="rId3" Type="http://schemas.openxmlformats.org/officeDocument/2006/relationships/tags" Target="../tags/tag12.xml"/><Relationship Id="rId7" Type="http://schemas.openxmlformats.org/officeDocument/2006/relationships/image" Target="../media/image11.emf"/><Relationship Id="rId12" Type="http://schemas.openxmlformats.org/officeDocument/2006/relationships/oleObject" Target="../embeddings/oleObject2.bin"/><Relationship Id="rId2" Type="http://schemas.openxmlformats.org/officeDocument/2006/relationships/tags" Target="../tags/tag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11" Type="http://schemas.openxmlformats.org/officeDocument/2006/relationships/image" Target="../media/image13.wmf"/><Relationship Id="rId5" Type="http://schemas.openxmlformats.org/officeDocument/2006/relationships/image" Target="../media/image10.png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8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22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黑板上写着字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933" y="723900"/>
            <a:ext cx="9618134" cy="541020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460061" y="1751823"/>
            <a:ext cx="7057788" cy="3291093"/>
            <a:chOff x="2656003" y="1729804"/>
            <a:chExt cx="7057788" cy="3291093"/>
          </a:xfrm>
        </p:grpSpPr>
        <p:sp>
          <p:nvSpPr>
            <p:cNvPr id="17" name="Shape 40"/>
            <p:cNvSpPr/>
            <p:nvPr/>
          </p:nvSpPr>
          <p:spPr>
            <a:xfrm>
              <a:off x="3902153" y="4683712"/>
              <a:ext cx="4565494" cy="337185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34202" rIns="34202">
              <a:spAutoFit/>
            </a:bodyPr>
            <a:lstStyle>
              <a:lvl1pPr>
                <a:defRPr sz="3600">
                  <a:solidFill>
                    <a:srgbClr val="B61C22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algn="ctr"/>
              <a:r>
                <a:rPr lang="zh-CN" altLang="en-US" sz="1600" smtClean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rPr>
                <a:t>主讲人：</a:t>
              </a:r>
              <a:r>
                <a:rPr lang="en-US" altLang="zh-CN" sz="1600" smtClean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rPr>
                <a:t>PPT818  </a:t>
              </a:r>
              <a:r>
                <a:rPr lang="zh-CN" altLang="en-US" sz="1600" smtClean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rPr>
                <a:t>人教版 数学八年级下册</a:t>
              </a:r>
              <a:endParaRPr lang="zh-CN" altLang="en-US" sz="16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3241675" y="1729804"/>
              <a:ext cx="588645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 sz="1800">
                  <a:solidFill>
                    <a:srgbClr val="000000"/>
                  </a:solidFill>
                </a:defRPr>
              </a:pPr>
              <a:r>
                <a:rPr lang="zh-CN" altLang="en-US" sz="32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第十八章</a:t>
              </a:r>
              <a:r>
                <a:rPr lang="en-US" altLang="zh-CN" sz="32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03</a:t>
              </a:r>
              <a:r>
                <a:rPr lang="zh-CN" altLang="en-US" sz="32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节    平行四边形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2656003" y="2628931"/>
              <a:ext cx="7057788" cy="153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600" dirty="0">
                  <a:blipFill dpi="0" rotWithShape="1">
                    <a:blip r:embed="rId3"/>
                    <a:srcRect/>
                    <a:stretch>
                      <a:fillRect/>
                    </a:stretch>
                  </a:blip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平行线的判定</a:t>
              </a:r>
              <a:endParaRPr lang="en-US" altLang="zh-CN" sz="6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  <a:p>
              <a:pPr algn="ctr"/>
              <a:r>
                <a:rPr lang="zh-CN" altLang="en-US" sz="2800" dirty="0">
                  <a:blipFill dpi="0" rotWithShape="1">
                    <a:blip r:embed="rId3"/>
                    <a:srcRect/>
                    <a:stretch>
                      <a:fillRect/>
                    </a:stretch>
                  </a:blip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（</a:t>
              </a:r>
              <a:r>
                <a:rPr lang="en-US" altLang="zh-CN" sz="2800" dirty="0">
                  <a:blipFill dpi="0" rotWithShape="1">
                    <a:blip r:embed="rId3"/>
                    <a:srcRect/>
                    <a:stretch>
                      <a:fillRect/>
                    </a:stretch>
                  </a:blip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 DETERMINATION OF PARALLEL LINES </a:t>
              </a:r>
              <a:r>
                <a:rPr lang="zh-CN" altLang="en-US" sz="2800" dirty="0">
                  <a:blipFill dpi="0" rotWithShape="1">
                    <a:blip r:embed="rId3"/>
                    <a:srcRect/>
                    <a:stretch>
                      <a:fillRect/>
                    </a:stretch>
                  </a:blip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）</a:t>
              </a:r>
              <a:endParaRPr lang="en-US" altLang="zh-CN" sz="28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2817850" y="4548129"/>
              <a:ext cx="673410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pic>
        <p:nvPicPr>
          <p:cNvPr id="11" name="图片 10" descr="黑暗中的灯光&#10;&#10;描述已自动生成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949" y="1314818"/>
            <a:ext cx="1427800" cy="941676"/>
          </a:xfrm>
          <a:prstGeom prst="rect">
            <a:avLst/>
          </a:prstGeom>
        </p:spPr>
      </p:pic>
      <p:pic>
        <p:nvPicPr>
          <p:cNvPr id="13" name="图片 12" descr="图片包含 游戏机, 标志, 房间&#10;&#10;描述已自动生成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3234">
            <a:off x="2068065" y="1244837"/>
            <a:ext cx="1527168" cy="847408"/>
          </a:xfrm>
          <a:prstGeom prst="rect">
            <a:avLst/>
          </a:prstGeom>
        </p:spPr>
      </p:pic>
      <p:pic>
        <p:nvPicPr>
          <p:cNvPr id="15" name="图片 14" descr="图片包含 游戏机&#10;&#10;描述已自动生成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3553">
            <a:off x="1852144" y="4110718"/>
            <a:ext cx="1421722" cy="1506060"/>
          </a:xfrm>
          <a:prstGeom prst="rect">
            <a:avLst/>
          </a:prstGeom>
        </p:spPr>
      </p:pic>
      <p:pic>
        <p:nvPicPr>
          <p:cNvPr id="18" name="图片 17" descr="图片包含 笔记本, 黑暗, 电脑, 大&#10;&#10;描述已自动生成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412" y="4720161"/>
            <a:ext cx="1743386" cy="8410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491288" y="107612"/>
            <a:ext cx="4957012" cy="817307"/>
            <a:chOff x="1446104" y="272712"/>
            <a:chExt cx="4957012" cy="817307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4019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1446104" y="272712"/>
              <a:ext cx="854964" cy="817307"/>
              <a:chOff x="5656402" y="1613982"/>
              <a:chExt cx="854964" cy="817307"/>
            </a:xfrm>
          </p:grpSpPr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656402" y="1613982"/>
                <a:ext cx="854964" cy="817307"/>
              </a:xfrm>
              <a:prstGeom prst="rect">
                <a:avLst/>
              </a:prstGeom>
            </p:spPr>
          </p:pic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</p:grpSp>
      <p:pic>
        <p:nvPicPr>
          <p:cNvPr id="11" name="图片 10" descr="fig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007668" y="2173357"/>
            <a:ext cx="3388338" cy="225744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458096" y="1371061"/>
            <a:ext cx="78714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ctr">
              <a:lnSpc>
                <a:spcPct val="150000"/>
              </a:lnSpc>
            </a:pP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．如图，在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△ABC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中，点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D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E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分别是边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BC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的中点．若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△DBE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的周长是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，则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△ABC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的周长是（　　）</a:t>
            </a:r>
          </a:p>
          <a:p>
            <a:pPr defTabSz="685800" fontAlgn="ctr">
              <a:lnSpc>
                <a:spcPct val="150000"/>
              </a:lnSpc>
              <a:tabLst>
                <a:tab pos="1318260" algn="l"/>
                <a:tab pos="2637155" algn="l"/>
                <a:tab pos="3955415" algn="l"/>
              </a:tabLst>
            </a:pP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8	B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10	C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12	D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14</a:t>
            </a:r>
            <a:endParaRPr lang="zh-CN" altLang="zh-CN" sz="1600" kern="1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1429068" y="2719643"/>
                <a:ext cx="6654800" cy="31339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【答案】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  <a:endParaRPr lang="zh-CN" altLang="zh-CN" sz="1600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【详解】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解：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∵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点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D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、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E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分别是边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BC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的中点，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DE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是三角形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BC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的中位线，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=2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BD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BC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=2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BE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DE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∥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BC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且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DE=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4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4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14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BC  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又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∵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=2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BD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BC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=2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BE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+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BC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+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AC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=2(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BD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+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BE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+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DE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)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，即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△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ABC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的周长是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△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DBE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的周长的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倍，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∵△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DBE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的周长是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6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∴△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ABC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的周长是：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6×2=12.</a:t>
                </a:r>
                <a:endParaRPr lang="zh-CN" altLang="zh-CN" sz="1600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故选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C.</a:t>
                </a:r>
                <a:endParaRPr lang="zh-CN" altLang="zh-CN" sz="1600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068" y="2719643"/>
                <a:ext cx="6654800" cy="3133935"/>
              </a:xfrm>
              <a:prstGeom prst="rect">
                <a:avLst/>
              </a:prstGeom>
              <a:blipFill rotWithShape="1">
                <a:blip r:embed="rId6"/>
                <a:stretch>
                  <a:fillRect l="-5" t="-18" r="5" b="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笑脸 13"/>
          <p:cNvSpPr/>
          <p:nvPr/>
        </p:nvSpPr>
        <p:spPr>
          <a:xfrm>
            <a:off x="4121333" y="2254538"/>
            <a:ext cx="275772" cy="296401"/>
          </a:xfrm>
          <a:prstGeom prst="smileyFace">
            <a:avLst/>
          </a:prstGeom>
          <a:solidFill>
            <a:schemeClr val="bg1"/>
          </a:solidFill>
          <a:ln w="25400" cap="flat" cmpd="sng" algn="ctr">
            <a:solidFill>
              <a:srgbClr val="4BC5B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491288" y="107612"/>
            <a:ext cx="4957012" cy="817307"/>
            <a:chOff x="1446104" y="272712"/>
            <a:chExt cx="4957012" cy="817307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4019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1446104" y="272712"/>
              <a:ext cx="854964" cy="817307"/>
              <a:chOff x="5656402" y="1613982"/>
              <a:chExt cx="854964" cy="817307"/>
            </a:xfrm>
          </p:grpSpPr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656402" y="1613982"/>
                <a:ext cx="854964" cy="817307"/>
              </a:xfrm>
              <a:prstGeom prst="rect">
                <a:avLst/>
              </a:prstGeom>
            </p:spPr>
          </p:pic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</p:grpSp>
      <p:pic>
        <p:nvPicPr>
          <p:cNvPr id="12" name="图片 11" descr="figure"/>
          <p:cNvPicPr/>
          <p:nvPr/>
        </p:nvPicPr>
        <p:blipFill>
          <a:blip r:embed="rId5"/>
          <a:stretch>
            <a:fillRect/>
          </a:stretch>
        </p:blipFill>
        <p:spPr>
          <a:xfrm>
            <a:off x="7678830" y="2353222"/>
            <a:ext cx="2586948" cy="325093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549950" y="1429892"/>
            <a:ext cx="87158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ctr">
              <a:lnSpc>
                <a:spcPct val="150000"/>
              </a:lnSpc>
            </a:pP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．如图，在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△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ABC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中，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AC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D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E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分别是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BC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的中点，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EF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⊥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AC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，垂足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F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；</a:t>
            </a:r>
          </a:p>
          <a:p>
            <a:pPr defTabSz="685800" fontAlgn="ctr">
              <a:lnSpc>
                <a:spcPct val="150000"/>
              </a:lnSpc>
            </a:pP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）求证：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AD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DE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；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2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）求证：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DE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⊥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EF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1495743" y="2708872"/>
                <a:ext cx="5769429" cy="28298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【详解】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证明：（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∵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D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、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E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分别是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、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BC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的中点，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AD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14:m>
                  <m:oMath xmlns:m="http://schemas.openxmlformats.org/officeDocument/2006/math">
                    <m:r>
                      <a:rPr lang="en-US" altLang="zh-CN" sz="1600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AB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DE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160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AC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∵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AC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AD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DE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；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（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∵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D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、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E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分别是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、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BC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的中点，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DE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∥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AC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∵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EF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⊥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AC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DE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⊥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EF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743" y="2708872"/>
                <a:ext cx="5769429" cy="2829814"/>
              </a:xfrm>
              <a:prstGeom prst="rect">
                <a:avLst/>
              </a:prstGeom>
              <a:blipFill rotWithShape="1">
                <a:blip r:embed="rId6"/>
                <a:stretch>
                  <a:fillRect l="-6" t="-21" r="2" b="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491288" y="107612"/>
            <a:ext cx="4957012" cy="817307"/>
            <a:chOff x="1446104" y="272712"/>
            <a:chExt cx="4957012" cy="817307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4019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1446104" y="272712"/>
              <a:ext cx="854964" cy="817307"/>
              <a:chOff x="5656402" y="1613982"/>
              <a:chExt cx="854964" cy="817307"/>
            </a:xfrm>
          </p:grpSpPr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656402" y="1613982"/>
                <a:ext cx="854964" cy="817307"/>
              </a:xfrm>
              <a:prstGeom prst="rect">
                <a:avLst/>
              </a:prstGeom>
            </p:spPr>
          </p:pic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</p:grpSp>
      <p:pic>
        <p:nvPicPr>
          <p:cNvPr id="11" name="图片 10" descr="figure"/>
          <p:cNvPicPr/>
          <p:nvPr/>
        </p:nvPicPr>
        <p:blipFill>
          <a:blip r:embed="rId5"/>
          <a:stretch>
            <a:fillRect/>
          </a:stretch>
        </p:blipFill>
        <p:spPr>
          <a:xfrm>
            <a:off x="7734300" y="2786727"/>
            <a:ext cx="2510518" cy="23949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1860325" y="3240276"/>
                <a:ext cx="4572000" cy="192552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∵CD=CA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CF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平分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∠ACB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∴FA=FD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（三线合一），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∵FA=FD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AE=EB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∴EF=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BD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325" y="3240276"/>
                <a:ext cx="4572000" cy="1925527"/>
              </a:xfrm>
              <a:prstGeom prst="rect">
                <a:avLst/>
              </a:prstGeom>
              <a:blipFill rotWithShape="1">
                <a:blip r:embed="rId6"/>
                <a:stretch>
                  <a:fillRect l="-9" t="-26" r="9" b="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1860326" y="1692197"/>
                <a:ext cx="7761737" cy="1094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5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．如图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,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在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△</a:t>
                </a:r>
                <a:r>
                  <a:rPr lang="en-US" altLang="zh-CN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ABC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中，点</a:t>
                </a:r>
                <a:r>
                  <a:rPr lang="en-US" altLang="zh-CN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D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在</a:t>
                </a:r>
                <a:r>
                  <a:rPr lang="en-US" altLang="zh-CN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BC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上，</a:t>
                </a:r>
                <a:r>
                  <a:rPr lang="en-US" altLang="zh-CN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CD=CA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CF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平分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∠</a:t>
                </a:r>
                <a:r>
                  <a:rPr lang="en-US" altLang="zh-CN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ACB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AE=EB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endParaRPr lang="en-US" altLang="zh-CN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求证：</a:t>
                </a:r>
                <a:r>
                  <a:rPr lang="en-US" altLang="zh-CN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EF=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BD</a:t>
                </a:r>
                <a:endParaRPr lang="zh-CN" altLang="zh-CN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326" y="1692197"/>
                <a:ext cx="7761737" cy="1094530"/>
              </a:xfrm>
              <a:prstGeom prst="rect">
                <a:avLst/>
              </a:prstGeom>
              <a:blipFill rotWithShape="1">
                <a:blip r:embed="rId7"/>
                <a:stretch>
                  <a:fillRect l="-5" t="-51" r="7" b="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491288" y="107612"/>
            <a:ext cx="4957012" cy="817307"/>
            <a:chOff x="1446104" y="272712"/>
            <a:chExt cx="4957012" cy="817307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4019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1446104" y="272712"/>
              <a:ext cx="854964" cy="817307"/>
              <a:chOff x="5656402" y="1613982"/>
              <a:chExt cx="854964" cy="817307"/>
            </a:xfrm>
          </p:grpSpPr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656402" y="1613982"/>
                <a:ext cx="854964" cy="817307"/>
              </a:xfrm>
              <a:prstGeom prst="rect">
                <a:avLst/>
              </a:prstGeom>
            </p:spPr>
          </p:pic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</p:grpSp>
      <p:sp>
        <p:nvSpPr>
          <p:cNvPr id="14" name="矩形 13"/>
          <p:cNvSpPr/>
          <p:nvPr/>
        </p:nvSpPr>
        <p:spPr>
          <a:xfrm>
            <a:off x="1511300" y="1315711"/>
            <a:ext cx="759482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ctr">
              <a:lnSpc>
                <a:spcPct val="150000"/>
              </a:lnSpc>
            </a:pP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．已知，如图，在</a:t>
            </a:r>
            <a:r>
              <a:rPr lang="en-US" altLang="zh-CN" kern="100" dirty="0" err="1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Rt△ABC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中，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∠ACB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90°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D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E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分别是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AC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的中点，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F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BC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延长线上的一点，且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EF∥DC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．（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）求证：四边形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CDEF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是平行四边形；（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）若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EF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2cm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，求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的长．</a:t>
            </a:r>
          </a:p>
        </p:txBody>
      </p:sp>
      <p:sp>
        <p:nvSpPr>
          <p:cNvPr id="15" name="矩形 14"/>
          <p:cNvSpPr/>
          <p:nvPr/>
        </p:nvSpPr>
        <p:spPr>
          <a:xfrm>
            <a:off x="1511300" y="2877337"/>
            <a:ext cx="5841999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ctr">
              <a:lnSpc>
                <a:spcPct val="150000"/>
              </a:lnSpc>
            </a:pP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【详解】</a:t>
            </a:r>
          </a:p>
          <a:p>
            <a:pPr defTabSz="685800" fontAlgn="ctr">
              <a:lnSpc>
                <a:spcPct val="150000"/>
              </a:lnSpc>
            </a:pP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）证明：</a:t>
            </a:r>
            <a:endParaRPr lang="en-US" altLang="zh-CN" sz="1600" kern="1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 fontAlgn="ctr">
              <a:lnSpc>
                <a:spcPct val="150000"/>
              </a:lnSpc>
            </a:pP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如图，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∵D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E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分别是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AC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的中点，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F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BC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延长线上的一点，</a:t>
            </a:r>
          </a:p>
          <a:p>
            <a:pPr defTabSz="685800" fontAlgn="ctr">
              <a:lnSpc>
                <a:spcPct val="150000"/>
              </a:lnSpc>
            </a:pP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∴ED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</a:t>
            </a:r>
            <a:r>
              <a:rPr lang="en-US" altLang="zh-CN" sz="1600" kern="100" dirty="0" err="1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Rt△ABC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的中位线，</a:t>
            </a:r>
          </a:p>
          <a:p>
            <a:pPr defTabSz="685800" fontAlgn="ctr">
              <a:lnSpc>
                <a:spcPct val="150000"/>
              </a:lnSpc>
            </a:pP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∴ED∥FC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</a:t>
            </a:r>
          </a:p>
          <a:p>
            <a:pPr defTabSz="685800" fontAlgn="ctr">
              <a:lnSpc>
                <a:spcPct val="150000"/>
              </a:lnSpc>
            </a:pP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又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EF∥DC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</a:p>
          <a:p>
            <a:pPr defTabSz="685800" fontAlgn="ctr">
              <a:lnSpc>
                <a:spcPct val="150000"/>
              </a:lnSpc>
            </a:pP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∴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四边形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CDEF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是平行四边形； </a:t>
            </a:r>
          </a:p>
          <a:p>
            <a:pPr defTabSz="685800" fontAlgn="ctr">
              <a:lnSpc>
                <a:spcPct val="150000"/>
              </a:lnSpc>
            </a:pPr>
            <a:endParaRPr lang="zh-CN" altLang="zh-CN" sz="1400" kern="1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925" y="2877337"/>
            <a:ext cx="3092150" cy="26974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491288" y="107612"/>
            <a:ext cx="4957012" cy="817307"/>
            <a:chOff x="1446104" y="272712"/>
            <a:chExt cx="4957012" cy="817307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4019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1446104" y="272712"/>
              <a:ext cx="854964" cy="817307"/>
              <a:chOff x="5656402" y="1613982"/>
              <a:chExt cx="854964" cy="817307"/>
            </a:xfrm>
          </p:grpSpPr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656402" y="1613982"/>
                <a:ext cx="854964" cy="817307"/>
              </a:xfrm>
              <a:prstGeom prst="rect">
                <a:avLst/>
              </a:prstGeom>
            </p:spPr>
          </p:pic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</p:grpSp>
      <p:sp>
        <p:nvSpPr>
          <p:cNvPr id="11" name="矩形 10"/>
          <p:cNvSpPr/>
          <p:nvPr/>
        </p:nvSpPr>
        <p:spPr>
          <a:xfrm>
            <a:off x="1429068" y="1487161"/>
            <a:ext cx="759482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ctr">
              <a:lnSpc>
                <a:spcPct val="150000"/>
              </a:lnSpc>
            </a:pP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．已知，如图，在</a:t>
            </a:r>
            <a:r>
              <a:rPr lang="en-US" altLang="zh-CN" kern="100" dirty="0" err="1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Rt△ABC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中，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∠ACB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90°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D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E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分别是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AC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的中点，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F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BC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延长线上的一点，且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EF∥DC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．（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）求证：四边形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CDEF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是平行四边形；（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）若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EF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2cm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，求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的长．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1429068" y="2825989"/>
                <a:ext cx="4572000" cy="246048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【详解】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en-US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（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en-US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）∵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四边形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CDEF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是平行四边形</a:t>
                </a:r>
                <a:endParaRPr lang="en-US" altLang="zh-CN" sz="1600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en-US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DC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EF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2cm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∵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点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D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是</a:t>
                </a:r>
                <a:r>
                  <a:rPr lang="en-US" altLang="zh-CN" sz="1600" kern="100" dirty="0" err="1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Rt△ABC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斜边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的中点，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∴DC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∴AB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2DC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4cm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068" y="2825989"/>
                <a:ext cx="4572000" cy="2460482"/>
              </a:xfrm>
              <a:prstGeom prst="rect">
                <a:avLst/>
              </a:prstGeom>
              <a:blipFill rotWithShape="1">
                <a:blip r:embed="rId5"/>
                <a:stretch>
                  <a:fillRect l="-7" t="-10" r="7" b="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880" y="2825989"/>
            <a:ext cx="3408021" cy="2972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409843" y="1123950"/>
            <a:ext cx="3335253" cy="3475439"/>
            <a:chOff x="1917843" y="1555750"/>
            <a:chExt cx="3335253" cy="3475439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139690" y="1555750"/>
              <a:ext cx="3045548" cy="3045548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253"/>
            <a:stretch>
              <a:fillRect/>
            </a:stretch>
          </p:blipFill>
          <p:spPr>
            <a:xfrm flipH="1">
              <a:off x="1917843" y="3962521"/>
              <a:ext cx="3335253" cy="1068668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2617049" y="3700911"/>
              <a:ext cx="19368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PART 03</a:t>
              </a:r>
              <a:endParaRPr lang="zh-CN" altLang="en-US" sz="28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pic>
        <p:nvPicPr>
          <p:cNvPr id="9" name="图片 8" descr="图片包含 黑色, 游戏机, 桌子&#10;&#10;描述已自动生成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391" y="3770147"/>
            <a:ext cx="1044810" cy="965079"/>
          </a:xfrm>
          <a:prstGeom prst="rect">
            <a:avLst/>
          </a:prstGeom>
        </p:spPr>
      </p:pic>
      <p:sp>
        <p:nvSpPr>
          <p:cNvPr id="11" name="文本框 38"/>
          <p:cNvSpPr txBox="1"/>
          <p:nvPr>
            <p:custDataLst>
              <p:tags r:id="rId1"/>
            </p:custDataLst>
          </p:nvPr>
        </p:nvSpPr>
        <p:spPr>
          <a:xfrm>
            <a:off x="1576294" y="4028292"/>
            <a:ext cx="3022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44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课后回顾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357745" y="1529973"/>
            <a:ext cx="6037252" cy="1203886"/>
            <a:chOff x="4937229" y="1181255"/>
            <a:chExt cx="6037252" cy="1203886"/>
          </a:xfrm>
        </p:grpSpPr>
        <p:sp>
          <p:nvSpPr>
            <p:cNvPr id="24" name="文本框 38"/>
            <p:cNvSpPr txBox="1"/>
            <p:nvPr>
              <p:custDataLst>
                <p:tags r:id="rId6"/>
              </p:custDataLst>
            </p:nvPr>
          </p:nvSpPr>
          <p:spPr>
            <a:xfrm>
              <a:off x="6942489" y="1602136"/>
              <a:ext cx="40319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理解三角形中位线的概念</a:t>
              </a: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4937229" y="1181255"/>
              <a:ext cx="1638078" cy="1203886"/>
              <a:chOff x="4753327" y="1493825"/>
              <a:chExt cx="1638078" cy="1203886"/>
            </a:xfrm>
          </p:grpSpPr>
          <p:sp>
            <p:nvSpPr>
              <p:cNvPr id="21" name="矩形: 圆角 2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文本框 38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753327" y="1493825"/>
                <a:ext cx="1201478" cy="1203886"/>
              </a:xfrm>
              <a:prstGeom prst="rect">
                <a:avLst/>
              </a:prstGeom>
            </p:spPr>
          </p:pic>
        </p:grpSp>
      </p:grpSp>
      <p:grpSp>
        <p:nvGrpSpPr>
          <p:cNvPr id="27" name="组合 26"/>
          <p:cNvGrpSpPr/>
          <p:nvPr/>
        </p:nvGrpSpPr>
        <p:grpSpPr>
          <a:xfrm>
            <a:off x="5357745" y="2644565"/>
            <a:ext cx="5957955" cy="1270606"/>
            <a:chOff x="4937229" y="1110418"/>
            <a:chExt cx="5957955" cy="1270606"/>
          </a:xfrm>
        </p:grpSpPr>
        <p:sp>
          <p:nvSpPr>
            <p:cNvPr id="28" name="文本框 38"/>
            <p:cNvSpPr txBox="1"/>
            <p:nvPr>
              <p:custDataLst>
                <p:tags r:id="rId4"/>
              </p:custDataLst>
            </p:nvPr>
          </p:nvSpPr>
          <p:spPr>
            <a:xfrm>
              <a:off x="6942490" y="1602136"/>
              <a:ext cx="39526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三角形中位线与中线的区别</a:t>
              </a: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4937229" y="1110418"/>
              <a:ext cx="1638078" cy="1270606"/>
              <a:chOff x="4753327" y="1422988"/>
              <a:chExt cx="1638078" cy="1270606"/>
            </a:xfrm>
          </p:grpSpPr>
          <p:sp>
            <p:nvSpPr>
              <p:cNvPr id="30" name="矩形: 圆角 29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文本框 38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753327" y="1422988"/>
                <a:ext cx="1270606" cy="1270606"/>
              </a:xfrm>
              <a:prstGeom prst="rect">
                <a:avLst/>
              </a:prstGeom>
            </p:spPr>
          </p:pic>
        </p:grpSp>
      </p:grpSp>
      <p:grpSp>
        <p:nvGrpSpPr>
          <p:cNvPr id="33" name="组合 32"/>
          <p:cNvGrpSpPr/>
          <p:nvPr/>
        </p:nvGrpSpPr>
        <p:grpSpPr>
          <a:xfrm>
            <a:off x="5344776" y="3848451"/>
            <a:ext cx="6050222" cy="1304258"/>
            <a:chOff x="4924260" y="1128875"/>
            <a:chExt cx="6050222" cy="1304258"/>
          </a:xfrm>
        </p:grpSpPr>
        <p:sp>
          <p:nvSpPr>
            <p:cNvPr id="35" name="文本框 38"/>
            <p:cNvSpPr txBox="1"/>
            <p:nvPr>
              <p:custDataLst>
                <p:tags r:id="rId2"/>
              </p:custDataLst>
            </p:nvPr>
          </p:nvSpPr>
          <p:spPr>
            <a:xfrm>
              <a:off x="6942490" y="1602136"/>
              <a:ext cx="40319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利用三角形中位线</a:t>
              </a:r>
            </a:p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解决实际问题</a:t>
              </a: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4924260" y="1128875"/>
              <a:ext cx="1651047" cy="1227416"/>
              <a:chOff x="4740358" y="1441445"/>
              <a:chExt cx="1651047" cy="1227416"/>
            </a:xfrm>
          </p:grpSpPr>
          <p:sp>
            <p:nvSpPr>
              <p:cNvPr id="41" name="矩形: 圆角 4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文本框 38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03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43" name="图片 42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740358" y="1441445"/>
                <a:ext cx="1227416" cy="1227416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黑板上写着字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933" y="723900"/>
            <a:ext cx="9618134" cy="541020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460061" y="1751823"/>
            <a:ext cx="7057788" cy="3291093"/>
            <a:chOff x="2656003" y="1729804"/>
            <a:chExt cx="7057788" cy="3291093"/>
          </a:xfrm>
        </p:grpSpPr>
        <p:sp>
          <p:nvSpPr>
            <p:cNvPr id="17" name="Shape 40"/>
            <p:cNvSpPr/>
            <p:nvPr/>
          </p:nvSpPr>
          <p:spPr>
            <a:xfrm>
              <a:off x="3902153" y="4683712"/>
              <a:ext cx="4565494" cy="337185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34202" rIns="34202">
              <a:spAutoFit/>
            </a:bodyPr>
            <a:lstStyle>
              <a:lvl1pPr>
                <a:defRPr sz="3600">
                  <a:solidFill>
                    <a:srgbClr val="B61C22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algn="ctr"/>
              <a:r>
                <a:rPr lang="zh-CN" altLang="en-US" sz="1600" smtClean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rPr>
                <a:t>主讲人：</a:t>
              </a:r>
              <a:r>
                <a:rPr lang="en-US" altLang="zh-CN" sz="1600" smtClean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rPr>
                <a:t>PPT818  </a:t>
              </a:r>
              <a:r>
                <a:rPr lang="zh-CN" altLang="en-US" sz="1600" smtClean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rPr>
                <a:t>人教版 数学八年级下册</a:t>
              </a:r>
              <a:endParaRPr lang="zh-CN" altLang="en-US" sz="16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3241675" y="1729804"/>
              <a:ext cx="588645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 sz="1800">
                  <a:solidFill>
                    <a:srgbClr val="000000"/>
                  </a:solidFill>
                </a:defRPr>
              </a:pPr>
              <a:r>
                <a:rPr lang="zh-CN" altLang="en-US" sz="32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第十八章</a:t>
              </a:r>
              <a:r>
                <a:rPr lang="en-US" altLang="zh-CN" sz="32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03</a:t>
              </a:r>
              <a:r>
                <a:rPr lang="zh-CN" altLang="en-US" sz="32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节    平行四边形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2656003" y="2628931"/>
              <a:ext cx="7057788" cy="153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zh-CN" altLang="en-US" sz="6600" dirty="0">
                  <a:blipFill dpi="0" rotWithShape="1">
                    <a:blip r:embed="rId3"/>
                    <a:srcRect/>
                    <a:stretch>
                      <a:fillRect/>
                    </a:stretch>
                  </a:blip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谢谢同学倾听</a:t>
              </a:r>
              <a:r>
                <a:rPr lang="zh-CN" altLang="en-US" sz="2800" dirty="0">
                  <a:blipFill dpi="0" rotWithShape="1">
                    <a:blip r:embed="rId3"/>
                    <a:srcRect/>
                    <a:stretch>
                      <a:fillRect/>
                    </a:stretch>
                  </a:blip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（</a:t>
              </a:r>
              <a:r>
                <a:rPr lang="en-US" altLang="zh-CN" sz="2800" dirty="0">
                  <a:blipFill dpi="0" rotWithShape="1">
                    <a:blip r:embed="rId3"/>
                    <a:srcRect/>
                    <a:stretch>
                      <a:fillRect/>
                    </a:stretch>
                  </a:blip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 DETERMINATION OF PARALLEL LINES </a:t>
              </a:r>
              <a:r>
                <a:rPr lang="zh-CN" altLang="en-US" sz="2800" dirty="0">
                  <a:blipFill dpi="0" rotWithShape="1">
                    <a:blip r:embed="rId3"/>
                    <a:srcRect/>
                    <a:stretch>
                      <a:fillRect/>
                    </a:stretch>
                  </a:blip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）</a:t>
              </a:r>
              <a:endParaRPr lang="en-US" altLang="zh-CN" sz="28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2817850" y="4548129"/>
              <a:ext cx="673410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pic>
        <p:nvPicPr>
          <p:cNvPr id="11" name="图片 10" descr="黑暗中的灯光&#10;&#10;描述已自动生成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949" y="1314818"/>
            <a:ext cx="1427800" cy="941676"/>
          </a:xfrm>
          <a:prstGeom prst="rect">
            <a:avLst/>
          </a:prstGeom>
        </p:spPr>
      </p:pic>
      <p:pic>
        <p:nvPicPr>
          <p:cNvPr id="13" name="图片 12" descr="图片包含 游戏机, 标志, 房间&#10;&#10;描述已自动生成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3234">
            <a:off x="2068065" y="1244837"/>
            <a:ext cx="1527168" cy="847408"/>
          </a:xfrm>
          <a:prstGeom prst="rect">
            <a:avLst/>
          </a:prstGeom>
        </p:spPr>
      </p:pic>
      <p:pic>
        <p:nvPicPr>
          <p:cNvPr id="15" name="图片 14" descr="图片包含 游戏机&#10;&#10;描述已自动生成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3553">
            <a:off x="1852144" y="4110718"/>
            <a:ext cx="1421722" cy="1506060"/>
          </a:xfrm>
          <a:prstGeom prst="rect">
            <a:avLst/>
          </a:prstGeom>
        </p:spPr>
      </p:pic>
      <p:pic>
        <p:nvPicPr>
          <p:cNvPr id="18" name="图片 17" descr="图片包含 笔记本, 黑暗, 电脑, 大&#10;&#10;描述已自动生成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412" y="4720161"/>
            <a:ext cx="1743386" cy="8410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黑色的门&#10;&#10;描述已自动生成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4" b="4634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33" name="图片 32" descr="电脑显示屏&#10;&#10;描述已自动生成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836">
            <a:off x="1451837" y="-1992962"/>
            <a:ext cx="9288326" cy="8836614"/>
          </a:xfrm>
          <a:prstGeom prst="rect">
            <a:avLst/>
          </a:prstGeom>
        </p:spPr>
      </p:pic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86662" y="917418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目</a:t>
            </a:r>
            <a:r>
              <a:rPr lang="zh-CN" altLang="en-US" sz="72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录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2337294" y="2257321"/>
            <a:ext cx="3814090" cy="2060927"/>
            <a:chOff x="4889105" y="925568"/>
            <a:chExt cx="3814090" cy="2060927"/>
          </a:xfrm>
        </p:grpSpPr>
        <p:grpSp>
          <p:nvGrpSpPr>
            <p:cNvPr id="14" name="组合 13"/>
            <p:cNvGrpSpPr/>
            <p:nvPr/>
          </p:nvGrpSpPr>
          <p:grpSpPr>
            <a:xfrm>
              <a:off x="4889105" y="1862831"/>
              <a:ext cx="3712114" cy="461665"/>
              <a:chOff x="8266676" y="1577362"/>
              <a:chExt cx="3305288" cy="411069"/>
            </a:xfrm>
          </p:grpSpPr>
          <p:sp>
            <p:nvSpPr>
              <p:cNvPr id="16" name="文本框 38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8266676" y="1577362"/>
                <a:ext cx="1518843" cy="411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sz="24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学习目标</a:t>
                </a: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9463446" y="1773267"/>
                <a:ext cx="2108518" cy="178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700" dirty="0">
                    <a:solidFill>
                      <a:schemeClr val="bg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LEARNING OBJECTIVES</a:t>
                </a:r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4918490" y="925568"/>
              <a:ext cx="1472915" cy="1076343"/>
              <a:chOff x="4918490" y="1507362"/>
              <a:chExt cx="1472915" cy="1076343"/>
            </a:xfrm>
          </p:grpSpPr>
          <p:sp>
            <p:nvSpPr>
              <p:cNvPr id="12" name="矩形: 圆角 11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文本框 38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18490" y="1507362"/>
                <a:ext cx="1076343" cy="1076343"/>
              </a:xfrm>
              <a:prstGeom prst="rect">
                <a:avLst/>
              </a:prstGeom>
            </p:spPr>
          </p:pic>
        </p:grpSp>
        <p:sp>
          <p:nvSpPr>
            <p:cNvPr id="42" name="矩形 41"/>
            <p:cNvSpPr/>
            <p:nvPr/>
          </p:nvSpPr>
          <p:spPr>
            <a:xfrm>
              <a:off x="4920034" y="2281366"/>
              <a:ext cx="3783161" cy="7051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1.</a:t>
              </a: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理解三角形中位线的概念。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2.</a:t>
              </a: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能利用三角形中位线定理解决实际问题。</a:t>
              </a: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6402617" y="2216743"/>
            <a:ext cx="3649472" cy="1848457"/>
            <a:chOff x="4819496" y="814873"/>
            <a:chExt cx="3649472" cy="1848457"/>
          </a:xfrm>
        </p:grpSpPr>
        <p:grpSp>
          <p:nvGrpSpPr>
            <p:cNvPr id="66" name="组合 65"/>
            <p:cNvGrpSpPr/>
            <p:nvPr/>
          </p:nvGrpSpPr>
          <p:grpSpPr>
            <a:xfrm>
              <a:off x="4889104" y="1862831"/>
              <a:ext cx="3102513" cy="461665"/>
              <a:chOff x="8266676" y="1577362"/>
              <a:chExt cx="2762496" cy="411069"/>
            </a:xfrm>
          </p:grpSpPr>
          <p:sp>
            <p:nvSpPr>
              <p:cNvPr id="72" name="文本框 38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8266676" y="1577362"/>
                <a:ext cx="1518843" cy="411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sz="24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重点</a:t>
                </a:r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8920654" y="1771898"/>
                <a:ext cx="2108518" cy="178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700" dirty="0">
                    <a:solidFill>
                      <a:schemeClr val="bg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A KEY</a:t>
                </a:r>
              </a:p>
            </p:txBody>
          </p:sp>
        </p:grpSp>
        <p:grpSp>
          <p:nvGrpSpPr>
            <p:cNvPr id="67" name="组合 66"/>
            <p:cNvGrpSpPr/>
            <p:nvPr/>
          </p:nvGrpSpPr>
          <p:grpSpPr>
            <a:xfrm>
              <a:off x="4819496" y="814873"/>
              <a:ext cx="1571909" cy="1222234"/>
              <a:chOff x="4819496" y="1396667"/>
              <a:chExt cx="1571909" cy="1222234"/>
            </a:xfrm>
          </p:grpSpPr>
          <p:sp>
            <p:nvSpPr>
              <p:cNvPr id="69" name="矩形: 圆角 68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文本框 38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71" name="图片 70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19496" y="1396667"/>
                <a:ext cx="1222234" cy="1222234"/>
              </a:xfrm>
              <a:prstGeom prst="rect">
                <a:avLst/>
              </a:prstGeom>
            </p:spPr>
          </p:pic>
        </p:grpSp>
        <p:sp>
          <p:nvSpPr>
            <p:cNvPr id="68" name="矩形 67"/>
            <p:cNvSpPr/>
            <p:nvPr/>
          </p:nvSpPr>
          <p:spPr>
            <a:xfrm>
              <a:off x="4920033" y="2281366"/>
              <a:ext cx="3548935" cy="3819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理解三角形中位线的概念。</a:t>
              </a: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6456217" y="4165541"/>
            <a:ext cx="3355495" cy="1775040"/>
            <a:chOff x="4873096" y="888290"/>
            <a:chExt cx="3355495" cy="1775040"/>
          </a:xfrm>
        </p:grpSpPr>
        <p:grpSp>
          <p:nvGrpSpPr>
            <p:cNvPr id="75" name="组合 74"/>
            <p:cNvGrpSpPr/>
            <p:nvPr/>
          </p:nvGrpSpPr>
          <p:grpSpPr>
            <a:xfrm>
              <a:off x="4889103" y="1862831"/>
              <a:ext cx="1940208" cy="461665"/>
              <a:chOff x="8266676" y="1577362"/>
              <a:chExt cx="1727573" cy="411069"/>
            </a:xfrm>
          </p:grpSpPr>
          <p:sp>
            <p:nvSpPr>
              <p:cNvPr id="81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8266676" y="1577362"/>
                <a:ext cx="1518843" cy="411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sz="24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难点</a:t>
                </a:r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8920654" y="1771898"/>
                <a:ext cx="1073595" cy="178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700" dirty="0">
                    <a:solidFill>
                      <a:schemeClr val="bg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DIFFICULTY</a:t>
                </a:r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4873096" y="888290"/>
              <a:ext cx="1518309" cy="1055570"/>
              <a:chOff x="4873096" y="1470084"/>
              <a:chExt cx="1518309" cy="1055570"/>
            </a:xfrm>
          </p:grpSpPr>
          <p:sp>
            <p:nvSpPr>
              <p:cNvPr id="78" name="矩形: 圆角 77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79" name="文本框 38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03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80" name="图片 79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73096" y="1470084"/>
                <a:ext cx="1055570" cy="1055570"/>
              </a:xfrm>
              <a:prstGeom prst="rect">
                <a:avLst/>
              </a:prstGeom>
            </p:spPr>
          </p:pic>
        </p:grpSp>
        <p:sp>
          <p:nvSpPr>
            <p:cNvPr id="77" name="矩形 76"/>
            <p:cNvSpPr/>
            <p:nvPr/>
          </p:nvSpPr>
          <p:spPr>
            <a:xfrm>
              <a:off x="4920034" y="2281366"/>
              <a:ext cx="3308557" cy="3819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能利用三角形中位线定理解决实际问题。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黑板上写着字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933" y="723900"/>
            <a:ext cx="9618134" cy="5410200"/>
          </a:xfrm>
          <a:prstGeom prst="rect">
            <a:avLst/>
          </a:prstGeom>
        </p:spPr>
      </p:pic>
      <p:pic>
        <p:nvPicPr>
          <p:cNvPr id="14" name="图片 13" descr="黑暗中的灯光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680" y="1121578"/>
            <a:ext cx="1427800" cy="941676"/>
          </a:xfrm>
          <a:prstGeom prst="rect">
            <a:avLst/>
          </a:prstGeom>
        </p:spPr>
      </p:pic>
      <p:pic>
        <p:nvPicPr>
          <p:cNvPr id="15" name="图片 14" descr="图片包含 游戏机, 标志, 房间&#10;&#10;描述已自动生成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3234">
            <a:off x="2068065" y="1244837"/>
            <a:ext cx="1527168" cy="847408"/>
          </a:xfrm>
          <a:prstGeom prst="rect">
            <a:avLst/>
          </a:prstGeom>
        </p:spPr>
      </p:pic>
      <p:pic>
        <p:nvPicPr>
          <p:cNvPr id="16" name="图片 15" descr="图片包含 游戏机&#10;&#10;描述已自动生成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3553">
            <a:off x="1852144" y="4110718"/>
            <a:ext cx="1421722" cy="1506060"/>
          </a:xfrm>
          <a:prstGeom prst="rect">
            <a:avLst/>
          </a:prstGeom>
        </p:spPr>
      </p:pic>
      <p:pic>
        <p:nvPicPr>
          <p:cNvPr id="17" name="图片 16" descr="图片包含 笔记本, 黑暗, 电脑, 大&#10;&#10;描述已自动生成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412" y="4720161"/>
            <a:ext cx="1743386" cy="841066"/>
          </a:xfrm>
          <a:prstGeom prst="rect">
            <a:avLst/>
          </a:prstGeom>
        </p:spPr>
      </p:pic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831507" y="1299618"/>
            <a:ext cx="3922160" cy="3390913"/>
            <a:chOff x="5831507" y="1299618"/>
            <a:chExt cx="3922160" cy="3390913"/>
          </a:xfrm>
        </p:grpSpPr>
        <p:pic>
          <p:nvPicPr>
            <p:cNvPr id="24" name="图片 23" descr="电脑显示屏&#10;&#10;描述已自动生成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2621">
              <a:off x="6010462" y="1299618"/>
              <a:ext cx="3564251" cy="3390913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5831507" y="2778294"/>
              <a:ext cx="392216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学习目标</a:t>
              </a:r>
            </a:p>
          </p:txBody>
        </p:sp>
      </p:grpSp>
      <p:sp>
        <p:nvSpPr>
          <p:cNvPr id="23" name="矩形 22"/>
          <p:cNvSpPr/>
          <p:nvPr/>
        </p:nvSpPr>
        <p:spPr>
          <a:xfrm>
            <a:off x="2438333" y="1542286"/>
            <a:ext cx="2584362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9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01</a:t>
            </a:r>
            <a:endParaRPr lang="zh-CN" alt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493344">
            <a:off x="3046546" y="3049651"/>
            <a:ext cx="1798158" cy="17981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491288" y="107612"/>
            <a:ext cx="4957012" cy="817307"/>
            <a:chOff x="1446104" y="272712"/>
            <a:chExt cx="4957012" cy="817307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4019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三角形中位线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1446104" y="272712"/>
              <a:ext cx="854964" cy="817307"/>
              <a:chOff x="5656402" y="1613982"/>
              <a:chExt cx="854964" cy="817307"/>
            </a:xfrm>
          </p:grpSpPr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656402" y="1613982"/>
                <a:ext cx="854964" cy="817307"/>
              </a:xfrm>
              <a:prstGeom prst="rect">
                <a:avLst/>
              </a:prstGeom>
            </p:spPr>
          </p:pic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</p:grpSp>
      <p:sp>
        <p:nvSpPr>
          <p:cNvPr id="59" name="矩形 58"/>
          <p:cNvSpPr/>
          <p:nvPr/>
        </p:nvSpPr>
        <p:spPr>
          <a:xfrm>
            <a:off x="1688404" y="1975235"/>
            <a:ext cx="5827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zh-CN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连接三角形两边中点的线段叫做三角形的中位线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。</a:t>
            </a:r>
            <a:endParaRPr lang="zh-CN" altLang="en-US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60" name="Picture 60"/>
          <p:cNvPicPr>
            <a:picLocks noChangeAspect="1"/>
          </p:cNvPicPr>
          <p:nvPr/>
        </p:nvPicPr>
        <p:blipFill>
          <a:blip r:embed="rId5">
            <a:lum bright="100000"/>
          </a:blip>
          <a:stretch>
            <a:fillRect/>
          </a:stretch>
        </p:blipFill>
        <p:spPr>
          <a:xfrm>
            <a:off x="7777703" y="2618323"/>
            <a:ext cx="2725893" cy="184451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1" name="组合 32"/>
          <p:cNvGrpSpPr/>
          <p:nvPr/>
        </p:nvGrpSpPr>
        <p:grpSpPr>
          <a:xfrm>
            <a:off x="8303690" y="3298593"/>
            <a:ext cx="1947607" cy="551664"/>
            <a:chOff x="5759963" y="3468881"/>
            <a:chExt cx="2226544" cy="623101"/>
          </a:xfrm>
        </p:grpSpPr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49820" y="3729540"/>
              <a:ext cx="1333500" cy="1905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3" name="矩形 30"/>
            <p:cNvSpPr/>
            <p:nvPr/>
          </p:nvSpPr>
          <p:spPr>
            <a:xfrm>
              <a:off x="5759963" y="3468881"/>
              <a:ext cx="507992" cy="59097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defTabSz="685800"/>
              <a:r>
                <a:rPr lang="en-US" altLang="zh-CN" sz="2800" i="1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64" name="矩形 31"/>
            <p:cNvSpPr/>
            <p:nvPr/>
          </p:nvSpPr>
          <p:spPr>
            <a:xfrm>
              <a:off x="7524328" y="3501008"/>
              <a:ext cx="462179" cy="59097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defTabSz="685800"/>
              <a:r>
                <a:rPr lang="en-US" altLang="zh-CN" sz="2800" i="1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E</a:t>
              </a:r>
            </a:p>
          </p:txBody>
        </p:sp>
      </p:grpSp>
      <p:cxnSp>
        <p:nvCxnSpPr>
          <p:cNvPr id="65" name="直接连接符 64"/>
          <p:cNvCxnSpPr/>
          <p:nvPr/>
        </p:nvCxnSpPr>
        <p:spPr>
          <a:xfrm>
            <a:off x="8842773" y="3613221"/>
            <a:ext cx="964284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66" name="椭圆 65"/>
          <p:cNvSpPr/>
          <p:nvPr/>
        </p:nvSpPr>
        <p:spPr>
          <a:xfrm>
            <a:off x="9095694" y="4127549"/>
            <a:ext cx="89913" cy="71555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1688404" y="2618323"/>
            <a:ext cx="5921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问题</a:t>
            </a:r>
            <a:r>
              <a:rPr lang="en-US" altLang="zh-CN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en-US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：你能根据三角形中位线概念，画出中位线吗？</a:t>
            </a:r>
          </a:p>
        </p:txBody>
      </p:sp>
      <p:sp>
        <p:nvSpPr>
          <p:cNvPr id="68" name="矩形 31"/>
          <p:cNvSpPr/>
          <p:nvPr/>
        </p:nvSpPr>
        <p:spPr>
          <a:xfrm>
            <a:off x="8920637" y="4222653"/>
            <a:ext cx="404278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685800"/>
            <a:r>
              <a:rPr lang="en-US" altLang="zh-CN" sz="2800" i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F</a:t>
            </a:r>
          </a:p>
        </p:txBody>
      </p:sp>
      <p:cxnSp>
        <p:nvCxnSpPr>
          <p:cNvPr id="69" name="直接连接符 68"/>
          <p:cNvCxnSpPr/>
          <p:nvPr/>
        </p:nvCxnSpPr>
        <p:spPr>
          <a:xfrm>
            <a:off x="8850608" y="3643911"/>
            <a:ext cx="267990" cy="53775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70" name="直接连接符 69"/>
          <p:cNvCxnSpPr/>
          <p:nvPr/>
        </p:nvCxnSpPr>
        <p:spPr>
          <a:xfrm flipH="1">
            <a:off x="9096639" y="3639276"/>
            <a:ext cx="732522" cy="54702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71" name="文本框 70"/>
          <p:cNvSpPr txBox="1"/>
          <p:nvPr/>
        </p:nvSpPr>
        <p:spPr>
          <a:xfrm>
            <a:off x="1688404" y="3121012"/>
            <a:ext cx="5921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问题</a:t>
            </a:r>
            <a:r>
              <a:rPr lang="en-US" altLang="zh-CN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：三角形中位线和中线的区别？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1688404" y="4100183"/>
            <a:ext cx="5921598" cy="129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线段的端点不同。</a:t>
            </a:r>
            <a:endParaRPr lang="en-US" altLang="zh-CN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①中位线是三角形两边中点的连线。</a:t>
            </a:r>
            <a:endParaRPr lang="en-US" altLang="zh-CN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②中线是顶点与对边中点的连线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/>
      <p:bldP spid="68" grpId="0"/>
      <p:bldP spid="71" grpId="0"/>
      <p:bldP spid="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491288" y="107612"/>
            <a:ext cx="4957012" cy="817307"/>
            <a:chOff x="1446104" y="272712"/>
            <a:chExt cx="4957012" cy="817307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4019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三角形中位线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1446104" y="272712"/>
              <a:ext cx="854964" cy="817307"/>
              <a:chOff x="5656402" y="1613982"/>
              <a:chExt cx="854964" cy="817307"/>
            </a:xfrm>
          </p:grpSpPr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656402" y="1613982"/>
                <a:ext cx="854964" cy="817307"/>
              </a:xfrm>
              <a:prstGeom prst="rect">
                <a:avLst/>
              </a:prstGeom>
            </p:spPr>
          </p:pic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</p:grpSp>
      <p:sp>
        <p:nvSpPr>
          <p:cNvPr id="35" name="矩形 34"/>
          <p:cNvSpPr/>
          <p:nvPr/>
        </p:nvSpPr>
        <p:spPr>
          <a:xfrm>
            <a:off x="1664261" y="1638813"/>
            <a:ext cx="5827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zh-CN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连接三角形两边中点的线段叫做三角形的中位线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。</a:t>
            </a:r>
            <a:endParaRPr lang="zh-CN" altLang="en-US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664260" y="2338252"/>
            <a:ext cx="6503403" cy="879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问题</a:t>
            </a:r>
            <a:r>
              <a:rPr lang="en-US" altLang="zh-CN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r>
              <a:rPr lang="zh-CN" altLang="en-US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：</a:t>
            </a:r>
            <a:endParaRPr lang="en-US" altLang="zh-CN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如右图，</a:t>
            </a:r>
            <a:r>
              <a:rPr lang="en-US" altLang="zh-CN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DE</a:t>
            </a:r>
            <a:r>
              <a:rPr lang="zh-CN" altLang="en-US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与</a:t>
            </a:r>
            <a:r>
              <a:rPr lang="en-US" altLang="zh-CN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BC</a:t>
            </a:r>
            <a:r>
              <a:rPr lang="zh-CN" altLang="en-US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存在什么样的关系呢？</a:t>
            </a:r>
            <a:r>
              <a:rPr lang="en-US" altLang="zh-CN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DE</a:t>
            </a:r>
            <a:r>
              <a:rPr lang="zh-CN" altLang="en-US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与</a:t>
            </a:r>
            <a:r>
              <a:rPr lang="en-US" altLang="zh-CN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BC</a:t>
            </a:r>
            <a:r>
              <a:rPr lang="zh-CN" altLang="en-US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DE</a:t>
            </a:r>
            <a:r>
              <a:rPr lang="zh-CN" altLang="en-US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与</a:t>
            </a:r>
            <a:r>
              <a:rPr lang="en-US" altLang="zh-CN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BC</a:t>
            </a:r>
            <a:r>
              <a:rPr lang="zh-CN" altLang="en-US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呢？</a:t>
            </a:r>
            <a:endParaRPr lang="en-US" altLang="zh-CN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8354938" y="2296560"/>
            <a:ext cx="2765753" cy="2258286"/>
            <a:chOff x="6111948" y="3065564"/>
            <a:chExt cx="2725893" cy="2088126"/>
          </a:xfrm>
        </p:grpSpPr>
        <p:pic>
          <p:nvPicPr>
            <p:cNvPr id="38" name="Picture 60"/>
            <p:cNvPicPr>
              <a:picLocks noChangeAspect="1"/>
            </p:cNvPicPr>
            <p:nvPr/>
          </p:nvPicPr>
          <p:blipFill>
            <a:blip r:embed="rId5">
              <a:lum bright="100000"/>
            </a:blip>
            <a:stretch>
              <a:fillRect/>
            </a:stretch>
          </p:blipFill>
          <p:spPr>
            <a:xfrm>
              <a:off x="6111948" y="3065564"/>
              <a:ext cx="2725893" cy="1844512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9" name="组合 32"/>
            <p:cNvGrpSpPr/>
            <p:nvPr/>
          </p:nvGrpSpPr>
          <p:grpSpPr>
            <a:xfrm>
              <a:off x="6637934" y="3745833"/>
              <a:ext cx="1941780" cy="512240"/>
              <a:chOff x="5759963" y="3468881"/>
              <a:chExt cx="2219883" cy="578572"/>
            </a:xfrm>
          </p:grpSpPr>
          <p:pic>
            <p:nvPicPr>
              <p:cNvPr id="45" name="Picture 6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49820" y="3729540"/>
                <a:ext cx="1333500" cy="190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6" name="矩形 30"/>
              <p:cNvSpPr/>
              <p:nvPr/>
            </p:nvSpPr>
            <p:spPr>
              <a:xfrm>
                <a:off x="5759963" y="3468881"/>
                <a:ext cx="500671" cy="5464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0" i="1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47" name="矩形 31"/>
              <p:cNvSpPr/>
              <p:nvPr/>
            </p:nvSpPr>
            <p:spPr>
              <a:xfrm>
                <a:off x="7524328" y="3501008"/>
                <a:ext cx="455518" cy="5464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0" i="1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E</a:t>
                </a:r>
              </a:p>
            </p:txBody>
          </p:sp>
        </p:grpSp>
        <p:cxnSp>
          <p:nvCxnSpPr>
            <p:cNvPr id="40" name="直接连接符 39"/>
            <p:cNvCxnSpPr/>
            <p:nvPr/>
          </p:nvCxnSpPr>
          <p:spPr>
            <a:xfrm>
              <a:off x="7177018" y="4060462"/>
              <a:ext cx="964284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</p:cxnSp>
        <p:sp>
          <p:nvSpPr>
            <p:cNvPr id="41" name="椭圆 40"/>
            <p:cNvSpPr/>
            <p:nvPr/>
          </p:nvSpPr>
          <p:spPr>
            <a:xfrm>
              <a:off x="7429939" y="4574790"/>
              <a:ext cx="89913" cy="71555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2" name="矩形 31"/>
            <p:cNvSpPr/>
            <p:nvPr/>
          </p:nvSpPr>
          <p:spPr>
            <a:xfrm>
              <a:off x="7254882" y="4669894"/>
              <a:ext cx="398452" cy="4837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F</a:t>
              </a:r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7184853" y="4091152"/>
              <a:ext cx="267990" cy="537756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44" name="直接连接符 43"/>
            <p:cNvCxnSpPr/>
            <p:nvPr/>
          </p:nvCxnSpPr>
          <p:spPr>
            <a:xfrm flipH="1">
              <a:off x="7430884" y="4086517"/>
              <a:ext cx="732522" cy="547026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/>
              <p:cNvSpPr txBox="1"/>
              <p:nvPr/>
            </p:nvSpPr>
            <p:spPr>
              <a:xfrm>
                <a:off x="1664259" y="3149162"/>
                <a:ext cx="6125865" cy="630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lnSpc>
                    <a:spcPct val="150000"/>
                  </a:lnSpc>
                </a:pPr>
                <a:r>
                  <a:rPr lang="zh-CN" altLang="en-US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通过测量可得：</a:t>
                </a:r>
                <a:r>
                  <a:rPr lang="en-US" altLang="zh-CN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DE=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BC, DE</a:t>
                </a:r>
                <a:r>
                  <a:rPr lang="zh-CN" altLang="en-US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∥</a:t>
                </a:r>
                <a:r>
                  <a:rPr lang="en-US" altLang="zh-CN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BC</a:t>
                </a:r>
                <a:endParaRPr lang="zh-CN" altLang="en-US" b="1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48" name="文本框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259" y="3149162"/>
                <a:ext cx="6125865" cy="630173"/>
              </a:xfrm>
              <a:prstGeom prst="rect">
                <a:avLst/>
              </a:prstGeom>
              <a:blipFill rotWithShape="1">
                <a:blip r:embed="rId7"/>
                <a:stretch>
                  <a:fillRect l="-9" t="-31" r="9" b="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文本框 48"/>
          <p:cNvSpPr txBox="1"/>
          <p:nvPr/>
        </p:nvSpPr>
        <p:spPr>
          <a:xfrm>
            <a:off x="1664258" y="4061822"/>
            <a:ext cx="6125865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问题</a:t>
            </a:r>
            <a:r>
              <a:rPr lang="en-US" altLang="zh-CN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</a:t>
            </a:r>
            <a:r>
              <a:rPr lang="zh-CN" altLang="en-US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：</a:t>
            </a:r>
            <a:endParaRPr lang="en-US" altLang="zh-CN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尝试用文字总结问题</a:t>
            </a:r>
            <a:r>
              <a:rPr lang="en-US" altLang="zh-CN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r>
              <a:rPr lang="zh-CN" altLang="en-US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中的猜想？</a:t>
            </a:r>
          </a:p>
        </p:txBody>
      </p:sp>
      <p:sp>
        <p:nvSpPr>
          <p:cNvPr id="50" name="矩形 49"/>
          <p:cNvSpPr/>
          <p:nvPr/>
        </p:nvSpPr>
        <p:spPr>
          <a:xfrm>
            <a:off x="1664257" y="5006475"/>
            <a:ext cx="68829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zh-CN" altLang="en-US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三角形的中位线平行于三角形的第三边且等于第三边的一半。</a:t>
            </a:r>
            <a:endParaRPr lang="zh-CN" altLang="en-US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8" grpId="0"/>
      <p:bldP spid="49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491288" y="107612"/>
            <a:ext cx="4957012" cy="817307"/>
            <a:chOff x="1446104" y="272712"/>
            <a:chExt cx="4957012" cy="817307"/>
          </a:xfrm>
        </p:grpSpPr>
        <p:sp>
          <p:nvSpPr>
            <p:cNvPr id="29" name="文本框 28"/>
            <p:cNvSpPr txBox="1"/>
            <p:nvPr>
              <p:custDataLst>
                <p:tags r:id="rId2"/>
              </p:custDataLst>
            </p:nvPr>
          </p:nvSpPr>
          <p:spPr>
            <a:xfrm>
              <a:off x="2383884" y="563671"/>
              <a:ext cx="4019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三角形中位线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1446104" y="272712"/>
              <a:ext cx="854964" cy="817307"/>
              <a:chOff x="5656402" y="1613982"/>
              <a:chExt cx="854964" cy="817307"/>
            </a:xfrm>
          </p:grpSpPr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656402" y="1613982"/>
                <a:ext cx="854964" cy="817307"/>
              </a:xfrm>
              <a:prstGeom prst="rect">
                <a:avLst/>
              </a:prstGeom>
            </p:spPr>
          </p:pic>
          <p:sp>
            <p:nvSpPr>
              <p:cNvPr id="32" name="文本框 38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/>
              <p:cNvSpPr txBox="1"/>
              <p:nvPr/>
            </p:nvSpPr>
            <p:spPr>
              <a:xfrm>
                <a:off x="1514671" y="1482727"/>
                <a:ext cx="6039631" cy="1045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问题</a:t>
                </a:r>
                <a:r>
                  <a: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5</a:t>
                </a:r>
                <a:r>
                  <a:rPr kumimoji="0" lang="zh-CN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：如右图，在</a:t>
                </a: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∆ABC</a:t>
                </a:r>
                <a:r>
                  <a:rPr kumimoji="0" lang="zh-CN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中，</a:t>
                </a:r>
                <a:r>
                  <a: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D,E</a:t>
                </a:r>
                <a:r>
                  <a:rPr kumimoji="0" lang="zh-CN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是</a:t>
                </a:r>
                <a:r>
                  <a: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</a:t>
                </a:r>
                <a:r>
                  <a:rPr kumimoji="0" lang="zh-CN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与</a:t>
                </a:r>
                <a:r>
                  <a: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AC</a:t>
                </a:r>
                <a:r>
                  <a:rPr kumimoji="0" lang="zh-CN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边中点，</a:t>
                </a:r>
                <a:endPara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marL="0" marR="0" lvl="0" indent="0" defTabSz="6858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求证：</a:t>
                </a:r>
                <a:r>
                  <a: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DE=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18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zh-CN" sz="1800" b="1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altLang="zh-CN" sz="1800" b="1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kumimoji="0" lang="en-US" altLang="zh-CN" sz="18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BC, DE</a:t>
                </a:r>
                <a:r>
                  <a:rPr kumimoji="0" lang="zh-CN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∥</a:t>
                </a:r>
                <a:r>
                  <a: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BC</a:t>
                </a:r>
              </a:p>
            </p:txBody>
          </p:sp>
        </mc:Choice>
        <mc:Fallback xmlns="">
          <p:sp>
            <p:nvSpPr>
              <p:cNvPr id="37" name="文本框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671" y="1482727"/>
                <a:ext cx="6039631" cy="1045671"/>
              </a:xfrm>
              <a:prstGeom prst="rect">
                <a:avLst/>
              </a:prstGeom>
              <a:blipFill rotWithShape="1">
                <a:blip r:embed="rId6"/>
                <a:stretch>
                  <a:fillRect l="-3" r="6" b="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组合 37"/>
          <p:cNvGrpSpPr/>
          <p:nvPr/>
        </p:nvGrpSpPr>
        <p:grpSpPr>
          <a:xfrm>
            <a:off x="7061232" y="2872213"/>
            <a:ext cx="2725893" cy="1844512"/>
            <a:chOff x="6111948" y="3065564"/>
            <a:chExt cx="2725893" cy="1844512"/>
          </a:xfrm>
        </p:grpSpPr>
        <p:pic>
          <p:nvPicPr>
            <p:cNvPr id="39" name="Picture 60"/>
            <p:cNvPicPr>
              <a:picLocks noChangeAspect="1"/>
            </p:cNvPicPr>
            <p:nvPr/>
          </p:nvPicPr>
          <p:blipFill>
            <a:blip r:embed="rId7">
              <a:lum bright="100000"/>
            </a:blip>
            <a:stretch>
              <a:fillRect/>
            </a:stretch>
          </p:blipFill>
          <p:spPr>
            <a:xfrm>
              <a:off x="6111948" y="3065564"/>
              <a:ext cx="2725893" cy="1844512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40" name="组合 32"/>
            <p:cNvGrpSpPr/>
            <p:nvPr/>
          </p:nvGrpSpPr>
          <p:grpSpPr>
            <a:xfrm>
              <a:off x="6637935" y="3579769"/>
              <a:ext cx="1732589" cy="689286"/>
              <a:chOff x="5759963" y="3281311"/>
              <a:chExt cx="1980731" cy="778544"/>
            </a:xfrm>
          </p:grpSpPr>
          <p:pic>
            <p:nvPicPr>
              <p:cNvPr id="42" name="Picture 62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49820" y="3729540"/>
                <a:ext cx="1333500" cy="190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3" name="矩形 30"/>
              <p:cNvSpPr/>
              <p:nvPr/>
            </p:nvSpPr>
            <p:spPr>
              <a:xfrm>
                <a:off x="5759963" y="3468881"/>
                <a:ext cx="507992" cy="59097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0" i="1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44" name="矩形 31"/>
              <p:cNvSpPr/>
              <p:nvPr/>
            </p:nvSpPr>
            <p:spPr>
              <a:xfrm>
                <a:off x="7278515" y="3281311"/>
                <a:ext cx="462179" cy="59097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0" i="1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E</a:t>
                </a:r>
              </a:p>
            </p:txBody>
          </p:sp>
        </p:grpSp>
        <p:cxnSp>
          <p:nvCxnSpPr>
            <p:cNvPr id="41" name="直接连接符 40"/>
            <p:cNvCxnSpPr/>
            <p:nvPr/>
          </p:nvCxnSpPr>
          <p:spPr>
            <a:xfrm>
              <a:off x="7177018" y="4060462"/>
              <a:ext cx="964284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cxnSp>
        <p:nvCxnSpPr>
          <p:cNvPr id="45" name="直接连接符 44"/>
          <p:cNvCxnSpPr/>
          <p:nvPr/>
        </p:nvCxnSpPr>
        <p:spPr>
          <a:xfrm>
            <a:off x="9130547" y="3867111"/>
            <a:ext cx="964284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46" name="直接连接符 45"/>
          <p:cNvCxnSpPr/>
          <p:nvPr/>
        </p:nvCxnSpPr>
        <p:spPr>
          <a:xfrm>
            <a:off x="8807827" y="3282466"/>
            <a:ext cx="1287004" cy="583935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47" name="直接连接符 46"/>
          <p:cNvCxnSpPr/>
          <p:nvPr/>
        </p:nvCxnSpPr>
        <p:spPr>
          <a:xfrm>
            <a:off x="8063246" y="3836753"/>
            <a:ext cx="1321061" cy="583935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48" name="直接连接符 47"/>
          <p:cNvCxnSpPr/>
          <p:nvPr/>
        </p:nvCxnSpPr>
        <p:spPr>
          <a:xfrm flipV="1">
            <a:off x="9384307" y="3872172"/>
            <a:ext cx="701669" cy="54851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49" name="矩形 31"/>
          <p:cNvSpPr/>
          <p:nvPr/>
        </p:nvSpPr>
        <p:spPr>
          <a:xfrm>
            <a:off x="10296989" y="3605501"/>
            <a:ext cx="404278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685800"/>
            <a:r>
              <a:rPr lang="en-US" altLang="zh-CN" sz="2800" i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50" name="矩形 49"/>
          <p:cNvSpPr/>
          <p:nvPr/>
        </p:nvSpPr>
        <p:spPr>
          <a:xfrm>
            <a:off x="1514671" y="2898722"/>
            <a:ext cx="4968875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685800"/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延长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DE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到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F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，使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EF=DE,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连接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AF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CF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DC </a:t>
            </a:r>
            <a:endParaRPr lang="zh-CN" altLang="en-US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490733" y="3263289"/>
            <a:ext cx="4752975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685800"/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∵AE=EC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DE=EF</a:t>
            </a:r>
            <a:endParaRPr lang="zh-CN" altLang="en-US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1490733" y="3616195"/>
            <a:ext cx="6337300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685800"/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∴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四边形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ADCF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是平行四边形．</a:t>
            </a:r>
            <a:endParaRPr lang="zh-CN" altLang="en-US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473251" y="4677216"/>
            <a:ext cx="6337300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685800"/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∴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四边形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BCFD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是平行四边形．</a:t>
            </a:r>
            <a:endParaRPr lang="zh-CN" altLang="en-US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4" name="矩形 82"/>
          <p:cNvSpPr/>
          <p:nvPr/>
        </p:nvSpPr>
        <p:spPr>
          <a:xfrm>
            <a:off x="1490733" y="4009617"/>
            <a:ext cx="6337300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685800"/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∴CF   AD 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而 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AD=BD</a:t>
            </a:r>
            <a:endParaRPr lang="zh-CN" altLang="en-US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5" name="矩形 84"/>
          <p:cNvSpPr/>
          <p:nvPr/>
        </p:nvSpPr>
        <p:spPr>
          <a:xfrm>
            <a:off x="1473251" y="4333401"/>
            <a:ext cx="6337300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685800"/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∴CF   BD</a:t>
            </a:r>
            <a:endParaRPr lang="zh-CN" altLang="en-US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矩形 77"/>
              <p:cNvSpPr/>
              <p:nvPr/>
            </p:nvSpPr>
            <p:spPr>
              <a:xfrm>
                <a:off x="1490733" y="5058671"/>
                <a:ext cx="4968875" cy="48346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defTabSz="685800"/>
                <a:r>
                  <a:rPr lang="en-US" altLang="zh-CN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∴DF   BC </a:t>
                </a:r>
                <a:r>
                  <a:rPr lang="zh-CN" altLang="en-US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又 </a:t>
                </a:r>
                <a:r>
                  <a:rPr lang="en-US" altLang="zh-CN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DE=</a:t>
                </a:r>
                <a:r>
                  <a:rPr lang="en-US" altLang="zh-CN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BF</a:t>
                </a:r>
                <a:endParaRPr lang="zh-CN" altLang="en-US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56" name="矩形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733" y="5058671"/>
                <a:ext cx="4968875" cy="483466"/>
              </a:xfrm>
              <a:prstGeom prst="rect">
                <a:avLst/>
              </a:prstGeom>
              <a:blipFill rotWithShape="1">
                <a:blip r:embed="rId9"/>
                <a:stretch>
                  <a:fillRect l="-8" t="-54" r="8" b="102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7" name="Object 13"/>
          <p:cNvGraphicFramePr/>
          <p:nvPr/>
        </p:nvGraphicFramePr>
        <p:xfrm>
          <a:off x="2121133" y="4037458"/>
          <a:ext cx="170605" cy="312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r:id="rId10" imgW="139700" imgH="241300" progId="Equation.DSMT4">
                  <p:embed/>
                </p:oleObj>
              </mc:Choice>
              <mc:Fallback>
                <p:oleObj r:id="rId10" imgW="139700" imgH="241300" progId="Equation.DSMT4">
                  <p:embed/>
                  <p:pic>
                    <p:nvPicPr>
                      <p:cNvPr id="0" name="Object 13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21133" y="4037458"/>
                        <a:ext cx="170605" cy="31248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13"/>
          <p:cNvGraphicFramePr/>
          <p:nvPr/>
        </p:nvGraphicFramePr>
        <p:xfrm>
          <a:off x="2121132" y="4377788"/>
          <a:ext cx="170605" cy="312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r:id="rId12" imgW="139700" imgH="241300" progId="Equation.DSMT4">
                  <p:embed/>
                </p:oleObj>
              </mc:Choice>
              <mc:Fallback>
                <p:oleObj r:id="rId12" imgW="139700" imgH="241300" progId="Equation.DSMT4">
                  <p:embed/>
                  <p:pic>
                    <p:nvPicPr>
                      <p:cNvPr id="0" name="Object 13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21132" y="4377788"/>
                        <a:ext cx="170605" cy="31248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13"/>
          <p:cNvGraphicFramePr/>
          <p:nvPr/>
        </p:nvGraphicFramePr>
        <p:xfrm>
          <a:off x="2121131" y="5075217"/>
          <a:ext cx="170605" cy="312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r:id="rId13" imgW="139700" imgH="241300" progId="Equation.DSMT4">
                  <p:embed/>
                </p:oleObj>
              </mc:Choice>
              <mc:Fallback>
                <p:oleObj r:id="rId13" imgW="139700" imgH="241300" progId="Equation.DSMT4">
                  <p:embed/>
                  <p:pic>
                    <p:nvPicPr>
                      <p:cNvPr id="0" name="Object 13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21131" y="5075217"/>
                        <a:ext cx="170605" cy="31248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0" name="矩形 59"/>
              <p:cNvSpPr/>
              <p:nvPr/>
            </p:nvSpPr>
            <p:spPr>
              <a:xfrm>
                <a:off x="1490733" y="5442786"/>
                <a:ext cx="2347117" cy="4834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:r>
                  <a:rPr lang="zh-CN" altLang="en-US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</a:t>
                </a:r>
                <a:r>
                  <a:rPr lang="en-US" altLang="zh-CN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DE=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BC, DE</a:t>
                </a:r>
                <a:r>
                  <a:rPr lang="zh-CN" altLang="en-US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∥</a:t>
                </a:r>
                <a:r>
                  <a:rPr lang="en-US" altLang="zh-CN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BC</a:t>
                </a:r>
                <a:endParaRPr lang="zh-CN" altLang="en-US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60" name="矩形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733" y="5442786"/>
                <a:ext cx="2347117" cy="483466"/>
              </a:xfrm>
              <a:prstGeom prst="rect">
                <a:avLst/>
              </a:prstGeom>
              <a:blipFill rotWithShape="1">
                <a:blip r:embed="rId14"/>
                <a:stretch>
                  <a:fillRect l="-17" t="-42" r="23" b="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黑板上写着字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933" y="723900"/>
            <a:ext cx="9618134" cy="5410200"/>
          </a:xfrm>
          <a:prstGeom prst="rect">
            <a:avLst/>
          </a:prstGeom>
        </p:spPr>
      </p:pic>
      <p:pic>
        <p:nvPicPr>
          <p:cNvPr id="10" name="图片 9" descr="黑暗中的灯光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680" y="1121578"/>
            <a:ext cx="1427800" cy="941676"/>
          </a:xfrm>
          <a:prstGeom prst="rect">
            <a:avLst/>
          </a:prstGeom>
        </p:spPr>
      </p:pic>
      <p:pic>
        <p:nvPicPr>
          <p:cNvPr id="11" name="图片 10" descr="图片包含 游戏机, 标志, 房间&#10;&#10;描述已自动生成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3234">
            <a:off x="2068065" y="1244837"/>
            <a:ext cx="1527168" cy="847408"/>
          </a:xfrm>
          <a:prstGeom prst="rect">
            <a:avLst/>
          </a:prstGeom>
        </p:spPr>
      </p:pic>
      <p:pic>
        <p:nvPicPr>
          <p:cNvPr id="12" name="图片 11" descr="图片包含 游戏机&#10;&#10;描述已自动生成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3553">
            <a:off x="1852144" y="4110718"/>
            <a:ext cx="1421722" cy="1506060"/>
          </a:xfrm>
          <a:prstGeom prst="rect">
            <a:avLst/>
          </a:prstGeom>
        </p:spPr>
      </p:pic>
      <p:pic>
        <p:nvPicPr>
          <p:cNvPr id="13" name="图片 12" descr="图片包含 笔记本, 黑暗, 电脑, 大&#10;&#10;描述已自动生成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412" y="4720161"/>
            <a:ext cx="1743386" cy="841066"/>
          </a:xfrm>
          <a:prstGeom prst="rect">
            <a:avLst/>
          </a:prstGeom>
        </p:spPr>
      </p:pic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831507" y="1299618"/>
            <a:ext cx="3922160" cy="3390913"/>
            <a:chOff x="5831507" y="1299618"/>
            <a:chExt cx="3922160" cy="3390913"/>
          </a:xfrm>
        </p:grpSpPr>
        <p:pic>
          <p:nvPicPr>
            <p:cNvPr id="24" name="图片 23" descr="电脑显示屏&#10;&#10;描述已自动生成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2621">
              <a:off x="6010462" y="1299618"/>
              <a:ext cx="3564251" cy="3390913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5831507" y="2778294"/>
              <a:ext cx="392216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重点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080062" y="1542286"/>
            <a:ext cx="3300904" cy="3305523"/>
            <a:chOff x="2080062" y="1542286"/>
            <a:chExt cx="3300904" cy="3305523"/>
          </a:xfrm>
        </p:grpSpPr>
        <p:sp>
          <p:nvSpPr>
            <p:cNvPr id="23" name="矩形 22"/>
            <p:cNvSpPr/>
            <p:nvPr/>
          </p:nvSpPr>
          <p:spPr>
            <a:xfrm>
              <a:off x="2080062" y="1542286"/>
              <a:ext cx="3300904" cy="31547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9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02</a:t>
              </a:r>
              <a:endParaRPr lang="zh-CN" alt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493344">
              <a:off x="3046546" y="3049651"/>
              <a:ext cx="1798158" cy="179815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491288" y="107612"/>
            <a:ext cx="4957012" cy="817307"/>
            <a:chOff x="1446104" y="272712"/>
            <a:chExt cx="4957012" cy="817307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4019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1446104" y="272712"/>
              <a:ext cx="854964" cy="817307"/>
              <a:chOff x="5656402" y="1613982"/>
              <a:chExt cx="854964" cy="817307"/>
            </a:xfrm>
          </p:grpSpPr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656402" y="1613982"/>
                <a:ext cx="854964" cy="817307"/>
              </a:xfrm>
              <a:prstGeom prst="rect">
                <a:avLst/>
              </a:prstGeom>
            </p:spPr>
          </p:pic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</p:grpSp>
      <p:pic>
        <p:nvPicPr>
          <p:cNvPr id="34" name="图片 33" descr="fig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283306" y="2454563"/>
            <a:ext cx="2537093" cy="3103588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1899373" y="1647412"/>
            <a:ext cx="70391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ctr">
              <a:lnSpc>
                <a:spcPct val="150000"/>
              </a:lnSpc>
            </a:pP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．如图，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EF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为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△ABC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的中位线，若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AB=6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，则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EF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的长为（　　）</a:t>
            </a:r>
          </a:p>
          <a:p>
            <a:pPr defTabSz="685800" fontAlgn="ctr">
              <a:lnSpc>
                <a:spcPct val="150000"/>
              </a:lnSpc>
              <a:tabLst>
                <a:tab pos="1318260" algn="l"/>
                <a:tab pos="2637155" algn="l"/>
                <a:tab pos="3955415" algn="l"/>
              </a:tabLst>
            </a:pP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	B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	C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	D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</a:t>
            </a:r>
            <a:endParaRPr lang="zh-CN" altLang="zh-CN" kern="1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/>
              <p:cNvSpPr/>
              <p:nvPr/>
            </p:nvSpPr>
            <p:spPr>
              <a:xfrm>
                <a:off x="1804123" y="3157538"/>
                <a:ext cx="4572000" cy="209115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【答案】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</a:t>
                </a:r>
                <a:endParaRPr lang="zh-CN" altLang="zh-CN" sz="1600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【详解】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∵EF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为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△ABC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的中位线，若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AB=6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∴EF=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AB=3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故选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</a:p>
            </p:txBody>
          </p:sp>
        </mc:Choice>
        <mc:Fallback xmlns=""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123" y="3157538"/>
                <a:ext cx="4572000" cy="2091150"/>
              </a:xfrm>
              <a:prstGeom prst="rect">
                <a:avLst/>
              </a:prstGeom>
              <a:blipFill rotWithShape="1">
                <a:blip r:embed="rId6"/>
                <a:stretch>
                  <a:fillRect l="-2" t="-15" r="2" b="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笑脸 36"/>
          <p:cNvSpPr/>
          <p:nvPr/>
        </p:nvSpPr>
        <p:spPr>
          <a:xfrm>
            <a:off x="3263446" y="2267397"/>
            <a:ext cx="275772" cy="296401"/>
          </a:xfrm>
          <a:prstGeom prst="smileyFace">
            <a:avLst/>
          </a:prstGeom>
          <a:solidFill>
            <a:schemeClr val="bg1"/>
          </a:solidFill>
          <a:ln w="25400" cap="flat" cmpd="sng" algn="ctr">
            <a:solidFill>
              <a:srgbClr val="4BC5B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pic>
        <p:nvPicPr>
          <p:cNvPr id="35" name="图片 34" descr="figure"/>
          <p:cNvPicPr/>
          <p:nvPr/>
        </p:nvPicPr>
        <p:blipFill>
          <a:blip r:embed="rId4"/>
          <a:stretch>
            <a:fillRect/>
          </a:stretch>
        </p:blipFill>
        <p:spPr>
          <a:xfrm>
            <a:off x="8512333" y="3009899"/>
            <a:ext cx="2537758" cy="2775107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1346252" y="1674674"/>
            <a:ext cx="90498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ctr">
              <a:lnSpc>
                <a:spcPct val="150000"/>
              </a:lnSpc>
            </a:pP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．如图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,A,B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两点分别位于一个池塘的两端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,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小聪想用绳子测量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A,B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间的距离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,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但绳子不够长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,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一位同学帮他想了一个主意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: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先在地上取一个可以直接到达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A,B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的点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C,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找到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AC,BC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的中点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D,E,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并且测出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DE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的长为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10m,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则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A,B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间的距离为（ ）</a:t>
            </a:r>
          </a:p>
          <a:p>
            <a:pPr defTabSz="685800" fontAlgn="ctr">
              <a:lnSpc>
                <a:spcPct val="150000"/>
              </a:lnSpc>
              <a:tabLst>
                <a:tab pos="1318260" algn="l"/>
                <a:tab pos="2637155" algn="l"/>
                <a:tab pos="3955415" algn="l"/>
              </a:tabLst>
            </a:pP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15m	B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25m	C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30m	D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20m</a:t>
            </a:r>
            <a:endParaRPr lang="zh-CN" altLang="zh-CN" kern="1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7" name="笑脸 36"/>
          <p:cNvSpPr/>
          <p:nvPr/>
        </p:nvSpPr>
        <p:spPr>
          <a:xfrm>
            <a:off x="5322897" y="3050613"/>
            <a:ext cx="275772" cy="296401"/>
          </a:xfrm>
          <a:prstGeom prst="smileyFace">
            <a:avLst/>
          </a:prstGeom>
          <a:solidFill>
            <a:schemeClr val="bg1"/>
          </a:solidFill>
          <a:ln w="25400" cap="flat" cmpd="sng" algn="ctr">
            <a:solidFill>
              <a:srgbClr val="4BC5B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491288" y="107612"/>
            <a:ext cx="4957012" cy="817307"/>
            <a:chOff x="1446104" y="272712"/>
            <a:chExt cx="4957012" cy="817307"/>
          </a:xfrm>
        </p:grpSpPr>
        <p:sp>
          <p:nvSpPr>
            <p:cNvPr id="39" name="文本框 3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4019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1446104" y="272712"/>
              <a:ext cx="854964" cy="817307"/>
              <a:chOff x="5656402" y="1613982"/>
              <a:chExt cx="854964" cy="817307"/>
            </a:xfrm>
          </p:grpSpPr>
          <p:pic>
            <p:nvPicPr>
              <p:cNvPr id="41" name="图片 4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656402" y="1613982"/>
                <a:ext cx="854964" cy="817307"/>
              </a:xfrm>
              <a:prstGeom prst="rect">
                <a:avLst/>
              </a:prstGeom>
            </p:spPr>
          </p:pic>
          <p:sp>
            <p:nvSpPr>
              <p:cNvPr id="4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940</Words>
  <Application>Microsoft Office PowerPoint</Application>
  <PresentationFormat>宽屏</PresentationFormat>
  <Paragraphs>151</Paragraphs>
  <Slides>16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思源黑体 CN Bold</vt:lpstr>
      <vt:lpstr>思源黑体 CN Heavy</vt:lpstr>
      <vt:lpstr>思源黑体 CN Light</vt:lpstr>
      <vt:lpstr>思源黑体 CN Regular</vt:lpstr>
      <vt:lpstr>思源宋体 CN Light</vt:lpstr>
      <vt:lpstr>宋体</vt:lpstr>
      <vt:lpstr>微软雅黑</vt:lpstr>
      <vt:lpstr>站酷快乐体2016修订版</vt:lpstr>
      <vt:lpstr>Arial</vt:lpstr>
      <vt:lpstr>Calibri</vt:lpstr>
      <vt:lpstr>Cambria Math</vt:lpstr>
      <vt:lpstr>Times New Roman</vt:lpstr>
      <vt:lpstr>www.2ppt.com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74</cp:revision>
  <dcterms:created xsi:type="dcterms:W3CDTF">2020-03-19T09:30:00Z</dcterms:created>
  <dcterms:modified xsi:type="dcterms:W3CDTF">2023-01-16T22:53:56Z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CE68E42BE57741D28147A5A443CB17A7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