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88" r:id="rId2"/>
    <p:sldId id="368" r:id="rId3"/>
    <p:sldId id="369" r:id="rId4"/>
    <p:sldId id="370" r:id="rId5"/>
    <p:sldId id="371" r:id="rId6"/>
    <p:sldId id="372" r:id="rId7"/>
    <p:sldId id="367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2" r:id="rId24"/>
    <p:sldId id="383" r:id="rId25"/>
    <p:sldId id="387" r:id="rId26"/>
    <p:sldId id="354" r:id="rId27"/>
    <p:sldId id="355" r:id="rId28"/>
    <p:sldId id="356" r:id="rId29"/>
    <p:sldId id="357" r:id="rId30"/>
    <p:sldId id="361" r:id="rId31"/>
    <p:sldId id="362" r:id="rId32"/>
    <p:sldId id="363" r:id="rId33"/>
    <p:sldId id="365" r:id="rId34"/>
    <p:sldId id="390" r:id="rId3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592455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8491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7780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370455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962910" algn="l" defTabSz="118491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3555365" algn="l" defTabSz="118491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4147820" algn="l" defTabSz="118491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4740910" algn="l" defTabSz="118491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33CCFF"/>
    <a:srgbClr val="FFFFCC"/>
    <a:srgbClr val="0000FF"/>
    <a:srgbClr val="003399"/>
    <a:srgbClr val="0066CC"/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5" autoAdjust="0"/>
    <p:restoredTop sz="94708" autoAdjust="0"/>
  </p:normalViewPr>
  <p:slideViewPr>
    <p:cSldViewPr>
      <p:cViewPr varScale="1">
        <p:scale>
          <a:sx n="108" d="100"/>
          <a:sy n="108" d="100"/>
        </p:scale>
        <p:origin x="-126" y="-8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627B9-F4E1-4506-9D84-AE0D4E22AD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982" y="273844"/>
            <a:ext cx="2056924" cy="585192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94" y="273844"/>
            <a:ext cx="5969735" cy="585192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3BC2D-A912-4A16-B380-062144FA54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4275A-5A9C-404D-AAA0-63CA6533D0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273" y="1710531"/>
            <a:ext cx="7886990" cy="2851548"/>
          </a:xfrm>
        </p:spPr>
        <p:txBody>
          <a:bodyPr anchor="b"/>
          <a:lstStyle>
            <a:lvl1pPr>
              <a:defRPr sz="7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4273" y="4589860"/>
            <a:ext cx="7886990" cy="1500188"/>
          </a:xfrm>
        </p:spPr>
        <p:txBody>
          <a:bodyPr/>
          <a:lstStyle>
            <a:lvl1pPr marL="0" indent="0">
              <a:buNone/>
              <a:defRPr sz="3100"/>
            </a:lvl1pPr>
            <a:lvl2pPr marL="592455" indent="0">
              <a:buNone/>
              <a:defRPr sz="2600"/>
            </a:lvl2pPr>
            <a:lvl3pPr marL="1184910" indent="0">
              <a:buNone/>
              <a:defRPr sz="2300"/>
            </a:lvl3pPr>
            <a:lvl4pPr marL="1778000" indent="0">
              <a:buNone/>
              <a:defRPr sz="2100"/>
            </a:lvl4pPr>
            <a:lvl5pPr marL="2370455" indent="0">
              <a:buNone/>
              <a:defRPr sz="2100"/>
            </a:lvl5pPr>
            <a:lvl6pPr marL="2962910" indent="0">
              <a:buNone/>
              <a:defRPr sz="2100"/>
            </a:lvl6pPr>
            <a:lvl7pPr marL="3555365" indent="0">
              <a:buNone/>
              <a:defRPr sz="2100"/>
            </a:lvl7pPr>
            <a:lvl8pPr marL="4147820" indent="0">
              <a:buNone/>
              <a:defRPr sz="2100"/>
            </a:lvl8pPr>
            <a:lvl9pPr marL="4740910" indent="0">
              <a:buNone/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F89D3-A77A-4B1C-887C-6997926C69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94" y="1599406"/>
            <a:ext cx="4012271" cy="4526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2518" y="1599406"/>
            <a:ext cx="4014388" cy="4526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BBBBD-1C70-437C-B559-00E6809F8A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621" y="365125"/>
            <a:ext cx="7884874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621" y="1680766"/>
            <a:ext cx="3868371" cy="823515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2455" indent="0">
              <a:buNone/>
              <a:defRPr sz="2600" b="1"/>
            </a:lvl2pPr>
            <a:lvl3pPr marL="1184910" indent="0">
              <a:buNone/>
              <a:defRPr sz="2300" b="1"/>
            </a:lvl3pPr>
            <a:lvl4pPr marL="1778000" indent="0">
              <a:buNone/>
              <a:defRPr sz="2100" b="1"/>
            </a:lvl4pPr>
            <a:lvl5pPr marL="2370455" indent="0">
              <a:buNone/>
              <a:defRPr sz="2100" b="1"/>
            </a:lvl5pPr>
            <a:lvl6pPr marL="2962910" indent="0">
              <a:buNone/>
              <a:defRPr sz="2100" b="1"/>
            </a:lvl6pPr>
            <a:lvl7pPr marL="3555365" indent="0">
              <a:buNone/>
              <a:defRPr sz="2100" b="1"/>
            </a:lvl7pPr>
            <a:lvl8pPr marL="4147820" indent="0">
              <a:buNone/>
              <a:defRPr sz="2100" b="1"/>
            </a:lvl8pPr>
            <a:lvl9pPr marL="4740910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621" y="2504281"/>
            <a:ext cx="3868371" cy="36849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30195" y="1680766"/>
            <a:ext cx="3885300" cy="823515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2455" indent="0">
              <a:buNone/>
              <a:defRPr sz="2600" b="1"/>
            </a:lvl2pPr>
            <a:lvl3pPr marL="1184910" indent="0">
              <a:buNone/>
              <a:defRPr sz="2300" b="1"/>
            </a:lvl3pPr>
            <a:lvl4pPr marL="1778000" indent="0">
              <a:buNone/>
              <a:defRPr sz="2100" b="1"/>
            </a:lvl4pPr>
            <a:lvl5pPr marL="2370455" indent="0">
              <a:buNone/>
              <a:defRPr sz="2100" b="1"/>
            </a:lvl5pPr>
            <a:lvl6pPr marL="2962910" indent="0">
              <a:buNone/>
              <a:defRPr sz="2100" b="1"/>
            </a:lvl6pPr>
            <a:lvl7pPr marL="3555365" indent="0">
              <a:buNone/>
              <a:defRPr sz="2100" b="1"/>
            </a:lvl7pPr>
            <a:lvl8pPr marL="4147820" indent="0">
              <a:buNone/>
              <a:defRPr sz="2100" b="1"/>
            </a:lvl8pPr>
            <a:lvl9pPr marL="4740910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30195" y="2504281"/>
            <a:ext cx="3885300" cy="36849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F592E-D520-4DC9-A8FD-A76026211B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0E71F-AC58-4F25-BF06-BDAA6FEC19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20167-0159-4B35-8F1F-FCE2A5BB53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621" y="456407"/>
            <a:ext cx="2947835" cy="1601391"/>
          </a:xfrm>
        </p:spPr>
        <p:txBody>
          <a:bodyPr anchor="b"/>
          <a:lstStyle>
            <a:lvl1pPr>
              <a:defRPr sz="41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417" y="988219"/>
            <a:ext cx="4628078" cy="4873625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621" y="2057798"/>
            <a:ext cx="2947835" cy="3811984"/>
          </a:xfrm>
        </p:spPr>
        <p:txBody>
          <a:bodyPr/>
          <a:lstStyle>
            <a:lvl1pPr marL="0" indent="0">
              <a:buNone/>
              <a:defRPr sz="2100"/>
            </a:lvl1pPr>
            <a:lvl2pPr marL="592455" indent="0">
              <a:buNone/>
              <a:defRPr sz="1800"/>
            </a:lvl2pPr>
            <a:lvl3pPr marL="1184910" indent="0">
              <a:buNone/>
              <a:defRPr sz="1600"/>
            </a:lvl3pPr>
            <a:lvl4pPr marL="1778000" indent="0">
              <a:buNone/>
              <a:defRPr sz="1300"/>
            </a:lvl4pPr>
            <a:lvl5pPr marL="2370455" indent="0">
              <a:buNone/>
              <a:defRPr sz="1300"/>
            </a:lvl5pPr>
            <a:lvl6pPr marL="2962910" indent="0">
              <a:buNone/>
              <a:defRPr sz="1300"/>
            </a:lvl6pPr>
            <a:lvl7pPr marL="3555365" indent="0">
              <a:buNone/>
              <a:defRPr sz="1300"/>
            </a:lvl7pPr>
            <a:lvl8pPr marL="4147820" indent="0">
              <a:buNone/>
              <a:defRPr sz="1300"/>
            </a:lvl8pPr>
            <a:lvl9pPr marL="4740910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E6675-319B-4464-BC57-19480D0CFB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621" y="456407"/>
            <a:ext cx="2947835" cy="1601391"/>
          </a:xfrm>
        </p:spPr>
        <p:txBody>
          <a:bodyPr anchor="b"/>
          <a:lstStyle>
            <a:lvl1pPr>
              <a:defRPr sz="41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417" y="988219"/>
            <a:ext cx="4628078" cy="4873625"/>
          </a:xfrm>
        </p:spPr>
        <p:txBody>
          <a:bodyPr/>
          <a:lstStyle>
            <a:lvl1pPr marL="0" indent="0">
              <a:buNone/>
              <a:defRPr sz="4100"/>
            </a:lvl1pPr>
            <a:lvl2pPr marL="592455" indent="0">
              <a:buNone/>
              <a:defRPr sz="3600"/>
            </a:lvl2pPr>
            <a:lvl3pPr marL="1184910" indent="0">
              <a:buNone/>
              <a:defRPr sz="3100"/>
            </a:lvl3pPr>
            <a:lvl4pPr marL="1778000" indent="0">
              <a:buNone/>
              <a:defRPr sz="2600"/>
            </a:lvl4pPr>
            <a:lvl5pPr marL="2370455" indent="0">
              <a:buNone/>
              <a:defRPr sz="2600"/>
            </a:lvl5pPr>
            <a:lvl6pPr marL="2962910" indent="0">
              <a:buNone/>
              <a:defRPr sz="2600"/>
            </a:lvl6pPr>
            <a:lvl7pPr marL="3555365" indent="0">
              <a:buNone/>
              <a:defRPr sz="2600"/>
            </a:lvl7pPr>
            <a:lvl8pPr marL="4147820" indent="0">
              <a:buNone/>
              <a:defRPr sz="2600"/>
            </a:lvl8pPr>
            <a:lvl9pPr marL="4740910" indent="0">
              <a:buNone/>
              <a:defRPr sz="26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621" y="2057798"/>
            <a:ext cx="2947835" cy="3811984"/>
          </a:xfrm>
        </p:spPr>
        <p:txBody>
          <a:bodyPr/>
          <a:lstStyle>
            <a:lvl1pPr marL="0" indent="0">
              <a:buNone/>
              <a:defRPr sz="2100"/>
            </a:lvl1pPr>
            <a:lvl2pPr marL="592455" indent="0">
              <a:buNone/>
              <a:defRPr sz="1800"/>
            </a:lvl2pPr>
            <a:lvl3pPr marL="1184910" indent="0">
              <a:buNone/>
              <a:defRPr sz="1600"/>
            </a:lvl3pPr>
            <a:lvl4pPr marL="1778000" indent="0">
              <a:buNone/>
              <a:defRPr sz="1300"/>
            </a:lvl4pPr>
            <a:lvl5pPr marL="2370455" indent="0">
              <a:buNone/>
              <a:defRPr sz="1300"/>
            </a:lvl5pPr>
            <a:lvl6pPr marL="2962910" indent="0">
              <a:buNone/>
              <a:defRPr sz="1300"/>
            </a:lvl6pPr>
            <a:lvl7pPr marL="3555365" indent="0">
              <a:buNone/>
              <a:defRPr sz="1300"/>
            </a:lvl7pPr>
            <a:lvl8pPr marL="4147820" indent="0">
              <a:buNone/>
              <a:defRPr sz="1300"/>
            </a:lvl8pPr>
            <a:lvl9pPr marL="4740910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9F61C-9371-472B-AC53-84B9E82154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094" y="273844"/>
            <a:ext cx="82298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094" y="1599406"/>
            <a:ext cx="8229812" cy="452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94" y="6244829"/>
            <a:ext cx="213310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/>
          <a:lstStyle>
            <a:lvl1pPr defTabSz="913765" eaLnBrk="1" hangingPunct="1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77" y="6244829"/>
            <a:ext cx="289704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/>
          <a:lstStyle>
            <a:lvl1pPr algn="ctr" defTabSz="913765" eaLnBrk="1" hangingPunct="1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800" y="6244829"/>
            <a:ext cx="213310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/>
          <a:lstStyle>
            <a:lvl1pPr algn="r" defTabSz="913765" eaLnBrk="1" hangingPunct="1">
              <a:defRPr sz="1400"/>
            </a:lvl1pPr>
          </a:lstStyle>
          <a:p>
            <a:fld id="{53D58DAA-8DF5-4161-ADCB-72DF97F3B23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3765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91376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592455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184910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778000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370455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3535" indent="-343535" algn="l" defTabSz="913765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0" fontAlgn="base" hangingPunct="0">
        <a:spcBef>
          <a:spcPct val="20000"/>
        </a:spcBef>
        <a:spcAft>
          <a:spcPct val="0"/>
        </a:spcAft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8600" algn="l" defTabSz="913765" rtl="0" eaLnBrk="0" fontAlgn="base" hangingPunct="0">
        <a:spcBef>
          <a:spcPct val="20000"/>
        </a:spcBef>
        <a:spcAft>
          <a:spcPct val="0"/>
        </a:spcAft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835" indent="-228600" algn="l" defTabSz="913765" rtl="0" eaLnBrk="0" fontAlgn="base" hangingPunct="0">
        <a:spcBef>
          <a:spcPct val="20000"/>
        </a:spcBef>
        <a:spcAft>
          <a:spcPct val="0"/>
        </a:spcAft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0" fontAlgn="base" hangingPunct="0">
        <a:spcBef>
          <a:spcPct val="20000"/>
        </a:spcBef>
        <a:spcAft>
          <a:spcPct val="0"/>
        </a:spcAft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3259455" indent="-296545" algn="l" defTabSz="118491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851910" indent="-296545" algn="l" defTabSz="118491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444365" indent="-296545" algn="l" defTabSz="118491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5036820" indent="-296545" algn="l" defTabSz="118491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245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00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045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62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5536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4782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40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 descr="QQ截图201212281523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4139" y="2996952"/>
            <a:ext cx="7259676" cy="307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44497" y="998730"/>
            <a:ext cx="8638960" cy="1832963"/>
          </a:xfrm>
          <a:prstGeom prst="rect">
            <a:avLst/>
          </a:prstGeom>
        </p:spPr>
        <p:txBody>
          <a:bodyPr wrap="square" lIns="118515" tIns="59258" rIns="118515" bIns="59258">
            <a:spAutoFit/>
          </a:bodyPr>
          <a:lstStyle/>
          <a:p>
            <a:pPr algn="ctr" defTabSz="913765" eaLnBrk="1" hangingPunct="1">
              <a:spcBef>
                <a:spcPts val="1555"/>
              </a:spcBef>
            </a:pPr>
            <a:r>
              <a:rPr lang="en-US" altLang="zh-CN" sz="4000" dirty="0">
                <a:solidFill>
                  <a:srgbClr val="003399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Module 9 People and places</a:t>
            </a:r>
            <a:endParaRPr lang="en-US" altLang="zh-CN" sz="2400" b="1" dirty="0">
              <a:solidFill>
                <a:srgbClr val="003399"/>
              </a:solidFill>
            </a:endParaRPr>
          </a:p>
          <a:p>
            <a:pPr algn="ctr" defTabSz="913765" eaLnBrk="1" hangingPunct="1">
              <a:spcBef>
                <a:spcPts val="1555"/>
              </a:spcBef>
            </a:pPr>
            <a:r>
              <a:rPr lang="en-US" altLang="zh-CN" sz="5400" b="1" dirty="0">
                <a:latin typeface="Times New Roman" panose="02020603050405020304" pitchFamily="18" charset="0"/>
              </a:rPr>
              <a:t>Unit 3  Language in use</a:t>
            </a:r>
          </a:p>
        </p:txBody>
      </p:sp>
      <p:sp>
        <p:nvSpPr>
          <p:cNvPr id="6" name="矩形 5"/>
          <p:cNvSpPr/>
          <p:nvPr/>
        </p:nvSpPr>
        <p:spPr>
          <a:xfrm>
            <a:off x="2119993" y="6237547"/>
            <a:ext cx="3608858" cy="559794"/>
          </a:xfrm>
          <a:prstGeom prst="rect">
            <a:avLst/>
          </a:prstGeom>
        </p:spPr>
        <p:txBody>
          <a:bodyPr wrap="none" lIns="118515" tIns="59258" rIns="118515" bIns="59258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719501" y="833438"/>
            <a:ext cx="7666909" cy="2785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V-ing</a:t>
            </a:r>
            <a:r>
              <a:rPr lang="zh-CN" altLang="en-US" sz="3500" b="1">
                <a:solidFill>
                  <a:srgbClr val="333333"/>
                </a:solidFill>
                <a:latin typeface="Times New Roman" panose="02020603050405020304" pitchFamily="18" charset="0"/>
              </a:rPr>
              <a:t>的组成形式有如下几种：</a:t>
            </a:r>
          </a:p>
          <a:p>
            <a:pPr defTabSz="913765" eaLnBrk="1" hangingPunct="1"/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动词后面直接加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  <a:p>
            <a:pPr defTabSz="913765" eaLnBrk="1" hangingPunct="1"/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buy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  <a:p>
            <a:pPr defTabSz="913765" eaLnBrk="1" hangingPunct="1"/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2)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动词去掉</a:t>
            </a:r>
            <a:r>
              <a:rPr lang="en-US" altLang="zh-CN" sz="3500" b="1">
                <a:solidFill>
                  <a:srgbClr val="6600FF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加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defTabSz="913765" eaLnBrk="1" hangingPunct="1"/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hav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tak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 giv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 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writ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719500" y="3520281"/>
            <a:ext cx="8424500" cy="329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3) </a:t>
            </a:r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重读闭音节、结束只有一个辅音字母</a:t>
            </a:r>
          </a:p>
          <a:p>
            <a:pPr defTabSz="913765" eaLnBrk="1" hangingPunct="1"/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    的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双写动词最后一个字母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然后加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defTabSz="913765" eaLnBrk="1" hangingPunct="1"/>
            <a:r>
              <a:rPr lang="zh-CN" altLang="en-US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ru</a:t>
            </a:r>
            <a:r>
              <a:rPr lang="en-US" altLang="zh-CN" sz="3500" b="1">
                <a:solidFill>
                  <a:srgbClr val="0000FF"/>
                </a:solidFill>
                <a:latin typeface="Times New Roman" panose="02020603050405020304" pitchFamily="18" charset="0"/>
              </a:rPr>
              <a:t>nn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swi</a:t>
            </a:r>
            <a:r>
              <a:rPr lang="en-US" altLang="zh-CN" sz="3500" b="1">
                <a:solidFill>
                  <a:srgbClr val="0000FF"/>
                </a:solidFill>
                <a:latin typeface="Times New Roman" panose="02020603050405020304" pitchFamily="18" charset="0"/>
              </a:rPr>
              <a:t>mm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 si</a:t>
            </a:r>
            <a:r>
              <a:rPr lang="en-US" altLang="zh-CN" sz="3500" b="1">
                <a:solidFill>
                  <a:srgbClr val="0000FF"/>
                </a:solidFill>
                <a:latin typeface="Times New Roman" panose="02020603050405020304" pitchFamily="18" charset="0"/>
              </a:rPr>
              <a:t>tt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  <a:p>
            <a:pPr defTabSz="913765" eaLnBrk="1" hangingPunct="1"/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sho</a:t>
            </a:r>
            <a:r>
              <a:rPr lang="en-US" altLang="zh-CN" sz="3500" b="1">
                <a:solidFill>
                  <a:srgbClr val="0000FF"/>
                </a:solidFill>
                <a:latin typeface="Times New Roman" panose="02020603050405020304" pitchFamily="18" charset="0"/>
              </a:rPr>
              <a:t>pp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ge</a:t>
            </a:r>
            <a:r>
              <a:rPr lang="en-US" altLang="zh-CN" sz="3500" b="1">
                <a:solidFill>
                  <a:srgbClr val="0000FF"/>
                </a:solidFill>
                <a:latin typeface="Times New Roman" panose="02020603050405020304" pitchFamily="18" charset="0"/>
              </a:rPr>
              <a:t>tt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begi</a:t>
            </a:r>
            <a:r>
              <a:rPr lang="en-US" altLang="zh-CN" sz="3500" b="1">
                <a:solidFill>
                  <a:srgbClr val="0000FF"/>
                </a:solidFill>
                <a:latin typeface="Times New Roman" panose="02020603050405020304" pitchFamily="18" charset="0"/>
              </a:rPr>
              <a:t>nn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pu</a:t>
            </a:r>
            <a:r>
              <a:rPr lang="en-US" altLang="zh-CN" sz="3500" b="1">
                <a:solidFill>
                  <a:srgbClr val="0000FF"/>
                </a:solidFill>
                <a:latin typeface="Times New Roman" panose="02020603050405020304" pitchFamily="18" charset="0"/>
              </a:rPr>
              <a:t>tt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  <a:p>
            <a:pPr defTabSz="913765" eaLnBrk="1" hangingPunct="1"/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4) </a:t>
            </a:r>
            <a:r>
              <a:rPr lang="zh-CN" altLang="en-US" sz="3500" b="1">
                <a:solidFill>
                  <a:srgbClr val="000000"/>
                </a:solidFill>
                <a:latin typeface="Times New Roman" panose="02020603050405020304" pitchFamily="18" charset="0"/>
              </a:rPr>
              <a:t>特殊形式的变化</a:t>
            </a:r>
          </a:p>
          <a:p>
            <a:pPr defTabSz="913765" eaLnBrk="1" hangingPunct="1"/>
            <a:r>
              <a:rPr lang="zh-CN" altLang="en-US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lie —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500" b="1">
                <a:solidFill>
                  <a:srgbClr val="66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die --</a:t>
            </a:r>
            <a:r>
              <a:rPr lang="en-US" altLang="zh-CN" sz="3500" b="1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500" b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500" b="1">
                <a:solidFill>
                  <a:srgbClr val="66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34314" y="188516"/>
            <a:ext cx="5709445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动词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-ing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的构词规律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1942651" y="3151188"/>
            <a:ext cx="4261980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writing the postcard.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772191" y="5949156"/>
            <a:ext cx="4317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3776" y="617141"/>
            <a:ext cx="889429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>
              <a:lnSpc>
                <a:spcPct val="95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句型转换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在变为否定句时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be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后加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not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。   </a:t>
            </a:r>
          </a:p>
          <a:p>
            <a:pPr defTabSz="913765" eaLnBrk="1" hangingPunct="1">
              <a:lnSpc>
                <a:spcPct val="95000"/>
              </a:lnSpc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在变为一般疑问句时把</a:t>
            </a:r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提前到句首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,    </a:t>
            </a:r>
          </a:p>
          <a:p>
            <a:pPr defTabSz="913765" eaLnBrk="1" hangingPunct="1">
              <a:lnSpc>
                <a:spcPct val="95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人称和 </a:t>
            </a:r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be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作相应变化。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07300" y="2208611"/>
            <a:ext cx="7848900" cy="157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25000"/>
              </a:lnSpc>
              <a:spcBef>
                <a:spcPct val="20000"/>
              </a:spcBef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1) </a:t>
            </a:r>
            <a:r>
              <a:rPr lang="zh-CN" altLang="en-US" sz="3600" b="1">
                <a:solidFill>
                  <a:srgbClr val="1C1C1C"/>
                </a:solidFill>
                <a:latin typeface="Times New Roman" panose="02020603050405020304" pitchFamily="18" charset="0"/>
              </a:rPr>
              <a:t>将下面的句子变为否定句</a:t>
            </a: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:</a:t>
            </a:r>
          </a:p>
          <a:p>
            <a:pPr defTabSz="913765" eaLnBrk="1" hangingPunct="1">
              <a:lnSpc>
                <a:spcPct val="125000"/>
              </a:lnSpc>
              <a:spcBef>
                <a:spcPct val="20000"/>
              </a:spcBef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 I’m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1908792" y="3141266"/>
            <a:ext cx="818961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784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ctr" defTabSz="913765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not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007300" y="3798094"/>
            <a:ext cx="7525124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将下面的句子变为一般疑问句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007301" y="5232797"/>
            <a:ext cx="7453174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3)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将下面的句子变为一般疑问句：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500370" y="5959079"/>
            <a:ext cx="1199871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Tony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2988042" y="5949156"/>
            <a:ext cx="2952067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having lunch</a:t>
            </a: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5508409" y="5949156"/>
            <a:ext cx="2878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2628292" y="5949156"/>
            <a:ext cx="28568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1019997" y="5949157"/>
            <a:ext cx="865517" cy="63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endParaRPr lang="en-US" altLang="zh-CN" sz="35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5339114" y="5949156"/>
            <a:ext cx="575600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1906676" y="4437063"/>
            <a:ext cx="1009416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’m</a:t>
            </a:r>
          </a:p>
        </p:txBody>
      </p:sp>
      <p:sp>
        <p:nvSpPr>
          <p:cNvPr id="135184" name="Rectangle 16"/>
          <p:cNvSpPr>
            <a:spLocks noChangeArrowheads="1"/>
          </p:cNvSpPr>
          <p:nvPr/>
        </p:nvSpPr>
        <p:spPr bwMode="auto">
          <a:xfrm>
            <a:off x="1798751" y="4446985"/>
            <a:ext cx="539626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2628292" y="4437063"/>
            <a:ext cx="4321233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writing the postcard</a:t>
            </a:r>
          </a:p>
        </p:txBody>
      </p:sp>
      <p:sp>
        <p:nvSpPr>
          <p:cNvPr id="135186" name="Rectangle 18"/>
          <p:cNvSpPr>
            <a:spLocks noChangeArrowheads="1"/>
          </p:cNvSpPr>
          <p:nvPr/>
        </p:nvSpPr>
        <p:spPr bwMode="auto">
          <a:xfrm>
            <a:off x="6587659" y="4443016"/>
            <a:ext cx="298380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043276" y="4458891"/>
            <a:ext cx="1081366" cy="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endParaRPr lang="en-US" altLang="zh-CN" sz="35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1762776" y="4437063"/>
            <a:ext cx="1081366" cy="62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 eaLnBrk="1" hangingPunct="1"/>
            <a:r>
              <a:rPr lang="en-US" altLang="zh-CN" sz="3500" b="1">
                <a:solidFill>
                  <a:srgbClr val="FF0000"/>
                </a:solidFill>
                <a:latin typeface="Times New Roman" panose="02020603050405020304" pitchFamily="18" charset="0"/>
              </a:rPr>
              <a:t>you</a:t>
            </a:r>
            <a:endParaRPr lang="en-US" altLang="zh-CN" sz="35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6682886" y="4419204"/>
            <a:ext cx="577717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625 L 0.07812 -0.0062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509 C -0.01823 -0.02662 -0.03576 -0.04676 -0.05 -0.04676 C -0.06458 -0.04537 -0.08073 -0.00347 -0.08663 0.00787 " pathEditMode="relative" rAng="0" ptsTypes="aaA">
                                      <p:cBhvr>
                                        <p:cTn id="13" dur="20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-143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35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574 C -0.04965 -0.03241 -0.09896 -0.04861 -0.12517 -0.04722 C -0.15121 -0.04537 -0.15243 -0.0125 -0.15729 -0.00486 " pathEditMode="relative" rAng="0" ptsTypes="aaA">
                                      <p:cBhvr>
                                        <p:cTn id="43" dur="20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65" y="-111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1574 C -0.05209 -0.03241 -0.10382 -0.04861 -0.13125 -0.04722 C -0.15868 -0.04537 -0.1599 -0.0125 -0.16493 -0.00486 " pathEditMode="relative" rAng="0" ptsTypes="aaA">
                                      <p:cBhvr>
                                        <p:cTn id="45" dur="20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04323 0.0055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build="allAtOnce"/>
      <p:bldP spid="135171" grpId="0"/>
      <p:bldP spid="135174" grpId="0"/>
      <p:bldP spid="135178" grpId="0"/>
      <p:bldP spid="135179" grpId="0"/>
      <p:bldP spid="135180" grpId="0"/>
      <p:bldP spid="135180" grpId="1"/>
      <p:bldP spid="135181" grpId="0"/>
      <p:bldP spid="135182" grpId="0"/>
      <p:bldP spid="135183" grpId="0"/>
      <p:bldP spid="135183" grpId="1"/>
      <p:bldP spid="135184" grpId="0"/>
      <p:bldP spid="135186" grpId="0"/>
      <p:bldP spid="135187" grpId="0"/>
      <p:bldP spid="135188" grpId="0"/>
      <p:bldP spid="1351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505768" y="1200548"/>
            <a:ext cx="8494333" cy="243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90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is writing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a postcard.</a:t>
            </a:r>
          </a:p>
          <a:p>
            <a:pPr defTabSz="913765" eaLnBrk="1" hangingPunct="1">
              <a:lnSpc>
                <a:spcPct val="190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45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500" b="1">
                <a:solidFill>
                  <a:srgbClr val="FF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(=isn’t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writing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a postcard.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429584" y="547688"/>
            <a:ext cx="8174790" cy="358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21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肯定句</a:t>
            </a:r>
          </a:p>
          <a:p>
            <a:pPr defTabSz="913765" eaLnBrk="1" hangingPunct="1">
              <a:lnSpc>
                <a:spcPct val="21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否定句</a:t>
            </a:r>
          </a:p>
          <a:p>
            <a:pPr defTabSz="913765" eaLnBrk="1" hangingPunct="1">
              <a:lnSpc>
                <a:spcPct val="21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一般疑问句</a:t>
            </a: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把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提到句首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3735" y="51594"/>
            <a:ext cx="5618448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【3</a:t>
            </a:r>
            <a:r>
              <a:rPr kumimoji="1" lang="zh-CN" altLang="en-US" sz="3600" b="1">
                <a:solidFill>
                  <a:srgbClr val="6600FF"/>
                </a:solidFill>
                <a:latin typeface="Times New Roman" panose="02020603050405020304" pitchFamily="18" charset="0"/>
              </a:rPr>
              <a:t>种句型结构分析</a:t>
            </a: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】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1701" y="555626"/>
            <a:ext cx="6191933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注意看转换过程中的变化。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67676" y="4780360"/>
            <a:ext cx="8172674" cy="105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7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am lying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in the sun with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friends.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429585" y="4202907"/>
            <a:ext cx="7779065" cy="217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9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肯定句</a:t>
            </a:r>
          </a:p>
          <a:p>
            <a:pPr defTabSz="913765" eaLnBrk="1" hangingPunct="1">
              <a:lnSpc>
                <a:spcPct val="19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一般疑问句</a:t>
            </a: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注意人称的相应变化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503651" y="3329782"/>
            <a:ext cx="6335833" cy="139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>
              <a:lnSpc>
                <a:spcPct val="190000"/>
              </a:lnSpc>
            </a:pPr>
            <a:r>
              <a:rPr lang="en-US" altLang="zh-CN" sz="45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he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writing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a postcard?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431701" y="5734844"/>
            <a:ext cx="8748274" cy="105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7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3600" b="1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you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lying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in the sun with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your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friends?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/>
      <p:bldP spid="136198" grpId="0"/>
      <p:bldP spid="136199" grpId="0"/>
      <p:bldP spid="136200" grpId="0"/>
      <p:bldP spid="1362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07926" y="724298"/>
            <a:ext cx="9143999" cy="558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5. </a:t>
            </a:r>
            <a:r>
              <a:rPr lang="zh-CN" altLang="en-US" sz="3600" b="1" dirty="0">
                <a:latin typeface="Times New Roman" panose="02020603050405020304" pitchFamily="18" charset="0"/>
              </a:rPr>
              <a:t>现在进行时的标志词有</a:t>
            </a:r>
            <a:r>
              <a:rPr lang="en-US" altLang="zh-CN" sz="3600" b="1" dirty="0">
                <a:latin typeface="Times New Roman" panose="02020603050405020304" pitchFamily="18" charset="0"/>
              </a:rPr>
              <a:t>:Look! Listen!     </a:t>
            </a: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Now it’s 8 o’clock. What are you doing?</a:t>
            </a:r>
            <a:r>
              <a:rPr lang="zh-CN" altLang="en-US" sz="3600" b="1" dirty="0">
                <a:latin typeface="Times New Roman" panose="02020603050405020304" pitchFamily="18" charset="0"/>
              </a:rPr>
              <a:t>等。    </a:t>
            </a:r>
          </a:p>
          <a:p>
            <a:pPr defTabSz="913765"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What are you doing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now</a:t>
            </a:r>
            <a:r>
              <a:rPr lang="en-US" altLang="zh-CN" sz="3600" b="1" dirty="0">
                <a:latin typeface="Times New Roman" panose="02020603050405020304" pitchFamily="18" charset="0"/>
              </a:rPr>
              <a:t>? </a:t>
            </a: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 (</a:t>
            </a:r>
            <a:r>
              <a:rPr lang="zh-CN" altLang="en-US" sz="3600" b="1" dirty="0">
                <a:latin typeface="Times New Roman" panose="02020603050405020304" pitchFamily="18" charset="0"/>
              </a:rPr>
              <a:t>你在干什么？</a:t>
            </a:r>
            <a:r>
              <a:rPr lang="en-US" altLang="zh-CN" sz="3600" b="1" dirty="0">
                <a:latin typeface="Times New Roman" panose="02020603050405020304" pitchFamily="18" charset="0"/>
              </a:rPr>
              <a:t>)</a:t>
            </a: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 I’m reading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now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 (</a:t>
            </a:r>
            <a:r>
              <a:rPr lang="zh-CN" altLang="en-US" sz="3600" b="1" dirty="0">
                <a:latin typeface="Times New Roman" panose="02020603050405020304" pitchFamily="18" charset="0"/>
              </a:rPr>
              <a:t>我现在正在读书。</a:t>
            </a:r>
            <a:r>
              <a:rPr lang="en-US" altLang="zh-CN" sz="3600" b="1" dirty="0">
                <a:latin typeface="Times New Roman" panose="02020603050405020304" pitchFamily="18" charset="0"/>
              </a:rPr>
              <a:t>)</a:t>
            </a: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Listen!</a:t>
            </a:r>
            <a:r>
              <a:rPr lang="en-US" altLang="zh-CN" sz="3600" b="1" dirty="0">
                <a:latin typeface="Times New Roman" panose="02020603050405020304" pitchFamily="18" charset="0"/>
              </a:rPr>
              <a:t> She is singing. </a:t>
            </a: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 (</a:t>
            </a:r>
            <a:r>
              <a:rPr lang="zh-CN" altLang="en-US" sz="3600" b="1" dirty="0">
                <a:latin typeface="Times New Roman" panose="02020603050405020304" pitchFamily="18" charset="0"/>
              </a:rPr>
              <a:t>听，她正在唱歌。</a:t>
            </a:r>
            <a:r>
              <a:rPr lang="en-US" altLang="zh-CN" sz="3600" b="1" dirty="0">
                <a:latin typeface="Times New Roman" panose="02020603050405020304" pitchFamily="18" charset="0"/>
              </a:rPr>
              <a:t>)</a:t>
            </a: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Look!</a:t>
            </a:r>
            <a:r>
              <a:rPr lang="en-US" altLang="zh-CN" sz="3600" b="1" dirty="0">
                <a:latin typeface="Times New Roman" panose="02020603050405020304" pitchFamily="18" charset="0"/>
              </a:rPr>
              <a:t> My mother is watering the flowers.</a:t>
            </a: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 (</a:t>
            </a:r>
            <a:r>
              <a:rPr lang="zh-CN" altLang="en-US" sz="3600" b="1" dirty="0">
                <a:latin typeface="Times New Roman" panose="02020603050405020304" pitchFamily="18" charset="0"/>
              </a:rPr>
              <a:t>看，我妈妈正在浇花。</a:t>
            </a:r>
            <a:r>
              <a:rPr lang="en-US" altLang="zh-CN" sz="3600" b="1" dirty="0">
                <a:latin typeface="Times New Roman" panose="02020603050405020304" pitchFamily="18" charset="0"/>
              </a:rPr>
              <a:t>)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51200" y="331391"/>
            <a:ext cx="3599617" cy="648890"/>
          </a:xfrm>
          <a:prstGeom prst="rect">
            <a:avLst/>
          </a:prstGeom>
          <a:solidFill>
            <a:srgbClr val="EFF1F5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15" tIns="59258" rIns="118515" bIns="59258" anchor="ctr"/>
          <a:lstStyle/>
          <a:p>
            <a:pPr eaLnBrk="1" hangingPunct="1"/>
            <a:endParaRPr lang="zh-CN" altLang="en-US"/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647551" y="259954"/>
            <a:ext cx="806475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练习：句型转换。</a:t>
            </a:r>
          </a:p>
          <a:p>
            <a:pPr defTabSz="913765" eaLnBrk="1" hangingPunct="1">
              <a:lnSpc>
                <a:spcPct val="45000"/>
              </a:lnSpc>
            </a:pPr>
            <a:endParaRPr lang="zh-CN" altLang="en-US" sz="36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She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watching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ballet. (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变否定句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defTabSz="913765" eaLnBrk="1" hangingPunct="1"/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We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’re waiting for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our teacher.</a:t>
            </a: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(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变一般疑问句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47550" y="3861594"/>
            <a:ext cx="838852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65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Is Tony calling a friend?  (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作肯定问答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defTabSz="913765" eaLnBrk="1" hangingPunct="1">
              <a:lnSpc>
                <a:spcPct val="165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They are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lying in the sun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(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划线提问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079250" y="1851422"/>
            <a:ext cx="5832183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She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43C800"/>
                </a:solidFill>
                <a:latin typeface="Times New Roman" panose="02020603050405020304" pitchFamily="18" charset="0"/>
              </a:rPr>
              <a:t>isn’t watching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a ballet.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1166014" y="3645297"/>
            <a:ext cx="7474336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 dirty="0">
                <a:solidFill>
                  <a:srgbClr val="43C8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you</a:t>
            </a:r>
            <a:r>
              <a:rPr lang="en-US" altLang="zh-CN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43C800"/>
                </a:solidFill>
                <a:latin typeface="Times New Roman" panose="02020603050405020304" pitchFamily="18" charset="0"/>
              </a:rPr>
              <a:t>waiting for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your teacher?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108877" y="4653360"/>
            <a:ext cx="2418791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Yes, he is.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151201" y="5661422"/>
            <a:ext cx="5040733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What are they doing?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4" grpId="0"/>
      <p:bldP spid="138245" grpId="0"/>
      <p:bldP spid="138246" grpId="0"/>
      <p:bldP spid="138247" grpId="0"/>
      <p:bldP spid="1382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69834" y="2461772"/>
            <a:ext cx="184720" cy="5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b">
            <a:spAutoFit/>
          </a:bodyPr>
          <a:lstStyle/>
          <a:p>
            <a:pPr defTabSz="913765" eaLnBrk="1" hangingPunct="1"/>
            <a:endParaRPr kumimoji="1"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9835" y="2461772"/>
            <a:ext cx="184720" cy="5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b">
            <a:spAutoFit/>
          </a:bodyPr>
          <a:lstStyle/>
          <a:p>
            <a:pPr defTabSz="913765" eaLnBrk="1" hangingPunct="1"/>
            <a:endParaRPr kumimoji="1"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9834" y="2461772"/>
            <a:ext cx="184720" cy="5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b">
            <a:spAutoFit/>
          </a:bodyPr>
          <a:lstStyle/>
          <a:p>
            <a:pPr defTabSz="913765" eaLnBrk="1" hangingPunct="1"/>
            <a:endParaRPr kumimoji="1"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03650" y="333375"/>
            <a:ext cx="7992800" cy="14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7" tIns="58783" rIns="117567" bIns="58783">
            <a:spAutoFit/>
          </a:bodyPr>
          <a:lstStyle>
            <a:lvl1pPr defTabSz="700405"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040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0405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47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19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91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63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Look at the picture. Say what they are doing.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016717" y="5373688"/>
            <a:ext cx="4932807" cy="666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7" tIns="58783" rIns="117567" bIns="58783">
            <a:spAutoFit/>
          </a:bodyPr>
          <a:lstStyle/>
          <a:p>
            <a:pPr defTabSz="1176655" eaLnBrk="1" hangingPunct="1"/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Tony is calling a friend.</a:t>
            </a:r>
          </a:p>
        </p:txBody>
      </p:sp>
      <p:pic>
        <p:nvPicPr>
          <p:cNvPr id="158727" name="Picture 7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8873" y="1297782"/>
            <a:ext cx="3866254" cy="389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429585" y="333375"/>
            <a:ext cx="8714415" cy="5853904"/>
          </a:xfrm>
          <a:prstGeom prst="rect">
            <a:avLst/>
          </a:prstGeom>
          <a:solidFill>
            <a:srgbClr val="FFFFFF">
              <a:alpha val="8313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Complete the conversation between Tony and his dad with the correct form of the words in brackets.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Tony: Hi, Dad!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Dad: Hi, Tony. What are you doing now?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Tony: We (1) ___________ ( visit ) the Forbidden City. Lingling and Betty 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(2) __________ ( write ) postcards.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3227171" y="3968750"/>
            <a:ext cx="2880116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visiting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117341" y="5320111"/>
            <a:ext cx="2880117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writing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  <p:bldP spid="1597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444397" y="819548"/>
            <a:ext cx="8280600" cy="5133707"/>
          </a:xfrm>
          <a:prstGeom prst="rect">
            <a:avLst/>
          </a:prstGeom>
          <a:solidFill>
            <a:srgbClr val="FFFFFF">
              <a:alpha val="8313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Dad: What is Daming doing?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Tony: He (3) _________ ( take ) photos. There are lots of people here. They (4) ____________ ( enjoy) the sun. Some people (5) ____________ ( look ) at the buildings and some (6) ____________ ( look ) at maps.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3227170" y="1629173"/>
            <a:ext cx="2232566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taking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49170" y="3069829"/>
            <a:ext cx="3062107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enjoying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651571" y="3788173"/>
            <a:ext cx="2736216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looking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243886" y="4508500"/>
            <a:ext cx="2808167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looking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/>
      <p:bldP spid="160771" grpId="0"/>
      <p:bldP spid="160772" grpId="0"/>
      <p:bldP spid="160773" grpId="0"/>
      <p:bldP spid="1607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395726" y="1698626"/>
            <a:ext cx="8172674" cy="2234406"/>
          </a:xfrm>
          <a:prstGeom prst="rect">
            <a:avLst/>
          </a:prstGeom>
          <a:solidFill>
            <a:srgbClr val="FFFFFF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Dad: Are you having a good time?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Tony: Yes, we (7) _____________ ( have ) a great time, Dad! See you next Monday.</a:t>
            </a:r>
            <a:endParaRPr kumimoji="1"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4355092" y="2565797"/>
            <a:ext cx="2664267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having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nimBg="1"/>
      <p:bldP spid="1617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510951" y="333375"/>
            <a:ext cx="6420480" cy="74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7" tIns="58783" rIns="117567" bIns="58783">
            <a:spAutoFit/>
          </a:bodyPr>
          <a:lstStyle>
            <a:lvl1pPr defTabSz="700405"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040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0405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47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19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91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63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100" b="1">
                <a:solidFill>
                  <a:srgbClr val="000099"/>
                </a:solidFill>
                <a:latin typeface="Times New Roman" panose="02020603050405020304" pitchFamily="18" charset="0"/>
              </a:rPr>
              <a:t>Write about the pictures.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1153317" y="4329907"/>
            <a:ext cx="6839483" cy="1545829"/>
          </a:xfrm>
          <a:prstGeom prst="rect">
            <a:avLst/>
          </a:prstGeom>
          <a:solidFill>
            <a:srgbClr val="FFFFFF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7" tIns="58783" rIns="117567" bIns="58783">
            <a:spAutoFit/>
          </a:bodyPr>
          <a:lstStyle>
            <a:lvl1pPr defTabSz="700405"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040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0405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47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19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91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63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Some boys </a:t>
            </a:r>
            <a:r>
              <a:rPr lang="en-US" altLang="zh-CN" sz="36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are playing</a:t>
            </a:r>
            <a:r>
              <a:rPr lang="en-US" altLang="zh-CN" sz="3600" b="1">
                <a:latin typeface="Times New Roman" panose="02020603050405020304" pitchFamily="18" charset="0"/>
              </a:rPr>
              <a:t> football.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They </a:t>
            </a:r>
            <a:r>
              <a:rPr lang="en-US" altLang="zh-CN" sz="36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aren’t playing</a:t>
            </a:r>
            <a:r>
              <a:rPr lang="en-US" altLang="zh-CN" sz="3600" b="1">
                <a:latin typeface="Times New Roman" panose="02020603050405020304" pitchFamily="18" charset="0"/>
              </a:rPr>
              <a:t> basketball.</a:t>
            </a:r>
          </a:p>
        </p:txBody>
      </p:sp>
      <p:pic>
        <p:nvPicPr>
          <p:cNvPr id="21508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2568" y="1160860"/>
            <a:ext cx="405671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5" grpId="0"/>
      <p:bldP spid="716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601212173728513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9001" y="0"/>
            <a:ext cx="6589774" cy="1089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14ce36d3d539b600266505f2e950352ac75cb7c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027" y="1557736"/>
            <a:ext cx="5868157" cy="400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4" name="AutoShape 4"/>
          <p:cNvSpPr>
            <a:spLocks noChangeArrowheads="1"/>
          </p:cNvSpPr>
          <p:nvPr/>
        </p:nvSpPr>
        <p:spPr bwMode="auto">
          <a:xfrm>
            <a:off x="3131942" y="1520032"/>
            <a:ext cx="5184633" cy="791766"/>
          </a:xfrm>
          <a:prstGeom prst="wedgeRoundRectCallout">
            <a:avLst>
              <a:gd name="adj1" fmla="val -43755"/>
              <a:gd name="adj2" fmla="val 102704"/>
              <a:gd name="adj3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/>
          <a:lstStyle/>
          <a:p>
            <a:pPr algn="ctr" defTabSz="913765" eaLnBrk="1" fontAlgn="b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are they doing?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971326" y="5623719"/>
            <a:ext cx="7489149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Two students ___ ______ the piano, another __ ______ the flu.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403026" y="4909344"/>
            <a:ext cx="5904133" cy="642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  play the piano, play the flu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46927" y="950516"/>
            <a:ext cx="6553798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根据提示，用现在进行时完成。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3612314" y="5589986"/>
            <a:ext cx="3385883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are playing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2556342" y="6165454"/>
            <a:ext cx="3383767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is playing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187915" y="188517"/>
            <a:ext cx="2245263" cy="7078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defTabSz="913765" eaLnBrk="1" fontAlgn="b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9900"/>
                </a:solidFill>
              </a:rPr>
              <a:t>Review</a:t>
            </a:r>
          </a:p>
        </p:txBody>
      </p:sp>
      <p:pic>
        <p:nvPicPr>
          <p:cNvPr id="4107" name="Picture 11" descr="plag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2567" y="1"/>
            <a:ext cx="1225266" cy="948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animBg="1"/>
      <p:bldP spid="153605" grpId="0"/>
      <p:bldP spid="153606" grpId="0" animBg="1"/>
      <p:bldP spid="153608" grpId="0"/>
      <p:bldP spid="15360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5"/>
          <p:cNvSpPr txBox="1">
            <a:spLocks noChangeArrowheads="1"/>
          </p:cNvSpPr>
          <p:nvPr/>
        </p:nvSpPr>
        <p:spPr bwMode="auto">
          <a:xfrm>
            <a:off x="611576" y="4024313"/>
            <a:ext cx="8134583" cy="1492250"/>
          </a:xfrm>
          <a:prstGeom prst="rect">
            <a:avLst/>
          </a:prstGeom>
          <a:solidFill>
            <a:srgbClr val="FFFFFF">
              <a:alpha val="8588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7" tIns="58783" rIns="117567" bIns="58783">
            <a:spAutoFit/>
          </a:bodyPr>
          <a:lstStyle>
            <a:lvl1pPr defTabSz="700405"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040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0405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47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19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91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63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Some old people __________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>
                <a:latin typeface="Times New Roman" panose="02020603050405020304" pitchFamily="18" charset="0"/>
              </a:rPr>
              <a:t>Taijiquan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They</a:t>
            </a: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_____________ </a:t>
            </a:r>
            <a:r>
              <a:rPr lang="en-US" altLang="zh-CN" sz="3600" b="1" i="1">
                <a:latin typeface="Times New Roman" panose="02020603050405020304" pitchFamily="18" charset="0"/>
              </a:rPr>
              <a:t>Yangge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3959368" y="4173141"/>
            <a:ext cx="2592316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playing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800868" y="4857751"/>
            <a:ext cx="3311816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aren’t playing</a:t>
            </a:r>
          </a:p>
        </p:txBody>
      </p:sp>
      <p:pic>
        <p:nvPicPr>
          <p:cNvPr id="22533" name="Picture 5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4517" y="621110"/>
            <a:ext cx="404613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863400" y="4365626"/>
            <a:ext cx="7669024" cy="1408906"/>
          </a:xfrm>
          <a:prstGeom prst="rect">
            <a:avLst/>
          </a:prstGeom>
          <a:solidFill>
            <a:srgbClr val="FFFFFF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He ________________ TV. He ______________ on a computer.</a:t>
            </a:r>
            <a:endParaRPr kumimoji="1"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1870700" y="4516438"/>
            <a:ext cx="3311817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isn’t watching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546926" y="5163344"/>
            <a:ext cx="2640988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working</a:t>
            </a:r>
          </a:p>
        </p:txBody>
      </p:sp>
      <p:pic>
        <p:nvPicPr>
          <p:cNvPr id="23557" name="Picture 5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2568" y="1125141"/>
            <a:ext cx="4228121" cy="303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nimBg="1"/>
      <p:bldP spid="165891" grpId="0"/>
      <p:bldP spid="16589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25394" y="998141"/>
            <a:ext cx="9118606" cy="113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Mime an action for your partner to guess. Use the expressions to help you.</a:t>
            </a:r>
          </a:p>
        </p:txBody>
      </p:sp>
      <p:sp>
        <p:nvSpPr>
          <p:cNvPr id="166915" name="WordArt 3"/>
          <p:cNvSpPr>
            <a:spLocks noChangeArrowheads="1" noChangeShapeType="1" noTextEdit="1"/>
          </p:cNvSpPr>
          <p:nvPr/>
        </p:nvSpPr>
        <p:spPr bwMode="auto">
          <a:xfrm>
            <a:off x="2268541" y="277813"/>
            <a:ext cx="4065176" cy="827485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7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Work in pairs </a:t>
            </a:r>
            <a:endParaRPr lang="zh-CN" altLang="en-US" sz="47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539627" y="4397375"/>
            <a:ext cx="8172674" cy="2573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3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A: You’re running for a bus!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B: No!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A: You’re playing basketball!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B: Yes!</a:t>
            </a:r>
          </a:p>
        </p:txBody>
      </p:sp>
      <p:sp>
        <p:nvSpPr>
          <p:cNvPr id="166917" name="AutoShape 5"/>
          <p:cNvSpPr>
            <a:spLocks noChangeArrowheads="1"/>
          </p:cNvSpPr>
          <p:nvPr/>
        </p:nvSpPr>
        <p:spPr bwMode="auto">
          <a:xfrm>
            <a:off x="349171" y="2079626"/>
            <a:ext cx="8350433" cy="2339579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15" tIns="59258" rIns="118515" bIns="59258" anchor="ctr"/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driving a car                 getting up</a:t>
            </a:r>
          </a:p>
          <a:p>
            <a:pPr eaLnBrk="1" hangingPunct="1">
              <a:defRPr/>
            </a:pP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going to sleep              lying in the sun</a:t>
            </a:r>
          </a:p>
          <a:p>
            <a:pPr eaLnBrk="1" hangingPunct="1">
              <a:defRPr/>
            </a:pP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playing basketball</a:t>
            </a:r>
            <a:r>
              <a:rPr lang="en-US" altLang="zh-CN" sz="31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running for a bus</a:t>
            </a:r>
          </a:p>
          <a:p>
            <a:pPr eaLnBrk="1" hangingPunct="1">
              <a:defRPr/>
            </a:pP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studying history          taking photos</a:t>
            </a:r>
          </a:p>
          <a:p>
            <a:pPr eaLnBrk="1" hangingPunct="1">
              <a:defRPr/>
            </a:pPr>
            <a:r>
              <a:rPr lang="en-US" altLang="zh-C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watching TV                 writing postcards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animBg="1"/>
      <p:bldP spid="166916" grpId="0"/>
      <p:bldP spid="1669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2"/>
          <p:cNvSpPr txBox="1">
            <a:spLocks noChangeArrowheads="1"/>
          </p:cNvSpPr>
          <p:nvPr/>
        </p:nvSpPr>
        <p:spPr bwMode="auto">
          <a:xfrm>
            <a:off x="683526" y="1089423"/>
            <a:ext cx="7776949" cy="4413510"/>
          </a:xfrm>
          <a:prstGeom prst="rect">
            <a:avLst/>
          </a:prstGeom>
          <a:solidFill>
            <a:srgbClr val="008000">
              <a:alpha val="8392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Learning to learn 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When you revise your vocabulary, choose words which are useful for you, and write them in sentences.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postcard: On holiday I usually send four or five postcards to my friends.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41784" y="2453835"/>
            <a:ext cx="184720" cy="5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b">
            <a:spAutoFit/>
          </a:bodyPr>
          <a:lstStyle/>
          <a:p>
            <a:pPr defTabSz="913765" eaLnBrk="1" hangingPunct="1"/>
            <a:endParaRPr kumimoji="1"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41784" y="2453835"/>
            <a:ext cx="184720" cy="5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 anchor="b">
            <a:spAutoFit/>
          </a:bodyPr>
          <a:lstStyle/>
          <a:p>
            <a:pPr defTabSz="913765" eaLnBrk="1" hangingPunct="1"/>
            <a:endParaRPr kumimoji="1" lang="zh-CN" altLang="zh-CN" sz="2900" b="1">
              <a:latin typeface="Times New Roman" panose="02020603050405020304" pitchFamily="18" charset="0"/>
            </a:endParaRP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539626" y="1268017"/>
            <a:ext cx="8352549" cy="5437093"/>
          </a:xfrm>
          <a:prstGeom prst="rect">
            <a:avLst/>
          </a:prstGeom>
          <a:solidFill>
            <a:srgbClr val="FFFFFF">
              <a:alpha val="9215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7" tIns="58783" rIns="117567" bIns="58783">
            <a:spAutoFit/>
          </a:bodyPr>
          <a:lstStyle>
            <a:lvl1pPr defTabSz="700405"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040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0405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04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447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019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591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16300" indent="-176530" defTabSz="70040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Time zones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In the US, from New York to Hawaii, there are several time zones.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It’s midday in New York, and people are having lunch. It’s 9:00 am in Los Angeles, and children are starting school. In Hawaii, it’s 7:00 am, and most people are getting up.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169990" name="Picture 6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38970"/>
            <a:ext cx="9144000" cy="621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9" name="WordArt 5"/>
          <p:cNvSpPr>
            <a:spLocks noChangeArrowheads="1" noChangeShapeType="1" noTextEdit="1"/>
          </p:cNvSpPr>
          <p:nvPr/>
        </p:nvSpPr>
        <p:spPr bwMode="auto">
          <a:xfrm>
            <a:off x="636971" y="7938"/>
            <a:ext cx="7307157" cy="900906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4700" b="1" kern="10">
                <a:ln w="9525">
                  <a:rou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华文新魏" panose="02010800040101010101" charset="-122"/>
                <a:ea typeface="华文新魏" panose="02010800040101010101" charset="-122"/>
              </a:rPr>
              <a:t>Around the world </a:t>
            </a:r>
            <a:endParaRPr lang="zh-CN" altLang="en-US" sz="4700" b="1" kern="10">
              <a:ln w="9525">
                <a:rou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nimBg="1"/>
      <p:bldP spid="1699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156598" y="549673"/>
            <a:ext cx="8987403" cy="4838242"/>
          </a:xfrm>
          <a:prstGeom prst="rect">
            <a:avLst/>
          </a:prstGeom>
          <a:solidFill>
            <a:srgbClr val="FFFFFF">
              <a:alpha val="8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41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Module task: Making a radio report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Work in groups of three or four. Plan a radio report.</a:t>
            </a:r>
          </a:p>
          <a:p>
            <a:pPr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Talk about news you would like to report.</a:t>
            </a:r>
          </a:p>
          <a:p>
            <a:pPr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List the activities you would like to report.</a:t>
            </a:r>
          </a:p>
          <a:p>
            <a:pPr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Make notes about the news. </a:t>
            </a:r>
          </a:p>
          <a:p>
            <a:pPr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Write what you are going to say</a:t>
            </a:r>
            <a:r>
              <a:rPr lang="en-US" altLang="zh-CN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49170" y="1091407"/>
            <a:ext cx="8642465" cy="5361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一、用动词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形式填空。</a:t>
            </a: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Tony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(take) photos.</a:t>
            </a: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They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(call) their teacher.</a:t>
            </a: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Lucy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(wait) for a bus.</a:t>
            </a: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We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(shop) with mother.</a:t>
            </a: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Daming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(lie) on the bed.</a:t>
            </a:r>
          </a:p>
          <a:p>
            <a:pPr defTabSz="913765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6. Lily and Tom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(have) a good </a:t>
            </a:r>
          </a:p>
          <a:p>
            <a:pPr defTabSz="913765" eaLnBrk="1" hangingPunct="1">
              <a:lnSpc>
                <a:spcPct val="12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time.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078086" y="1811735"/>
            <a:ext cx="2647338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is taking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2006135" y="2411016"/>
            <a:ext cx="2228335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are calling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1934185" y="3131344"/>
            <a:ext cx="2050576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is waiting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1646385" y="3780235"/>
            <a:ext cx="2710823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are shopping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2469579" y="4427141"/>
            <a:ext cx="1720451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is lying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3580572" y="5076032"/>
            <a:ext cx="2255844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are having</a:t>
            </a:r>
          </a:p>
        </p:txBody>
      </p:sp>
      <p:sp>
        <p:nvSpPr>
          <p:cNvPr id="139276" name="WordArt 12"/>
          <p:cNvSpPr>
            <a:spLocks noChangeArrowheads="1" noChangeShapeType="1" noTextEdit="1"/>
          </p:cNvSpPr>
          <p:nvPr/>
        </p:nvSpPr>
        <p:spPr bwMode="auto">
          <a:xfrm>
            <a:off x="2268541" y="277813"/>
            <a:ext cx="4065176" cy="827485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7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Exercises</a:t>
            </a:r>
            <a:endParaRPr lang="zh-CN" altLang="en-US" sz="47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3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/>
      <p:bldP spid="139268" grpId="0"/>
      <p:bldP spid="139269" grpId="0"/>
      <p:bldP spid="139270" grpId="0"/>
      <p:bldP spid="139272" grpId="0"/>
      <p:bldP spid="13927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516348" y="1029891"/>
            <a:ext cx="8375827" cy="46166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05000"/>
              </a:lnSpc>
            </a:pP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defTabSz="913765" eaLnBrk="1" hangingPunct="1">
              <a:lnSpc>
                <a:spcPct val="105000"/>
              </a:lnSpc>
            </a:pPr>
            <a:r>
              <a:rPr lang="en-US" altLang="zh-CN" sz="40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It’s eight now. Some people are _______ (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洗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 dishes in a _________ (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饭馆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 Some are going to the _____</a:t>
            </a:r>
            <a:r>
              <a:rPr lang="en-US" altLang="zh-CN" sz="4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(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歌剧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 Some are watching a ______ (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芭蕾舞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 Some are writing _________ (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明信片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550206" y="2266156"/>
            <a:ext cx="1981623" cy="7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05000"/>
              </a:lnSpc>
            </a:pPr>
            <a:r>
              <a:rPr lang="en-US" altLang="zh-CN" sz="40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washing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916830" y="2258219"/>
            <a:ext cx="2485286" cy="7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05000"/>
              </a:lnSpc>
            </a:pPr>
            <a:r>
              <a:rPr lang="en-US" altLang="zh-CN" sz="4000" b="1">
                <a:solidFill>
                  <a:srgbClr val="6600FF"/>
                </a:solidFill>
                <a:latin typeface="Times New Roman" panose="02020603050405020304" pitchFamily="18" charset="0"/>
              </a:rPr>
              <a:t>restaurant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7163259" y="2889250"/>
            <a:ext cx="1438204" cy="7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05000"/>
              </a:lnSpc>
            </a:pPr>
            <a:r>
              <a:rPr lang="en-US" altLang="zh-CN" sz="4000" b="1">
                <a:solidFill>
                  <a:srgbClr val="6600FF"/>
                </a:solidFill>
                <a:latin typeface="Times New Roman" panose="02020603050405020304" pitchFamily="18" charset="0"/>
              </a:rPr>
              <a:t>opera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7065915" y="3530205"/>
            <a:ext cx="1410954" cy="7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05000"/>
              </a:lnSpc>
            </a:pPr>
            <a:r>
              <a:rPr lang="en-US" altLang="zh-CN" sz="4000" b="1">
                <a:solidFill>
                  <a:srgbClr val="6600FF"/>
                </a:solidFill>
                <a:latin typeface="Times New Roman" panose="02020603050405020304" pitchFamily="18" charset="0"/>
              </a:rPr>
              <a:t>ballet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533276" y="4778375"/>
            <a:ext cx="2295811" cy="7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05000"/>
              </a:lnSpc>
            </a:pPr>
            <a:r>
              <a:rPr lang="en-US" altLang="zh-CN" sz="4000" b="1">
                <a:solidFill>
                  <a:srgbClr val="6600FF"/>
                </a:solidFill>
                <a:latin typeface="Times New Roman" panose="02020603050405020304" pitchFamily="18" charset="0"/>
              </a:rPr>
              <a:t>postcards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33277" y="932656"/>
            <a:ext cx="8210765" cy="67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>
              <a:lnSpc>
                <a:spcPct val="105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二、根据中文提示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完成下面的短文。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build="allAtOnce" animBg="1"/>
      <p:bldP spid="140291" grpId="0"/>
      <p:bldP spid="140292" grpId="0"/>
      <p:bldP spid="14029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80912" y="87313"/>
            <a:ext cx="8763088" cy="651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17855" indent="-265430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70280" indent="-26543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22705" indent="-26352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75130" indent="-26352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323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895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467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039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3535" indent="-343535" defTabSz="913765"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三、按要求完成句子。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</a:t>
            </a:r>
            <a:r>
              <a:rPr kumimoji="1"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having lunch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now. (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划线提问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kumimoji="1"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What are they doing now?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三班的学生正在做作业。 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students of Class Three ___ _____  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their homework.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（汉译英）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What are you doing now? (go to school)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(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用所给词组回答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kumimoji="1"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I am going to school now.</a:t>
            </a:r>
            <a:endParaRPr kumimoji="1" lang="en-US" altLang="zh-CN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Lucy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is talking to Lily.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划线提问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   Who is talking to Lily?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他们正在游泳。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汉译英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343535" indent="-343535" defTabSz="913765" eaLnBrk="1" hangingPunct="1">
              <a:lnSpc>
                <a:spcPct val="90000"/>
              </a:lnSpc>
            </a:pPr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   They </a:t>
            </a: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are swimming</a:t>
            </a:r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3600" dirty="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6604589" y="2067720"/>
            <a:ext cx="2035804" cy="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90000"/>
              </a:lnSpc>
            </a:pPr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are doing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399958" y="1597422"/>
            <a:ext cx="866786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17855" indent="-265430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70280" indent="-26543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22705" indent="-26352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75130" indent="-26352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323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895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467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039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3535" indent="-343535" defTabSz="913765" eaLnBrk="1" hangingPunct="1">
              <a:lnSpc>
                <a:spcPct val="95000"/>
              </a:lnSpc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现在是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7:20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。 他们在上语文课。</a:t>
            </a:r>
          </a:p>
          <a:p>
            <a:pPr marL="343535" indent="-343535" defTabSz="913765" eaLnBrk="1" hangingPunct="1">
              <a:lnSpc>
                <a:spcPct val="95000"/>
              </a:lnSpc>
            </a:pPr>
            <a:r>
              <a:rPr kumimoji="1" lang="zh-CN" altLang="en-US" sz="3600" b="1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It’s 7:20 now. They are having Chinese.</a:t>
            </a:r>
            <a:endParaRPr kumimoji="1" lang="en-US" altLang="zh-CN" sz="3600" b="1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L="343535" indent="-343535" defTabSz="913765" eaLnBrk="1" hangingPunct="1">
              <a:lnSpc>
                <a:spcPct val="95000"/>
              </a:lnSpc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他们正在扫地。</a:t>
            </a:r>
          </a:p>
          <a:p>
            <a:pPr marL="343535" indent="-343535" defTabSz="913765" eaLnBrk="1" hangingPunct="1">
              <a:lnSpc>
                <a:spcPct val="95000"/>
              </a:lnSpc>
            </a:pPr>
            <a:r>
              <a:rPr kumimoji="1" lang="zh-CN" altLang="en-US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They are sweeping the floor.</a:t>
            </a:r>
            <a:r>
              <a:rPr kumimoji="1" lang="en-US" altLang="zh-CN" sz="3600" b="1">
                <a:solidFill>
                  <a:srgbClr val="43C800"/>
                </a:solidFill>
                <a:latin typeface="Times New Roman" panose="02020603050405020304" pitchFamily="18" charset="0"/>
              </a:rPr>
              <a:t> </a:t>
            </a:r>
          </a:p>
          <a:p>
            <a:pPr marL="343535" indent="-343535" defTabSz="913765" eaLnBrk="1" hangingPunct="1">
              <a:lnSpc>
                <a:spcPct val="95000"/>
              </a:lnSpc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谁正在和莉莉说话？ </a:t>
            </a:r>
          </a:p>
          <a:p>
            <a:pPr marL="343535" indent="-343535" defTabSz="913765" eaLnBrk="1" hangingPunct="1">
              <a:lnSpc>
                <a:spcPct val="95000"/>
              </a:lnSpc>
            </a:pPr>
            <a:r>
              <a:rPr lang="zh-CN" altLang="en-US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Who is talking to Lily?</a:t>
            </a:r>
          </a:p>
          <a:p>
            <a:pPr marL="343535" indent="-343535" defTabSz="913765" eaLnBrk="1" hangingPunct="1">
              <a:lnSpc>
                <a:spcPct val="95000"/>
              </a:lnSpc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他们正在拍照。</a:t>
            </a:r>
          </a:p>
          <a:p>
            <a:pPr marL="343535" indent="-343535" defTabSz="913765" eaLnBrk="1" hangingPunct="1">
              <a:lnSpc>
                <a:spcPct val="95000"/>
              </a:lnSpc>
            </a:pPr>
            <a:r>
              <a:rPr kumimoji="1" lang="zh-CN" altLang="en-US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are taking</a:t>
            </a: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photos.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0912" y="883047"/>
            <a:ext cx="3961483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四、汉译英。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42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42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2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978626" y="3861594"/>
            <a:ext cx="3170033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It is ______.</a:t>
            </a:r>
          </a:p>
        </p:txBody>
      </p:sp>
      <p:pic>
        <p:nvPicPr>
          <p:cNvPr id="5123" name="Picture 3" descr="02600300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609" y="1700610"/>
            <a:ext cx="3191194" cy="374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AutoShape 4"/>
          <p:cNvSpPr>
            <a:spLocks noChangeArrowheads="1"/>
          </p:cNvSpPr>
          <p:nvPr/>
        </p:nvSpPr>
        <p:spPr bwMode="auto">
          <a:xfrm>
            <a:off x="755476" y="1557736"/>
            <a:ext cx="4609033" cy="1367234"/>
          </a:xfrm>
          <a:prstGeom prst="wedgeRoundRectCallout">
            <a:avLst>
              <a:gd name="adj1" fmla="val 51583"/>
              <a:gd name="adj2" fmla="val 93042"/>
              <a:gd name="adj3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/>
          <a:lstStyle/>
          <a:p>
            <a:pPr algn="ctr" defTabSz="913765" eaLnBrk="1" fontAlgn="b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is Chinese buffalo(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水牛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 doing?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6301974" y="5451079"/>
            <a:ext cx="1295100" cy="6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 eaLnBrk="1" fontAlgn="b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sit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2916092" y="3861594"/>
            <a:ext cx="1800867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fontAlgn="b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sitting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8" grpId="0" animBg="1"/>
      <p:bldP spid="154629" grpId="0" animBg="1"/>
      <p:bldP spid="1546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69094"/>
            <a:ext cx="6507244" cy="533798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90979"/>
                  </a:schemeClr>
                </a:solidFill>
              </a14:hiddenFill>
            </a:ext>
          </a:extLst>
        </p:spPr>
        <p:txBody>
          <a:bodyPr/>
          <a:lstStyle/>
          <a:p>
            <a:pPr algn="l" eaLnBrk="1" hangingPunct="1"/>
            <a:r>
              <a:rPr lang="zh-CN" altLang="en-US" sz="3400" b="1">
                <a:solidFill>
                  <a:srgbClr val="FF0000"/>
                </a:solidFill>
                <a:latin typeface="宋体" panose="02010600030101010101" pitchFamily="2" charset="-122"/>
              </a:rPr>
              <a:t>五、按要求完成下列句子。</a:t>
            </a:r>
            <a:endParaRPr lang="zh-CN" altLang="en-US" sz="3400" b="1">
              <a:solidFill>
                <a:srgbClr val="FF0000"/>
              </a:solidFill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70" y="1129111"/>
            <a:ext cx="9634952" cy="5179219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5881"/>
                  </a:schemeClr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They are </a:t>
            </a:r>
            <a:r>
              <a:rPr lang="en-US" altLang="zh-CN" sz="3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taking photos</a:t>
            </a: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.(</a:t>
            </a: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对划线部分提问</a:t>
            </a: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______ are they ______?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此刻，吉姆正在打篮球。</a:t>
            </a: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汉译英</a:t>
            </a: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Jim is playing basketball______________.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My dog is </a:t>
            </a:r>
            <a:r>
              <a:rPr lang="en-US" altLang="zh-CN" sz="3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at home</a:t>
            </a: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对划线部分提问）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zh-CN" altLang="en-US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___ your dog?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He lies in the bed. </a:t>
            </a: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（用 </a:t>
            </a:r>
            <a:r>
              <a:rPr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now </a:t>
            </a:r>
            <a:r>
              <a:rPr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改写句子）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zh-CN" altLang="en-US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 __ ______ in the bed now.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en-US" sz="3800" b="1" dirty="0">
                <a:latin typeface="Times New Roman" panose="02020603050405020304" pitchFamily="18" charset="0"/>
              </a:rPr>
              <a:t>我们正在度假旅游。</a:t>
            </a:r>
            <a:r>
              <a:rPr lang="en-US" altLang="zh-CN" sz="3100" b="1" dirty="0">
                <a:latin typeface="Times New Roman" panose="02020603050405020304" pitchFamily="18" charset="0"/>
              </a:rPr>
              <a:t>(</a:t>
            </a:r>
            <a:r>
              <a:rPr lang="zh-CN" altLang="en-US" sz="3100" b="1" dirty="0">
                <a:latin typeface="Times New Roman" panose="02020603050405020304" pitchFamily="18" charset="0"/>
              </a:rPr>
              <a:t>汉译英</a:t>
            </a:r>
            <a:r>
              <a:rPr lang="en-US" altLang="zh-CN" sz="3100" b="1" dirty="0">
                <a:latin typeface="Times New Roman" panose="02020603050405020304" pitchFamily="18" charset="0"/>
              </a:rPr>
              <a:t>)</a:t>
            </a:r>
            <a:r>
              <a:rPr lang="en-US" altLang="zh-CN" sz="3800" b="1" dirty="0">
                <a:latin typeface="Times New Roman" panose="02020603050405020304" pitchFamily="18" charset="0"/>
              </a:rPr>
              <a:t> </a:t>
            </a:r>
            <a:endParaRPr lang="en-US" altLang="zh-CN" sz="3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We’re __ _ _____ ____.     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672945" y="1510111"/>
            <a:ext cx="1595597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What 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948786" y="1510111"/>
            <a:ext cx="1487673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doing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5842764" y="2538017"/>
            <a:ext cx="3239866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at this moment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672944" y="3415110"/>
            <a:ext cx="2736217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Where   is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1307798" y="4337844"/>
            <a:ext cx="2520367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is   lying</a:t>
            </a: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1813564" y="5320111"/>
            <a:ext cx="4391066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on a holiday trip</a:t>
            </a: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419741" y="5949156"/>
            <a:ext cx="4799489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 (traveling on vacation)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  <p:bldP spid="146436" grpId="0"/>
      <p:bldP spid="146437" grpId="0"/>
      <p:bldP spid="146438" grpId="0"/>
      <p:bldP spid="146439" grpId="0"/>
      <p:bldP spid="146440" grpId="0"/>
      <p:bldP spid="146441" grpId="0"/>
      <p:bldP spid="1464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575601" y="980281"/>
            <a:ext cx="8124003" cy="4801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六、把下列动词改为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v-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zh-CN" altLang="en-US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形式。 </a:t>
            </a:r>
          </a:p>
          <a:p>
            <a:pPr defTabSz="913765"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sit                  swim               run          </a:t>
            </a:r>
          </a:p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put       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get                  see            </a:t>
            </a:r>
          </a:p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jump              read                clean         </a:t>
            </a:r>
          </a:p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eat                 listen               write           </a:t>
            </a:r>
          </a:p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have              take                 play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307797" y="1817688"/>
            <a:ext cx="1094064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ting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4441856" y="1787923"/>
            <a:ext cx="1474974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ming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6970686" y="1817688"/>
            <a:ext cx="1218918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ning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500370" y="2619375"/>
            <a:ext cx="1151200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ting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4092686" y="2528094"/>
            <a:ext cx="1153317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ting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875458" y="2619375"/>
            <a:ext cx="800209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4475714" y="3429000"/>
            <a:ext cx="800209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1403026" y="4228704"/>
            <a:ext cx="793566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7451059" y="3438923"/>
            <a:ext cx="1007300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1879166" y="3436938"/>
            <a:ext cx="869749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475714" y="4238625"/>
            <a:ext cx="800209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</a:p>
        </p:txBody>
      </p:sp>
      <p:grpSp>
        <p:nvGrpSpPr>
          <p:cNvPr id="147470" name="Group 14"/>
          <p:cNvGrpSpPr/>
          <p:nvPr/>
        </p:nvGrpSpPr>
        <p:grpSpPr bwMode="auto">
          <a:xfrm>
            <a:off x="7260603" y="4238625"/>
            <a:ext cx="1009416" cy="621110"/>
            <a:chOff x="975" y="3298"/>
            <a:chExt cx="636" cy="349"/>
          </a:xfrm>
        </p:grpSpPr>
        <p:sp>
          <p:nvSpPr>
            <p:cNvPr id="33816" name="Rectangle 15"/>
            <p:cNvSpPr>
              <a:spLocks noChangeArrowheads="1"/>
            </p:cNvSpPr>
            <p:nvPr/>
          </p:nvSpPr>
          <p:spPr bwMode="auto">
            <a:xfrm>
              <a:off x="1020" y="3385"/>
              <a:ext cx="136" cy="1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33817" name="Text Box 16"/>
            <p:cNvSpPr txBox="1">
              <a:spLocks noChangeArrowheads="1"/>
            </p:cNvSpPr>
            <p:nvPr/>
          </p:nvSpPr>
          <p:spPr bwMode="auto">
            <a:xfrm>
              <a:off x="975" y="3298"/>
              <a:ext cx="636" cy="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0546" tIns="35273" rIns="70546" bIns="35273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352425"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70485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05918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411605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18688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3260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7832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2404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3765"/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ing</a:t>
              </a:r>
            </a:p>
          </p:txBody>
        </p:sp>
      </p:grpSp>
      <p:grpSp>
        <p:nvGrpSpPr>
          <p:cNvPr id="147473" name="Group 17"/>
          <p:cNvGrpSpPr/>
          <p:nvPr/>
        </p:nvGrpSpPr>
        <p:grpSpPr bwMode="auto">
          <a:xfrm>
            <a:off x="1616760" y="5048250"/>
            <a:ext cx="1011532" cy="621110"/>
            <a:chOff x="975" y="3298"/>
            <a:chExt cx="636" cy="348"/>
          </a:xfrm>
        </p:grpSpPr>
        <p:sp>
          <p:nvSpPr>
            <p:cNvPr id="33814" name="Rectangle 18"/>
            <p:cNvSpPr>
              <a:spLocks noChangeArrowheads="1"/>
            </p:cNvSpPr>
            <p:nvPr/>
          </p:nvSpPr>
          <p:spPr bwMode="auto">
            <a:xfrm>
              <a:off x="1020" y="3385"/>
              <a:ext cx="136" cy="1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33815" name="Text Box 19"/>
            <p:cNvSpPr txBox="1">
              <a:spLocks noChangeArrowheads="1"/>
            </p:cNvSpPr>
            <p:nvPr/>
          </p:nvSpPr>
          <p:spPr bwMode="auto">
            <a:xfrm>
              <a:off x="975" y="3298"/>
              <a:ext cx="636" cy="3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0546" tIns="35273" rIns="70546" bIns="35273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352425"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70485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05918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411605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18688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3260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7832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2404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3765"/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ing</a:t>
              </a:r>
            </a:p>
          </p:txBody>
        </p:sp>
      </p:grpSp>
      <p:grpSp>
        <p:nvGrpSpPr>
          <p:cNvPr id="147476" name="Group 20"/>
          <p:cNvGrpSpPr/>
          <p:nvPr/>
        </p:nvGrpSpPr>
        <p:grpSpPr bwMode="auto">
          <a:xfrm>
            <a:off x="4139242" y="5048250"/>
            <a:ext cx="1009417" cy="621110"/>
            <a:chOff x="975" y="3298"/>
            <a:chExt cx="636" cy="348"/>
          </a:xfrm>
        </p:grpSpPr>
        <p:sp>
          <p:nvSpPr>
            <p:cNvPr id="33812" name="Rectangle 21"/>
            <p:cNvSpPr>
              <a:spLocks noChangeArrowheads="1"/>
            </p:cNvSpPr>
            <p:nvPr/>
          </p:nvSpPr>
          <p:spPr bwMode="auto">
            <a:xfrm>
              <a:off x="1020" y="3385"/>
              <a:ext cx="136" cy="1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33813" name="Text Box 22"/>
            <p:cNvSpPr txBox="1">
              <a:spLocks noChangeArrowheads="1"/>
            </p:cNvSpPr>
            <p:nvPr/>
          </p:nvSpPr>
          <p:spPr bwMode="auto">
            <a:xfrm>
              <a:off x="975" y="3298"/>
              <a:ext cx="636" cy="3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0546" tIns="35273" rIns="70546" bIns="35273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352425"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70485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05918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411605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18688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3260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7832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2404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3765"/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ing</a:t>
              </a:r>
            </a:p>
          </p:txBody>
        </p:sp>
      </p:grpSp>
      <p:grpSp>
        <p:nvGrpSpPr>
          <p:cNvPr id="147479" name="Group 23"/>
          <p:cNvGrpSpPr/>
          <p:nvPr/>
        </p:nvGrpSpPr>
        <p:grpSpPr bwMode="auto">
          <a:xfrm>
            <a:off x="7260603" y="5048250"/>
            <a:ext cx="1009416" cy="621110"/>
            <a:chOff x="975" y="3298"/>
            <a:chExt cx="636" cy="349"/>
          </a:xfrm>
        </p:grpSpPr>
        <p:sp>
          <p:nvSpPr>
            <p:cNvPr id="33810" name="Rectangle 24"/>
            <p:cNvSpPr>
              <a:spLocks noChangeArrowheads="1"/>
            </p:cNvSpPr>
            <p:nvPr/>
          </p:nvSpPr>
          <p:spPr bwMode="auto">
            <a:xfrm>
              <a:off x="1020" y="3385"/>
              <a:ext cx="136" cy="18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33811" name="Text Box 25"/>
            <p:cNvSpPr txBox="1">
              <a:spLocks noChangeArrowheads="1"/>
            </p:cNvSpPr>
            <p:nvPr/>
          </p:nvSpPr>
          <p:spPr bwMode="auto">
            <a:xfrm>
              <a:off x="975" y="3298"/>
              <a:ext cx="636" cy="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0546" tIns="35273" rIns="70546" bIns="35273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352425"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70485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05918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411605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18688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3260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7832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240405" indent="-176530" defTabSz="704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3765"/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ing</a:t>
              </a: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7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7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7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7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 autoUpdateAnimBg="0"/>
      <p:bldP spid="147460" grpId="0" build="p" autoUpdateAnimBg="0"/>
      <p:bldP spid="147461" grpId="0" build="p" autoUpdateAnimBg="0"/>
      <p:bldP spid="147462" grpId="0" build="p" autoUpdateAnimBg="0"/>
      <p:bldP spid="147463" grpId="0" build="p" autoUpdateAnimBg="0"/>
      <p:bldP spid="147464" grpId="0" build="p" autoUpdateAnimBg="0"/>
      <p:bldP spid="147465" grpId="0" build="p" autoUpdateAnimBg="0"/>
      <p:bldP spid="147466" grpId="0" build="p" autoUpdateAnimBg="0"/>
      <p:bldP spid="147467" grpId="0" build="p" autoUpdateAnimBg="0"/>
      <p:bldP spid="147468" grpId="0" build="p" autoUpdateAnimBg="0"/>
      <p:bldP spid="14746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35976" y="1051719"/>
            <a:ext cx="9143999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108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zh-CN" altLang="en-US" sz="3600" b="1">
                <a:solidFill>
                  <a:srgbClr val="6600FF"/>
                </a:solidFill>
                <a:latin typeface="Times New Roman" panose="02020603050405020304" pitchFamily="18" charset="0"/>
              </a:rPr>
              <a:t>七、用</a:t>
            </a:r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be (is, am, are)</a:t>
            </a:r>
            <a:r>
              <a:rPr lang="zh-CN" altLang="en-US" sz="3600" b="1">
                <a:solidFill>
                  <a:srgbClr val="6600FF"/>
                </a:solidFill>
                <a:latin typeface="Times New Roman" panose="02020603050405020304" pitchFamily="18" charset="0"/>
              </a:rPr>
              <a:t>动词的适当形式填空。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827426" y="1700611"/>
            <a:ext cx="8244624" cy="437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17855" indent="-265430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70280" indent="-26543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22705" indent="-26352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75130" indent="-26352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323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895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467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03930" indent="-263525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3535" indent="-343535" defTabSz="913765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Tony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buying some fruits.</a:t>
            </a:r>
          </a:p>
          <a:p>
            <a:pPr marL="343535" indent="-343535" defTabSz="913765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Lucy and Lily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doing their homework.</a:t>
            </a:r>
          </a:p>
          <a:p>
            <a:pPr marL="343535" indent="-343535" defTabSz="913765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 I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singing in the washroom.</a:t>
            </a:r>
          </a:p>
          <a:p>
            <a:pPr marL="343535" indent="-343535" defTabSz="913765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They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playing football.</a:t>
            </a:r>
          </a:p>
          <a:p>
            <a:pPr marL="343535" indent="-343535" defTabSz="913765" eaLnBrk="1" hangingPunct="1">
              <a:lnSpc>
                <a:spcPct val="13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She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enjoying her visit.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2662151" y="1787922"/>
            <a:ext cx="488837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317000" y="2508251"/>
            <a:ext cx="821077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1796634" y="3948907"/>
            <a:ext cx="793566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2520367" y="4673204"/>
            <a:ext cx="818960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2302401" y="5393532"/>
            <a:ext cx="488837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/>
      <p:bldP spid="148484" grpId="0"/>
      <p:bldP spid="148485" grpId="0"/>
      <p:bldP spid="148486" grpId="0"/>
      <p:bldP spid="148487" grpId="0"/>
      <p:bldP spid="14848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29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176" y="1043782"/>
            <a:ext cx="7201348" cy="152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2099248" y="1297782"/>
            <a:ext cx="4381318" cy="107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6400" b="1" dirty="0">
                <a:solidFill>
                  <a:srgbClr val="FF6600"/>
                </a:solidFill>
              </a:rPr>
              <a:t>Homework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115227" y="2924968"/>
            <a:ext cx="7453174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Try to remember some of the things that people do at different times and different places.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2" descr="C:\Users\AppleBar\Desktop\剪头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015" y="2504401"/>
            <a:ext cx="2304516" cy="223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868" name="组合 21"/>
          <p:cNvGrpSpPr/>
          <p:nvPr/>
        </p:nvGrpSpPr>
        <p:grpSpPr bwMode="auto">
          <a:xfrm>
            <a:off x="7597075" y="1125141"/>
            <a:ext cx="1223150" cy="3022203"/>
            <a:chOff x="4500563" y="773113"/>
            <a:chExt cx="1655762" cy="3311525"/>
          </a:xfrm>
        </p:grpSpPr>
        <p:sp>
          <p:nvSpPr>
            <p:cNvPr id="36870" name="Freeform 2"/>
            <p:cNvSpPr/>
            <p:nvPr/>
          </p:nvSpPr>
          <p:spPr bwMode="auto">
            <a:xfrm>
              <a:off x="4713288" y="773113"/>
              <a:ext cx="219075" cy="863600"/>
            </a:xfrm>
            <a:custGeom>
              <a:avLst/>
              <a:gdLst>
                <a:gd name="T0" fmla="*/ 118446550 w 138"/>
                <a:gd name="T1" fmla="*/ 0 h 544"/>
                <a:gd name="T2" fmla="*/ 15120938 w 138"/>
                <a:gd name="T3" fmla="*/ 544353750 h 544"/>
                <a:gd name="T4" fmla="*/ 30241875 w 138"/>
                <a:gd name="T5" fmla="*/ 861893438 h 544"/>
                <a:gd name="T6" fmla="*/ 95765938 w 138"/>
                <a:gd name="T7" fmla="*/ 1101307488 h 544"/>
                <a:gd name="T8" fmla="*/ 173891575 w 138"/>
                <a:gd name="T9" fmla="*/ 1260078125 h 544"/>
                <a:gd name="T10" fmla="*/ 347781563 w 138"/>
                <a:gd name="T11" fmla="*/ 1370965000 h 5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544"/>
                <a:gd name="T20" fmla="*/ 138 w 138"/>
                <a:gd name="T21" fmla="*/ 544 h 5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544">
                  <a:moveTo>
                    <a:pt x="47" y="0"/>
                  </a:moveTo>
                  <a:lnTo>
                    <a:pt x="6" y="216"/>
                  </a:lnTo>
                  <a:cubicBezTo>
                    <a:pt x="0" y="273"/>
                    <a:pt x="7" y="305"/>
                    <a:pt x="12" y="342"/>
                  </a:cubicBezTo>
                  <a:cubicBezTo>
                    <a:pt x="17" y="379"/>
                    <a:pt x="29" y="411"/>
                    <a:pt x="38" y="437"/>
                  </a:cubicBezTo>
                  <a:lnTo>
                    <a:pt x="69" y="500"/>
                  </a:lnTo>
                  <a:lnTo>
                    <a:pt x="138" y="544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71" name="Oval 3"/>
            <p:cNvSpPr>
              <a:spLocks noChangeArrowheads="1"/>
            </p:cNvSpPr>
            <p:nvPr/>
          </p:nvSpPr>
          <p:spPr bwMode="auto">
            <a:xfrm>
              <a:off x="4932363" y="1347788"/>
              <a:ext cx="360362" cy="36036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 wrap="none" lIns="70546" tIns="35273" rIns="70546" bIns="35273" anchor="ctr"/>
            <a:lstStyle/>
            <a:p>
              <a:pPr algn="ctr" defTabSz="913765" eaLnBrk="1" hangingPunct="1"/>
              <a:endParaRPr lang="zh-CN" altLang="zh-CN"/>
            </a:p>
          </p:txBody>
        </p:sp>
        <p:sp>
          <p:nvSpPr>
            <p:cNvPr id="36872" name="Freeform 4"/>
            <p:cNvSpPr/>
            <p:nvPr/>
          </p:nvSpPr>
          <p:spPr bwMode="auto">
            <a:xfrm>
              <a:off x="5054600" y="1347788"/>
              <a:ext cx="165100" cy="288925"/>
            </a:xfrm>
            <a:custGeom>
              <a:avLst/>
              <a:gdLst>
                <a:gd name="T0" fmla="*/ 148688425 w 104"/>
                <a:gd name="T1" fmla="*/ 0 h 182"/>
                <a:gd name="T2" fmla="*/ 63004700 w 104"/>
                <a:gd name="T3" fmla="*/ 284776863 h 182"/>
                <a:gd name="T4" fmla="*/ 262096250 w 104"/>
                <a:gd name="T5" fmla="*/ 458668438 h 182"/>
                <a:gd name="T6" fmla="*/ 0 60000 65536"/>
                <a:gd name="T7" fmla="*/ 0 60000 65536"/>
                <a:gd name="T8" fmla="*/ 0 60000 65536"/>
                <a:gd name="T9" fmla="*/ 0 w 104"/>
                <a:gd name="T10" fmla="*/ 0 h 182"/>
                <a:gd name="T11" fmla="*/ 104 w 104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82">
                  <a:moveTo>
                    <a:pt x="59" y="0"/>
                  </a:moveTo>
                  <a:cubicBezTo>
                    <a:pt x="53" y="19"/>
                    <a:pt x="0" y="50"/>
                    <a:pt x="25" y="113"/>
                  </a:cubicBezTo>
                  <a:cubicBezTo>
                    <a:pt x="50" y="176"/>
                    <a:pt x="88" y="168"/>
                    <a:pt x="104" y="182"/>
                  </a:cubicBezTo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73" name="Freeform 5"/>
            <p:cNvSpPr/>
            <p:nvPr/>
          </p:nvSpPr>
          <p:spPr bwMode="auto">
            <a:xfrm>
              <a:off x="5292725" y="1492250"/>
              <a:ext cx="142875" cy="144463"/>
            </a:xfrm>
            <a:custGeom>
              <a:avLst/>
              <a:gdLst>
                <a:gd name="T0" fmla="*/ 0 w 90"/>
                <a:gd name="T1" fmla="*/ 0 h 91"/>
                <a:gd name="T2" fmla="*/ 163810950 w 90"/>
                <a:gd name="T3" fmla="*/ 88206568 h 91"/>
                <a:gd name="T4" fmla="*/ 226814063 w 90"/>
                <a:gd name="T5" fmla="*/ 229335806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65" y="35"/>
                  </a:lnTo>
                  <a:lnTo>
                    <a:pt x="9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74" name="Freeform 6"/>
            <p:cNvSpPr/>
            <p:nvPr/>
          </p:nvSpPr>
          <p:spPr bwMode="auto">
            <a:xfrm>
              <a:off x="5148263" y="1565275"/>
              <a:ext cx="792162" cy="273050"/>
            </a:xfrm>
            <a:custGeom>
              <a:avLst/>
              <a:gdLst>
                <a:gd name="T0" fmla="*/ 0 w 499"/>
                <a:gd name="T1" fmla="*/ 345262200 h 172"/>
                <a:gd name="T2" fmla="*/ 168849568 w 499"/>
                <a:gd name="T3" fmla="*/ 403225000 h 172"/>
                <a:gd name="T4" fmla="*/ 378023199 w 499"/>
                <a:gd name="T5" fmla="*/ 433466875 h 172"/>
                <a:gd name="T6" fmla="*/ 665320830 w 499"/>
                <a:gd name="T7" fmla="*/ 403225000 h 172"/>
                <a:gd name="T8" fmla="*/ 1000500606 w 499"/>
                <a:gd name="T9" fmla="*/ 226814063 h 172"/>
                <a:gd name="T10" fmla="*/ 1257556381 w 499"/>
                <a:gd name="T11" fmla="*/ 0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9"/>
                <a:gd name="T19" fmla="*/ 0 h 172"/>
                <a:gd name="T20" fmla="*/ 499 w 499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9" h="172">
                  <a:moveTo>
                    <a:pt x="0" y="137"/>
                  </a:moveTo>
                  <a:lnTo>
                    <a:pt x="67" y="160"/>
                  </a:lnTo>
                  <a:lnTo>
                    <a:pt x="150" y="172"/>
                  </a:lnTo>
                  <a:lnTo>
                    <a:pt x="264" y="160"/>
                  </a:lnTo>
                  <a:lnTo>
                    <a:pt x="397" y="90"/>
                  </a:lnTo>
                  <a:lnTo>
                    <a:pt x="499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75" name="Freeform 7"/>
            <p:cNvSpPr/>
            <p:nvPr/>
          </p:nvSpPr>
          <p:spPr bwMode="auto">
            <a:xfrm>
              <a:off x="4883150" y="1735138"/>
              <a:ext cx="93663" cy="536575"/>
            </a:xfrm>
            <a:custGeom>
              <a:avLst/>
              <a:gdLst>
                <a:gd name="T0" fmla="*/ 148690806 w 59"/>
                <a:gd name="T1" fmla="*/ 0 h 338"/>
                <a:gd name="T2" fmla="*/ 32763000 w 59"/>
                <a:gd name="T3" fmla="*/ 199093138 h 338"/>
                <a:gd name="T4" fmla="*/ 0 w 59"/>
                <a:gd name="T5" fmla="*/ 420866888 h 338"/>
                <a:gd name="T6" fmla="*/ 32763000 w 59"/>
                <a:gd name="T7" fmla="*/ 612397175 h 338"/>
                <a:gd name="T8" fmla="*/ 143650467 w 59"/>
                <a:gd name="T9" fmla="*/ 851812813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338"/>
                <a:gd name="T17" fmla="*/ 59 w 59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338">
                  <a:moveTo>
                    <a:pt x="59" y="0"/>
                  </a:moveTo>
                  <a:lnTo>
                    <a:pt x="13" y="79"/>
                  </a:lnTo>
                  <a:lnTo>
                    <a:pt x="0" y="167"/>
                  </a:lnTo>
                  <a:lnTo>
                    <a:pt x="13" y="243"/>
                  </a:lnTo>
                  <a:lnTo>
                    <a:pt x="57" y="338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76" name="Freeform 8"/>
            <p:cNvSpPr/>
            <p:nvPr/>
          </p:nvSpPr>
          <p:spPr bwMode="auto">
            <a:xfrm>
              <a:off x="4502150" y="2284413"/>
              <a:ext cx="503238" cy="360362"/>
            </a:xfrm>
            <a:custGeom>
              <a:avLst/>
              <a:gdLst>
                <a:gd name="T0" fmla="*/ 798891119 w 317"/>
                <a:gd name="T1" fmla="*/ 0 h 227"/>
                <a:gd name="T2" fmla="*/ 526713973 w 317"/>
                <a:gd name="T3" fmla="*/ 201612220 h 227"/>
                <a:gd name="T4" fmla="*/ 0 w 317"/>
                <a:gd name="T5" fmla="*/ 572073881 h 227"/>
                <a:gd name="T6" fmla="*/ 0 60000 65536"/>
                <a:gd name="T7" fmla="*/ 0 60000 65536"/>
                <a:gd name="T8" fmla="*/ 0 60000 65536"/>
                <a:gd name="T9" fmla="*/ 0 w 317"/>
                <a:gd name="T10" fmla="*/ 0 h 227"/>
                <a:gd name="T11" fmla="*/ 317 w 317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227">
                  <a:moveTo>
                    <a:pt x="317" y="0"/>
                  </a:moveTo>
                  <a:cubicBezTo>
                    <a:pt x="299" y="13"/>
                    <a:pt x="262" y="42"/>
                    <a:pt x="209" y="80"/>
                  </a:cubicBezTo>
                  <a:cubicBezTo>
                    <a:pt x="156" y="118"/>
                    <a:pt x="44" y="197"/>
                    <a:pt x="0" y="22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77" name="Freeform 9"/>
            <p:cNvSpPr/>
            <p:nvPr/>
          </p:nvSpPr>
          <p:spPr bwMode="auto">
            <a:xfrm>
              <a:off x="4500563" y="2139950"/>
              <a:ext cx="1008062" cy="661988"/>
            </a:xfrm>
            <a:custGeom>
              <a:avLst/>
              <a:gdLst>
                <a:gd name="T0" fmla="*/ 0 w 635"/>
                <a:gd name="T1" fmla="*/ 801410293 h 417"/>
                <a:gd name="T2" fmla="*/ 113406181 w 635"/>
                <a:gd name="T3" fmla="*/ 914818203 h 417"/>
                <a:gd name="T4" fmla="*/ 342741080 w 635"/>
                <a:gd name="T5" fmla="*/ 1030745479 h 417"/>
                <a:gd name="T6" fmla="*/ 456147261 w 635"/>
                <a:gd name="T7" fmla="*/ 914818203 h 417"/>
                <a:gd name="T8" fmla="*/ 569555030 w 635"/>
                <a:gd name="T9" fmla="*/ 1030745479 h 417"/>
                <a:gd name="T10" fmla="*/ 685482160 w 635"/>
                <a:gd name="T11" fmla="*/ 1030745479 h 417"/>
                <a:gd name="T12" fmla="*/ 798888341 w 635"/>
                <a:gd name="T13" fmla="*/ 914818203 h 417"/>
                <a:gd name="T14" fmla="*/ 1028223240 w 635"/>
                <a:gd name="T15" fmla="*/ 1030745479 h 417"/>
                <a:gd name="T16" fmla="*/ 1141629421 w 635"/>
                <a:gd name="T17" fmla="*/ 801410293 h 417"/>
                <a:gd name="T18" fmla="*/ 1257556551 w 635"/>
                <a:gd name="T19" fmla="*/ 801410293 h 417"/>
                <a:gd name="T20" fmla="*/ 1370964320 w 635"/>
                <a:gd name="T21" fmla="*/ 572076695 h 417"/>
                <a:gd name="T22" fmla="*/ 1484370501 w 635"/>
                <a:gd name="T23" fmla="*/ 572076695 h 417"/>
                <a:gd name="T24" fmla="*/ 1484370501 w 635"/>
                <a:gd name="T25" fmla="*/ 342741509 h 417"/>
                <a:gd name="T26" fmla="*/ 1600297631 w 635"/>
                <a:gd name="T27" fmla="*/ 229335186 h 417"/>
                <a:gd name="T28" fmla="*/ 1484370501 w 635"/>
                <a:gd name="T29" fmla="*/ 0 h 417"/>
                <a:gd name="T30" fmla="*/ 1257556551 w 635"/>
                <a:gd name="T31" fmla="*/ 229335186 h 417"/>
                <a:gd name="T32" fmla="*/ 751006190 w 635"/>
                <a:gd name="T33" fmla="*/ 239415818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5"/>
                <a:gd name="T52" fmla="*/ 0 h 417"/>
                <a:gd name="T53" fmla="*/ 635 w 635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5" h="417">
                  <a:moveTo>
                    <a:pt x="0" y="318"/>
                  </a:moveTo>
                  <a:cubicBezTo>
                    <a:pt x="11" y="333"/>
                    <a:pt x="22" y="348"/>
                    <a:pt x="45" y="363"/>
                  </a:cubicBezTo>
                  <a:cubicBezTo>
                    <a:pt x="68" y="378"/>
                    <a:pt x="113" y="409"/>
                    <a:pt x="136" y="409"/>
                  </a:cubicBezTo>
                  <a:cubicBezTo>
                    <a:pt x="159" y="409"/>
                    <a:pt x="166" y="363"/>
                    <a:pt x="181" y="363"/>
                  </a:cubicBezTo>
                  <a:cubicBezTo>
                    <a:pt x="196" y="363"/>
                    <a:pt x="211" y="401"/>
                    <a:pt x="226" y="409"/>
                  </a:cubicBezTo>
                  <a:cubicBezTo>
                    <a:pt x="241" y="417"/>
                    <a:pt x="257" y="417"/>
                    <a:pt x="272" y="409"/>
                  </a:cubicBezTo>
                  <a:cubicBezTo>
                    <a:pt x="287" y="401"/>
                    <a:pt x="294" y="363"/>
                    <a:pt x="317" y="363"/>
                  </a:cubicBezTo>
                  <a:cubicBezTo>
                    <a:pt x="340" y="363"/>
                    <a:pt x="385" y="416"/>
                    <a:pt x="408" y="409"/>
                  </a:cubicBezTo>
                  <a:cubicBezTo>
                    <a:pt x="431" y="402"/>
                    <a:pt x="438" y="333"/>
                    <a:pt x="453" y="318"/>
                  </a:cubicBezTo>
                  <a:cubicBezTo>
                    <a:pt x="468" y="303"/>
                    <a:pt x="484" y="333"/>
                    <a:pt x="499" y="318"/>
                  </a:cubicBezTo>
                  <a:cubicBezTo>
                    <a:pt x="514" y="303"/>
                    <a:pt x="529" y="242"/>
                    <a:pt x="544" y="227"/>
                  </a:cubicBezTo>
                  <a:cubicBezTo>
                    <a:pt x="559" y="212"/>
                    <a:pt x="582" y="242"/>
                    <a:pt x="589" y="227"/>
                  </a:cubicBezTo>
                  <a:cubicBezTo>
                    <a:pt x="596" y="212"/>
                    <a:pt x="581" y="159"/>
                    <a:pt x="589" y="136"/>
                  </a:cubicBezTo>
                  <a:cubicBezTo>
                    <a:pt x="597" y="113"/>
                    <a:pt x="635" y="114"/>
                    <a:pt x="635" y="91"/>
                  </a:cubicBezTo>
                  <a:cubicBezTo>
                    <a:pt x="635" y="68"/>
                    <a:pt x="612" y="0"/>
                    <a:pt x="589" y="0"/>
                  </a:cubicBezTo>
                  <a:cubicBezTo>
                    <a:pt x="566" y="0"/>
                    <a:pt x="547" y="75"/>
                    <a:pt x="499" y="91"/>
                  </a:cubicBezTo>
                  <a:cubicBezTo>
                    <a:pt x="451" y="107"/>
                    <a:pt x="340" y="94"/>
                    <a:pt x="298" y="95"/>
                  </a:cubicBezTo>
                </a:path>
              </a:pathLst>
            </a:custGeom>
            <a:solidFill>
              <a:srgbClr val="FFFF00"/>
            </a:solidFill>
            <a:ln w="22225">
              <a:solidFill>
                <a:schemeClr val="tx1"/>
              </a:solidFill>
              <a:round/>
            </a:ln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78" name="Freeform 10"/>
            <p:cNvSpPr/>
            <p:nvPr/>
          </p:nvSpPr>
          <p:spPr bwMode="auto">
            <a:xfrm>
              <a:off x="4903788" y="2860675"/>
              <a:ext cx="173037" cy="1079500"/>
            </a:xfrm>
            <a:custGeom>
              <a:avLst/>
              <a:gdLst>
                <a:gd name="T0" fmla="*/ 45362681 w 109"/>
                <a:gd name="T1" fmla="*/ 0 h 680"/>
                <a:gd name="T2" fmla="*/ 0 w 109"/>
                <a:gd name="T3" fmla="*/ 609877813 h 680"/>
                <a:gd name="T4" fmla="*/ 274695444 w 109"/>
                <a:gd name="T5" fmla="*/ 1713706250 h 680"/>
                <a:gd name="T6" fmla="*/ 0 60000 65536"/>
                <a:gd name="T7" fmla="*/ 0 60000 65536"/>
                <a:gd name="T8" fmla="*/ 0 60000 65536"/>
                <a:gd name="T9" fmla="*/ 0 w 109"/>
                <a:gd name="T10" fmla="*/ 0 h 680"/>
                <a:gd name="T11" fmla="*/ 109 w 109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680">
                  <a:moveTo>
                    <a:pt x="18" y="0"/>
                  </a:moveTo>
                  <a:lnTo>
                    <a:pt x="0" y="242"/>
                  </a:lnTo>
                  <a:lnTo>
                    <a:pt x="109" y="68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79" name="Freeform 11"/>
            <p:cNvSpPr/>
            <p:nvPr/>
          </p:nvSpPr>
          <p:spPr bwMode="auto">
            <a:xfrm>
              <a:off x="5435600" y="2068513"/>
              <a:ext cx="576263" cy="484187"/>
            </a:xfrm>
            <a:custGeom>
              <a:avLst/>
              <a:gdLst>
                <a:gd name="T0" fmla="*/ 0 w 363"/>
                <a:gd name="T1" fmla="*/ 685481792 h 305"/>
                <a:gd name="T2" fmla="*/ 95766021 w 363"/>
                <a:gd name="T3" fmla="*/ 735884865 h 305"/>
                <a:gd name="T4" fmla="*/ 352822181 w 363"/>
                <a:gd name="T5" fmla="*/ 768646069 h 305"/>
                <a:gd name="T6" fmla="*/ 783770068 w 363"/>
                <a:gd name="T7" fmla="*/ 241934750 h 305"/>
                <a:gd name="T8" fmla="*/ 914818306 w 363"/>
                <a:gd name="T9" fmla="*/ 0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3"/>
                <a:gd name="T16" fmla="*/ 0 h 305"/>
                <a:gd name="T17" fmla="*/ 363 w 363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3" h="305">
                  <a:moveTo>
                    <a:pt x="0" y="272"/>
                  </a:moveTo>
                  <a:lnTo>
                    <a:pt x="38" y="292"/>
                  </a:lnTo>
                  <a:lnTo>
                    <a:pt x="140" y="305"/>
                  </a:lnTo>
                  <a:lnTo>
                    <a:pt x="311" y="96"/>
                  </a:lnTo>
                  <a:lnTo>
                    <a:pt x="363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80" name="Freeform 12"/>
            <p:cNvSpPr/>
            <p:nvPr/>
          </p:nvSpPr>
          <p:spPr bwMode="auto">
            <a:xfrm>
              <a:off x="6011863" y="1925638"/>
              <a:ext cx="144462" cy="144462"/>
            </a:xfrm>
            <a:custGeom>
              <a:avLst/>
              <a:gdLst>
                <a:gd name="T0" fmla="*/ 0 w 91"/>
                <a:gd name="T1" fmla="*/ 229332631 h 91"/>
                <a:gd name="T2" fmla="*/ 171370032 w 91"/>
                <a:gd name="T3" fmla="*/ 93244665 h 91"/>
                <a:gd name="T4" fmla="*/ 229332631 w 91"/>
                <a:gd name="T5" fmla="*/ 0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0" y="91"/>
                  </a:moveTo>
                  <a:lnTo>
                    <a:pt x="68" y="37"/>
                  </a:lnTo>
                  <a:lnTo>
                    <a:pt x="91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81" name="Freeform 13"/>
            <p:cNvSpPr/>
            <p:nvPr/>
          </p:nvSpPr>
          <p:spPr bwMode="auto">
            <a:xfrm>
              <a:off x="4933950" y="3940175"/>
              <a:ext cx="144463" cy="144463"/>
            </a:xfrm>
            <a:custGeom>
              <a:avLst/>
              <a:gdLst>
                <a:gd name="T0" fmla="*/ 229335806 w 91"/>
                <a:gd name="T1" fmla="*/ 0 h 91"/>
                <a:gd name="T2" fmla="*/ 151209898 w 91"/>
                <a:gd name="T3" fmla="*/ 113408218 h 91"/>
                <a:gd name="T4" fmla="*/ 0 w 91"/>
                <a:gd name="T5" fmla="*/ 229335806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91" y="0"/>
                  </a:moveTo>
                  <a:lnTo>
                    <a:pt x="60" y="45"/>
                  </a:lnTo>
                  <a:lnTo>
                    <a:pt x="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  <p:sp>
          <p:nvSpPr>
            <p:cNvPr id="36882" name="Freeform 14"/>
            <p:cNvSpPr/>
            <p:nvPr/>
          </p:nvSpPr>
          <p:spPr bwMode="auto">
            <a:xfrm>
              <a:off x="5076825" y="3940175"/>
              <a:ext cx="114300" cy="119063"/>
            </a:xfrm>
            <a:custGeom>
              <a:avLst/>
              <a:gdLst>
                <a:gd name="T0" fmla="*/ 0 w 72"/>
                <a:gd name="T1" fmla="*/ 0 h 75"/>
                <a:gd name="T2" fmla="*/ 156249688 w 72"/>
                <a:gd name="T3" fmla="*/ 15121001 h 75"/>
                <a:gd name="T4" fmla="*/ 156249688 w 72"/>
                <a:gd name="T5" fmla="*/ 189013306 h 75"/>
                <a:gd name="T6" fmla="*/ 0 60000 65536"/>
                <a:gd name="T7" fmla="*/ 0 60000 65536"/>
                <a:gd name="T8" fmla="*/ 0 60000 65536"/>
                <a:gd name="T9" fmla="*/ 0 w 72"/>
                <a:gd name="T10" fmla="*/ 0 h 75"/>
                <a:gd name="T11" fmla="*/ 72 w 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75">
                  <a:moveTo>
                    <a:pt x="0" y="0"/>
                  </a:moveTo>
                  <a:cubicBezTo>
                    <a:pt x="10" y="1"/>
                    <a:pt x="49" y="18"/>
                    <a:pt x="62" y="6"/>
                  </a:cubicBezTo>
                  <a:cubicBezTo>
                    <a:pt x="72" y="18"/>
                    <a:pt x="62" y="61"/>
                    <a:pt x="62" y="75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0546" tIns="35273" rIns="70546" bIns="35273"/>
            <a:lstStyle/>
            <a:p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2244843" y="3030316"/>
            <a:ext cx="6878235" cy="1473890"/>
          </a:xfrm>
          <a:prstGeom prst="rect">
            <a:avLst/>
          </a:prstGeom>
          <a:noFill/>
        </p:spPr>
        <p:txBody>
          <a:bodyPr wrap="square" lIns="118515" tIns="59258" rIns="118515" bIns="592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altLang="zh-CN" sz="8800" b="1" spc="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Good </a:t>
            </a:r>
            <a:r>
              <a:rPr lang="en-US" altLang="zh-CN" sz="8800" b="1" spc="6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bye</a:t>
            </a:r>
            <a:r>
              <a:rPr lang="en-US" altLang="zh-CN" sz="8800" b="1" spc="6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zh-CN" altLang="en-US" sz="8800" b="1" spc="6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009918111652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091" y="837407"/>
            <a:ext cx="3817583" cy="46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20099181115596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327" y="837407"/>
            <a:ext cx="3347791" cy="46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196592" y="4804172"/>
            <a:ext cx="4391067" cy="640953"/>
          </a:xfrm>
          <a:prstGeom prst="rect">
            <a:avLst/>
          </a:prstGeom>
          <a:solidFill>
            <a:srgbClr val="53A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 eaLnBrk="1" fontAlgn="b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have a guitar lesson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971327" y="837406"/>
            <a:ext cx="1942650" cy="642938"/>
          </a:xfrm>
          <a:prstGeom prst="rect">
            <a:avLst/>
          </a:prstGeom>
          <a:solidFill>
            <a:srgbClr val="53A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teacher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6299859" y="837406"/>
            <a:ext cx="1896094" cy="646325"/>
          </a:xfrm>
          <a:prstGeom prst="rect">
            <a:avLst/>
          </a:prstGeom>
          <a:solidFill>
            <a:srgbClr val="53A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students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827427" y="5589985"/>
            <a:ext cx="7740974" cy="6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fontAlgn="b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The teacher __ ______ a guitar lesson.</a:t>
            </a:r>
          </a:p>
        </p:txBody>
      </p:sp>
      <p:sp>
        <p:nvSpPr>
          <p:cNvPr id="155656" name="AutoShape 8"/>
          <p:cNvSpPr>
            <a:spLocks noChangeArrowheads="1"/>
          </p:cNvSpPr>
          <p:nvPr/>
        </p:nvSpPr>
        <p:spPr bwMode="auto">
          <a:xfrm>
            <a:off x="1474976" y="3716735"/>
            <a:ext cx="5906248" cy="791765"/>
          </a:xfrm>
          <a:prstGeom prst="wedgeRoundRectCallout">
            <a:avLst>
              <a:gd name="adj1" fmla="val 41477"/>
              <a:gd name="adj2" fmla="val 91481"/>
              <a:gd name="adj3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/>
          <a:lstStyle/>
          <a:p>
            <a:pPr algn="ctr" defTabSz="913765" eaLnBrk="1" fontAlgn="b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is the teacher doing?</a:t>
            </a: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3419741" y="5595938"/>
            <a:ext cx="2160617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fontAlgn="b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having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nimBg="1"/>
      <p:bldP spid="155653" grpId="0" animBg="1"/>
      <p:bldP spid="155654" grpId="0" animBg="1"/>
      <p:bldP spid="155655" grpId="0"/>
      <p:bldP spid="155656" grpId="0" animBg="1"/>
      <p:bldP spid="1556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0071081914116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2776" y="621110"/>
            <a:ext cx="5688283" cy="448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1115226" y="5373688"/>
            <a:ext cx="7057448" cy="6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 eaLnBrk="1" fontAlgn="b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I__ _______ on the Great Wall.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2050576" y="4437063"/>
            <a:ext cx="5184633" cy="6409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 eaLnBrk="1" fontAlgn="b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stand on the Great Wall</a:t>
            </a:r>
          </a:p>
        </p:txBody>
      </p:sp>
      <p:sp>
        <p:nvSpPr>
          <p:cNvPr id="156677" name="AutoShape 5"/>
          <p:cNvSpPr>
            <a:spLocks noChangeArrowheads="1"/>
          </p:cNvSpPr>
          <p:nvPr/>
        </p:nvSpPr>
        <p:spPr bwMode="auto">
          <a:xfrm>
            <a:off x="2194476" y="621110"/>
            <a:ext cx="4824883" cy="791765"/>
          </a:xfrm>
          <a:prstGeom prst="wedgeRoundRectCallout">
            <a:avLst>
              <a:gd name="adj1" fmla="val 39569"/>
              <a:gd name="adj2" fmla="val 96093"/>
              <a:gd name="adj3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/>
          <a:lstStyle/>
          <a:p>
            <a:pPr algn="ctr" defTabSz="913765" eaLnBrk="1" fontAlgn="b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are you doing?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1515183" y="5417344"/>
            <a:ext cx="2767959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fontAlgn="b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’m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standing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/>
      <p:bldP spid="156676" grpId="0" animBg="1"/>
      <p:bldP spid="156677" grpId="0" animBg="1"/>
      <p:bldP spid="1566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36971" y="638969"/>
            <a:ext cx="2518250" cy="668735"/>
          </a:xfrm>
          <a:prstGeom prst="rect">
            <a:avLst/>
          </a:prstGeom>
          <a:solidFill>
            <a:srgbClr val="00FFFF"/>
          </a:solidFill>
          <a:ln w="38100" cmpd="dbl" algn="ctr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Objectives: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1439000" y="1448595"/>
            <a:ext cx="7705000" cy="1277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17855" indent="-265430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12825" indent="-26543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6050" indent="-26543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19275" indent="-26543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76475" indent="-2654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33675" indent="-2654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0875" indent="-2654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48075" indent="-2654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learn to use 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present continuous tense. 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1117342" y="1988840"/>
            <a:ext cx="7057450" cy="4413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I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’m standing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on the Great Wall 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of China and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talking </a:t>
            </a:r>
            <a:r>
              <a:rPr lang="en-US" altLang="zh-CN" sz="3600" b="1" dirty="0">
                <a:latin typeface="Times New Roman" panose="02020603050405020304" pitchFamily="18" charset="0"/>
              </a:rPr>
              <a:t>to you.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Tony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is eating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a delicious 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ice cream.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They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’re working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 defTabSz="913765"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People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aren’t having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dinner.</a:t>
            </a:r>
          </a:p>
        </p:txBody>
      </p:sp>
      <p:sp>
        <p:nvSpPr>
          <p:cNvPr id="152579" name="WordArt 3"/>
          <p:cNvSpPr>
            <a:spLocks noChangeArrowheads="1" noChangeShapeType="1" noTextEdit="1"/>
          </p:cNvSpPr>
          <p:nvPr/>
        </p:nvSpPr>
        <p:spPr bwMode="auto">
          <a:xfrm>
            <a:off x="1573894" y="1052736"/>
            <a:ext cx="5760233" cy="756046"/>
          </a:xfrm>
          <a:prstGeom prst="rect">
            <a:avLst/>
          </a:prstGeom>
        </p:spPr>
        <p:txBody>
          <a:bodyPr wrap="none" lIns="118515" tIns="59258" rIns="118515" bIns="592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7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 Antiqua" panose="02040602050305030304"/>
              </a:rPr>
              <a:t>Language practice</a:t>
            </a:r>
            <a:endParaRPr lang="zh-CN" altLang="en-US" sz="47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 Antiqua" panose="02040602050305030304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nimBg="1"/>
      <p:bldP spid="1525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340492" y="1025923"/>
            <a:ext cx="4416461" cy="7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 eaLnBrk="1" hangingPunct="1">
              <a:spcBef>
                <a:spcPct val="50000"/>
              </a:spcBef>
            </a:pPr>
            <a:r>
              <a:rPr lang="zh-CN" altLang="en-US" sz="4300" b="1" dirty="0">
                <a:latin typeface="宋体" panose="02010600030101010101" pitchFamily="2" charset="-122"/>
              </a:rPr>
              <a:t>现在进行时态</a:t>
            </a:r>
            <a:r>
              <a:rPr lang="en-US" altLang="zh-CN" sz="4300" b="1" dirty="0">
                <a:latin typeface="宋体" panose="02010600030101010101" pitchFamily="2" charset="-122"/>
              </a:rPr>
              <a:t>(I)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0" y="1774031"/>
            <a:ext cx="9251924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1.</a:t>
            </a:r>
            <a:r>
              <a:rPr lang="zh-CN" altLang="en-US" sz="3600" b="1" dirty="0">
                <a:latin typeface="宋体" panose="02010600030101010101" pitchFamily="2" charset="-122"/>
              </a:rPr>
              <a:t>定义</a:t>
            </a:r>
            <a:r>
              <a:rPr lang="en-US" altLang="zh-CN" sz="3600" b="1" dirty="0">
                <a:latin typeface="Times New Roman" panose="02020603050405020304" pitchFamily="18" charset="0"/>
              </a:rPr>
              <a:t>:</a:t>
            </a:r>
            <a:r>
              <a:rPr lang="zh-CN" altLang="en-US" sz="3600" b="1" dirty="0">
                <a:latin typeface="宋体" panose="02010600030101010101" pitchFamily="2" charset="-122"/>
              </a:rPr>
              <a:t>表示现在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说话瞬间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latin typeface="宋体" panose="02010600030101010101" pitchFamily="2" charset="-122"/>
              </a:rPr>
              <a:t>正在进行的动作。</a:t>
            </a:r>
          </a:p>
          <a:p>
            <a:pPr defTabSz="913765" eaLnBrk="1" hangingPunct="1"/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36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watching</a:t>
            </a:r>
            <a:r>
              <a:rPr lang="en-US" altLang="zh-CN" sz="36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TV 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now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913765" eaLnBrk="1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drinking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 glass of water.</a:t>
            </a:r>
            <a:endParaRPr lang="en-US" altLang="zh-CN" sz="3600" b="1" dirty="0">
              <a:solidFill>
                <a:srgbClr val="333333"/>
              </a:solidFill>
              <a:latin typeface="宋体" panose="02010600030101010101" pitchFamily="2" charset="-122"/>
            </a:endParaRPr>
          </a:p>
          <a:p>
            <a:pPr defTabSz="913765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还可以表示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当前一段时间内</a:t>
            </a:r>
            <a:r>
              <a:rPr lang="zh-CN" altLang="en-US" sz="3600" b="1" dirty="0">
                <a:latin typeface="Times New Roman" panose="02020603050405020304" pitchFamily="18" charset="0"/>
              </a:rPr>
              <a:t>的活动或现阶</a:t>
            </a:r>
          </a:p>
          <a:p>
            <a:pPr defTabSz="913765"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    段正在进行的动作。</a:t>
            </a:r>
          </a:p>
          <a:p>
            <a:pPr defTabSz="913765" eaLnBrk="1" hangingPunct="1"/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We</a:t>
            </a:r>
            <a:r>
              <a:rPr lang="en-US" altLang="zh-CN" sz="36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working</a:t>
            </a:r>
            <a:r>
              <a:rPr lang="en-US" altLang="zh-CN" sz="36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on a farm 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these days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b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sz="36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 writing</a:t>
            </a:r>
            <a:r>
              <a:rPr lang="en-US" altLang="zh-CN" sz="36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book 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this year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0244" name="Picture 4" descr="miss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7658" y="404812"/>
            <a:ext cx="1369166" cy="137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050576" y="119063"/>
            <a:ext cx="4824883" cy="94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ctr" defTabSz="913765" eaLnBrk="1" hangingPunct="1">
              <a:lnSpc>
                <a:spcPct val="85000"/>
              </a:lnSpc>
            </a:pPr>
            <a:r>
              <a:rPr kumimoji="1" lang="en-US" altLang="zh-CN" sz="6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Grammar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79875" y="188517"/>
            <a:ext cx="8496449" cy="70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谓语动词的构成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助动词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V-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ing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647550" y="837406"/>
            <a:ext cx="8244624" cy="1190625"/>
          </a:xfrm>
          <a:prstGeom prst="rect">
            <a:avLst/>
          </a:prstGeom>
          <a:solidFill>
            <a:srgbClr val="CCFFFF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indent="-176530" defTabSz="70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3765"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请大家注意观察，其中的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随着人称、数的变化而变化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am, is, are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三种形式</a:t>
            </a:r>
            <a:r>
              <a:rPr lang="en-US" altLang="zh-CN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。    </a:t>
            </a: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611576" y="4250531"/>
            <a:ext cx="8136699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>
              <a:lnSpc>
                <a:spcPct val="11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注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不加助动词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V.-</a:t>
            </a:r>
            <a:r>
              <a:rPr lang="en-US" altLang="zh-CN" sz="3600" b="1" dirty="0" err="1">
                <a:solidFill>
                  <a:srgbClr val="6600FF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或 </a:t>
            </a:r>
            <a:r>
              <a:rPr lang="en-US" altLang="zh-CN" sz="3600" b="1" dirty="0" err="1">
                <a:solidFill>
                  <a:srgbClr val="6600FF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3600" b="1" dirty="0" err="1">
                <a:solidFill>
                  <a:srgbClr val="6600FF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原形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不能构成现在进行时。如：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647551" y="1932781"/>
            <a:ext cx="7884874" cy="228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defTabSz="913765" eaLnBrk="1" hangingPunct="1"/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I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’m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0077EE"/>
                </a:solidFill>
                <a:latin typeface="Times New Roman" panose="02020603050405020304" pitchFamily="18" charset="0"/>
              </a:rPr>
              <a:t>visiting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my friend.</a:t>
            </a:r>
          </a:p>
          <a:p>
            <a:pPr defTabSz="913765" eaLnBrk="1" hangingPunct="1"/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He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kumimoji="1" lang="en-US" altLang="zh-CN" sz="3600" b="1" dirty="0">
                <a:solidFill>
                  <a:srgbClr val="0077EE"/>
                </a:solidFill>
                <a:latin typeface="Times New Roman" panose="02020603050405020304" pitchFamily="18" charset="0"/>
              </a:rPr>
              <a:t> eating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an ice cream.</a:t>
            </a:r>
          </a:p>
          <a:p>
            <a:pPr defTabSz="913765" eaLnBrk="1" hangingPunct="1"/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We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’re</a:t>
            </a:r>
            <a:r>
              <a:rPr kumimoji="1" lang="en-US" altLang="zh-CN" sz="3600" b="1" dirty="0">
                <a:solidFill>
                  <a:srgbClr val="0077EE"/>
                </a:solidFill>
                <a:latin typeface="Times New Roman" panose="02020603050405020304" pitchFamily="18" charset="0"/>
              </a:rPr>
              <a:t> preparing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for Spring Festival.</a:t>
            </a:r>
          </a:p>
          <a:p>
            <a:pPr defTabSz="913765" eaLnBrk="1" hangingPunct="1"/>
            <a:r>
              <a:rPr kumimoji="1"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They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0077EE"/>
                </a:solidFill>
                <a:latin typeface="Times New Roman" panose="02020603050405020304" pitchFamily="18" charset="0"/>
              </a:rPr>
              <a:t>lying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in the sun.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613691" y="5498704"/>
            <a:ext cx="7558983" cy="135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visiting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his friend.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×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defRPr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visit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his friend.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×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animBg="1"/>
      <p:bldP spid="133124" grpId="0"/>
      <p:bldP spid="133125" grpId="0"/>
      <p:bldP spid="13312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704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704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1702</Words>
  <Application>Microsoft Office PowerPoint</Application>
  <PresentationFormat>全屏显示(4:3)</PresentationFormat>
  <Paragraphs>267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华文隶书</vt:lpstr>
      <vt:lpstr>华文新魏</vt:lpstr>
      <vt:lpstr>宋体</vt:lpstr>
      <vt:lpstr>微软雅黑</vt:lpstr>
      <vt:lpstr>Arial</vt:lpstr>
      <vt:lpstr>Arial Black</vt:lpstr>
      <vt:lpstr>Book Antiqua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五、按要求完成下列句子。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2009-05-21T06:57:00Z</dcterms:created>
  <dcterms:modified xsi:type="dcterms:W3CDTF">2023-01-16T22:54:02Z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E0790737B9C047D28690A60A4F17354B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