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69" r:id="rId2"/>
    <p:sldId id="393" r:id="rId3"/>
    <p:sldId id="432" r:id="rId4"/>
    <p:sldId id="430" r:id="rId5"/>
    <p:sldId id="431" r:id="rId6"/>
    <p:sldId id="437" r:id="rId7"/>
    <p:sldId id="414" r:id="rId8"/>
    <p:sldId id="428" r:id="rId9"/>
    <p:sldId id="395" r:id="rId10"/>
    <p:sldId id="405" r:id="rId11"/>
    <p:sldId id="403" r:id="rId12"/>
    <p:sldId id="434" r:id="rId13"/>
    <p:sldId id="373" r:id="rId14"/>
    <p:sldId id="404" r:id="rId15"/>
    <p:sldId id="417" r:id="rId16"/>
    <p:sldId id="413" r:id="rId17"/>
    <p:sldId id="387" r:id="rId18"/>
    <p:sldId id="394" r:id="rId19"/>
    <p:sldId id="435" r:id="rId20"/>
    <p:sldId id="436" r:id="rId21"/>
    <p:sldId id="359" r:id="rId22"/>
  </p:sldIdLst>
  <p:sldSz cx="9144000" cy="5143500" type="screen16x9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7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35574"/>
    <a:srgbClr val="CC0066"/>
    <a:srgbClr val="0033CC"/>
    <a:srgbClr val="CC0000"/>
    <a:srgbClr val="CC00CC"/>
    <a:srgbClr val="0080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100" autoAdjust="0"/>
  </p:normalViewPr>
  <p:slideViewPr>
    <p:cSldViewPr>
      <p:cViewPr>
        <p:scale>
          <a:sx n="100" d="100"/>
          <a:sy n="100" d="100"/>
        </p:scale>
        <p:origin x="-282" y="-774"/>
      </p:cViewPr>
      <p:guideLst>
        <p:guide orient="horz" pos="1597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页眉占位符 6860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8611" name="日期占位符 68610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>
                <a:cs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8612" name="页脚占位符 68611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8613" name="灯片编号占位符 68612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2A98EAD-A6F1-4A2D-B1EC-E5FC5635C651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20650" y="814388"/>
            <a:ext cx="6315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18436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7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8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9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E174349-25E0-4DEF-86F4-4A73D0A715F3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174349-25E0-4DEF-86F4-4A73D0A715F3}" type="slidenum">
              <a:rPr lang="zh-CN" altLang="en-US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16463C1-E453-469E-8841-3FF593D6DBBF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 txBox="1">
            <a:spLocks noGrp="1" noChangeArrowheads="1"/>
          </p:cNvSpPr>
          <p:nvPr/>
        </p:nvSpPr>
        <p:spPr bwMode="auto">
          <a:xfrm>
            <a:off x="3813175" y="9372600"/>
            <a:ext cx="292258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C6A516E2-E4FE-414D-971E-6D420586B3F9}" type="slidenum">
              <a:rPr lang="zh-CN" altLang="en-US" sz="1200">
                <a:solidFill>
                  <a:schemeClr val="tx1"/>
                </a:solidFill>
              </a:rPr>
              <a:t>9</a:t>
            </a:fld>
            <a:endParaRPr lang="en-US" altLang="zh-CN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1945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945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C2BEF03-CF9D-473E-87FA-0BD07B3A7E3F}" type="slidenum">
              <a:rPr lang="zh-CN" altLang="en-US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2560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560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208009F-0FF2-41EF-9923-C52E5EB17A71}" type="slidenum">
              <a:rPr lang="zh-CN" altLang="en-US"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DDFA7-F6B8-4219-B5C6-9633FC5E8D9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81CEC-984B-47B8-926F-02D013F1E2E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854D8-7660-4B54-9CE3-8483F5925AF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CECC0-0167-4803-9883-89A81207B75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9D324-BBE5-4D7E-A574-633705CB208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A5766-2B68-4A75-9817-FEA7427B3F9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F9363-B31E-4BC3-98EE-87BCEB71E27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A8308-1E73-42FA-A6FA-23A0DC583BB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5BCDF-DFC1-4F1E-8F4A-78096314CB3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FF82A-6A11-4AA8-901E-C30143F728A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29198-8C3E-41B4-9A41-D8712F89AD1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1FDDBBD0-74E6-4F84-B133-53C362D20E69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image" Target="../media/image13.e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4.png"/><Relationship Id="rId9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1667648" y="1491630"/>
            <a:ext cx="582723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探索</a:t>
            </a:r>
            <a:r>
              <a:rPr lang="zh-CN" altLang="en-US" sz="4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三角形相似的条件</a:t>
            </a:r>
            <a:endParaRPr lang="en-US" altLang="zh-CN" sz="4400" b="1" dirty="0">
              <a:solidFill>
                <a:srgbClr val="CC006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-7797" y="627534"/>
            <a:ext cx="91517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  图形的相似</a:t>
            </a:r>
          </a:p>
        </p:txBody>
      </p:sp>
      <p:sp>
        <p:nvSpPr>
          <p:cNvPr id="4102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103" name="MH_Text_1"/>
          <p:cNvSpPr>
            <a:spLocks noChangeArrowheads="1"/>
          </p:cNvSpPr>
          <p:nvPr/>
        </p:nvSpPr>
        <p:spPr bwMode="auto">
          <a:xfrm>
            <a:off x="685154" y="3365028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4" name="MH_SubTitle_1"/>
          <p:cNvSpPr>
            <a:spLocks noChangeArrowheads="1"/>
          </p:cNvSpPr>
          <p:nvPr/>
        </p:nvSpPr>
        <p:spPr bwMode="auto">
          <a:xfrm>
            <a:off x="683568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4105" name="MH_Other_1"/>
          <p:cNvSpPr>
            <a:spLocks noChangeArrowheads="1"/>
          </p:cNvSpPr>
          <p:nvPr/>
        </p:nvSpPr>
        <p:spPr bwMode="auto">
          <a:xfrm>
            <a:off x="2110730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6" name="MH_Text_2"/>
          <p:cNvSpPr>
            <a:spLocks noChangeArrowheads="1"/>
          </p:cNvSpPr>
          <p:nvPr/>
        </p:nvSpPr>
        <p:spPr bwMode="auto">
          <a:xfrm>
            <a:off x="2672704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7" name="MH_SubTitle_2"/>
          <p:cNvSpPr>
            <a:spLocks noChangeArrowheads="1"/>
          </p:cNvSpPr>
          <p:nvPr/>
        </p:nvSpPr>
        <p:spPr bwMode="auto">
          <a:xfrm>
            <a:off x="2672704" y="3568625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108" name="MH_Other_2"/>
          <p:cNvSpPr>
            <a:spLocks noChangeArrowheads="1"/>
          </p:cNvSpPr>
          <p:nvPr/>
        </p:nvSpPr>
        <p:spPr bwMode="auto">
          <a:xfrm>
            <a:off x="2707630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9" name="MH_Other_3"/>
          <p:cNvSpPr>
            <a:spLocks noChangeArrowheads="1"/>
          </p:cNvSpPr>
          <p:nvPr/>
        </p:nvSpPr>
        <p:spPr bwMode="auto">
          <a:xfrm>
            <a:off x="4141143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0" name="MH_Text_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680893" y="3363838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1" name="MH_SubTitle_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680893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112" name="MH_Other_4"/>
          <p:cNvSpPr>
            <a:spLocks noChangeArrowheads="1"/>
          </p:cNvSpPr>
          <p:nvPr/>
        </p:nvSpPr>
        <p:spPr bwMode="auto">
          <a:xfrm>
            <a:off x="4738042" y="3694831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3" name="MH_Other_5"/>
          <p:cNvSpPr>
            <a:spLocks noChangeArrowheads="1"/>
          </p:cNvSpPr>
          <p:nvPr/>
        </p:nvSpPr>
        <p:spPr bwMode="auto">
          <a:xfrm>
            <a:off x="6139805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4" name="MH_Text_4"/>
          <p:cNvSpPr>
            <a:spLocks noChangeArrowheads="1"/>
          </p:cNvSpPr>
          <p:nvPr/>
        </p:nvSpPr>
        <p:spPr bwMode="auto">
          <a:xfrm>
            <a:off x="6689079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5" name="MH_SubTitle_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689080" y="3568625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4116" name="MH_Other_6"/>
          <p:cNvSpPr>
            <a:spLocks noChangeArrowheads="1"/>
          </p:cNvSpPr>
          <p:nvPr/>
        </p:nvSpPr>
        <p:spPr bwMode="auto">
          <a:xfrm>
            <a:off x="6738293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17" name="MH_Other_7"/>
          <p:cNvGrpSpPr/>
          <p:nvPr/>
        </p:nvGrpSpPr>
        <p:grpSpPr bwMode="auto">
          <a:xfrm>
            <a:off x="2047229" y="3661494"/>
            <a:ext cx="890588" cy="200025"/>
            <a:chOff x="0" y="0"/>
            <a:chExt cx="561" cy="169"/>
          </a:xfrm>
        </p:grpSpPr>
        <p:pic>
          <p:nvPicPr>
            <p:cNvPr id="4118" name="MH_Other_7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9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120" name="MH_Other_8"/>
          <p:cNvSpPr>
            <a:spLocks noChangeArrowheads="1"/>
          </p:cNvSpPr>
          <p:nvPr/>
        </p:nvSpPr>
        <p:spPr bwMode="auto">
          <a:xfrm>
            <a:off x="2145655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21" name="MH_Other_9"/>
          <p:cNvGrpSpPr/>
          <p:nvPr/>
        </p:nvGrpSpPr>
        <p:grpSpPr bwMode="auto">
          <a:xfrm>
            <a:off x="4077642" y="3661494"/>
            <a:ext cx="889000" cy="200025"/>
            <a:chOff x="0" y="0"/>
            <a:chExt cx="560" cy="169"/>
          </a:xfrm>
        </p:grpSpPr>
        <p:pic>
          <p:nvPicPr>
            <p:cNvPr id="4122" name="MH_Other_9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3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124" name="MH_Other_10"/>
          <p:cNvSpPr>
            <a:spLocks noChangeArrowheads="1"/>
          </p:cNvSpPr>
          <p:nvPr/>
        </p:nvSpPr>
        <p:spPr bwMode="auto">
          <a:xfrm>
            <a:off x="4176068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4125" name="MH_Other_11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76304" y="3661494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Text Box 31"/>
          <p:cNvSpPr txBox="1">
            <a:spLocks noChangeArrowheads="1"/>
          </p:cNvSpPr>
          <p:nvPr/>
        </p:nvSpPr>
        <p:spPr bwMode="auto">
          <a:xfrm>
            <a:off x="6187430" y="3737694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27" name="MH_Other_12"/>
          <p:cNvSpPr>
            <a:spLocks noChangeArrowheads="1"/>
          </p:cNvSpPr>
          <p:nvPr/>
        </p:nvSpPr>
        <p:spPr bwMode="auto">
          <a:xfrm>
            <a:off x="6174730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29" name="文本框 1059"/>
          <p:cNvSpPr txBox="1">
            <a:spLocks noChangeArrowheads="1"/>
          </p:cNvSpPr>
          <p:nvPr/>
        </p:nvSpPr>
        <p:spPr bwMode="auto">
          <a:xfrm>
            <a:off x="3799610" y="2643758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</a:t>
            </a:r>
            <a:r>
              <a:rPr lang="en-US" altLang="zh-CN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课时</a:t>
            </a:r>
            <a:endParaRPr lang="zh-CN" altLang="en-US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-14503" y="4299942"/>
            <a:ext cx="9158503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66563"/>
          <p:cNvSpPr>
            <a:spLocks noChangeArrowheads="1"/>
          </p:cNvSpPr>
          <p:nvPr/>
        </p:nvSpPr>
        <p:spPr bwMode="auto">
          <a:xfrm>
            <a:off x="128588" y="700088"/>
            <a:ext cx="7181850" cy="4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证明：在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A′B′C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的边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A′B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i="1">
                <a:latin typeface="Times New Roman" panose="02020603050405020304" pitchFamily="18" charset="0"/>
                <a:ea typeface="黑体" panose="02010609060101010101" pitchFamily="49" charset="-122"/>
              </a:rPr>
              <a:t>、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A′C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上，分   </a:t>
            </a:r>
          </a:p>
          <a:p>
            <a:pPr>
              <a:lnSpc>
                <a:spcPct val="140000"/>
              </a:lnSpc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      别截取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A′D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i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A′E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，连接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.   </a:t>
            </a:r>
          </a:p>
          <a:p>
            <a:pPr>
              <a:lnSpc>
                <a:spcPct val="140000"/>
              </a:lnSpc>
            </a:pP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∵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A′D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A′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A′E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</a:p>
          <a:p>
            <a:pPr>
              <a:lnSpc>
                <a:spcPct val="14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           ∴△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A′DE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≌△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,∴∠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A′DE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      又∵∠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B′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，∴∠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A′DE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B′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           ∴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B′C′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4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           ∴△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A′DE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A′B′C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</a:p>
          <a:p>
            <a:pPr>
              <a:lnSpc>
                <a:spcPct val="14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           ∴△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A′B′C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cxnSp>
        <p:nvCxnSpPr>
          <p:cNvPr id="15362" name="直接连接符 2"/>
          <p:cNvCxnSpPr>
            <a:cxnSpLocks noChangeShapeType="1"/>
          </p:cNvCxnSpPr>
          <p:nvPr/>
        </p:nvCxnSpPr>
        <p:spPr bwMode="auto">
          <a:xfrm flipV="1">
            <a:off x="5722939" y="4433888"/>
            <a:ext cx="2262187" cy="21431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3" name="直接连接符 3"/>
          <p:cNvCxnSpPr>
            <a:cxnSpLocks noChangeShapeType="1"/>
          </p:cNvCxnSpPr>
          <p:nvPr/>
        </p:nvCxnSpPr>
        <p:spPr bwMode="auto">
          <a:xfrm flipV="1">
            <a:off x="5710239" y="3031331"/>
            <a:ext cx="1627187" cy="14239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4" name="直接连接符 4"/>
          <p:cNvCxnSpPr>
            <a:cxnSpLocks noChangeShapeType="1"/>
          </p:cNvCxnSpPr>
          <p:nvPr/>
        </p:nvCxnSpPr>
        <p:spPr bwMode="auto">
          <a:xfrm>
            <a:off x="7312025" y="3032523"/>
            <a:ext cx="673100" cy="140136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7" name="直接连接符 5"/>
          <p:cNvCxnSpPr>
            <a:cxnSpLocks noChangeShapeType="1"/>
          </p:cNvCxnSpPr>
          <p:nvPr/>
        </p:nvCxnSpPr>
        <p:spPr bwMode="auto">
          <a:xfrm>
            <a:off x="6184901" y="4094560"/>
            <a:ext cx="1655763" cy="0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5392738" y="4326732"/>
            <a:ext cx="493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B'</a:t>
            </a: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7343775" y="2745582"/>
            <a:ext cx="368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A'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683250" y="3893344"/>
            <a:ext cx="406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7883525" y="3850482"/>
            <a:ext cx="211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5370" name="Text Box 8"/>
          <p:cNvSpPr txBox="1">
            <a:spLocks noChangeArrowheads="1"/>
          </p:cNvSpPr>
          <p:nvPr/>
        </p:nvSpPr>
        <p:spPr bwMode="auto">
          <a:xfrm>
            <a:off x="8056563" y="4380310"/>
            <a:ext cx="322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</a:p>
        </p:txBody>
      </p:sp>
      <p:grpSp>
        <p:nvGrpSpPr>
          <p:cNvPr id="15371" name="组合 1"/>
          <p:cNvGrpSpPr/>
          <p:nvPr/>
        </p:nvGrpSpPr>
        <p:grpSpPr bwMode="auto">
          <a:xfrm>
            <a:off x="6161089" y="700089"/>
            <a:ext cx="2655887" cy="1521175"/>
            <a:chOff x="9557" y="5254"/>
            <a:chExt cx="4183" cy="3193"/>
          </a:xfrm>
        </p:grpSpPr>
        <p:cxnSp>
          <p:nvCxnSpPr>
            <p:cNvPr id="15372" name="直接连接符 12"/>
            <p:cNvCxnSpPr>
              <a:cxnSpLocks noChangeShapeType="1"/>
            </p:cNvCxnSpPr>
            <p:nvPr/>
          </p:nvCxnSpPr>
          <p:spPr bwMode="auto">
            <a:xfrm flipV="1">
              <a:off x="10350" y="5854"/>
              <a:ext cx="1953" cy="226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3" name="直接连接符 13"/>
            <p:cNvCxnSpPr>
              <a:cxnSpLocks noChangeShapeType="1"/>
            </p:cNvCxnSpPr>
            <p:nvPr/>
          </p:nvCxnSpPr>
          <p:spPr bwMode="auto">
            <a:xfrm>
              <a:off x="12263" y="5857"/>
              <a:ext cx="809" cy="226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4" name="直接连接符 14"/>
            <p:cNvCxnSpPr>
              <a:cxnSpLocks noChangeShapeType="1"/>
            </p:cNvCxnSpPr>
            <p:nvPr/>
          </p:nvCxnSpPr>
          <p:spPr bwMode="auto">
            <a:xfrm>
              <a:off x="10350" y="8122"/>
              <a:ext cx="272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75" name="Text Box 8"/>
            <p:cNvSpPr txBox="1">
              <a:spLocks noChangeArrowheads="1"/>
            </p:cNvSpPr>
            <p:nvPr/>
          </p:nvSpPr>
          <p:spPr bwMode="auto">
            <a:xfrm>
              <a:off x="9557" y="7668"/>
              <a:ext cx="416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5376" name="Text Box 8"/>
            <p:cNvSpPr txBox="1">
              <a:spLocks noChangeArrowheads="1"/>
            </p:cNvSpPr>
            <p:nvPr/>
          </p:nvSpPr>
          <p:spPr bwMode="auto">
            <a:xfrm>
              <a:off x="12312" y="5254"/>
              <a:ext cx="332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5377" name="Text Box 8"/>
            <p:cNvSpPr txBox="1">
              <a:spLocks noChangeArrowheads="1"/>
            </p:cNvSpPr>
            <p:nvPr/>
          </p:nvSpPr>
          <p:spPr bwMode="auto">
            <a:xfrm>
              <a:off x="13437" y="7672"/>
              <a:ext cx="303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2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Rectangle 4"/>
          <p:cNvSpPr>
            <a:spLocks noChangeArrowheads="1"/>
          </p:cNvSpPr>
          <p:nvPr/>
        </p:nvSpPr>
        <p:spPr bwMode="auto">
          <a:xfrm>
            <a:off x="1500189" y="1393032"/>
            <a:ext cx="532923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两角分别相等的两个三角形相似</a:t>
            </a:r>
            <a:r>
              <a:rPr lang="en-US" altLang="zh-CN" sz="2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386" name="圆角矩形 31"/>
          <p:cNvSpPr>
            <a:spLocks noChangeArrowheads="1"/>
          </p:cNvSpPr>
          <p:nvPr/>
        </p:nvSpPr>
        <p:spPr bwMode="auto">
          <a:xfrm>
            <a:off x="214314" y="482204"/>
            <a:ext cx="1285875" cy="3976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zh-CN" sz="2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归纳总结</a:t>
            </a:r>
          </a:p>
        </p:txBody>
      </p:sp>
      <p:grpSp>
        <p:nvGrpSpPr>
          <p:cNvPr id="16387" name="Group 2"/>
          <p:cNvGrpSpPr/>
          <p:nvPr/>
        </p:nvGrpSpPr>
        <p:grpSpPr bwMode="auto">
          <a:xfrm>
            <a:off x="4929188" y="2143125"/>
            <a:ext cx="2209800" cy="2290763"/>
            <a:chOff x="3168" y="912"/>
            <a:chExt cx="1392" cy="1924"/>
          </a:xfrm>
        </p:grpSpPr>
        <p:sp>
          <p:nvSpPr>
            <p:cNvPr id="16388" name="AutoShape 3"/>
            <p:cNvSpPr>
              <a:spLocks noChangeArrowheads="1"/>
            </p:cNvSpPr>
            <p:nvPr/>
          </p:nvSpPr>
          <p:spPr bwMode="auto">
            <a:xfrm>
              <a:off x="3456" y="1200"/>
              <a:ext cx="768" cy="1248"/>
            </a:xfrm>
            <a:prstGeom prst="triangle">
              <a:avLst>
                <a:gd name="adj" fmla="val 86718"/>
              </a:avLst>
            </a:prstGeom>
            <a:noFill/>
            <a:ln w="28575">
              <a:solidFill>
                <a:srgbClr val="0000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1800"/>
            </a:p>
          </p:txBody>
        </p:sp>
        <p:sp>
          <p:nvSpPr>
            <p:cNvPr id="16389" name="Text Box 4"/>
            <p:cNvSpPr txBox="1">
              <a:spLocks noChangeArrowheads="1"/>
            </p:cNvSpPr>
            <p:nvPr/>
          </p:nvSpPr>
          <p:spPr bwMode="auto">
            <a:xfrm>
              <a:off x="3984" y="912"/>
              <a:ext cx="33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/>
                <a:t>A</a:t>
              </a:r>
            </a:p>
          </p:txBody>
        </p:sp>
        <p:sp>
          <p:nvSpPr>
            <p:cNvPr id="16390" name="Text Box 5"/>
            <p:cNvSpPr txBox="1">
              <a:spLocks noChangeArrowheads="1"/>
            </p:cNvSpPr>
            <p:nvPr/>
          </p:nvSpPr>
          <p:spPr bwMode="auto">
            <a:xfrm>
              <a:off x="3168" y="2400"/>
              <a:ext cx="33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/>
                <a:t>B</a:t>
              </a:r>
            </a:p>
          </p:txBody>
        </p:sp>
        <p:sp>
          <p:nvSpPr>
            <p:cNvPr id="16391" name="Text Box 6"/>
            <p:cNvSpPr txBox="1">
              <a:spLocks noChangeArrowheads="1"/>
            </p:cNvSpPr>
            <p:nvPr/>
          </p:nvSpPr>
          <p:spPr bwMode="auto">
            <a:xfrm>
              <a:off x="4080" y="2448"/>
              <a:ext cx="48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/>
                <a:t>C</a:t>
              </a:r>
            </a:p>
          </p:txBody>
        </p:sp>
      </p:grpSp>
      <p:grpSp>
        <p:nvGrpSpPr>
          <p:cNvPr id="16392" name="Group 7"/>
          <p:cNvGrpSpPr/>
          <p:nvPr/>
        </p:nvGrpSpPr>
        <p:grpSpPr bwMode="auto">
          <a:xfrm>
            <a:off x="6929438" y="2303860"/>
            <a:ext cx="1752600" cy="1947862"/>
            <a:chOff x="4464" y="1200"/>
            <a:chExt cx="1104" cy="1636"/>
          </a:xfrm>
        </p:grpSpPr>
        <p:sp>
          <p:nvSpPr>
            <p:cNvPr id="16393" name="Text Box 8"/>
            <p:cNvSpPr txBox="1">
              <a:spLocks noChangeArrowheads="1"/>
            </p:cNvSpPr>
            <p:nvPr/>
          </p:nvSpPr>
          <p:spPr bwMode="auto">
            <a:xfrm>
              <a:off x="5040" y="1200"/>
              <a:ext cx="43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/>
                <a:t>A' </a:t>
              </a:r>
            </a:p>
          </p:txBody>
        </p:sp>
        <p:sp>
          <p:nvSpPr>
            <p:cNvPr id="16394" name="Text Box 9"/>
            <p:cNvSpPr txBox="1">
              <a:spLocks noChangeArrowheads="1"/>
            </p:cNvSpPr>
            <p:nvPr/>
          </p:nvSpPr>
          <p:spPr bwMode="auto">
            <a:xfrm>
              <a:off x="5136" y="2448"/>
              <a:ext cx="43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/>
                <a:t>C' </a:t>
              </a:r>
            </a:p>
          </p:txBody>
        </p:sp>
        <p:sp>
          <p:nvSpPr>
            <p:cNvPr id="16395" name="Text Box 10"/>
            <p:cNvSpPr txBox="1">
              <a:spLocks noChangeArrowheads="1"/>
            </p:cNvSpPr>
            <p:nvPr/>
          </p:nvSpPr>
          <p:spPr bwMode="auto">
            <a:xfrm>
              <a:off x="4464" y="2448"/>
              <a:ext cx="43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/>
                <a:t>B' </a:t>
              </a:r>
            </a:p>
          </p:txBody>
        </p:sp>
        <p:sp>
          <p:nvSpPr>
            <p:cNvPr id="16396" name="AutoShape 11"/>
            <p:cNvSpPr>
              <a:spLocks noChangeAspect="1" noChangeArrowheads="1"/>
            </p:cNvSpPr>
            <p:nvPr/>
          </p:nvSpPr>
          <p:spPr bwMode="auto">
            <a:xfrm>
              <a:off x="4752" y="1536"/>
              <a:ext cx="537" cy="873"/>
            </a:xfrm>
            <a:prstGeom prst="triangle">
              <a:avLst>
                <a:gd name="adj" fmla="val 86718"/>
              </a:avLst>
            </a:prstGeom>
            <a:noFill/>
            <a:ln w="5397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85750" y="2143126"/>
            <a:ext cx="3240088" cy="523220"/>
          </a:xfrm>
          <a:prstGeom prst="rect">
            <a:avLst/>
          </a:prstGeom>
          <a:solidFill>
            <a:srgbClr val="FFFF99">
              <a:alpha val="50000"/>
            </a:srgbClr>
          </a:solidFill>
          <a:ln w="19050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800" dirty="0">
                <a:solidFill>
                  <a:schemeClr val="accent6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用数学符号表示：</a:t>
            </a:r>
          </a:p>
        </p:txBody>
      </p:sp>
      <p:grpSp>
        <p:nvGrpSpPr>
          <p:cNvPr id="4" name="Group 38"/>
          <p:cNvGrpSpPr/>
          <p:nvPr/>
        </p:nvGrpSpPr>
        <p:grpSpPr bwMode="auto">
          <a:xfrm>
            <a:off x="500064" y="2839642"/>
            <a:ext cx="5310187" cy="944166"/>
            <a:chOff x="221" y="2114"/>
            <a:chExt cx="3345" cy="793"/>
          </a:xfrm>
        </p:grpSpPr>
        <p:sp>
          <p:nvSpPr>
            <p:cNvPr id="16399" name="Text Box 13"/>
            <p:cNvSpPr txBox="1">
              <a:spLocks noChangeArrowheads="1"/>
            </p:cNvSpPr>
            <p:nvPr/>
          </p:nvSpPr>
          <p:spPr bwMode="auto">
            <a:xfrm>
              <a:off x="446" y="2114"/>
              <a:ext cx="312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>
                  <a:solidFill>
                    <a:schemeClr val="tx1"/>
                  </a:solidFill>
                </a:rPr>
                <a:t>∵ ∠A=∠A'</a:t>
              </a:r>
              <a:r>
                <a:rPr lang="zh-CN" altLang="en-US">
                  <a:solidFill>
                    <a:schemeClr val="tx1"/>
                  </a:solidFill>
                </a:rPr>
                <a:t>， ∠</a:t>
              </a:r>
              <a:r>
                <a:rPr lang="en-US" altLang="zh-CN">
                  <a:solidFill>
                    <a:schemeClr val="tx1"/>
                  </a:solidFill>
                </a:rPr>
                <a:t>B=∠B'</a:t>
              </a:r>
            </a:p>
          </p:txBody>
        </p:sp>
        <p:sp>
          <p:nvSpPr>
            <p:cNvPr id="16400" name="Text Box 14"/>
            <p:cNvSpPr txBox="1">
              <a:spLocks noChangeArrowheads="1"/>
            </p:cNvSpPr>
            <p:nvPr/>
          </p:nvSpPr>
          <p:spPr bwMode="auto">
            <a:xfrm>
              <a:off x="221" y="2519"/>
              <a:ext cx="222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>
                  <a:solidFill>
                    <a:schemeClr val="tx1"/>
                  </a:solidFill>
                </a:rPr>
                <a:t>∴ ΔABC ∽ ΔA'B'C'</a:t>
              </a:r>
            </a:p>
          </p:txBody>
        </p:sp>
      </p:grpSp>
      <p:sp>
        <p:nvSpPr>
          <p:cNvPr id="20" name="矩形 19"/>
          <p:cNvSpPr/>
          <p:nvPr/>
        </p:nvSpPr>
        <p:spPr>
          <a:xfrm>
            <a:off x="285750" y="1017985"/>
            <a:ext cx="35702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相似三角形的判定定理：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57189" y="4018360"/>
            <a:ext cx="5329237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60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注意：</a:t>
            </a:r>
            <a:r>
              <a:rPr lang="zh-CN" altLang="en-US" sz="2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对应点写在对应的位置</a:t>
            </a:r>
            <a:r>
              <a:rPr lang="en-US" altLang="zh-CN" sz="26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/>
      <p:bldP spid="16" grpId="0" animBg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85750" y="375048"/>
            <a:ext cx="1728788" cy="52322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2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跟踪训练</a:t>
            </a:r>
            <a:r>
              <a:rPr lang="zh-CN" altLang="en-US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285750" y="803673"/>
            <a:ext cx="8643938" cy="177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1.ΔABC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ΔDEF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 ∠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A=40</a:t>
            </a:r>
            <a:r>
              <a: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B=80</a:t>
            </a:r>
            <a:r>
              <a: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  ∠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E=80</a:t>
            </a:r>
            <a:r>
              <a: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∠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F=60</a:t>
            </a:r>
            <a:r>
              <a:rPr lang="en-US" altLang="zh-CN" sz="2800" baseline="30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°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ΔABC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ΔDEF_______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（“相似”或“不相似”）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7411" name="Group 4"/>
          <p:cNvGrpSpPr/>
          <p:nvPr/>
        </p:nvGrpSpPr>
        <p:grpSpPr bwMode="auto">
          <a:xfrm>
            <a:off x="1714500" y="1660923"/>
            <a:ext cx="4960938" cy="1964455"/>
            <a:chOff x="912" y="1240"/>
            <a:chExt cx="3307" cy="2039"/>
          </a:xfrm>
        </p:grpSpPr>
        <p:grpSp>
          <p:nvGrpSpPr>
            <p:cNvPr id="17412" name="Group 5"/>
            <p:cNvGrpSpPr/>
            <p:nvPr/>
          </p:nvGrpSpPr>
          <p:grpSpPr bwMode="auto">
            <a:xfrm>
              <a:off x="1536" y="2544"/>
              <a:ext cx="432" cy="479"/>
              <a:chOff x="1536" y="2544"/>
              <a:chExt cx="432" cy="479"/>
            </a:xfrm>
          </p:grpSpPr>
          <p:sp>
            <p:nvSpPr>
              <p:cNvPr id="14342" name="Text Box 6"/>
              <p:cNvSpPr txBox="1">
                <a:spLocks noChangeArrowheads="1"/>
              </p:cNvSpPr>
              <p:nvPr/>
            </p:nvSpPr>
            <p:spPr bwMode="auto">
              <a:xfrm>
                <a:off x="1536" y="2544"/>
                <a:ext cx="432" cy="479"/>
              </a:xfrm>
              <a:prstGeom prst="rect">
                <a:avLst/>
              </a:prstGeom>
              <a:noFill/>
              <a:ln w="2857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altLang="zh-CN" sz="200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   </a:t>
                </a:r>
                <a:r>
                  <a:rPr lang="zh-CN" altLang="en-US" sz="200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？</a:t>
                </a:r>
                <a:r>
                  <a:rPr lang="zh-CN" altLang="en-US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rPr>
                  <a:t> </a:t>
                </a:r>
              </a:p>
            </p:txBody>
          </p:sp>
          <p:sp>
            <p:nvSpPr>
              <p:cNvPr id="17414" name="Arc 7"/>
              <p:cNvSpPr>
                <a:spLocks noChangeAspect="1" noChangeArrowheads="1"/>
              </p:cNvSpPr>
              <p:nvPr/>
            </p:nvSpPr>
            <p:spPr bwMode="auto">
              <a:xfrm rot="-6669535">
                <a:off x="1843" y="2688"/>
                <a:ext cx="125" cy="125"/>
              </a:xfrm>
              <a:custGeom>
                <a:avLst/>
                <a:gdLst>
                  <a:gd name="T0" fmla="*/ -1 w 21600"/>
                  <a:gd name="T1" fmla="*/ 0 h 21600"/>
                  <a:gd name="T2" fmla="*/ 21600 w 21600"/>
                  <a:gd name="T3" fmla="*/ 21600 h 21600"/>
                  <a:gd name="T4" fmla="*/ -1 w 21600"/>
                  <a:gd name="T5" fmla="*/ 0 h 21600"/>
                  <a:gd name="T6" fmla="*/ 21600 w 21600"/>
                  <a:gd name="T7" fmla="*/ 21600 h 21600"/>
                  <a:gd name="T8" fmla="*/ 0 w 21600"/>
                  <a:gd name="T9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EC0818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415" name="Group 8"/>
            <p:cNvGrpSpPr/>
            <p:nvPr/>
          </p:nvGrpSpPr>
          <p:grpSpPr bwMode="auto">
            <a:xfrm>
              <a:off x="912" y="1240"/>
              <a:ext cx="3307" cy="2039"/>
              <a:chOff x="912" y="1240"/>
              <a:chExt cx="3307" cy="2039"/>
            </a:xfrm>
          </p:grpSpPr>
          <p:grpSp>
            <p:nvGrpSpPr>
              <p:cNvPr id="17416" name="Group 9"/>
              <p:cNvGrpSpPr/>
              <p:nvPr/>
            </p:nvGrpSpPr>
            <p:grpSpPr bwMode="auto">
              <a:xfrm>
                <a:off x="912" y="1488"/>
                <a:ext cx="1435" cy="1679"/>
                <a:chOff x="912" y="1488"/>
                <a:chExt cx="1435" cy="1679"/>
              </a:xfrm>
            </p:grpSpPr>
            <p:sp>
              <p:nvSpPr>
                <p:cNvPr id="17417" name="AutoShape 10"/>
                <p:cNvSpPr>
                  <a:spLocks noChangeArrowheads="1"/>
                </p:cNvSpPr>
                <p:nvPr/>
              </p:nvSpPr>
              <p:spPr bwMode="auto">
                <a:xfrm>
                  <a:off x="1248" y="1776"/>
                  <a:ext cx="832" cy="1059"/>
                </a:xfrm>
                <a:prstGeom prst="triangle">
                  <a:avLst>
                    <a:gd name="adj" fmla="val 18657"/>
                  </a:avLst>
                </a:prstGeom>
                <a:noFill/>
                <a:ln w="28575">
                  <a:solidFill>
                    <a:srgbClr val="0000FF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1800"/>
                </a:p>
              </p:txBody>
            </p:sp>
            <p:sp>
              <p:nvSpPr>
                <p:cNvPr id="1741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249" y="1488"/>
                  <a:ext cx="378" cy="4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/>
                    <a:t>A</a:t>
                  </a:r>
                </a:p>
              </p:txBody>
            </p:sp>
            <p:sp>
              <p:nvSpPr>
                <p:cNvPr id="1741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968" y="2688"/>
                  <a:ext cx="379" cy="4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/>
                    <a:t>C</a:t>
                  </a:r>
                </a:p>
              </p:txBody>
            </p:sp>
            <p:sp>
              <p:nvSpPr>
                <p:cNvPr id="17420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912" y="2688"/>
                  <a:ext cx="379" cy="4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/>
                    <a:t>B</a:t>
                  </a:r>
                </a:p>
              </p:txBody>
            </p:sp>
            <p:sp>
              <p:nvSpPr>
                <p:cNvPr id="1742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296" y="2063"/>
                  <a:ext cx="432" cy="4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 sz="2000"/>
                    <a:t>40</a:t>
                  </a:r>
                  <a:r>
                    <a:rPr lang="en-US" altLang="zh-CN" sz="2000" baseline="30000"/>
                    <a:t>°</a:t>
                  </a:r>
                  <a:r>
                    <a:rPr lang="en-US" altLang="zh-CN"/>
                    <a:t> </a:t>
                  </a:r>
                </a:p>
              </p:txBody>
            </p:sp>
            <p:sp>
              <p:nvSpPr>
                <p:cNvPr id="1742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200" y="2496"/>
                  <a:ext cx="528" cy="4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 sz="2000"/>
                    <a:t>80</a:t>
                  </a:r>
                  <a:r>
                    <a:rPr lang="en-US" altLang="zh-CN" sz="2000" baseline="30000"/>
                    <a:t>°</a:t>
                  </a:r>
                  <a:r>
                    <a:rPr lang="en-US" altLang="zh-CN"/>
                    <a:t> </a:t>
                  </a:r>
                </a:p>
              </p:txBody>
            </p:sp>
            <p:sp>
              <p:nvSpPr>
                <p:cNvPr id="17423" name="Arc 16"/>
                <p:cNvSpPr>
                  <a:spLocks noChangeAspect="1" noChangeArrowheads="1"/>
                </p:cNvSpPr>
                <p:nvPr/>
              </p:nvSpPr>
              <p:spPr bwMode="auto">
                <a:xfrm rot="8179231">
                  <a:off x="1392" y="1968"/>
                  <a:ext cx="134" cy="134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EC0818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4" name="Arc 17"/>
                <p:cNvSpPr>
                  <a:spLocks noChangeAspect="1" noChangeArrowheads="1"/>
                </p:cNvSpPr>
                <p:nvPr/>
              </p:nvSpPr>
              <p:spPr bwMode="auto">
                <a:xfrm rot="111358">
                  <a:off x="1296" y="2688"/>
                  <a:ext cx="134" cy="134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EC0818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7425" name="Group 18"/>
              <p:cNvGrpSpPr/>
              <p:nvPr/>
            </p:nvGrpSpPr>
            <p:grpSpPr bwMode="auto">
              <a:xfrm>
                <a:off x="2640" y="1240"/>
                <a:ext cx="1579" cy="2039"/>
                <a:chOff x="2640" y="1240"/>
                <a:chExt cx="1579" cy="2039"/>
              </a:xfrm>
            </p:grpSpPr>
            <p:sp>
              <p:nvSpPr>
                <p:cNvPr id="17426" name="AutoShape 19"/>
                <p:cNvSpPr>
                  <a:spLocks noChangeAspect="1" noChangeArrowheads="1"/>
                </p:cNvSpPr>
                <p:nvPr/>
              </p:nvSpPr>
              <p:spPr bwMode="auto">
                <a:xfrm>
                  <a:off x="2928" y="1536"/>
                  <a:ext cx="999" cy="1270"/>
                </a:xfrm>
                <a:prstGeom prst="triangle">
                  <a:avLst>
                    <a:gd name="adj" fmla="val 18657"/>
                  </a:avLst>
                </a:prstGeom>
                <a:noFill/>
                <a:ln w="28575">
                  <a:solidFill>
                    <a:srgbClr val="0000FF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1800"/>
                </a:p>
              </p:txBody>
            </p:sp>
            <p:sp>
              <p:nvSpPr>
                <p:cNvPr id="17427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840" y="2688"/>
                  <a:ext cx="379" cy="4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/>
                    <a:t>F</a:t>
                  </a:r>
                </a:p>
              </p:txBody>
            </p:sp>
            <p:sp>
              <p:nvSpPr>
                <p:cNvPr id="1742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640" y="2688"/>
                  <a:ext cx="381" cy="4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/>
                    <a:t>E</a:t>
                  </a:r>
                </a:p>
              </p:txBody>
            </p:sp>
            <p:sp>
              <p:nvSpPr>
                <p:cNvPr id="17429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880" y="1240"/>
                  <a:ext cx="379" cy="4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/>
                    <a:t>D</a:t>
                  </a:r>
                </a:p>
              </p:txBody>
            </p:sp>
            <p:sp>
              <p:nvSpPr>
                <p:cNvPr id="1743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976" y="2544"/>
                  <a:ext cx="385" cy="7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 sz="2000"/>
                    <a:t>80</a:t>
                  </a:r>
                  <a:r>
                    <a:rPr lang="en-US" altLang="zh-CN" sz="2000" baseline="30000"/>
                    <a:t>°</a:t>
                  </a:r>
                  <a:r>
                    <a:rPr lang="en-US" altLang="zh-CN" sz="2000"/>
                    <a:t> </a:t>
                  </a:r>
                  <a:endParaRPr lang="en-US" altLang="zh-CN"/>
                </a:p>
              </p:txBody>
            </p:sp>
            <p:sp>
              <p:nvSpPr>
                <p:cNvPr id="17431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361" y="2544"/>
                  <a:ext cx="431" cy="4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857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altLang="zh-CN" sz="2000"/>
                    <a:t>60</a:t>
                  </a:r>
                  <a:r>
                    <a:rPr lang="en-US" altLang="zh-CN" sz="2000" baseline="30000"/>
                    <a:t>°</a:t>
                  </a:r>
                  <a:r>
                    <a:rPr lang="en-US" altLang="zh-CN" sz="2000"/>
                    <a:t> </a:t>
                  </a:r>
                  <a:endParaRPr lang="en-US" altLang="zh-CN"/>
                </a:p>
              </p:txBody>
            </p:sp>
            <p:sp>
              <p:nvSpPr>
                <p:cNvPr id="17432" name="Arc 25"/>
                <p:cNvSpPr>
                  <a:spLocks noChangeAspect="1" noChangeArrowheads="1"/>
                </p:cNvSpPr>
                <p:nvPr/>
              </p:nvSpPr>
              <p:spPr bwMode="auto">
                <a:xfrm rot="-6116158">
                  <a:off x="3696" y="2640"/>
                  <a:ext cx="134" cy="134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EC0818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33" name="Arc 26"/>
                <p:cNvSpPr>
                  <a:spLocks noChangeAspect="1" noChangeArrowheads="1"/>
                </p:cNvSpPr>
                <p:nvPr/>
              </p:nvSpPr>
              <p:spPr bwMode="auto">
                <a:xfrm rot="111358">
                  <a:off x="2938" y="2650"/>
                  <a:ext cx="134" cy="134"/>
                </a:xfrm>
                <a:custGeom>
                  <a:avLst/>
                  <a:gdLst>
                    <a:gd name="T0" fmla="*/ -1 w 21600"/>
                    <a:gd name="T1" fmla="*/ 0 h 21600"/>
                    <a:gd name="T2" fmla="*/ 21600 w 21600"/>
                    <a:gd name="T3" fmla="*/ 21600 h 21600"/>
                    <a:gd name="T4" fmla="*/ -1 w 21600"/>
                    <a:gd name="T5" fmla="*/ 0 h 21600"/>
                    <a:gd name="T6" fmla="*/ 21600 w 21600"/>
                    <a:gd name="T7" fmla="*/ 21600 h 21600"/>
                    <a:gd name="T8" fmla="*/ 0 w 21600"/>
                    <a:gd name="T9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600" h="21600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EC0818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69913" y="3602831"/>
            <a:ext cx="76327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chemeClr val="tx1"/>
                </a:solidFill>
              </a:rPr>
              <a:t>2 .</a:t>
            </a:r>
            <a:r>
              <a:rPr lang="zh-CN" altLang="en-US" sz="2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有一个锐角相等的两直角三角形是否为相似 三角形？</a:t>
            </a:r>
            <a:endParaRPr lang="zh-CN" altLang="en-US" sz="36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ldLvl="0" animBg="1"/>
      <p:bldP spid="15363" grpId="1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1"/>
          <p:cNvSpPr>
            <a:spLocks noChangeArrowheads="1"/>
          </p:cNvSpPr>
          <p:nvPr/>
        </p:nvSpPr>
        <p:spPr bwMode="auto">
          <a:xfrm>
            <a:off x="214314" y="910829"/>
            <a:ext cx="8677275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分别是△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的边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上的点，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40000"/>
              </a:lnSpc>
            </a:pP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=7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=5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=10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，求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的长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381" name="文本框 6380"/>
          <p:cNvSpPr txBox="1">
            <a:spLocks noChangeArrowheads="1"/>
          </p:cNvSpPr>
          <p:nvPr/>
        </p:nvSpPr>
        <p:spPr bwMode="auto">
          <a:xfrm>
            <a:off x="357189" y="1821656"/>
            <a:ext cx="6080125" cy="367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解：∵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∴∠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AED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∴△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    (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两角分别相等的两个三角形相似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).</a:t>
            </a:r>
          </a:p>
          <a:p>
            <a:pPr>
              <a:lnSpc>
                <a:spcPct val="150000"/>
              </a:lnSpc>
              <a:spcBef>
                <a:spcPct val="40000"/>
              </a:spcBef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∴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   ∴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=14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6385" name="对象 6384"/>
          <p:cNvGraphicFramePr/>
          <p:nvPr/>
        </p:nvGraphicFramePr>
        <p:xfrm>
          <a:off x="1500189" y="3643312"/>
          <a:ext cx="1323975" cy="539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r:id="rId4" imgW="723900" imgH="393700" progId="Equation.3">
                  <p:embed/>
                </p:oleObj>
              </mc:Choice>
              <mc:Fallback>
                <p:oleObj r:id="rId4" imgW="723900" imgH="393700" progId="Equation.3">
                  <p:embed/>
                  <p:pic>
                    <p:nvPicPr>
                      <p:cNvPr id="0" name="对象 638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9" y="3643312"/>
                        <a:ext cx="1323975" cy="5393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36" name="组合 10"/>
          <p:cNvGrpSpPr/>
          <p:nvPr/>
        </p:nvGrpSpPr>
        <p:grpSpPr bwMode="auto">
          <a:xfrm>
            <a:off x="5643562" y="1821655"/>
            <a:ext cx="2858135" cy="2004989"/>
            <a:chOff x="9241" y="5254"/>
            <a:chExt cx="4499" cy="4211"/>
          </a:xfrm>
        </p:grpSpPr>
        <p:cxnSp>
          <p:nvCxnSpPr>
            <p:cNvPr id="18437" name="直接连接符 2"/>
            <p:cNvCxnSpPr>
              <a:cxnSpLocks noChangeShapeType="1"/>
            </p:cNvCxnSpPr>
            <p:nvPr/>
          </p:nvCxnSpPr>
          <p:spPr bwMode="auto">
            <a:xfrm flipV="1">
              <a:off x="9761" y="8802"/>
              <a:ext cx="3563" cy="4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38" name="直接连接符 3"/>
            <p:cNvCxnSpPr>
              <a:cxnSpLocks noChangeShapeType="1"/>
            </p:cNvCxnSpPr>
            <p:nvPr/>
          </p:nvCxnSpPr>
          <p:spPr bwMode="auto">
            <a:xfrm flipV="1">
              <a:off x="9741" y="5854"/>
              <a:ext cx="2562" cy="299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39" name="直接连接符 4"/>
            <p:cNvCxnSpPr>
              <a:cxnSpLocks noChangeShapeType="1"/>
            </p:cNvCxnSpPr>
            <p:nvPr/>
          </p:nvCxnSpPr>
          <p:spPr bwMode="auto">
            <a:xfrm>
              <a:off x="12263" y="5857"/>
              <a:ext cx="1061" cy="294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0" name="直接连接符 5"/>
            <p:cNvCxnSpPr>
              <a:cxnSpLocks noChangeShapeType="1"/>
            </p:cNvCxnSpPr>
            <p:nvPr/>
          </p:nvCxnSpPr>
          <p:spPr bwMode="auto">
            <a:xfrm>
              <a:off x="11056" y="7328"/>
              <a:ext cx="1701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41" name="Text Box 8"/>
            <p:cNvSpPr txBox="1">
              <a:spLocks noChangeArrowheads="1"/>
            </p:cNvSpPr>
            <p:nvPr/>
          </p:nvSpPr>
          <p:spPr bwMode="auto">
            <a:xfrm>
              <a:off x="9241" y="8576"/>
              <a:ext cx="416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8442" name="Text Box 8"/>
            <p:cNvSpPr txBox="1">
              <a:spLocks noChangeArrowheads="1"/>
            </p:cNvSpPr>
            <p:nvPr/>
          </p:nvSpPr>
          <p:spPr bwMode="auto">
            <a:xfrm>
              <a:off x="12311" y="5254"/>
              <a:ext cx="332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8443" name="Text Box 8"/>
            <p:cNvSpPr txBox="1">
              <a:spLocks noChangeArrowheads="1"/>
            </p:cNvSpPr>
            <p:nvPr/>
          </p:nvSpPr>
          <p:spPr bwMode="auto">
            <a:xfrm>
              <a:off x="10601" y="6874"/>
              <a:ext cx="332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8444" name="Text Box 8"/>
            <p:cNvSpPr txBox="1">
              <a:spLocks noChangeArrowheads="1"/>
            </p:cNvSpPr>
            <p:nvPr/>
          </p:nvSpPr>
          <p:spPr bwMode="auto">
            <a:xfrm>
              <a:off x="12937" y="7123"/>
              <a:ext cx="332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8445" name="Text Box 8"/>
            <p:cNvSpPr txBox="1">
              <a:spLocks noChangeArrowheads="1"/>
            </p:cNvSpPr>
            <p:nvPr/>
          </p:nvSpPr>
          <p:spPr bwMode="auto">
            <a:xfrm>
              <a:off x="13437" y="8689"/>
              <a:ext cx="303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8446" name="圆角矩形 31"/>
          <p:cNvSpPr>
            <a:spLocks noChangeArrowheads="1"/>
          </p:cNvSpPr>
          <p:nvPr/>
        </p:nvSpPr>
        <p:spPr bwMode="auto">
          <a:xfrm>
            <a:off x="285751" y="428625"/>
            <a:ext cx="1285875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zh-CN" sz="2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3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214314" y="482204"/>
            <a:ext cx="8358187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如图，</a:t>
            </a:r>
            <a:r>
              <a:rPr 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zh-CN" altLang="en-US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  <a:r>
              <a:rPr lang="zh-CN" altLang="en-US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zh-CN" altLang="en-US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</a:t>
            </a:r>
            <a:r>
              <a:rPr lang="zh-CN" altLang="en-US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∥</a:t>
            </a:r>
            <a:r>
              <a:rPr lang="zh-CN" altLang="en-US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求证：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zh-CN" altLang="en-US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zh-CN" altLang="en-US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EFC</a:t>
            </a:r>
            <a:r>
              <a:rPr lang="zh-CN" altLang="en-US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grpSp>
        <p:nvGrpSpPr>
          <p:cNvPr id="20482" name="组合 65552"/>
          <p:cNvGrpSpPr/>
          <p:nvPr/>
        </p:nvGrpSpPr>
        <p:grpSpPr bwMode="auto">
          <a:xfrm>
            <a:off x="5292725" y="1438275"/>
            <a:ext cx="3024188" cy="2329038"/>
            <a:chOff x="0" y="0"/>
            <a:chExt cx="2064" cy="2099"/>
          </a:xfrm>
        </p:grpSpPr>
        <p:sp>
          <p:nvSpPr>
            <p:cNvPr id="20483" name="AutoShape 5"/>
            <p:cNvSpPr>
              <a:spLocks noChangeArrowheads="1"/>
            </p:cNvSpPr>
            <p:nvPr/>
          </p:nvSpPr>
          <p:spPr bwMode="auto">
            <a:xfrm>
              <a:off x="144" y="230"/>
              <a:ext cx="1728" cy="1536"/>
            </a:xfrm>
            <a:prstGeom prst="triangle">
              <a:avLst>
                <a:gd name="adj" fmla="val 75116"/>
              </a:avLst>
            </a:prstGeom>
            <a:noFill/>
            <a:ln w="3810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lnSpc>
                  <a:spcPct val="160000"/>
                </a:lnSpc>
              </a:pPr>
              <a:endParaRPr lang="zh-CN" altLang="en-US" sz="2800" b="1" i="1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484" name="Line 6"/>
            <p:cNvSpPr>
              <a:spLocks noChangeShapeType="1"/>
            </p:cNvSpPr>
            <p:nvPr/>
          </p:nvSpPr>
          <p:spPr bwMode="auto">
            <a:xfrm>
              <a:off x="816" y="998"/>
              <a:ext cx="86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5" name="Line 7"/>
            <p:cNvSpPr>
              <a:spLocks noChangeShapeType="1"/>
            </p:cNvSpPr>
            <p:nvPr/>
          </p:nvSpPr>
          <p:spPr bwMode="auto">
            <a:xfrm flipH="1">
              <a:off x="1056" y="998"/>
              <a:ext cx="624" cy="76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86" name="Text Box 8"/>
            <p:cNvSpPr txBox="1">
              <a:spLocks noChangeArrowheads="1"/>
            </p:cNvSpPr>
            <p:nvPr/>
          </p:nvSpPr>
          <p:spPr bwMode="auto">
            <a:xfrm>
              <a:off x="1392" y="0"/>
              <a:ext cx="144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0487" name="Text Box 9"/>
            <p:cNvSpPr txBox="1">
              <a:spLocks noChangeArrowheads="1"/>
            </p:cNvSpPr>
            <p:nvPr/>
          </p:nvSpPr>
          <p:spPr bwMode="auto">
            <a:xfrm>
              <a:off x="1728" y="854"/>
              <a:ext cx="144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0488" name="Text Box 10"/>
            <p:cNvSpPr txBox="1">
              <a:spLocks noChangeArrowheads="1"/>
            </p:cNvSpPr>
            <p:nvPr/>
          </p:nvSpPr>
          <p:spPr bwMode="auto">
            <a:xfrm>
              <a:off x="1008" y="1766"/>
              <a:ext cx="144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0489" name="Text Box 11"/>
            <p:cNvSpPr txBox="1">
              <a:spLocks noChangeArrowheads="1"/>
            </p:cNvSpPr>
            <p:nvPr/>
          </p:nvSpPr>
          <p:spPr bwMode="auto">
            <a:xfrm>
              <a:off x="0" y="1670"/>
              <a:ext cx="144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0490" name="Text Box 12"/>
            <p:cNvSpPr txBox="1">
              <a:spLocks noChangeArrowheads="1"/>
            </p:cNvSpPr>
            <p:nvPr/>
          </p:nvSpPr>
          <p:spPr bwMode="auto">
            <a:xfrm>
              <a:off x="1920" y="1621"/>
              <a:ext cx="144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0491" name="Text Box 13"/>
            <p:cNvSpPr txBox="1">
              <a:spLocks noChangeArrowheads="1"/>
            </p:cNvSpPr>
            <p:nvPr/>
          </p:nvSpPr>
          <p:spPr bwMode="auto">
            <a:xfrm>
              <a:off x="624" y="854"/>
              <a:ext cx="144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65563" name="Text Box 17"/>
          <p:cNvSpPr txBox="1">
            <a:spLocks noChangeArrowheads="1"/>
          </p:cNvSpPr>
          <p:nvPr/>
        </p:nvSpPr>
        <p:spPr bwMode="auto">
          <a:xfrm>
            <a:off x="714376" y="1446610"/>
            <a:ext cx="5857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en-US" altLang="zh-CN">
                <a:latin typeface="Times New Roman" panose="02020603050405020304" pitchFamily="18" charset="0"/>
              </a:rPr>
              <a:t> ∵  </a:t>
            </a:r>
            <a:r>
              <a:rPr lang="en-US" altLang="zh-CN" b="1" i="1">
                <a:latin typeface="Times New Roman" panose="02020603050405020304" pitchFamily="18" charset="0"/>
              </a:rPr>
              <a:t>DE</a:t>
            </a:r>
            <a:r>
              <a:rPr lang="en-US" altLang="zh-CN" i="1">
                <a:latin typeface="Times New Roman" panose="02020603050405020304" pitchFamily="18" charset="0"/>
              </a:rPr>
              <a:t>∥</a:t>
            </a:r>
            <a:r>
              <a:rPr lang="en-US" altLang="zh-CN" b="1" i="1">
                <a:latin typeface="Times New Roman" panose="02020603050405020304" pitchFamily="18" charset="0"/>
              </a:rPr>
              <a:t>BC</a:t>
            </a:r>
            <a:r>
              <a:rPr lang="zh-CN" altLang="en-US">
                <a:latin typeface="Times New Roman" panose="02020603050405020304" pitchFamily="18" charset="0"/>
              </a:rPr>
              <a:t>，</a:t>
            </a:r>
            <a:r>
              <a:rPr lang="en-US" altLang="zh-CN" b="1" i="1">
                <a:latin typeface="Times New Roman" panose="02020603050405020304" pitchFamily="18" charset="0"/>
              </a:rPr>
              <a:t>EF</a:t>
            </a:r>
            <a:r>
              <a:rPr lang="en-US" altLang="zh-CN" i="1">
                <a:latin typeface="Times New Roman" panose="02020603050405020304" pitchFamily="18" charset="0"/>
              </a:rPr>
              <a:t>∥</a:t>
            </a:r>
            <a:r>
              <a:rPr lang="en-US" altLang="zh-CN" b="1" i="1">
                <a:latin typeface="Times New Roman" panose="02020603050405020304" pitchFamily="18" charset="0"/>
              </a:rPr>
              <a:t>AB</a:t>
            </a:r>
            <a:r>
              <a:rPr lang="en-US" altLang="zh-CN" i="1">
                <a:latin typeface="Times New Roman" panose="02020603050405020304" pitchFamily="18" charset="0"/>
              </a:rPr>
              <a:t>.</a:t>
            </a: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65564" name="Text Box 18"/>
          <p:cNvSpPr txBox="1">
            <a:spLocks noChangeArrowheads="1"/>
          </p:cNvSpPr>
          <p:nvPr/>
        </p:nvSpPr>
        <p:spPr bwMode="auto">
          <a:xfrm>
            <a:off x="1214438" y="2035969"/>
            <a:ext cx="399256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∴∠</a:t>
            </a:r>
            <a:r>
              <a:rPr lang="zh-CN" altLang="en-US" b="1" i="1">
                <a:latin typeface="Times New Roman" panose="02020603050405020304" pitchFamily="18" charset="0"/>
              </a:rPr>
              <a:t>AED</a:t>
            </a:r>
            <a:r>
              <a:rPr lang="zh-CN" altLang="en-US">
                <a:latin typeface="Times New Roman" panose="02020603050405020304" pitchFamily="18" charset="0"/>
              </a:rPr>
              <a:t>＝∠</a:t>
            </a:r>
            <a:r>
              <a:rPr lang="zh-CN" altLang="en-US" b="1" i="1">
                <a:latin typeface="Times New Roman" panose="02020603050405020304" pitchFamily="18" charset="0"/>
              </a:rPr>
              <a:t>C</a:t>
            </a:r>
            <a:r>
              <a:rPr lang="zh-CN" altLang="en-US">
                <a:latin typeface="Times New Roman" panose="02020603050405020304" pitchFamily="18" charset="0"/>
              </a:rPr>
              <a:t>，</a:t>
            </a:r>
          </a:p>
          <a:p>
            <a:pPr>
              <a:spcBef>
                <a:spcPct val="50000"/>
              </a:spcBef>
            </a:pPr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65565" name="Text Box 19"/>
          <p:cNvSpPr txBox="1">
            <a:spLocks noChangeArrowheads="1"/>
          </p:cNvSpPr>
          <p:nvPr/>
        </p:nvSpPr>
        <p:spPr bwMode="auto">
          <a:xfrm>
            <a:off x="1285876" y="2571750"/>
            <a:ext cx="33131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∠</a:t>
            </a:r>
            <a:r>
              <a:rPr lang="en-US" altLang="zh-CN" b="1" i="1">
                <a:latin typeface="Times New Roman" panose="02020603050405020304" pitchFamily="18" charset="0"/>
              </a:rPr>
              <a:t>A</a:t>
            </a:r>
            <a:r>
              <a:rPr lang="zh-CN" altLang="en-US">
                <a:latin typeface="Times New Roman" panose="02020603050405020304" pitchFamily="18" charset="0"/>
              </a:rPr>
              <a:t>＝∠</a:t>
            </a:r>
            <a:r>
              <a:rPr lang="en-US" altLang="zh-CN" b="1" i="1">
                <a:latin typeface="Times New Roman" panose="02020603050405020304" pitchFamily="18" charset="0"/>
              </a:rPr>
              <a:t>FEC</a:t>
            </a:r>
            <a:r>
              <a:rPr lang="en-US" altLang="zh-CN">
                <a:latin typeface="Times New Roman" panose="02020603050405020304" pitchFamily="18" charset="0"/>
              </a:rPr>
              <a:t>.</a:t>
            </a:r>
            <a:r>
              <a:rPr lang="en-US" altLang="zh-CN" sz="2800" b="1">
                <a:latin typeface="Times New Roman" panose="02020603050405020304" pitchFamily="18" charset="0"/>
              </a:rPr>
              <a:t>    </a:t>
            </a:r>
          </a:p>
        </p:txBody>
      </p:sp>
      <p:sp>
        <p:nvSpPr>
          <p:cNvPr id="65566" name="Text Box 20"/>
          <p:cNvSpPr txBox="1">
            <a:spLocks noChangeArrowheads="1"/>
          </p:cNvSpPr>
          <p:nvPr/>
        </p:nvSpPr>
        <p:spPr bwMode="auto">
          <a:xfrm>
            <a:off x="1000125" y="3214688"/>
            <a:ext cx="54483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∴  △</a:t>
            </a:r>
            <a:r>
              <a:rPr lang="en-US" altLang="zh-CN" b="1" i="1">
                <a:latin typeface="Times New Roman" panose="02020603050405020304" pitchFamily="18" charset="0"/>
              </a:rPr>
              <a:t>ADE</a:t>
            </a:r>
            <a:r>
              <a:rPr lang="en-US" altLang="zh-CN">
                <a:latin typeface="Times New Roman" panose="02020603050405020304" pitchFamily="18" charset="0"/>
              </a:rPr>
              <a:t>∽△</a:t>
            </a:r>
            <a:r>
              <a:rPr lang="en-US" altLang="zh-CN" b="1" i="1">
                <a:latin typeface="Times New Roman" panose="02020603050405020304" pitchFamily="18" charset="0"/>
              </a:rPr>
              <a:t>EFC</a:t>
            </a:r>
            <a:r>
              <a:rPr lang="en-US" altLang="zh-CN">
                <a:latin typeface="Times New Roman" panose="02020603050405020304" pitchFamily="18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zh-CN" altLang="en-US">
                <a:latin typeface="宋体" panose="02010600030101010101" pitchFamily="2" charset="-122"/>
                <a:ea typeface="黑体" panose="02010609060101010101" pitchFamily="49" charset="-122"/>
              </a:rPr>
              <a:t>两角分别相等的两个三角形相似．）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3" grpId="0"/>
      <p:bldP spid="65564" grpId="0"/>
      <p:bldP spid="65565" grpId="0"/>
      <p:bldP spid="655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13313"/>
          <p:cNvSpPr txBox="1">
            <a:spLocks noChangeArrowheads="1"/>
          </p:cNvSpPr>
          <p:nvPr/>
        </p:nvSpPr>
        <p:spPr bwMode="auto">
          <a:xfrm>
            <a:off x="506414" y="509587"/>
            <a:ext cx="73437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已知：如图，∠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1=∠2=∠3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algn="just">
              <a:lnSpc>
                <a:spcPct val="150000"/>
              </a:lnSpc>
            </a:pP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求证：△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sp>
        <p:nvSpPr>
          <p:cNvPr id="13316" name="文本框 13315"/>
          <p:cNvSpPr txBox="1">
            <a:spLocks noChangeArrowheads="1"/>
          </p:cNvSpPr>
          <p:nvPr/>
        </p:nvSpPr>
        <p:spPr bwMode="auto">
          <a:xfrm>
            <a:off x="611188" y="1841898"/>
            <a:ext cx="820896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证明： ∵∠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BAC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1+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DAC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DAE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3+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DAC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∵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1=∠3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>
                <a:latin typeface="Times New Roman" panose="02020603050405020304" pitchFamily="18" charset="0"/>
                <a:ea typeface="黑体" panose="02010609060101010101" pitchFamily="49" charset="-122"/>
              </a:rPr>
              <a:t>∴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BAC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DAE.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∵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=180°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－∠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－∠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DOC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=180°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－∠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－∠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AOE.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  又</a:t>
            </a:r>
            <a:r>
              <a:rPr lang="en-US">
                <a:latin typeface="Times New Roman" panose="02020603050405020304" pitchFamily="18" charset="0"/>
                <a:ea typeface="黑体" panose="02010609060101010101" pitchFamily="49" charset="-122"/>
              </a:rPr>
              <a:t>∵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DOC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=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AOE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（对顶角相等），</a:t>
            </a:r>
          </a:p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     ∴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E.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   在△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和△ 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中  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BAC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DAE</a:t>
            </a:r>
            <a:r>
              <a:rPr lang="zh-CN" altLang="en-US" i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=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</a:rPr>
              <a:t>             ∴ △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</a:rPr>
              <a:t>ADE.</a:t>
            </a:r>
          </a:p>
        </p:txBody>
      </p:sp>
      <p:pic>
        <p:nvPicPr>
          <p:cNvPr id="21507" name="图片 13316"/>
          <p:cNvPicPr>
            <a:picLocks noChangeAspect="1" noChangeArrowheads="1"/>
          </p:cNvPicPr>
          <p:nvPr/>
        </p:nvPicPr>
        <p:blipFill>
          <a:blip r:embed="rId2" cstate="email"/>
          <a:srcRect b="1651"/>
          <a:stretch>
            <a:fillRect/>
          </a:stretch>
        </p:blipFill>
        <p:spPr bwMode="auto">
          <a:xfrm>
            <a:off x="5580063" y="303610"/>
            <a:ext cx="3048000" cy="160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1038225"/>
            <a:ext cx="8643938" cy="350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926" y="2090738"/>
            <a:ext cx="1020763" cy="407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圆角矩形 31"/>
          <p:cNvSpPr>
            <a:spLocks noChangeArrowheads="1"/>
          </p:cNvSpPr>
          <p:nvPr/>
        </p:nvSpPr>
        <p:spPr bwMode="auto">
          <a:xfrm>
            <a:off x="415926" y="451247"/>
            <a:ext cx="1298575" cy="3524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zh-CN" sz="2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归纳总结</a:t>
            </a:r>
          </a:p>
        </p:txBody>
      </p:sp>
      <p:pic>
        <p:nvPicPr>
          <p:cNvPr id="6" name="图片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9726" y="2009776"/>
            <a:ext cx="2632075" cy="48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8775" y="1871663"/>
            <a:ext cx="2833688" cy="80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926" y="2915841"/>
            <a:ext cx="1020763" cy="407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9725" y="2814638"/>
            <a:ext cx="2997200" cy="71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8213" y="2745582"/>
            <a:ext cx="4119562" cy="851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926" y="3707607"/>
            <a:ext cx="1020763" cy="407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9725" y="3707607"/>
            <a:ext cx="2997200" cy="407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61075" y="3627835"/>
            <a:ext cx="1493838" cy="56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926" y="4217194"/>
            <a:ext cx="10207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9725" y="4217194"/>
            <a:ext cx="68643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16476"/>
          <p:cNvSpPr txBox="1">
            <a:spLocks noChangeArrowheads="1"/>
          </p:cNvSpPr>
          <p:nvPr/>
        </p:nvSpPr>
        <p:spPr bwMode="auto">
          <a:xfrm>
            <a:off x="1" y="357188"/>
            <a:ext cx="8893175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已知：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△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△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DEF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中，∠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=40°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=80 °,∠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=80 °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∠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=60 °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．求证：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△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∽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△</a:t>
            </a:r>
            <a:r>
              <a:rPr lang="en-US" altLang="zh-CN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DEF.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23554" name="等腰三角形 16477"/>
          <p:cNvSpPr>
            <a:spLocks noChangeArrowheads="1"/>
          </p:cNvSpPr>
          <p:nvPr/>
        </p:nvSpPr>
        <p:spPr bwMode="auto">
          <a:xfrm>
            <a:off x="5481638" y="1156098"/>
            <a:ext cx="974725" cy="929878"/>
          </a:xfrm>
          <a:prstGeom prst="triangle">
            <a:avLst>
              <a:gd name="adj" fmla="val 18657"/>
            </a:avLst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23555" name="等腰三角形 16478"/>
          <p:cNvSpPr>
            <a:spLocks noChangeAspect="1" noChangeArrowheads="1"/>
          </p:cNvSpPr>
          <p:nvPr/>
        </p:nvSpPr>
        <p:spPr bwMode="auto">
          <a:xfrm>
            <a:off x="7235825" y="970360"/>
            <a:ext cx="1168400" cy="1115615"/>
          </a:xfrm>
          <a:prstGeom prst="triangle">
            <a:avLst>
              <a:gd name="adj" fmla="val 18657"/>
            </a:avLst>
          </a:prstGeom>
          <a:noFill/>
          <a:ln w="2857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23556" name="文本框 16479"/>
          <p:cNvSpPr txBox="1">
            <a:spLocks noChangeArrowheads="1"/>
          </p:cNvSpPr>
          <p:nvPr/>
        </p:nvSpPr>
        <p:spPr bwMode="auto">
          <a:xfrm>
            <a:off x="5437188" y="732235"/>
            <a:ext cx="442912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23557" name="文本框 16480"/>
          <p:cNvSpPr txBox="1">
            <a:spLocks noChangeArrowheads="1"/>
          </p:cNvSpPr>
          <p:nvPr/>
        </p:nvSpPr>
        <p:spPr bwMode="auto">
          <a:xfrm>
            <a:off x="8402638" y="1956197"/>
            <a:ext cx="44450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</a:p>
        </p:txBody>
      </p:sp>
      <p:sp>
        <p:nvSpPr>
          <p:cNvPr id="23558" name="文本框 16481"/>
          <p:cNvSpPr txBox="1">
            <a:spLocks noChangeArrowheads="1"/>
          </p:cNvSpPr>
          <p:nvPr/>
        </p:nvSpPr>
        <p:spPr bwMode="auto">
          <a:xfrm>
            <a:off x="6896101" y="1956197"/>
            <a:ext cx="447675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</a:p>
        </p:txBody>
      </p:sp>
      <p:sp>
        <p:nvSpPr>
          <p:cNvPr id="23559" name="文本框 16482"/>
          <p:cNvSpPr txBox="1">
            <a:spLocks noChangeArrowheads="1"/>
          </p:cNvSpPr>
          <p:nvPr/>
        </p:nvSpPr>
        <p:spPr bwMode="auto">
          <a:xfrm>
            <a:off x="6367463" y="1957387"/>
            <a:ext cx="442912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  <p:sp>
        <p:nvSpPr>
          <p:cNvPr id="23560" name="文本框 16483"/>
          <p:cNvSpPr txBox="1">
            <a:spLocks noChangeArrowheads="1"/>
          </p:cNvSpPr>
          <p:nvPr/>
        </p:nvSpPr>
        <p:spPr bwMode="auto">
          <a:xfrm>
            <a:off x="5083175" y="1956197"/>
            <a:ext cx="444500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23561" name="文本框 16484"/>
          <p:cNvSpPr txBox="1">
            <a:spLocks noChangeArrowheads="1"/>
          </p:cNvSpPr>
          <p:nvPr/>
        </p:nvSpPr>
        <p:spPr bwMode="auto">
          <a:xfrm>
            <a:off x="7077076" y="647700"/>
            <a:ext cx="441325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16486" name="文本框 16485"/>
          <p:cNvSpPr txBox="1">
            <a:spLocks noChangeArrowheads="1"/>
          </p:cNvSpPr>
          <p:nvPr/>
        </p:nvSpPr>
        <p:spPr bwMode="auto">
          <a:xfrm>
            <a:off x="107950" y="2328804"/>
            <a:ext cx="8839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40000"/>
              </a:lnSpc>
              <a:spcBef>
                <a:spcPct val="50000"/>
              </a:spcBef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证明：∵ 在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Δ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中，∠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=40 </a:t>
            </a:r>
            <a:r>
              <a:rPr lang="en-US" altLang="zh-CN" sz="2000" dirty="0">
                <a:ea typeface="黑体" panose="02010609060101010101" pitchFamily="49" charset="-122"/>
              </a:rPr>
              <a:t>°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=80 </a:t>
            </a:r>
            <a:r>
              <a:rPr lang="en-US" altLang="zh-CN" sz="2000" dirty="0">
                <a:ea typeface="黑体" panose="02010609060101010101" pitchFamily="49" charset="-122"/>
              </a:rPr>
              <a:t>°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 algn="just">
              <a:lnSpc>
                <a:spcPct val="140000"/>
              </a:lnSpc>
              <a:spcBef>
                <a:spcPct val="50000"/>
              </a:spcBef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      ∴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=180 </a:t>
            </a:r>
            <a:r>
              <a:rPr lang="en-US" altLang="zh-CN" sz="2000" dirty="0">
                <a:ea typeface="黑体" panose="02010609060101010101" pitchFamily="49" charset="-122"/>
              </a:rPr>
              <a:t>°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－∠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－∠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=180 </a:t>
            </a:r>
            <a:r>
              <a:rPr lang="en-US" altLang="zh-CN" sz="2000" dirty="0">
                <a:ea typeface="黑体" panose="02010609060101010101" pitchFamily="49" charset="-122"/>
              </a:rPr>
              <a:t>°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40 </a:t>
            </a:r>
            <a:r>
              <a:rPr lang="en-US" altLang="zh-CN" sz="2000" dirty="0">
                <a:ea typeface="黑体" panose="02010609060101010101" pitchFamily="49" charset="-122"/>
              </a:rPr>
              <a:t>°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80 </a:t>
            </a:r>
            <a:r>
              <a:rPr lang="en-US" altLang="zh-CN" sz="2000" dirty="0">
                <a:ea typeface="黑体" panose="02010609060101010101" pitchFamily="49" charset="-122"/>
              </a:rPr>
              <a:t>°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=60 </a:t>
            </a:r>
            <a:r>
              <a:rPr lang="en-US" altLang="zh-CN" sz="2000" dirty="0">
                <a:ea typeface="黑体" panose="02010609060101010101" pitchFamily="49" charset="-122"/>
              </a:rPr>
              <a:t>°.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lnSpc>
                <a:spcPct val="140000"/>
              </a:lnSpc>
              <a:spcBef>
                <a:spcPct val="50000"/>
              </a:spcBef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      ∵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在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Δ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DEF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=80 </a:t>
            </a:r>
            <a:r>
              <a:rPr lang="en-US" altLang="zh-CN" sz="2000" dirty="0">
                <a:ea typeface="黑体" panose="02010609060101010101" pitchFamily="49" charset="-122"/>
              </a:rPr>
              <a:t>°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=60 </a:t>
            </a:r>
            <a:r>
              <a:rPr lang="en-US" altLang="zh-CN" sz="2000" dirty="0">
                <a:ea typeface="黑体" panose="02010609060101010101" pitchFamily="49" charset="-122"/>
              </a:rPr>
              <a:t>°.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>
              <a:lnSpc>
                <a:spcPct val="140000"/>
              </a:lnSpc>
              <a:spcBef>
                <a:spcPct val="50000"/>
              </a:spcBef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      ∴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algn="just">
              <a:lnSpc>
                <a:spcPct val="140000"/>
              </a:lnSpc>
              <a:spcBef>
                <a:spcPct val="500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　∴ </a:t>
            </a:r>
            <a:r>
              <a:rPr lang="zh-CN" altLang="en-US" sz="2000" dirty="0">
                <a:latin typeface="Times New Roman" panose="02020603050405020304" pitchFamily="18" charset="0"/>
                <a:sym typeface="Arial" panose="020B0604020202020204" pitchFamily="34" charset="0"/>
              </a:rPr>
              <a:t>△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∽</a:t>
            </a:r>
            <a:r>
              <a:rPr lang="zh-CN" altLang="en-US" sz="2000" dirty="0">
                <a:latin typeface="Times New Roman" panose="02020603050405020304" pitchFamily="18" charset="0"/>
                <a:sym typeface="Arial" panose="020B0604020202020204" pitchFamily="34" charset="0"/>
              </a:rPr>
              <a:t>△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DEF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两角对应相等，两三角形相似）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563" name="矩形 80"/>
          <p:cNvSpPr>
            <a:spLocks noChangeArrowheads="1"/>
          </p:cNvSpPr>
          <p:nvPr/>
        </p:nvSpPr>
        <p:spPr bwMode="auto">
          <a:xfrm>
            <a:off x="107950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1800" dirty="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6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6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6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6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6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10317"/>
          <p:cNvSpPr txBox="1">
            <a:spLocks noChangeArrowheads="1"/>
          </p:cNvSpPr>
          <p:nvPr/>
        </p:nvSpPr>
        <p:spPr bwMode="auto">
          <a:xfrm>
            <a:off x="357189" y="482204"/>
            <a:ext cx="8135937" cy="9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如图，在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Rt△</a:t>
            </a:r>
            <a:r>
              <a:rPr lang="zh-CN" alt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zh-CN" alt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=90°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.正方形</a:t>
            </a:r>
            <a:r>
              <a:rPr lang="zh-CN" alt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EFCD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的三个顶点</a:t>
            </a:r>
            <a:r>
              <a:rPr lang="zh-CN" alt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分别在边</a:t>
            </a:r>
            <a:r>
              <a:rPr lang="zh-CN" alt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上.已知</a:t>
            </a:r>
            <a:r>
              <a:rPr lang="zh-CN" alt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7.5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，求正方形的边长.</a:t>
            </a:r>
          </a:p>
        </p:txBody>
      </p:sp>
      <p:pic>
        <p:nvPicPr>
          <p:cNvPr id="24578" name="图片 103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2194323"/>
            <a:ext cx="2368550" cy="2106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79" name="对象 10319"/>
          <p:cNvGraphicFramePr>
            <a:graphicFrameLocks noChangeAspect="1"/>
          </p:cNvGraphicFramePr>
          <p:nvPr/>
        </p:nvGraphicFramePr>
        <p:xfrm>
          <a:off x="4043363" y="2003822"/>
          <a:ext cx="9144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r:id="rId5" imgW="114300" imgH="215900" progId="Equation.3">
                  <p:embed/>
                </p:oleObj>
              </mc:Choice>
              <mc:Fallback>
                <p:oleObj r:id="rId5" imgW="114300" imgH="215900" progId="Equation.3">
                  <p:embed/>
                  <p:pic>
                    <p:nvPicPr>
                      <p:cNvPr id="0" name="对象 103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3363" y="2003822"/>
                        <a:ext cx="9144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对象 10326"/>
          <p:cNvGraphicFramePr/>
          <p:nvPr/>
        </p:nvGraphicFramePr>
        <p:xfrm>
          <a:off x="4514850" y="2490788"/>
          <a:ext cx="1143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r:id="rId7" imgW="114300" imgH="215900" progId="Equation.3">
                  <p:embed/>
                </p:oleObj>
              </mc:Choice>
              <mc:Fallback>
                <p:oleObj r:id="rId7" imgW="114300" imgH="215900" progId="Equation.3">
                  <p:embed/>
                  <p:pic>
                    <p:nvPicPr>
                      <p:cNvPr id="0" name="对象 1032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490788"/>
                        <a:ext cx="1143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文本框 10320"/>
          <p:cNvSpPr txBox="1">
            <a:spLocks noChangeArrowheads="1"/>
          </p:cNvSpPr>
          <p:nvPr/>
        </p:nvSpPr>
        <p:spPr bwMode="auto">
          <a:xfrm>
            <a:off x="684214" y="1977629"/>
            <a:ext cx="47704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解：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∵四边形</a:t>
            </a:r>
            <a:r>
              <a:rPr lang="zh-CN" altLang="en-US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EFCD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是正方形，</a:t>
            </a:r>
          </a:p>
        </p:txBody>
      </p:sp>
      <p:sp>
        <p:nvSpPr>
          <p:cNvPr id="18439" name="文本框 10321"/>
          <p:cNvSpPr txBox="1">
            <a:spLocks noChangeArrowheads="1"/>
          </p:cNvSpPr>
          <p:nvPr/>
        </p:nvSpPr>
        <p:spPr bwMode="auto">
          <a:xfrm>
            <a:off x="1350963" y="2327672"/>
            <a:ext cx="40943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∴</a:t>
            </a:r>
            <a:r>
              <a:rPr lang="zh-CN" altLang="en-US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ED</a:t>
            </a:r>
            <a:r>
              <a:rPr lang="zh-CN" altLang="en-US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∥</a:t>
            </a:r>
            <a:r>
              <a:rPr lang="zh-CN" altLang="en-US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BC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,</a:t>
            </a:r>
            <a:r>
              <a:rPr lang="zh-CN" altLang="en-US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ED</a:t>
            </a:r>
            <a:r>
              <a:rPr lang="zh-CN" altLang="en-US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zh-CN" altLang="en-US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DC</a:t>
            </a:r>
            <a:r>
              <a:rPr lang="zh-CN" altLang="en-US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zh-CN" altLang="en-US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FC</a:t>
            </a:r>
            <a:r>
              <a:rPr lang="zh-CN" altLang="en-US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=</a:t>
            </a:r>
            <a:r>
              <a:rPr lang="zh-CN" altLang="en-US" b="1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EF</a:t>
            </a:r>
            <a:r>
              <a:rPr lang="zh-CN" altLang="en-US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8440" name="文本框 10327"/>
          <p:cNvSpPr txBox="1">
            <a:spLocks noChangeArrowheads="1"/>
          </p:cNvSpPr>
          <p:nvPr/>
        </p:nvSpPr>
        <p:spPr bwMode="auto">
          <a:xfrm>
            <a:off x="1350963" y="2670572"/>
            <a:ext cx="57134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∵∠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ADE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ACB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=90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°，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AE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∴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zh-CN" altLang="en-US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AED</a:t>
            </a:r>
            <a:r>
              <a:rPr lang="zh-CN" altLang="en-US" dirty="0">
                <a:ea typeface="黑体" panose="02010609060101010101" pitchFamily="49" charset="-122"/>
                <a:sym typeface="黑体" panose="02010609060101010101" pitchFamily="49" charset="-122"/>
              </a:rPr>
              <a:t>∽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 i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8441" name="对象 10328"/>
          <p:cNvGraphicFramePr/>
          <p:nvPr/>
        </p:nvGraphicFramePr>
        <p:xfrm>
          <a:off x="1350964" y="3287316"/>
          <a:ext cx="1709737" cy="58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r:id="rId8" imgW="1155700" imgH="520700" progId="Equation.3">
                  <p:embed/>
                </p:oleObj>
              </mc:Choice>
              <mc:Fallback>
                <p:oleObj r:id="rId8" imgW="1155700" imgH="520700" progId="Equation.3">
                  <p:embed/>
                  <p:pic>
                    <p:nvPicPr>
                      <p:cNvPr id="0" name="对象 10328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4" y="3287316"/>
                        <a:ext cx="1709737" cy="584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对象 10329"/>
          <p:cNvGraphicFramePr/>
          <p:nvPr/>
        </p:nvGraphicFramePr>
        <p:xfrm>
          <a:off x="1350964" y="3882628"/>
          <a:ext cx="4327525" cy="556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r:id="rId10" imgW="3060700" imgH="520700" progId="Equation.3">
                  <p:embed/>
                </p:oleObj>
              </mc:Choice>
              <mc:Fallback>
                <p:oleObj r:id="rId10" imgW="3060700" imgH="520700" progId="Equation.3">
                  <p:embed/>
                  <p:pic>
                    <p:nvPicPr>
                      <p:cNvPr id="0" name="对象 10329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4" y="3882628"/>
                        <a:ext cx="4327525" cy="5560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文本框 10330"/>
          <p:cNvSpPr txBox="1">
            <a:spLocks noChangeArrowheads="1"/>
          </p:cNvSpPr>
          <p:nvPr/>
        </p:nvSpPr>
        <p:spPr bwMode="auto">
          <a:xfrm>
            <a:off x="1332126" y="4526756"/>
            <a:ext cx="40270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>
                <a:ea typeface="黑体" panose="02010609060101010101" pitchFamily="49" charset="-122"/>
              </a:rPr>
              <a:t>∴</a:t>
            </a:r>
            <a:r>
              <a:rPr lang="en-US" altLang="zh-CN" b="1" i="1">
                <a:latin typeface="Times New Roman" panose="02020603050405020304" pitchFamily="18" charset="0"/>
                <a:ea typeface="黑体" panose="02010609060101010101" pitchFamily="49" charset="-122"/>
              </a:rPr>
              <a:t>DE=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>
                <a:ea typeface="黑体" panose="02010609060101010101" pitchFamily="49" charset="-122"/>
              </a:rPr>
              <a:t>,</a:t>
            </a:r>
            <a:r>
              <a:rPr lang="zh-CN" altLang="en-US">
                <a:ea typeface="黑体" panose="02010609060101010101" pitchFamily="49" charset="-122"/>
              </a:rPr>
              <a:t>即正方形的边长为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  <p:bldP spid="18440" grpId="0"/>
      <p:bldP spid="184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375047"/>
            <a:ext cx="8229600" cy="1446609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400" dirty="0" smtClean="0"/>
              <a:t> 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如图，在等边三角形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中，边长为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，点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上，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BD=6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ADE=60°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DE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交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于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）求证：△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ABD</a:t>
            </a:r>
            <a:r>
              <a:rPr lang="zh-CN" altLang="en-US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en-US" altLang="zh-CN" sz="20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DCE.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2400" dirty="0" smtClean="0"/>
          </a:p>
        </p:txBody>
      </p:sp>
      <p:pic>
        <p:nvPicPr>
          <p:cNvPr id="2662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15125" y="1393032"/>
            <a:ext cx="2000250" cy="161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189" y="3911204"/>
            <a:ext cx="6357937" cy="75009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28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sz="28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BAD=</a:t>
            </a:r>
            <a:r>
              <a:rPr lang="zh-CN" altLang="en-US" sz="28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CDE,</a:t>
            </a:r>
            <a:r>
              <a:rPr lang="zh-CN" altLang="en-US" sz="28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∴△</a:t>
            </a:r>
            <a:r>
              <a:rPr lang="en-US" altLang="zh-CN" sz="28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ABD</a:t>
            </a:r>
            <a:r>
              <a:rPr lang="zh-CN" altLang="en-US" sz="28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en-US" altLang="zh-CN" sz="28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DCE.</a:t>
            </a:r>
            <a:endParaRPr lang="zh-CN" altLang="en-US" sz="2800" kern="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endParaRPr lang="en-US" altLang="zh-CN" sz="3200" kern="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0063" y="2250282"/>
            <a:ext cx="42033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解：∵△</a:t>
            </a:r>
            <a:r>
              <a:rPr lang="en-US" altLang="zh-CN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为等边三角形，</a:t>
            </a:r>
            <a:endParaRPr lang="en-US" altLang="zh-CN" kern="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71501" y="2893219"/>
            <a:ext cx="7072313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∴∠</a:t>
            </a:r>
            <a:r>
              <a:rPr lang="en-US" altLang="zh-CN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B=</a:t>
            </a:r>
            <a:r>
              <a:rPr lang="zh-CN" altLang="en-US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C=60°</a:t>
            </a:r>
            <a:r>
              <a:rPr lang="zh-CN" altLang="en-US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，∴∠</a:t>
            </a:r>
            <a:r>
              <a:rPr lang="en-US" altLang="zh-CN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ADB+</a:t>
            </a:r>
            <a:r>
              <a:rPr lang="zh-CN" altLang="en-US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BAD=120°</a:t>
            </a:r>
            <a:r>
              <a:rPr lang="zh-CN" altLang="en-US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endParaRPr lang="en-US" altLang="zh-CN" kern="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00063" y="3482578"/>
            <a:ext cx="65722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altLang="en-US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又∠</a:t>
            </a:r>
            <a:r>
              <a:rPr lang="en-US" altLang="zh-CN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ADE=60°</a:t>
            </a:r>
            <a:r>
              <a:rPr lang="zh-CN" altLang="en-US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，∴∠</a:t>
            </a:r>
            <a:r>
              <a:rPr lang="en-US" altLang="zh-CN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ADB+</a:t>
            </a:r>
            <a:r>
              <a:rPr lang="zh-CN" altLang="en-US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CDE=120°</a:t>
            </a:r>
            <a:r>
              <a:rPr lang="zh-CN" altLang="en-US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endParaRPr lang="en-US" altLang="zh-CN" kern="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250826" y="1373714"/>
            <a:ext cx="82454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 algn="just" eaLnBrk="0" hangingPunct="0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理解相似三角形的定义，掌握定义中的两个条件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indent="200025" algn="just" eaLnBrk="0" hangingPunct="0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掌握相似三角形的判定定理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（重点）</a:t>
            </a:r>
          </a:p>
          <a:p>
            <a:pPr indent="200025" algn="just" eaLnBrk="0" hangingPunct="0"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能熟练运用相似三角形的判定定理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（难点）</a:t>
            </a:r>
          </a:p>
        </p:txBody>
      </p:sp>
      <p:sp>
        <p:nvSpPr>
          <p:cNvPr id="5122" name="MH_SubTitle_4"/>
          <p:cNvSpPr txBox="1">
            <a:spLocks noChangeArrowheads="1"/>
          </p:cNvSpPr>
          <p:nvPr/>
        </p:nvSpPr>
        <p:spPr bwMode="auto">
          <a:xfrm>
            <a:off x="3429001" y="857250"/>
            <a:ext cx="1649413" cy="47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</a:pPr>
            <a:r>
              <a:rPr lang="zh-CN" altLang="en-US" sz="28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矩形 3"/>
          <p:cNvSpPr>
            <a:spLocks noChangeArrowheads="1"/>
          </p:cNvSpPr>
          <p:nvPr/>
        </p:nvSpPr>
        <p:spPr bwMode="auto">
          <a:xfrm>
            <a:off x="500064" y="482203"/>
            <a:ext cx="234711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）求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的长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765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38" y="803673"/>
            <a:ext cx="2000250" cy="161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矩形 6"/>
          <p:cNvSpPr>
            <a:spLocks noChangeArrowheads="1"/>
          </p:cNvSpPr>
          <p:nvPr/>
        </p:nvSpPr>
        <p:spPr bwMode="auto">
          <a:xfrm>
            <a:off x="6429375" y="1982391"/>
            <a:ext cx="3385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652" name="矩形 7"/>
          <p:cNvSpPr>
            <a:spLocks noChangeArrowheads="1"/>
          </p:cNvSpPr>
          <p:nvPr/>
        </p:nvSpPr>
        <p:spPr bwMode="auto">
          <a:xfrm>
            <a:off x="5784851" y="1232297"/>
            <a:ext cx="4921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653" name="矩形 8"/>
          <p:cNvSpPr>
            <a:spLocks noChangeArrowheads="1"/>
          </p:cNvSpPr>
          <p:nvPr/>
        </p:nvSpPr>
        <p:spPr bwMode="auto">
          <a:xfrm>
            <a:off x="7215189" y="1928812"/>
            <a:ext cx="3385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14375" y="1125142"/>
            <a:ext cx="4572000" cy="5357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28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解：∵</a:t>
            </a:r>
            <a:r>
              <a:rPr lang="en-US" altLang="zh-CN" sz="28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ABD</a:t>
            </a:r>
            <a:r>
              <a:rPr lang="zh-CN" altLang="en-US" sz="28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en-US" altLang="zh-CN" sz="28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DCE</a:t>
            </a:r>
            <a:r>
              <a:rPr lang="zh-CN" altLang="en-US" sz="28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endParaRPr lang="zh-CN" altLang="en-US" sz="2800" kern="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endParaRPr lang="en-US" altLang="zh-CN" sz="3200" kern="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500188" y="1928813"/>
            <a:ext cx="3662362" cy="428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>
            <a:lvl1pPr marL="342900" indent="-342900"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∴△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ABD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DCE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endParaRPr lang="en-US" altLang="zh-CN" sz="28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endParaRPr lang="en-US" altLang="zh-CN" sz="3200">
              <a:solidFill>
                <a:schemeClr val="tx1"/>
              </a:solidFill>
            </a:endParaRPr>
          </a:p>
        </p:txBody>
      </p:sp>
      <p:graphicFrame>
        <p:nvGraphicFramePr>
          <p:cNvPr id="18441" name="对象 10328"/>
          <p:cNvGraphicFramePr/>
          <p:nvPr/>
        </p:nvGraphicFramePr>
        <p:xfrm>
          <a:off x="1571626" y="2625328"/>
          <a:ext cx="1635125" cy="58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8" r:id="rId4" imgW="1104900" imgH="520700" progId="Equation.DSMT4">
                  <p:embed/>
                </p:oleObj>
              </mc:Choice>
              <mc:Fallback>
                <p:oleObj r:id="rId4" imgW="1104900" imgH="520700" progId="Equation.DSMT4">
                  <p:embed/>
                  <p:pic>
                    <p:nvPicPr>
                      <p:cNvPr id="0" name="对象 1032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6" y="2625328"/>
                        <a:ext cx="1635125" cy="584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/>
          <p:nvPr/>
        </p:nvGraphicFramePr>
        <p:xfrm>
          <a:off x="1643064" y="3375422"/>
          <a:ext cx="1482725" cy="584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r:id="rId6" imgW="1003300" imgH="520700" progId="Equation.DSMT4">
                  <p:embed/>
                </p:oleObj>
              </mc:Choice>
              <mc:Fallback>
                <p:oleObj r:id="rId6" imgW="1003300" imgH="520700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4" y="3375422"/>
                        <a:ext cx="1482725" cy="5845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500188" y="4125517"/>
            <a:ext cx="1928812" cy="5357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r>
              <a:rPr lang="zh-CN" altLang="en-US" sz="28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800" kern="0" dirty="0">
                <a:latin typeface="Times New Roman" panose="02020603050405020304" pitchFamily="18" charset="0"/>
                <a:ea typeface="黑体" panose="02010609060101010101" pitchFamily="49" charset="-122"/>
              </a:rPr>
              <a:t>CE=2.4.         </a:t>
            </a:r>
            <a:endParaRPr lang="zh-CN" altLang="en-US" sz="2800" kern="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None/>
              <a:defRPr/>
            </a:pPr>
            <a:endParaRPr lang="en-US" altLang="zh-CN" sz="3200" kern="0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7" name="Text Box 16"/>
          <p:cNvSpPr txBox="1"/>
          <p:nvPr/>
        </p:nvSpPr>
        <p:spPr>
          <a:xfrm>
            <a:off x="125413" y="1815704"/>
            <a:ext cx="2330450" cy="830997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noProof="1">
                <a:solidFill>
                  <a:schemeClr val="tx1"/>
                </a:solidFill>
                <a:ea typeface="黑体" panose="02010609060101010101" pitchFamily="49" charset="-122"/>
                <a:cs typeface="+mn-ea"/>
              </a:rPr>
              <a:t>利用两角判定三角形相似 </a:t>
            </a:r>
            <a:endParaRPr lang="en-US" altLang="zh-CN" noProof="1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2318" name="左大括号 17"/>
          <p:cNvSpPr/>
          <p:nvPr/>
        </p:nvSpPr>
        <p:spPr bwMode="auto">
          <a:xfrm>
            <a:off x="2513014" y="1285875"/>
            <a:ext cx="71437" cy="1604963"/>
          </a:xfrm>
          <a:prstGeom prst="leftBrace">
            <a:avLst>
              <a:gd name="adj1" fmla="val 23715"/>
              <a:gd name="adj2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2319" name="Text Box 18"/>
          <p:cNvSpPr txBox="1">
            <a:spLocks noChangeArrowheads="1"/>
          </p:cNvSpPr>
          <p:nvPr/>
        </p:nvSpPr>
        <p:spPr bwMode="auto">
          <a:xfrm>
            <a:off x="2771775" y="1275160"/>
            <a:ext cx="5545138" cy="461665"/>
          </a:xfrm>
          <a:prstGeom prst="rect">
            <a:avLst/>
          </a:prstGeom>
          <a:solidFill>
            <a:srgbClr val="ADEBEB"/>
          </a:solidFill>
          <a:ln w="19050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定理：两角分别相等的两个三角形相似</a:t>
            </a:r>
            <a:endParaRPr lang="en-US" altLang="zh-CN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8676" name="矩形 80"/>
          <p:cNvSpPr>
            <a:spLocks noChangeArrowheads="1"/>
          </p:cNvSpPr>
          <p:nvPr/>
        </p:nvSpPr>
        <p:spPr bwMode="auto">
          <a:xfrm>
            <a:off x="28575" y="27385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12321" name="Text Box 18"/>
          <p:cNvSpPr txBox="1">
            <a:spLocks noChangeArrowheads="1"/>
          </p:cNvSpPr>
          <p:nvPr/>
        </p:nvSpPr>
        <p:spPr bwMode="auto">
          <a:xfrm>
            <a:off x="2700339" y="2680097"/>
            <a:ext cx="4378325" cy="461665"/>
          </a:xfrm>
          <a:prstGeom prst="rect">
            <a:avLst/>
          </a:prstGeom>
          <a:solidFill>
            <a:srgbClr val="85E0E0"/>
          </a:solidFill>
          <a:ln w="19050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chemeClr val="tx1"/>
                </a:solidFill>
                <a:ea typeface="黑体" panose="02010609060101010101" pitchFamily="49" charset="-122"/>
              </a:rPr>
              <a:t>相似三角形的判定定理</a:t>
            </a:r>
            <a:r>
              <a:rPr lang="en-US" altLang="zh-CN" dirty="0">
                <a:solidFill>
                  <a:schemeClr val="tx1"/>
                </a:solidFill>
                <a:ea typeface="黑体" panose="02010609060101010101" pitchFamily="49" charset="-122"/>
              </a:rPr>
              <a:t>1</a:t>
            </a:r>
            <a:r>
              <a:rPr lang="zh-CN" altLang="en-US" dirty="0">
                <a:solidFill>
                  <a:schemeClr val="tx1"/>
                </a:solidFill>
                <a:ea typeface="黑体" panose="02010609060101010101" pitchFamily="49" charset="-122"/>
              </a:rPr>
              <a:t>的运用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7" grpId="0" bldLvl="0" animBg="1"/>
      <p:bldP spid="12318" grpId="0" animBg="1"/>
      <p:bldP spid="12319" grpId="0" bldLvl="0" animBg="1"/>
      <p:bldP spid="12321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spect="1" noChangeArrowheads="1"/>
          </p:cNvSpPr>
          <p:nvPr/>
        </p:nvSpPr>
        <p:spPr bwMode="auto">
          <a:xfrm>
            <a:off x="1111251" y="1856185"/>
            <a:ext cx="2011363" cy="2537222"/>
          </a:xfrm>
          <a:prstGeom prst="rtTriangle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7" name="AutoShape 3"/>
          <p:cNvSpPr>
            <a:spLocks noChangeAspect="1" noChangeArrowheads="1"/>
          </p:cNvSpPr>
          <p:nvPr/>
        </p:nvSpPr>
        <p:spPr bwMode="auto">
          <a:xfrm>
            <a:off x="3846513" y="1856185"/>
            <a:ext cx="2011362" cy="2537222"/>
          </a:xfrm>
          <a:prstGeom prst="rtTriangle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85813" y="1106091"/>
            <a:ext cx="68580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dirty="0">
                <a:solidFill>
                  <a:schemeClr val="accent6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800" dirty="0">
                <a:solidFill>
                  <a:schemeClr val="accent6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solidFill>
                  <a:schemeClr val="accent6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8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这两个三角形有什么关系？</a:t>
            </a:r>
          </a:p>
        </p:txBody>
      </p:sp>
      <p:sp>
        <p:nvSpPr>
          <p:cNvPr id="2" name="圆角矩形 31"/>
          <p:cNvSpPr>
            <a:spLocks noChangeArrowheads="1"/>
          </p:cNvSpPr>
          <p:nvPr/>
        </p:nvSpPr>
        <p:spPr bwMode="auto">
          <a:xfrm>
            <a:off x="428625" y="589360"/>
            <a:ext cx="1512888" cy="298847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观察与思考</a:t>
            </a:r>
            <a:endParaRPr lang="zh-CN" altLang="zh-CN" sz="20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949950" y="2074069"/>
            <a:ext cx="22812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66"/>
                </a:solidFill>
                <a:ea typeface="幼圆" panose="02010509060101010101" pitchFamily="49" charset="-122"/>
              </a:rPr>
              <a:t>全等三角形</a:t>
            </a:r>
            <a:endParaRPr lang="en-US" altLang="zh-CN" sz="3200" b="1">
              <a:solidFill>
                <a:srgbClr val="FF0066"/>
              </a:solidFill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5" presetClass="path" presetSubtype="0" repeatCount="indefinite" accel="50000" decel="50000" autoRev="1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4.16667E-6 0.00278 L -0.29878 0.0027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14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spect="1" noChangeArrowheads="1"/>
          </p:cNvSpPr>
          <p:nvPr/>
        </p:nvSpPr>
        <p:spPr bwMode="auto">
          <a:xfrm>
            <a:off x="684213" y="1553766"/>
            <a:ext cx="2011362" cy="2537222"/>
          </a:xfrm>
          <a:prstGeom prst="rtTriangle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3419476" y="1553766"/>
            <a:ext cx="2011363" cy="2537222"/>
          </a:xfrm>
          <a:prstGeom prst="rtTriangle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286250" y="910829"/>
            <a:ext cx="40719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rgbClr val="FF0066"/>
                </a:solidFill>
                <a:ea typeface="隶书" panose="02010509060101010101" pitchFamily="49" charset="-122"/>
              </a:rPr>
              <a:t> </a:t>
            </a:r>
            <a:r>
              <a:rPr lang="zh-CN" altLang="en-US" sz="3200" b="1">
                <a:solidFill>
                  <a:srgbClr val="FF0066"/>
                </a:solidFill>
                <a:ea typeface="幼圆" panose="02010509060101010101" pitchFamily="49" charset="-122"/>
              </a:rPr>
              <a:t>那这样变化一下呢？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484438" y="3227785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6" presetClass="emph" presetSubtype="0" ac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6" dur="3000" fill="hold"/>
                                        <p:tgtEl>
                                          <p:spTgt spid="717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-0.35399 -0.12037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00" y="-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nimBg="1"/>
      <p:bldP spid="7171" grpId="1" animBg="1"/>
      <p:bldP spid="7171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2"/>
          <p:cNvSpPr>
            <a:spLocks noChangeAspect="1" noChangeArrowheads="1"/>
          </p:cNvSpPr>
          <p:nvPr/>
        </p:nvSpPr>
        <p:spPr bwMode="auto">
          <a:xfrm>
            <a:off x="571501" y="1213247"/>
            <a:ext cx="2011363" cy="2537222"/>
          </a:xfrm>
          <a:prstGeom prst="rtTriangle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3306763" y="1213247"/>
            <a:ext cx="2011362" cy="2537222"/>
          </a:xfrm>
          <a:prstGeom prst="rtTriangle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000750" y="1500188"/>
            <a:ext cx="2643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>
                <a:solidFill>
                  <a:srgbClr val="FF33CC"/>
                </a:solidFill>
                <a:ea typeface="幼圆" panose="02010509060101010101" pitchFamily="49" charset="-122"/>
              </a:rPr>
              <a:t>相似三角形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71500" y="3804047"/>
            <a:ext cx="8001000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相似三角形定义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：我们把</a:t>
            </a:r>
            <a:r>
              <a:rPr lang="zh-CN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三角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分别相等、</a:t>
            </a:r>
            <a:r>
              <a:rPr lang="zh-CN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三边</a:t>
            </a:r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成比例的两个三角形叫做相似三角形。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2371725" y="2887266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582863" y="2168129"/>
            <a:ext cx="3052762" cy="566309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rgbClr val="CC99FF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zh-CN" altLang="en-US" sz="2800" b="1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对应角</a:t>
            </a:r>
            <a:r>
              <a:rPr lang="en-US" altLang="zh-CN" sz="2800">
                <a:solidFill>
                  <a:srgbClr val="3399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r>
              <a:rPr lang="zh-CN" altLang="en-US" sz="2800">
                <a:solidFill>
                  <a:srgbClr val="3399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587625" y="2995613"/>
            <a:ext cx="3048000" cy="52322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rgbClr val="CC99FF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800" b="1">
                <a:solidFill>
                  <a:srgbClr val="EC08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对应边</a:t>
            </a:r>
            <a:r>
              <a:rPr lang="en-US" altLang="zh-CN" sz="280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r>
              <a:rPr lang="zh-CN" altLang="en-US" sz="2800" b="1">
                <a:solidFill>
                  <a:srgbClr val="EC08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14314" y="375047"/>
            <a:ext cx="83581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b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问题</a:t>
            </a:r>
            <a:r>
              <a:rPr lang="en-US" altLang="zh-CN" b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b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相似多边形的定义是什么？那根据相似多边形的定义，你能说说什么叫相似三角形吗？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429376" y="2357438"/>
            <a:ext cx="22145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FF33CC"/>
                </a:solidFill>
                <a:ea typeface="幼圆" panose="02010509060101010101" pitchFamily="49" charset="-122"/>
              </a:rPr>
              <a:t>全等是一种特殊的相似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19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-0.35399 -0.1203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00" y="-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5" grpId="1" animBg="1"/>
      <p:bldP spid="8197" grpId="0"/>
      <p:bldP spid="8198" grpId="0"/>
      <p:bldP spid="8200" grpId="0" bldLvl="0" animBg="1"/>
      <p:bldP spid="8201" grpId="0" bldLvl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504" name="表格 60503"/>
          <p:cNvGraphicFramePr/>
          <p:nvPr/>
        </p:nvGraphicFramePr>
        <p:xfrm>
          <a:off x="214313" y="1178719"/>
          <a:ext cx="8763000" cy="2427684"/>
        </p:xfrm>
        <a:graphic>
          <a:graphicData uri="http://schemas.openxmlformats.org/drawingml/2006/table">
            <a:tbl>
              <a:tblPr/>
              <a:tblGrid>
                <a:gridCol w="1071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391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1400" b="1" dirty="0">
                        <a:solidFill>
                          <a:srgbClr val="FF0000"/>
                        </a:solidFill>
                        <a:ea typeface="黑体" panose="02010609060101010101" pitchFamily="49" charset="-122"/>
                      </a:endParaRPr>
                    </a:p>
                  </a:txBody>
                  <a:tcPr marT="34289" marB="3428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ea typeface="黑体" panose="02010609060101010101" pitchFamily="49" charset="-122"/>
                        </a:rPr>
                        <a:t>定义</a:t>
                      </a:r>
                    </a:p>
                  </a:txBody>
                  <a:tcPr marT="34289" marB="3428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l">
                        <a:buNone/>
                      </a:pPr>
                      <a:r>
                        <a:rPr lang="zh-CN" altLang="en-US" sz="1400" b="1" dirty="0" smtClean="0">
                          <a:solidFill>
                            <a:schemeClr val="tx1"/>
                          </a:solidFill>
                          <a:ea typeface="黑体" panose="02010609060101010101" pitchFamily="49" charset="-122"/>
                        </a:rPr>
                        <a:t>          </a:t>
                      </a:r>
                      <a:r>
                        <a:rPr lang="zh-CN" altLang="en-US" sz="1400" b="0" dirty="0" smtClean="0">
                          <a:solidFill>
                            <a:schemeClr val="tx1"/>
                          </a:solidFill>
                          <a:ea typeface="黑体" panose="02010609060101010101" pitchFamily="49" charset="-122"/>
                        </a:rPr>
                        <a:t>判定</a:t>
                      </a:r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ea typeface="黑体" panose="02010609060101010101" pitchFamily="49" charset="-122"/>
                        </a:rPr>
                        <a:t>方法</a:t>
                      </a:r>
                    </a:p>
                  </a:txBody>
                  <a:tcPr marT="34289" marB="3428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5367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spcBef>
                          <a:spcPct val="50000"/>
                        </a:spcBef>
                        <a:buClr>
                          <a:srgbClr val="000000"/>
                        </a:buClr>
                        <a:buNone/>
                      </a:pPr>
                      <a:r>
                        <a:rPr lang="zh-CN" altLang="en-US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全等三角形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ea typeface="黑体" panose="02010609060101010101" pitchFamily="49" charset="-122"/>
                      </a:endParaRPr>
                    </a:p>
                  </a:txBody>
                  <a:tcPr marT="34289" marB="3428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1400" b="1" dirty="0">
                        <a:solidFill>
                          <a:srgbClr val="FF0000"/>
                        </a:solidFill>
                        <a:ea typeface="黑体" panose="02010609060101010101" pitchFamily="49" charset="-122"/>
                      </a:endParaRPr>
                    </a:p>
                  </a:txBody>
                  <a:tcPr marT="34289" marB="3428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1400" b="1" dirty="0">
                        <a:solidFill>
                          <a:srgbClr val="FF0000"/>
                        </a:solidFill>
                        <a:ea typeface="黑体" panose="02010609060101010101" pitchFamily="49" charset="-122"/>
                      </a:endParaRPr>
                    </a:p>
                  </a:txBody>
                  <a:tcPr marT="34289" marB="3428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1400" b="1" dirty="0">
                        <a:solidFill>
                          <a:srgbClr val="FF0000"/>
                        </a:solidFill>
                        <a:ea typeface="黑体" panose="02010609060101010101" pitchFamily="49" charset="-122"/>
                      </a:endParaRPr>
                    </a:p>
                  </a:txBody>
                  <a:tcPr marT="34289" marB="3428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1400" b="1" dirty="0">
                        <a:solidFill>
                          <a:srgbClr val="FF0000"/>
                        </a:solidFill>
                        <a:ea typeface="黑体" panose="02010609060101010101" pitchFamily="49" charset="-122"/>
                      </a:endParaRPr>
                    </a:p>
                  </a:txBody>
                  <a:tcPr marT="34289" marB="3428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1400" b="1" dirty="0">
                        <a:solidFill>
                          <a:srgbClr val="FF0000"/>
                        </a:solidFill>
                        <a:ea typeface="黑体" panose="02010609060101010101" pitchFamily="49" charset="-122"/>
                      </a:endParaRPr>
                    </a:p>
                  </a:txBody>
                  <a:tcPr marT="34289" marB="3428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1400" b="1" dirty="0">
                        <a:solidFill>
                          <a:srgbClr val="FF0000"/>
                        </a:solidFill>
                        <a:ea typeface="黑体" panose="02010609060101010101" pitchFamily="49" charset="-122"/>
                      </a:endParaRPr>
                    </a:p>
                  </a:txBody>
                  <a:tcPr marT="34289" marB="3428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926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1500" b="0" dirty="0" smtClean="0">
                          <a:solidFill>
                            <a:schemeClr val="tx1"/>
                          </a:solidFill>
                          <a:ea typeface="黑体" panose="02010609060101010101" pitchFamily="49" charset="-122"/>
                        </a:rPr>
                        <a:t>相似三角形</a:t>
                      </a:r>
                      <a:endParaRPr lang="zh-CN" altLang="en-US" sz="1500" b="0" dirty="0">
                        <a:solidFill>
                          <a:schemeClr val="tx1"/>
                        </a:solidFill>
                        <a:ea typeface="黑体" panose="02010609060101010101" pitchFamily="49" charset="-122"/>
                      </a:endParaRPr>
                    </a:p>
                  </a:txBody>
                  <a:tcPr marT="34289" marB="34289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1400" b="1" dirty="0">
                        <a:solidFill>
                          <a:srgbClr val="FF0000"/>
                        </a:solidFill>
                        <a:ea typeface="黑体" panose="02010609060101010101" pitchFamily="49" charset="-122"/>
                      </a:endParaRPr>
                    </a:p>
                  </a:txBody>
                  <a:tcPr marT="34289" marB="3428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1400" b="1" dirty="0">
                        <a:solidFill>
                          <a:srgbClr val="FF0000"/>
                        </a:solidFill>
                        <a:ea typeface="黑体" panose="02010609060101010101" pitchFamily="49" charset="-122"/>
                      </a:endParaRPr>
                    </a:p>
                  </a:txBody>
                  <a:tcPr marT="34289" marB="3428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1400" b="1" dirty="0">
                        <a:solidFill>
                          <a:srgbClr val="FF0000"/>
                        </a:solidFill>
                        <a:ea typeface="黑体" panose="02010609060101010101" pitchFamily="49" charset="-122"/>
                      </a:endParaRPr>
                    </a:p>
                  </a:txBody>
                  <a:tcPr marT="34289" marB="3428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1400" b="1" dirty="0">
                        <a:solidFill>
                          <a:srgbClr val="FF0000"/>
                        </a:solidFill>
                        <a:ea typeface="黑体" panose="02010609060101010101" pitchFamily="49" charset="-122"/>
                      </a:endParaRPr>
                    </a:p>
                  </a:txBody>
                  <a:tcPr marT="34289" marB="3428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1400" b="1" dirty="0">
                        <a:solidFill>
                          <a:srgbClr val="FF0000"/>
                        </a:solidFill>
                        <a:ea typeface="黑体" panose="02010609060101010101" pitchFamily="49" charset="-122"/>
                      </a:endParaRPr>
                    </a:p>
                  </a:txBody>
                  <a:tcPr marT="34289" marB="3428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endParaRPr sz="1400" b="1" dirty="0">
                        <a:solidFill>
                          <a:srgbClr val="FF0000"/>
                        </a:solidFill>
                        <a:ea typeface="黑体" panose="02010609060101010101" pitchFamily="49" charset="-122"/>
                      </a:endParaRPr>
                    </a:p>
                  </a:txBody>
                  <a:tcPr marT="34289" marB="34289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0426" name="文本框 60425"/>
          <p:cNvSpPr txBox="1">
            <a:spLocks noChangeArrowheads="1"/>
          </p:cNvSpPr>
          <p:nvPr/>
        </p:nvSpPr>
        <p:spPr bwMode="auto">
          <a:xfrm>
            <a:off x="1643063" y="1768079"/>
            <a:ext cx="2590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三角、三边对应相等的两个三角形全等</a:t>
            </a:r>
          </a:p>
        </p:txBody>
      </p:sp>
      <p:sp>
        <p:nvSpPr>
          <p:cNvPr id="60478" name="矩形 60477"/>
          <p:cNvSpPr>
            <a:spLocks noChangeArrowheads="1"/>
          </p:cNvSpPr>
          <p:nvPr/>
        </p:nvSpPr>
        <p:spPr bwMode="auto">
          <a:xfrm>
            <a:off x="1500189" y="2732485"/>
            <a:ext cx="2714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三角对应相等</a:t>
            </a:r>
            <a:r>
              <a:rPr lang="en-US" altLang="zh-CN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0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三边对应成比例的两个三角形相似 </a:t>
            </a:r>
          </a:p>
        </p:txBody>
      </p:sp>
      <p:sp>
        <p:nvSpPr>
          <p:cNvPr id="60490" name="文本框 60489"/>
          <p:cNvSpPr txBox="1">
            <a:spLocks noChangeArrowheads="1"/>
          </p:cNvSpPr>
          <p:nvPr/>
        </p:nvSpPr>
        <p:spPr bwMode="auto">
          <a:xfrm>
            <a:off x="6060083" y="1768079"/>
            <a:ext cx="92333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角边角</a:t>
            </a:r>
            <a:endParaRPr lang="zh-CN" altLang="en-US">
              <a:solidFill>
                <a:srgbClr val="FF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91" name="文本框 60490"/>
          <p:cNvSpPr txBox="1">
            <a:spLocks noChangeArrowheads="1"/>
          </p:cNvSpPr>
          <p:nvPr/>
        </p:nvSpPr>
        <p:spPr bwMode="auto">
          <a:xfrm>
            <a:off x="6785227" y="1714500"/>
            <a:ext cx="4074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>
                <a:latin typeface="Times New Roman" panose="02020603050405020304" pitchFamily="18" charset="0"/>
                <a:ea typeface="仿宋_GB2312" pitchFamily="49" charset="-122"/>
              </a:rPr>
              <a:t>A</a:t>
            </a:r>
          </a:p>
          <a:p>
            <a:pPr algn="ctr"/>
            <a:r>
              <a:rPr lang="en-US" altLang="zh-CN">
                <a:latin typeface="Times New Roman" panose="02020603050405020304" pitchFamily="18" charset="0"/>
                <a:ea typeface="仿宋_GB2312" pitchFamily="49" charset="-122"/>
              </a:rPr>
              <a:t>S</a:t>
            </a:r>
          </a:p>
          <a:p>
            <a:pPr algn="ctr"/>
            <a:r>
              <a:rPr lang="en-US" altLang="zh-CN">
                <a:latin typeface="Times New Roman" panose="02020603050405020304" pitchFamily="18" charset="0"/>
                <a:ea typeface="仿宋_GB2312" pitchFamily="49" charset="-122"/>
              </a:rPr>
              <a:t>A</a:t>
            </a:r>
          </a:p>
        </p:txBody>
      </p:sp>
      <p:sp>
        <p:nvSpPr>
          <p:cNvPr id="60496" name="文本框 60495"/>
          <p:cNvSpPr txBox="1">
            <a:spLocks noChangeArrowheads="1"/>
          </p:cNvSpPr>
          <p:nvPr/>
        </p:nvSpPr>
        <p:spPr bwMode="auto">
          <a:xfrm>
            <a:off x="6831608" y="1768079"/>
            <a:ext cx="92333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角角边</a:t>
            </a:r>
            <a:endParaRPr lang="zh-CN" altLang="en-US">
              <a:solidFill>
                <a:srgbClr val="FF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97" name="文本框 60496"/>
          <p:cNvSpPr txBox="1">
            <a:spLocks noChangeArrowheads="1"/>
          </p:cNvSpPr>
          <p:nvPr/>
        </p:nvSpPr>
        <p:spPr bwMode="auto">
          <a:xfrm>
            <a:off x="7642477" y="1714500"/>
            <a:ext cx="4074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>
                <a:latin typeface="Times New Roman" panose="02020603050405020304" pitchFamily="18" charset="0"/>
                <a:ea typeface="仿宋_GB2312" pitchFamily="49" charset="-122"/>
              </a:rPr>
              <a:t>A</a:t>
            </a:r>
          </a:p>
          <a:p>
            <a:pPr algn="ctr"/>
            <a:r>
              <a:rPr lang="en-US" altLang="zh-CN">
                <a:latin typeface="Times New Roman" panose="02020603050405020304" pitchFamily="18" charset="0"/>
                <a:ea typeface="仿宋_GB2312" pitchFamily="49" charset="-122"/>
              </a:rPr>
              <a:t>A</a:t>
            </a:r>
          </a:p>
          <a:p>
            <a:pPr algn="ctr"/>
            <a:r>
              <a:rPr lang="en-US" altLang="zh-CN">
                <a:latin typeface="Times New Roman" panose="02020603050405020304" pitchFamily="18" charset="0"/>
                <a:ea typeface="仿宋_GB2312" pitchFamily="49" charset="-122"/>
              </a:rPr>
              <a:t>S</a:t>
            </a:r>
          </a:p>
        </p:txBody>
      </p:sp>
      <p:sp>
        <p:nvSpPr>
          <p:cNvPr id="60498" name="文本框 60497"/>
          <p:cNvSpPr txBox="1">
            <a:spLocks noChangeArrowheads="1"/>
          </p:cNvSpPr>
          <p:nvPr/>
        </p:nvSpPr>
        <p:spPr bwMode="auto">
          <a:xfrm>
            <a:off x="3988396" y="1768078"/>
            <a:ext cx="923330" cy="803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边边边</a:t>
            </a:r>
            <a:endParaRPr lang="zh-CN" altLang="en-US">
              <a:solidFill>
                <a:srgbClr val="FF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499" name="文本框 60498"/>
          <p:cNvSpPr txBox="1">
            <a:spLocks noChangeArrowheads="1"/>
          </p:cNvSpPr>
          <p:nvPr/>
        </p:nvSpPr>
        <p:spPr bwMode="auto">
          <a:xfrm>
            <a:off x="4857751" y="1714500"/>
            <a:ext cx="3540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>
                <a:latin typeface="Times New Roman" panose="02020603050405020304" pitchFamily="18" charset="0"/>
                <a:ea typeface="仿宋_GB2312" pitchFamily="49" charset="-122"/>
              </a:rPr>
              <a:t>S</a:t>
            </a:r>
          </a:p>
          <a:p>
            <a:pPr algn="ctr"/>
            <a:r>
              <a:rPr lang="en-US" altLang="zh-CN">
                <a:latin typeface="Times New Roman" panose="02020603050405020304" pitchFamily="18" charset="0"/>
                <a:ea typeface="仿宋_GB2312" pitchFamily="49" charset="-122"/>
              </a:rPr>
              <a:t>S</a:t>
            </a:r>
          </a:p>
          <a:p>
            <a:pPr algn="ctr"/>
            <a:r>
              <a:rPr lang="en-US" altLang="zh-CN">
                <a:latin typeface="Times New Roman" panose="02020603050405020304" pitchFamily="18" charset="0"/>
                <a:ea typeface="仿宋_GB2312" pitchFamily="49" charset="-122"/>
              </a:rPr>
              <a:t>S</a:t>
            </a:r>
          </a:p>
        </p:txBody>
      </p:sp>
      <p:sp>
        <p:nvSpPr>
          <p:cNvPr id="60500" name="文本框 60499"/>
          <p:cNvSpPr txBox="1">
            <a:spLocks noChangeArrowheads="1"/>
          </p:cNvSpPr>
          <p:nvPr/>
        </p:nvSpPr>
        <p:spPr bwMode="auto">
          <a:xfrm>
            <a:off x="4974233" y="1768079"/>
            <a:ext cx="92333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zh-CN" altLang="en-US">
                <a:latin typeface="黑体" panose="02010609060101010101" pitchFamily="49" charset="-122"/>
                <a:ea typeface="黑体" panose="02010609060101010101" pitchFamily="49" charset="-122"/>
              </a:rPr>
              <a:t>边角边</a:t>
            </a:r>
            <a:endParaRPr lang="zh-CN" altLang="en-US">
              <a:solidFill>
                <a:srgbClr val="FF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0501" name="文本框 60500"/>
          <p:cNvSpPr txBox="1">
            <a:spLocks noChangeArrowheads="1"/>
          </p:cNvSpPr>
          <p:nvPr/>
        </p:nvSpPr>
        <p:spPr bwMode="auto">
          <a:xfrm>
            <a:off x="5856541" y="1768078"/>
            <a:ext cx="4074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>
                <a:latin typeface="Times New Roman" panose="02020603050405020304" pitchFamily="18" charset="0"/>
                <a:ea typeface="仿宋_GB2312" pitchFamily="49" charset="-122"/>
              </a:rPr>
              <a:t>S</a:t>
            </a:r>
          </a:p>
          <a:p>
            <a:pPr algn="ctr"/>
            <a:r>
              <a:rPr lang="en-US" altLang="zh-CN">
                <a:latin typeface="Times New Roman" panose="02020603050405020304" pitchFamily="18" charset="0"/>
                <a:ea typeface="仿宋_GB2312" pitchFamily="49" charset="-122"/>
              </a:rPr>
              <a:t>A</a:t>
            </a:r>
          </a:p>
          <a:p>
            <a:pPr algn="ctr"/>
            <a:r>
              <a:rPr lang="en-US" altLang="zh-CN">
                <a:latin typeface="Times New Roman" panose="02020603050405020304" pitchFamily="18" charset="0"/>
                <a:ea typeface="仿宋_GB2312" pitchFamily="49" charset="-122"/>
              </a:rPr>
              <a:t>S</a:t>
            </a:r>
          </a:p>
        </p:txBody>
      </p:sp>
      <p:sp>
        <p:nvSpPr>
          <p:cNvPr id="60502" name="文本框 60501"/>
          <p:cNvSpPr txBox="1">
            <a:spLocks noChangeArrowheads="1"/>
          </p:cNvSpPr>
          <p:nvPr/>
        </p:nvSpPr>
        <p:spPr bwMode="auto">
          <a:xfrm>
            <a:off x="8006517" y="1714500"/>
            <a:ext cx="677108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/>
          <a:p>
            <a:r>
              <a:rPr lang="zh-CN" altLang="en-US" sz="1600">
                <a:latin typeface="黑体" panose="02010609060101010101" pitchFamily="49" charset="-122"/>
                <a:ea typeface="黑体" panose="02010609060101010101" pitchFamily="49" charset="-122"/>
              </a:rPr>
              <a:t>斜边、直角边</a:t>
            </a:r>
          </a:p>
        </p:txBody>
      </p:sp>
      <p:sp>
        <p:nvSpPr>
          <p:cNvPr id="60503" name="文本框 60502"/>
          <p:cNvSpPr txBox="1">
            <a:spLocks noChangeArrowheads="1"/>
          </p:cNvSpPr>
          <p:nvPr/>
        </p:nvSpPr>
        <p:spPr bwMode="auto">
          <a:xfrm>
            <a:off x="8533066" y="1847850"/>
            <a:ext cx="4074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>
                <a:latin typeface="Times New Roman" panose="02020603050405020304" pitchFamily="18" charset="0"/>
                <a:ea typeface="仿宋_GB2312" pitchFamily="49" charset="-122"/>
              </a:rPr>
              <a:t>H</a:t>
            </a:r>
          </a:p>
          <a:p>
            <a:pPr algn="ctr"/>
            <a:r>
              <a:rPr lang="en-US" altLang="zh-CN">
                <a:latin typeface="Times New Roman" panose="02020603050405020304" pitchFamily="18" charset="0"/>
                <a:ea typeface="仿宋_GB2312" pitchFamily="49" charset="-122"/>
              </a:rPr>
              <a:t>L</a:t>
            </a:r>
          </a:p>
        </p:txBody>
      </p:sp>
      <p:pic>
        <p:nvPicPr>
          <p:cNvPr id="60505" name="图片 60504" descr="png-052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1" y="2946797"/>
            <a:ext cx="428625" cy="32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506" name="图片 60505" descr="png-052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72126" y="2982516"/>
            <a:ext cx="428625" cy="32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507" name="图片 60506" descr="png-052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00813" y="2946797"/>
            <a:ext cx="500062" cy="375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508" name="图片 60507" descr="png-052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429501" y="3000375"/>
            <a:ext cx="428625" cy="321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509" name="图片 60508" descr="png-052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86751" y="3000376"/>
            <a:ext cx="500063" cy="375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64" name="Text Box 2"/>
          <p:cNvSpPr txBox="1">
            <a:spLocks noChangeArrowheads="1"/>
          </p:cNvSpPr>
          <p:nvPr/>
        </p:nvSpPr>
        <p:spPr bwMode="auto">
          <a:xfrm>
            <a:off x="285750" y="428625"/>
            <a:ext cx="69294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b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问题</a:t>
            </a:r>
            <a:r>
              <a:rPr lang="en-US" altLang="zh-CN" b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   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三角形全等的性质和判定方法有哪些？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5" name="爆炸形 1 24"/>
          <p:cNvSpPr>
            <a:spLocks noChangeArrowheads="1"/>
          </p:cNvSpPr>
          <p:nvPr/>
        </p:nvSpPr>
        <p:spPr bwMode="auto">
          <a:xfrm>
            <a:off x="6786563" y="535781"/>
            <a:ext cx="2214562" cy="1285875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</a:ln>
        </p:spPr>
        <p:txBody>
          <a:bodyPr/>
          <a:lstStyle/>
          <a:p>
            <a:r>
              <a:rPr lang="zh-CN" altLang="en-US" sz="1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需要</a:t>
            </a:r>
            <a:r>
              <a:rPr lang="zh-CN" altLang="en-US" sz="1800">
                <a:latin typeface="黑体" panose="02010609060101010101" pitchFamily="49" charset="-122"/>
                <a:ea typeface="黑体" panose="02010609060101010101" pitchFamily="49" charset="-122"/>
              </a:rPr>
              <a:t>三个</a:t>
            </a:r>
            <a:r>
              <a:rPr lang="zh-CN" altLang="en-US" sz="18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等量条件</a:t>
            </a: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85751" y="3804047"/>
            <a:ext cx="81438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b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思考</a:t>
            </a:r>
            <a:r>
              <a:rPr lang="en-US" altLang="zh-CN" b="1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全等是一种特殊的相似，那你猜想一下，判定两个三角形相似需要几个条件？</a:t>
            </a: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0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04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0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0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05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0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0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0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0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0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0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78" grpId="0"/>
      <p:bldP spid="60490" grpId="0"/>
      <p:bldP spid="60491" grpId="0"/>
      <p:bldP spid="60496" grpId="0"/>
      <p:bldP spid="60497" grpId="0"/>
      <p:bldP spid="60498" grpId="0"/>
      <p:bldP spid="60500" grpId="0"/>
      <p:bldP spid="60501" grpId="0"/>
      <p:bldP spid="60502" grpId="0"/>
      <p:bldP spid="60503" grpId="0"/>
      <p:bldP spid="25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2"/>
          <p:cNvSpPr txBox="1">
            <a:spLocks noChangeArrowheads="1"/>
          </p:cNvSpPr>
          <p:nvPr/>
        </p:nvSpPr>
        <p:spPr bwMode="auto">
          <a:xfrm>
            <a:off x="428625" y="1071562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b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问题</a:t>
            </a:r>
            <a:r>
              <a:rPr lang="en-US" altLang="zh-CN" b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</a:t>
            </a:r>
            <a:r>
              <a:rPr lang="zh-CN" altLang="en-US" b="1" dirty="0">
                <a:solidFill>
                  <a:srgbClr val="149494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观察学生与老师的直角三角板相似吗？测量一下，得出你的猜想.</a:t>
            </a:r>
          </a:p>
        </p:txBody>
      </p:sp>
      <p:grpSp>
        <p:nvGrpSpPr>
          <p:cNvPr id="10242" name="组合 6147"/>
          <p:cNvGrpSpPr/>
          <p:nvPr/>
        </p:nvGrpSpPr>
        <p:grpSpPr bwMode="auto">
          <a:xfrm>
            <a:off x="325438" y="304800"/>
            <a:ext cx="6127750" cy="739246"/>
            <a:chOff x="0" y="0"/>
            <a:chExt cx="9656" cy="1551"/>
          </a:xfrm>
        </p:grpSpPr>
        <p:sp>
          <p:nvSpPr>
            <p:cNvPr id="10243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4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5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0246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8778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利用角的关系判定两个三角形相似</a:t>
              </a:r>
            </a:p>
          </p:txBody>
        </p:sp>
        <p:sp>
          <p:nvSpPr>
            <p:cNvPr id="10247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pic>
        <p:nvPicPr>
          <p:cNvPr id="10248" name="Picture 4" descr="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38" y="1982391"/>
            <a:ext cx="2500312" cy="271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5" descr="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70364" y="2530079"/>
            <a:ext cx="4187825" cy="1910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800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1800" dirty="0">
              <a:solidFill>
                <a:srgbClr val="228B8B"/>
              </a:solidFill>
            </a:endParaRPr>
          </a:p>
        </p:txBody>
      </p:sp>
      <p:sp>
        <p:nvSpPr>
          <p:cNvPr id="4196" name="矩形标注 4195"/>
          <p:cNvSpPr>
            <a:spLocks noChangeArrowheads="1"/>
          </p:cNvSpPr>
          <p:nvPr/>
        </p:nvSpPr>
        <p:spPr bwMode="auto">
          <a:xfrm>
            <a:off x="4357688" y="2839641"/>
            <a:ext cx="3816350" cy="756047"/>
          </a:xfrm>
          <a:prstGeom prst="wedgeRectCallout">
            <a:avLst>
              <a:gd name="adj1" fmla="val -41245"/>
              <a:gd name="adj2" fmla="val -106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anchor="ctr"/>
          <a:lstStyle/>
          <a:p>
            <a:pPr algn="ctr"/>
            <a:r>
              <a:rPr lang="zh-CN" altLang="en-US">
                <a:ea typeface="黑体" panose="02010609060101010101" pitchFamily="49" charset="-122"/>
              </a:rPr>
              <a:t>这两三角形是相似的</a:t>
            </a:r>
          </a:p>
        </p:txBody>
      </p:sp>
      <p:sp>
        <p:nvSpPr>
          <p:cNvPr id="11267" name="矩形 4196"/>
          <p:cNvSpPr>
            <a:spLocks noChangeArrowheads="1"/>
          </p:cNvSpPr>
          <p:nvPr/>
        </p:nvSpPr>
        <p:spPr bwMode="auto">
          <a:xfrm>
            <a:off x="142876" y="642937"/>
            <a:ext cx="8143875" cy="2213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0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做一做：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</a:t>
            </a:r>
            <a:r>
              <a:rPr lang="zh-CN" altLang="en-US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，使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=30°,∠</a:t>
            </a:r>
            <a:r>
              <a:rPr lang="en-US" altLang="zh-CN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=45°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，再画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A′B′C′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，使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30°,∠</a:t>
            </a:r>
            <a:r>
              <a:rPr lang="en-US" altLang="zh-CN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B′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45°.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观察这两个三角形形状相同吗？你能证明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C′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吗？量出这两个三角形的三边，计算对应边是否对应成比例？由此你可以得出什么结论？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785813" y="4179094"/>
            <a:ext cx="47863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两角分别相等的两个三角形相似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endParaRPr lang="zh-CN" altLang="en-US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85751" y="3643313"/>
            <a:ext cx="8340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猜想：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由以上的探究写出利用角判定两个三角形全等的条件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.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270" name="圆角矩形 31"/>
          <p:cNvSpPr>
            <a:spLocks noChangeArrowheads="1"/>
          </p:cNvSpPr>
          <p:nvPr/>
        </p:nvSpPr>
        <p:spPr bwMode="auto">
          <a:xfrm>
            <a:off x="415926" y="451247"/>
            <a:ext cx="1298575" cy="298847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探究猜想</a:t>
            </a:r>
            <a:endParaRPr lang="zh-CN" altLang="zh-CN" sz="2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6" grpId="0" bldLvl="0" animBg="1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39086"/>
          <p:cNvSpPr txBox="1">
            <a:spLocks noChangeArrowheads="1"/>
          </p:cNvSpPr>
          <p:nvPr/>
        </p:nvSpPr>
        <p:spPr bwMode="auto">
          <a:xfrm>
            <a:off x="539751" y="1059656"/>
            <a:ext cx="8208963" cy="1680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已知：在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A′B′C′</a:t>
            </a: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中，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</a:t>
            </a:r>
            <a:r>
              <a:rPr lang="zh-CN" altLang="en-US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，∠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=∠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B′</a:t>
            </a:r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40000"/>
              </a:lnSpc>
            </a:pPr>
            <a:r>
              <a:rPr lang="zh-CN" altLang="en-US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求证：△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en-US" altLang="zh-CN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∽△</a:t>
            </a:r>
            <a:r>
              <a:rPr lang="en-US" altLang="zh-CN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A′B′C</a:t>
            </a:r>
            <a:r>
              <a:rPr lang="en-US" altLang="zh-CN" b="1" i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′</a:t>
            </a:r>
            <a:r>
              <a:rPr lang="en-US" altLang="zh-CN" i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b="1">
                <a:solidFill>
                  <a:schemeClr val="tx1"/>
                </a:solidFill>
                <a:ea typeface="黑体" panose="02010609060101010101" pitchFamily="49" charset="-122"/>
              </a:rPr>
              <a:t> </a:t>
            </a:r>
          </a:p>
          <a:p>
            <a:pPr>
              <a:lnSpc>
                <a:spcPct val="150000"/>
              </a:lnSpc>
            </a:pPr>
            <a:endParaRPr lang="zh-CN" altLang="en-US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13314" name="直接连接符 2"/>
          <p:cNvCxnSpPr>
            <a:cxnSpLocks noChangeShapeType="1"/>
          </p:cNvCxnSpPr>
          <p:nvPr/>
        </p:nvCxnSpPr>
        <p:spPr bwMode="auto">
          <a:xfrm flipV="1">
            <a:off x="5262564" y="3937398"/>
            <a:ext cx="2262187" cy="2024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5" name="直接连接符 3"/>
          <p:cNvCxnSpPr>
            <a:cxnSpLocks noChangeShapeType="1"/>
          </p:cNvCxnSpPr>
          <p:nvPr/>
        </p:nvCxnSpPr>
        <p:spPr bwMode="auto">
          <a:xfrm flipV="1">
            <a:off x="5249864" y="2533650"/>
            <a:ext cx="1627187" cy="142398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6" name="直接连接符 4"/>
          <p:cNvCxnSpPr>
            <a:cxnSpLocks noChangeShapeType="1"/>
          </p:cNvCxnSpPr>
          <p:nvPr/>
        </p:nvCxnSpPr>
        <p:spPr bwMode="auto">
          <a:xfrm>
            <a:off x="6851650" y="2534842"/>
            <a:ext cx="673100" cy="1402556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7" name="直接连接符 5"/>
          <p:cNvCxnSpPr>
            <a:cxnSpLocks noChangeShapeType="1"/>
          </p:cNvCxnSpPr>
          <p:nvPr/>
        </p:nvCxnSpPr>
        <p:spPr bwMode="auto">
          <a:xfrm>
            <a:off x="5724525" y="3598069"/>
            <a:ext cx="1657350" cy="0"/>
          </a:xfrm>
          <a:prstGeom prst="line">
            <a:avLst/>
          </a:prstGeom>
          <a:noFill/>
          <a:ln w="31750">
            <a:solidFill>
              <a:srgbClr val="FF0000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4932363" y="3829050"/>
            <a:ext cx="4937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B'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6883400" y="2247900"/>
            <a:ext cx="368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A'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222875" y="3395663"/>
            <a:ext cx="4079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3321" name="Text Box 8"/>
          <p:cNvSpPr txBox="1">
            <a:spLocks noChangeArrowheads="1"/>
          </p:cNvSpPr>
          <p:nvPr/>
        </p:nvSpPr>
        <p:spPr bwMode="auto">
          <a:xfrm>
            <a:off x="7423150" y="3352800"/>
            <a:ext cx="211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3322" name="Text Box 8"/>
          <p:cNvSpPr txBox="1">
            <a:spLocks noChangeArrowheads="1"/>
          </p:cNvSpPr>
          <p:nvPr/>
        </p:nvSpPr>
        <p:spPr bwMode="auto">
          <a:xfrm>
            <a:off x="7597776" y="3883819"/>
            <a:ext cx="320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b="1" i="1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</a:p>
        </p:txBody>
      </p:sp>
      <p:grpSp>
        <p:nvGrpSpPr>
          <p:cNvPr id="13323" name="组合 1"/>
          <p:cNvGrpSpPr/>
          <p:nvPr/>
        </p:nvGrpSpPr>
        <p:grpSpPr bwMode="auto">
          <a:xfrm>
            <a:off x="1404939" y="2394348"/>
            <a:ext cx="2655887" cy="1521175"/>
            <a:chOff x="9557" y="5254"/>
            <a:chExt cx="4183" cy="3193"/>
          </a:xfrm>
        </p:grpSpPr>
        <p:cxnSp>
          <p:nvCxnSpPr>
            <p:cNvPr id="13324" name="直接连接符 12"/>
            <p:cNvCxnSpPr>
              <a:cxnSpLocks noChangeShapeType="1"/>
            </p:cNvCxnSpPr>
            <p:nvPr/>
          </p:nvCxnSpPr>
          <p:spPr bwMode="auto">
            <a:xfrm flipV="1">
              <a:off x="10350" y="5854"/>
              <a:ext cx="1953" cy="226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5" name="直接连接符 13"/>
            <p:cNvCxnSpPr>
              <a:cxnSpLocks noChangeShapeType="1"/>
            </p:cNvCxnSpPr>
            <p:nvPr/>
          </p:nvCxnSpPr>
          <p:spPr bwMode="auto">
            <a:xfrm>
              <a:off x="12263" y="5857"/>
              <a:ext cx="809" cy="226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6" name="直接连接符 14"/>
            <p:cNvCxnSpPr>
              <a:cxnSpLocks noChangeShapeType="1"/>
            </p:cNvCxnSpPr>
            <p:nvPr/>
          </p:nvCxnSpPr>
          <p:spPr bwMode="auto">
            <a:xfrm>
              <a:off x="10350" y="8122"/>
              <a:ext cx="2722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7" name="Text Box 8"/>
            <p:cNvSpPr txBox="1">
              <a:spLocks noChangeArrowheads="1"/>
            </p:cNvSpPr>
            <p:nvPr/>
          </p:nvSpPr>
          <p:spPr bwMode="auto">
            <a:xfrm>
              <a:off x="9557" y="7668"/>
              <a:ext cx="416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3328" name="Text Box 8"/>
            <p:cNvSpPr txBox="1">
              <a:spLocks noChangeArrowheads="1"/>
            </p:cNvSpPr>
            <p:nvPr/>
          </p:nvSpPr>
          <p:spPr bwMode="auto">
            <a:xfrm>
              <a:off x="12312" y="5254"/>
              <a:ext cx="332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3329" name="Text Box 8"/>
            <p:cNvSpPr txBox="1">
              <a:spLocks noChangeArrowheads="1"/>
            </p:cNvSpPr>
            <p:nvPr/>
          </p:nvSpPr>
          <p:spPr bwMode="auto">
            <a:xfrm>
              <a:off x="13437" y="7672"/>
              <a:ext cx="303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3330" name="圆角矩形 31"/>
          <p:cNvSpPr>
            <a:spLocks noChangeArrowheads="1"/>
          </p:cNvSpPr>
          <p:nvPr/>
        </p:nvSpPr>
        <p:spPr bwMode="auto">
          <a:xfrm>
            <a:off x="415926" y="451247"/>
            <a:ext cx="1298575" cy="298847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000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证明猜想</a:t>
            </a:r>
            <a:endParaRPr lang="zh-CN" altLang="zh-CN" sz="2000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6"/>
</p:tagLst>
</file>

<file path=ppt/theme/theme1.xml><?xml version="1.0" encoding="utf-8"?>
<a:theme xmlns:a="http://schemas.openxmlformats.org/drawingml/2006/main" name="WWW.2PPT.COM&#10;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1303</Words>
  <Application>Microsoft Office PowerPoint</Application>
  <PresentationFormat>全屏显示(16:9)</PresentationFormat>
  <Paragraphs>192</Paragraphs>
  <Slides>21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5" baseType="lpstr">
      <vt:lpstr>方正姚体</vt:lpstr>
      <vt:lpstr>仿宋_GB2312</vt:lpstr>
      <vt:lpstr>黑体</vt:lpstr>
      <vt:lpstr>华文中宋</vt:lpstr>
      <vt:lpstr>隶书</vt:lpstr>
      <vt:lpstr>宋体</vt:lpstr>
      <vt:lpstr>微软雅黑</vt:lpstr>
      <vt:lpstr>幼圆</vt:lpstr>
      <vt:lpstr>Arial</vt:lpstr>
      <vt:lpstr>Times New Roman</vt:lpstr>
      <vt:lpstr>Wingdings</vt:lpstr>
      <vt:lpstr>WWW.2PPT.COM
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2023-01-16T22:54:07Z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C3105048573D45EFB683530C6DFA2027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