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95" r:id="rId30"/>
    <p:sldId id="286" r:id="rId31"/>
    <p:sldId id="288" r:id="rId32"/>
    <p:sldId id="289" r:id="rId33"/>
    <p:sldId id="291" r:id="rId34"/>
    <p:sldId id="290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2" autoAdjust="0"/>
    <p:restoredTop sz="94660"/>
  </p:normalViewPr>
  <p:slideViewPr>
    <p:cSldViewPr>
      <p:cViewPr varScale="1">
        <p:scale>
          <a:sx n="108" d="100"/>
          <a:sy n="108" d="100"/>
        </p:scale>
        <p:origin x="-1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80ADD9-90B5-4321-B499-20D81C2E4C4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0442164-154D-4BF7-B1AF-481527B2D46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442164-154D-4BF7-B1AF-481527B2D46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21671E3-E5DB-4F44-B0AD-889CC5ACA280}" type="slidenum">
              <a:rPr lang="zh-CN" altLang="en-US" smtClean="0"/>
              <a:t>30</a:t>
            </a:fld>
            <a:endParaRPr lang="en-US" altLang="zh-CN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20180FB-21B8-422F-985D-CDA1876EA26F}" type="slidenum">
              <a:rPr lang="zh-CN" altLang="en-US" smtClean="0"/>
              <a:t>31</a:t>
            </a:fld>
            <a:endParaRPr lang="en-US" altLang="zh-CN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470AD6B-0F18-4B92-8DB9-8CF9BA162AB1}" type="slidenum">
              <a:rPr lang="zh-CN" altLang="en-US" smtClean="0"/>
              <a:t>32</a:t>
            </a:fld>
            <a:endParaRPr lang="en-US" altLang="zh-CN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A353DCB-7025-4881-ACCC-5FBFA49E4E56}" type="slidenum">
              <a:rPr lang="zh-CN" altLang="en-US" smtClean="0"/>
              <a:t>33</a:t>
            </a:fld>
            <a:endParaRPr lang="en-US" altLang="zh-CN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C7CD05D-F0FB-4CF1-80A7-1A9F1BBE2F3E}" type="slidenum">
              <a:rPr lang="zh-CN" altLang="en-US" smtClean="0"/>
              <a:t>34</a:t>
            </a:fld>
            <a:endParaRPr lang="en-US" altLang="zh-CN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442164-154D-4BF7-B1AF-481527B2D46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876DBDF-3135-4A3A-A401-5198855BC4F8}" type="slidenum">
              <a:rPr lang="zh-CN" altLang="en-US" smtClean="0"/>
              <a:t>23</a:t>
            </a:fld>
            <a:endParaRPr lang="en-US" altLang="zh-CN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8CD3CFC-D745-4606-84EB-93B4F1E407F1}" type="slidenum">
              <a:rPr lang="zh-CN" altLang="en-US" smtClean="0"/>
              <a:t>24</a:t>
            </a:fld>
            <a:endParaRPr lang="en-US" altLang="zh-CN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459A52F-9FE9-42A1-8BC5-53687FEB8E92}" type="slidenum">
              <a:rPr lang="zh-CN" altLang="en-US" smtClean="0"/>
              <a:t>25</a:t>
            </a:fld>
            <a:endParaRPr lang="en-US" altLang="zh-CN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0DC7C0A-355A-43D6-A729-81D1011FF265}" type="slidenum">
              <a:rPr lang="zh-CN" altLang="en-US" smtClean="0"/>
              <a:t>26</a:t>
            </a:fld>
            <a:endParaRPr lang="en-US" altLang="zh-CN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7F7B665-0AC4-4BEE-8355-DBD991FBB0A0}" type="slidenum">
              <a:rPr lang="zh-CN" altLang="en-US" smtClean="0"/>
              <a:t>27</a:t>
            </a:fld>
            <a:endParaRPr lang="en-US" altLang="zh-CN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B793139-9CBB-455E-875C-7AFEB975842B}" type="slidenum">
              <a:rPr lang="zh-CN" altLang="en-US" smtClean="0"/>
              <a:t>28</a:t>
            </a:fld>
            <a:endParaRPr lang="en-US" altLang="zh-CN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69CB998-2E58-4468-8B20-1FEBCC516343}" type="slidenum">
              <a:rPr lang="zh-CN" altLang="en-US" smtClean="0"/>
              <a:t>29</a:t>
            </a:fld>
            <a:endParaRPr lang="en-US" altLang="zh-CN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36BBB-D5C8-48D5-9A2A-783F3E91816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4CF4C-9489-4534-A6F2-AD4EE9ED42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0E6C4-9CD7-443D-A7A1-0FC9C5000CB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8A5ED-0B5B-4483-BCF2-574B150A00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AA56-BA0C-4336-876D-F112D97AC1D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0DCC-FDB6-4B07-BB34-41FDF0A3AA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7044-23F8-4D49-8652-6AF5814FDBB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B1D4-7C0B-4DF8-BD68-B1B4A066EB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393BB-1A36-4374-9853-D36A481A169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5FD4-31E9-4250-A9DA-F36B520204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6C05-7DEC-437C-A959-4FC08F40E8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3250C-F0EF-48B2-A841-EBC0C0B30E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AF0E0-7B3D-4E09-8B86-1FE6B7C3E3B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D380-AEBB-4887-8DEB-E82925E9BE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178CF-0CC5-4BA2-BBA2-3C004E29DE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ED43B-C1DB-4150-8D43-942893063A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0ACD3-8E2F-40BE-924F-B6AD385170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FCE8B-F44F-47A5-B1B7-0C997A4AE4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B2C7-3BD3-4453-904F-541F8A12D36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C109-944D-4FEA-8DCD-1D824A60F9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8494-AF06-4B35-ACD1-A2DF641D76A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49126-B502-4EC1-B88A-4C189685D5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DAB0BD-99B3-4819-849D-58C784C5CF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4AE4E5-9B42-4219-A776-C502929F359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cn.yahoo.com/searchdtl_v3.html?srcp=%C5%FA%B8%C4%D7%F7%D2%B5&amp;chntotal=35&amp;entotal=0&amp;b=3&amp;lang=chn&amp;mip=all&amp;miw=all&amp;msgttl=0&amp;allCurPage=3&amp;chnTtlPages=3&amp;allTtlPages=3&amp;pid=ysearch&amp;coop=yisou&amp;sf=&amp;sel=5&amp;n=7baffdff53b5301ecded866181aa3f7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hyperlink" Target="http://image.cn.yahoo.com/searchdtl_v3.html?srcp=%BC%FC%C5%CC&amp;chntotal=28076&amp;entotal=0&amp;b=14&amp;lang=chn&amp;mip=all&amp;miw=all&amp;msgttl=0&amp;allCurPage=14&amp;chnTtlPages=2340&amp;allTtlPages=2340&amp;pid=ysearch&amp;coop=yisou&amp;sf=&amp;sel=7&amp;n=6dc44e282ea225c7b3c685dcd0146b07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4" y="2492896"/>
            <a:ext cx="8136904" cy="1246495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en-US" altLang="zh-CN" sz="6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Unit 3 </a:t>
            </a:r>
            <a:r>
              <a:rPr lang="en-US" altLang="zh-CN" sz="60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Language </a:t>
            </a:r>
            <a:r>
              <a:rPr lang="en-US" altLang="zh-CN" sz="6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in use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19646" y="1124744"/>
            <a:ext cx="7632700" cy="92333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Module 7  </a:t>
            </a:r>
            <a:r>
              <a:rPr lang="en-US" altLang="zh-CN" sz="54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Computers</a:t>
            </a:r>
            <a:endParaRPr lang="en-US" altLang="zh-CN" sz="54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9866" y="505464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900113" y="555625"/>
            <a:ext cx="568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Complete the conversations.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1042988" y="1196975"/>
            <a:ext cx="68786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--- Where do your grandparents live</a:t>
            </a:r>
            <a:r>
              <a:rPr lang="zh-CN" altLang="en-US" sz="3200" b="1" dirty="0">
                <a:latin typeface="Times New Roman" panose="02020603050405020304" pitchFamily="18" charset="0"/>
              </a:rPr>
              <a:t>？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--- They live in Australia.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468313" y="2492375"/>
            <a:ext cx="8012112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--- ____________________ save my document?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   --- Click “save” and “OK”.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468313" y="4581525"/>
            <a:ext cx="77898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2. --- ________________ with his computer?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    --- He sends emails.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527175" y="2489200"/>
            <a:ext cx="1787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How do I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403350" y="4578350"/>
            <a:ext cx="306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What does he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/>
      <p:bldP spid="256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755650" y="836613"/>
            <a:ext cx="7577138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--- __________________ her computer?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--- She uses her computer every Sunday.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42938" y="2349500"/>
            <a:ext cx="6808787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--- ___________________ emails to?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--- I write emails to my friends.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63575" y="3941763"/>
            <a:ext cx="8367713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--- __________________________ every day?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--- They send ten emails every day.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547813" y="977900"/>
            <a:ext cx="3425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When does she use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476375" y="2489200"/>
            <a:ext cx="3287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Who do you write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476375" y="4005263"/>
            <a:ext cx="58531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How many emails do they send / What do they send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  <p:bldP spid="184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2"/>
          <p:cNvSpPr>
            <a:spLocks noChangeArrowheads="1"/>
          </p:cNvSpPr>
          <p:nvPr/>
        </p:nvSpPr>
        <p:spPr bwMode="auto">
          <a:xfrm>
            <a:off x="755650" y="620713"/>
            <a:ext cx="79930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Fill in the blanks with the correct form of the words.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539750" y="2133600"/>
            <a:ext cx="7940675" cy="36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1. Tony __________ (not see) his uncle, but he ________ (send) emails.</a:t>
            </a:r>
          </a:p>
          <a:p>
            <a:pPr eaLnBrk="1" hangingPunct="1">
              <a:lnSpc>
                <a:spcPct val="14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2. We ______ (use) the Internet on our computer, but we __________ (not play) games.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2051050" y="2276475"/>
            <a:ext cx="2070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doesn’t see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258888" y="3068638"/>
            <a:ext cx="113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sends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979613" y="3716338"/>
            <a:ext cx="749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use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3779838" y="4365625"/>
            <a:ext cx="1954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don’t 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/>
      <p:bldP spid="8224" grpId="0"/>
      <p:bldP spid="8225" grpId="0"/>
      <p:bldP spid="82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468313" y="620713"/>
            <a:ext cx="82804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3. Daming ______________ (not use) a computer to do his homework, but he uses it to __________ (play) music.</a:t>
            </a:r>
          </a:p>
          <a:p>
            <a:pPr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4. She ____________ (make) travel plans on the Internet, but she ____________ (not buy) tickets.</a:t>
            </a:r>
          </a:p>
          <a:p>
            <a:pPr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5. We _____________ (not have) a computer at home, but we _________ (use) the computer at school.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2528888" y="688975"/>
            <a:ext cx="2114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doesn’t use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384300" y="1844675"/>
            <a:ext cx="928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play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2103438" y="2562225"/>
            <a:ext cx="1131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make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264025" y="3135313"/>
            <a:ext cx="2203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doesn’t buy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1763713" y="436245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doesn’t have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543300" y="4935538"/>
            <a:ext cx="749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/>
      <p:bldP spid="38922" grpId="0"/>
      <p:bldP spid="38923" grpId="0"/>
      <p:bldP spid="38925" grpId="0"/>
      <p:bldP spid="389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4248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What are the </a:t>
            </a:r>
            <a:r>
              <a:rPr kumimoji="1"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advantages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and </a:t>
            </a:r>
            <a:r>
              <a:rPr kumimoji="1"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disadvantages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of using a computer?</a:t>
            </a: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3177929" y="771525"/>
            <a:ext cx="235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Discussion 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067175" y="3108865"/>
            <a:ext cx="367188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 think that …</a:t>
            </a:r>
            <a:b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In my opinion …</a:t>
            </a:r>
            <a:b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 believe that … </a:t>
            </a:r>
            <a:b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 agree because …</a:t>
            </a:r>
            <a:b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 disagree because …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211017" y="2542381"/>
            <a:ext cx="1966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advantage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811467" y="2491581"/>
            <a:ext cx="2916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disadvantage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042988" y="3951827"/>
            <a:ext cx="21732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useful 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expressions</a:t>
            </a:r>
          </a:p>
        </p:txBody>
      </p:sp>
      <p:sp>
        <p:nvSpPr>
          <p:cNvPr id="16401" name="AutoShape 17"/>
          <p:cNvSpPr/>
          <p:nvPr/>
        </p:nvSpPr>
        <p:spPr bwMode="auto">
          <a:xfrm>
            <a:off x="3563938" y="3326352"/>
            <a:ext cx="360362" cy="2519363"/>
          </a:xfrm>
          <a:prstGeom prst="leftBrace">
            <a:avLst>
              <a:gd name="adj1" fmla="val 58260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95" grpId="0"/>
      <p:bldP spid="16396" grpId="0"/>
      <p:bldP spid="16397" grpId="0"/>
      <p:bldP spid="16400" grpId="0"/>
      <p:bldP spid="164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211638" y="3192463"/>
            <a:ext cx="2667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listen to music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755650" y="3192463"/>
            <a:ext cx="2452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make friends</a:t>
            </a: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755650" y="548680"/>
            <a:ext cx="7848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1"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Let’s discuss the following questions.</a:t>
            </a:r>
          </a:p>
          <a:p>
            <a:pPr eaLnBrk="1" hangingPunct="1">
              <a:lnSpc>
                <a:spcPct val="12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1) What can we do with the Internet?</a:t>
            </a:r>
          </a:p>
          <a:p>
            <a:pPr eaLnBrk="1" hangingPunct="1">
              <a:lnSpc>
                <a:spcPct val="12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2) Is it good for us?</a:t>
            </a:r>
          </a:p>
          <a:p>
            <a:pPr eaLnBrk="1" hangingPunct="1">
              <a:lnSpc>
                <a:spcPct val="12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3)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What do we do in the spare time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kumimoji="1" lang="en-US" altLang="zh-CN" sz="32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403350" y="4221163"/>
            <a:ext cx="11318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study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211638" y="4200525"/>
            <a:ext cx="3725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look for information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1187450" y="5157788"/>
            <a:ext cx="1708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Internet 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211638" y="5157788"/>
            <a:ext cx="419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send emails and photos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utoUpdateAnimBg="0"/>
      <p:bldP spid="46088" grpId="0" autoUpdateAnimBg="0"/>
      <p:bldP spid="46090" grpId="0" autoUpdateAnimBg="0"/>
      <p:bldP spid="46091" grpId="0" autoUpdateAnimBg="0"/>
      <p:bldP spid="46093" grpId="0" autoUpdateAnimBg="0"/>
      <p:bldP spid="4609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042988" y="2276475"/>
            <a:ext cx="70135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Computer gives us a lot of fun, but we can’t play computer games too long!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755650" y="4508500"/>
            <a:ext cx="757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We use computer to study not to play.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747713" y="1039813"/>
            <a:ext cx="292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Good for you: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11188" y="1989138"/>
            <a:ext cx="799306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I think using a computer gives us a lot of fun. We can 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download music. …</a:t>
            </a:r>
            <a:r>
              <a:rPr kumimoji="1"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But we can’t play computer games too long!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55650" y="4581525"/>
            <a:ext cx="663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We use a computer to study …</a:t>
            </a:r>
          </a:p>
        </p:txBody>
      </p:sp>
      <p:sp>
        <p:nvSpPr>
          <p:cNvPr id="18436" name="Text Box 16"/>
          <p:cNvSpPr txBox="1">
            <a:spLocks noChangeArrowheads="1"/>
          </p:cNvSpPr>
          <p:nvPr/>
        </p:nvSpPr>
        <p:spPr bwMode="auto">
          <a:xfrm>
            <a:off x="539750" y="836613"/>
            <a:ext cx="2592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Advantage: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4213" y="1880684"/>
            <a:ext cx="8064500" cy="423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Do you have a computer at home?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When do you use a computer?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What do you usually do on your computer?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How many emails do you send every week?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Do you often go online?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Do you make travel plans on the Internet?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What games do you play?</a:t>
            </a: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684213" y="690059"/>
            <a:ext cx="72723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Module task: Doing a questionnaire about computers.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900113" y="1196975"/>
            <a:ext cx="799306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Ask the questions in your questionnaire.</a:t>
            </a:r>
            <a:b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Make notes of the answers of your classmates.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00113" y="3429000"/>
            <a:ext cx="79930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Talk about the answers to your questionnaire.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84200" y="681945"/>
            <a:ext cx="79914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How do you do your homework on the computer?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8313" y="3141663"/>
            <a:ext cx="80660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Use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               mouse and </a:t>
            </a:r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click</a:t>
            </a:r>
            <a:r>
              <a:rPr lang="en-US" altLang="zh-CN" sz="3600" b="1" dirty="0">
                <a:latin typeface="Times New Roman" panose="02020603050405020304" pitchFamily="18" charset="0"/>
              </a:rPr>
              <a:t> “new document”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9750" y="1844675"/>
            <a:ext cx="7200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         </a:t>
            </a:r>
            <a:r>
              <a:rPr kumimoji="1"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open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a new document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23557" name="Picture 5" descr="7baffdff53b5301ecded866181aa3f7f?from=q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1050" y="2997200"/>
            <a:ext cx="129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6dc44e282ea225c7b3c685dcd0146b07?from=q5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9838" y="472440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68313" y="4724400"/>
            <a:ext cx="8064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             </a:t>
            </a:r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use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                     keyboard and   </a:t>
            </a:r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write</a:t>
            </a:r>
            <a:r>
              <a:rPr lang="en-US" altLang="zh-CN" sz="3600" b="1" dirty="0">
                <a:latin typeface="Times New Roman" panose="02020603050405020304" pitchFamily="18" charset="0"/>
              </a:rPr>
              <a:t> your homework. 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39750" y="1844675"/>
            <a:ext cx="123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First,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68313" y="4724400"/>
            <a:ext cx="121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Next,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9" grpId="0"/>
      <p:bldP spid="23560" grpId="0"/>
      <p:bldP spid="235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ChangeArrowheads="1"/>
          </p:cNvSpPr>
          <p:nvPr/>
        </p:nvSpPr>
        <p:spPr bwMode="auto">
          <a:xfrm>
            <a:off x="416250" y="718522"/>
            <a:ext cx="8245475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用所给词的适当形式填空。</a:t>
            </a:r>
            <a:br>
              <a:rPr lang="zh-CN" altLang="en-US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1.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Mr</a:t>
            </a:r>
            <a:r>
              <a:rPr lang="en-US" altLang="zh-CN" sz="3200" b="1" dirty="0">
                <a:latin typeface="Times New Roman" panose="02020603050405020304" pitchFamily="18" charset="0"/>
              </a:rPr>
              <a:t> Li usually ________ (use) a computer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at work.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My father _____________ (not write) his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novels on his computer.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______ you ________ (have) a computer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at home?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Where _____ they _____ (live)?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How many e-mails ________ Li Ming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_____ (send) every week?</a:t>
            </a:r>
          </a:p>
        </p:txBody>
      </p:sp>
      <p:sp>
        <p:nvSpPr>
          <p:cNvPr id="21507" name="Text Box 10"/>
          <p:cNvSpPr txBox="1">
            <a:spLocks noChangeArrowheads="1"/>
          </p:cNvSpPr>
          <p:nvPr/>
        </p:nvSpPr>
        <p:spPr bwMode="auto">
          <a:xfrm>
            <a:off x="392906" y="57733"/>
            <a:ext cx="212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Exercises 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727775" y="1272560"/>
            <a:ext cx="908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uses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864175" y="2302847"/>
            <a:ext cx="2452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doesn’t write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063950" y="3382347"/>
            <a:ext cx="68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151512" y="3453785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359350" y="4534872"/>
            <a:ext cx="612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4232600" y="4534872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live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4519937" y="5038110"/>
            <a:ext cx="952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does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848050" y="5542935"/>
            <a:ext cx="974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/>
      <p:bldP spid="31756" grpId="0"/>
      <p:bldP spid="31757" grpId="0"/>
      <p:bldP spid="31758" grpId="0"/>
      <p:bldP spid="31759" grpId="0"/>
      <p:bldP spid="31760" grpId="0"/>
      <p:bldP spid="31761" grpId="0"/>
      <p:bldP spid="317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9"/>
          <p:cNvSpPr>
            <a:spLocks noChangeArrowheads="1"/>
          </p:cNvSpPr>
          <p:nvPr/>
        </p:nvSpPr>
        <p:spPr bwMode="auto">
          <a:xfrm>
            <a:off x="323850" y="549275"/>
            <a:ext cx="8280400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按要求完成下列句子。</a:t>
            </a:r>
            <a:br>
              <a:rPr lang="zh-CN" altLang="en-US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1. They play computer games. (</a:t>
            </a:r>
            <a:r>
              <a:rPr lang="zh-CN" altLang="en-US" sz="3200" b="1" dirty="0">
                <a:latin typeface="Times New Roman" panose="02020603050405020304" pitchFamily="18" charset="0"/>
              </a:rPr>
              <a:t>改为否定句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He writes letters to 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me</a:t>
            </a:r>
            <a:r>
              <a:rPr lang="en-US" altLang="zh-CN" sz="3200" b="1" dirty="0">
                <a:latin typeface="Times New Roman" panose="02020603050405020304" pitchFamily="18" charset="0"/>
              </a:rPr>
              <a:t>. (</a:t>
            </a:r>
            <a:r>
              <a:rPr lang="zh-CN" altLang="en-US" sz="3200" b="1" dirty="0">
                <a:latin typeface="Times New Roman" panose="02020603050405020304" pitchFamily="18" charset="0"/>
              </a:rPr>
              <a:t>对画线部分提问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I 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never</a:t>
            </a:r>
            <a:r>
              <a:rPr lang="en-US" altLang="zh-CN" sz="3200" b="1" dirty="0">
                <a:latin typeface="Times New Roman" panose="02020603050405020304" pitchFamily="18" charset="0"/>
              </a:rPr>
              <a:t> check my e-mails on Monday. (</a:t>
            </a:r>
            <a:r>
              <a:rPr lang="zh-CN" altLang="en-US" sz="3200" b="1" dirty="0">
                <a:latin typeface="Times New Roman" panose="02020603050405020304" pitchFamily="18" charset="0"/>
              </a:rPr>
              <a:t>对画线部分提问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__________________________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395288" y="1773238"/>
            <a:ext cx="5995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They don’t play computer games.</a:t>
            </a: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95288" y="2997200"/>
            <a:ext cx="5230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Who does he write letters to?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323850" y="4652963"/>
            <a:ext cx="7200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How often do you check your e-mails on Monday?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/>
      <p:bldP spid="9247" grpId="0"/>
      <p:bldP spid="92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ChangeArrowheads="1"/>
          </p:cNvSpPr>
          <p:nvPr/>
        </p:nvSpPr>
        <p:spPr bwMode="auto">
          <a:xfrm>
            <a:off x="323850" y="717292"/>
            <a:ext cx="83518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4. Mary has a computer. Mary doesn’t often use the computer. (</a:t>
            </a:r>
            <a:r>
              <a:rPr lang="zh-CN" altLang="en-US" sz="3200" b="1" dirty="0">
                <a:latin typeface="Times New Roman" panose="02020603050405020304" pitchFamily="18" charset="0"/>
              </a:rPr>
              <a:t>合并句子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________________________________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________________________________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5. We usually 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download music</a:t>
            </a:r>
            <a:r>
              <a:rPr lang="en-US" altLang="zh-CN" sz="3200" b="1" dirty="0">
                <a:latin typeface="Times New Roman" panose="02020603050405020304" pitchFamily="18" charset="0"/>
              </a:rPr>
              <a:t> on the Internet. (</a:t>
            </a:r>
            <a:r>
              <a:rPr lang="zh-CN" altLang="en-US" sz="3200" b="1" dirty="0">
                <a:latin typeface="Times New Roman" panose="02020603050405020304" pitchFamily="18" charset="0"/>
              </a:rPr>
              <a:t>对画线部分提问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 _______________________________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6. I use the computer at the weekend. (</a:t>
            </a:r>
            <a:r>
              <a:rPr lang="zh-CN" altLang="en-US" sz="3200" b="1" dirty="0">
                <a:latin typeface="Times New Roman" panose="02020603050405020304" pitchFamily="18" charset="0"/>
              </a:rPr>
              <a:t>改为一般疑问句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________________________________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95288" y="1700213"/>
            <a:ext cx="8137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Mary has a computer but she doesn’t often use it.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95288" y="3715544"/>
            <a:ext cx="7489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do you usually do on the Internet?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95288" y="5013176"/>
            <a:ext cx="7632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use the computer at the weekend?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179388" y="404813"/>
            <a:ext cx="8640762" cy="16002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latin typeface="Calebasse (Unregistered)" pitchFamily="2" charset="0"/>
              </a:rPr>
              <a:t>find out the names of these pictures and their usage</a:t>
            </a:r>
            <a:endParaRPr lang="en-US" altLang="zh-CN" sz="4600" b="1" smtClean="0">
              <a:latin typeface="Calebasse (Unregistered)" pitchFamily="2" charset="0"/>
            </a:endParaRPr>
          </a:p>
        </p:txBody>
      </p:sp>
      <p:pic>
        <p:nvPicPr>
          <p:cNvPr id="24580" name="Picture 4" descr="default_av_boy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403350" y="1125538"/>
            <a:ext cx="1884363" cy="3024187"/>
          </a:xfrm>
          <a:noFill/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39750" y="2852738"/>
            <a:ext cx="3817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3300"/>
                </a:solidFill>
              </a:rPr>
              <a:t>OICQ</a:t>
            </a:r>
          </a:p>
          <a:p>
            <a:pPr eaLnBrk="1" hangingPunct="1"/>
            <a:r>
              <a:rPr lang="en-US" altLang="zh-CN" sz="3200" b="1">
                <a:solidFill>
                  <a:srgbClr val="FF3300"/>
                </a:solidFill>
              </a:rPr>
              <a:t>(communicating)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4729163" y="4292600"/>
            <a:ext cx="441483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solidFill>
                  <a:srgbClr val="FF3300"/>
                </a:solidFill>
              </a:rPr>
              <a:t>Thunder</a:t>
            </a:r>
          </a:p>
          <a:p>
            <a:pPr algn="ctr" eaLnBrk="1" hangingPunct="1"/>
            <a:r>
              <a:rPr lang="en-US" altLang="zh-CN" sz="3600" b="1">
                <a:solidFill>
                  <a:srgbClr val="FF3300"/>
                </a:solidFill>
              </a:rPr>
              <a:t>(upload and download)</a:t>
            </a:r>
          </a:p>
        </p:txBody>
      </p:sp>
      <p:pic>
        <p:nvPicPr>
          <p:cNvPr id="24583" name="Picture 8" descr="IE"/>
          <p:cNvPicPr>
            <a:picLocks noGrp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5795963" y="1916113"/>
            <a:ext cx="792162" cy="793750"/>
          </a:xfrm>
          <a:noFill/>
        </p:spPr>
      </p:pic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612775" y="4508500"/>
            <a:ext cx="44640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solidFill>
                  <a:srgbClr val="FF3300"/>
                </a:solidFill>
              </a:rPr>
              <a:t>Media Player</a:t>
            </a:r>
          </a:p>
          <a:p>
            <a:pPr eaLnBrk="1" hangingPunct="1"/>
            <a:r>
              <a:rPr lang="en-US" altLang="zh-CN" sz="3600" b="1">
                <a:solidFill>
                  <a:srgbClr val="FF3300"/>
                </a:solidFill>
              </a:rPr>
              <a:t>(playing movie &amp; music)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995738" y="2781300"/>
            <a:ext cx="47529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solidFill>
                  <a:srgbClr val="FF3300"/>
                </a:solidFill>
              </a:rPr>
              <a:t>IE</a:t>
            </a:r>
          </a:p>
          <a:p>
            <a:pPr eaLnBrk="1" hangingPunct="1"/>
            <a:r>
              <a:rPr lang="en-US" altLang="zh-CN" sz="3600" b="1">
                <a:solidFill>
                  <a:srgbClr val="FF3300"/>
                </a:solidFill>
              </a:rPr>
              <a:t>(surfing the Internet)</a:t>
            </a:r>
          </a:p>
        </p:txBody>
      </p:sp>
      <p:pic>
        <p:nvPicPr>
          <p:cNvPr id="24586" name="Picture 11" descr="mediaplayer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386080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87900" y="4005263"/>
            <a:ext cx="10080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4sh02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4sh02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4sh02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4sh02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  <p:bldP spid="6152" grpId="0" autoUpdateAnimBg="0"/>
      <p:bldP spid="615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分析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5138" y="1431925"/>
            <a:ext cx="381635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5" descr="caculatin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225" y="1503362"/>
            <a:ext cx="3673475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385763" y="3736975"/>
            <a:ext cx="4060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</a:rPr>
              <a:t>1642</a:t>
            </a:r>
          </a:p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</a:rPr>
              <a:t>calculating machine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4456113" y="4456112"/>
            <a:ext cx="4425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solidFill>
                  <a:srgbClr val="FF0000"/>
                </a:solidFill>
              </a:rPr>
              <a:t>1822 </a:t>
            </a:r>
          </a:p>
          <a:p>
            <a:pPr algn="ctr" eaLnBrk="1" hangingPunct="1"/>
            <a:r>
              <a:rPr lang="en-US" altLang="zh-CN" sz="3600" b="1">
                <a:solidFill>
                  <a:srgbClr val="FF0000"/>
                </a:solidFill>
              </a:rPr>
              <a:t>Analytical Machine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642269" y="669925"/>
            <a:ext cx="5122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latin typeface="Calebasse (Unregistered)" pitchFamily="2" charset="0"/>
              </a:rPr>
              <a:t>History of computers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7652" name="Picture 6" descr="computer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3141663"/>
            <a:ext cx="3157537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 descr="networ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2636838"/>
            <a:ext cx="3240088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5435600" y="5661025"/>
            <a:ext cx="2808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</a:rPr>
              <a:t>Now  Internet</a:t>
            </a: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1042988" y="5300663"/>
            <a:ext cx="2513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</a:rPr>
              <a:t>1970s  PC</a:t>
            </a:r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2557463" y="1368425"/>
            <a:ext cx="3613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solidFill>
                  <a:srgbClr val="FF0000"/>
                </a:solidFill>
              </a:rPr>
              <a:t>1960s </a:t>
            </a:r>
          </a:p>
          <a:p>
            <a:pPr algn="ctr" eaLnBrk="1" hangingPunct="1"/>
            <a:r>
              <a:rPr lang="en-US" altLang="zh-CN" sz="3600" b="1">
                <a:solidFill>
                  <a:srgbClr val="FF0000"/>
                </a:solidFill>
              </a:rPr>
              <a:t>became smaller</a:t>
            </a:r>
          </a:p>
        </p:txBody>
      </p:sp>
      <p:pic>
        <p:nvPicPr>
          <p:cNvPr id="27657" name="Picture 12" descr="midd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260350"/>
            <a:ext cx="208915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5400" b="1" smtClean="0">
                <a:solidFill>
                  <a:schemeClr val="accent2"/>
                </a:solidFill>
                <a:latin typeface="Comons" pitchFamily="2" charset="0"/>
              </a:rPr>
              <a:t>Computers in the future</a:t>
            </a:r>
          </a:p>
        </p:txBody>
      </p:sp>
      <p:pic>
        <p:nvPicPr>
          <p:cNvPr id="28675" name="Picture 3" descr="C:\WIN98\Desktop\未来电脑视屏 吹口气就会操作.files\it090503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175125"/>
            <a:ext cx="28194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C:\WIN98\Desktop\全身穿戴电脑工具.files\computer1903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95400" y="1720850"/>
            <a:ext cx="28194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 descr="C:\WIN98\Desktop\IBM推出用PowerPC e-LAP.files\ibm0602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1524000"/>
            <a:ext cx="25971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77724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Discussion</a:t>
            </a:r>
            <a:endParaRPr lang="zh-CN" altLang="en-US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5288" y="1484313"/>
            <a:ext cx="827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6000" b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812088" y="1557338"/>
            <a:ext cx="827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6000" b="1">
                <a:latin typeface="Comic Sans MS" panose="030F0702030302020204" pitchFamily="66" charset="0"/>
                <a:sym typeface="Wingdings" panose="05000000000000000000" pitchFamily="2" charset="2"/>
              </a:rPr>
              <a:t></a:t>
            </a:r>
          </a:p>
        </p:txBody>
      </p:sp>
      <p:pic>
        <p:nvPicPr>
          <p:cNvPr id="11269" name="Picture 5" descr="H:\动画\其它\cry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3716338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H:\动画\其它\speakin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644900"/>
            <a:ext cx="99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19250" y="1412875"/>
            <a:ext cx="59769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3399"/>
                </a:solidFill>
                <a:latin typeface="Calebasse (Unregistered)" pitchFamily="2" charset="0"/>
              </a:rPr>
              <a:t>What are the </a:t>
            </a:r>
            <a:r>
              <a:rPr lang="en-US" altLang="zh-CN" sz="3600">
                <a:solidFill>
                  <a:srgbClr val="FF3300"/>
                </a:solidFill>
                <a:latin typeface="Calebasse (Unregistered)" pitchFamily="2" charset="0"/>
              </a:rPr>
              <a:t>advantages</a:t>
            </a:r>
            <a:r>
              <a:rPr lang="en-US" altLang="zh-CN" sz="3600">
                <a:solidFill>
                  <a:srgbClr val="003399"/>
                </a:solidFill>
                <a:latin typeface="Calebasse (Unregistered)" pitchFamily="2" charset="0"/>
              </a:rPr>
              <a:t> and </a:t>
            </a:r>
            <a:r>
              <a:rPr lang="en-US" altLang="zh-CN" sz="3600">
                <a:latin typeface="Calebasse (Unregistered)" pitchFamily="2" charset="0"/>
              </a:rPr>
              <a:t>disadvantages</a:t>
            </a:r>
            <a:r>
              <a:rPr lang="en-US" altLang="zh-CN" sz="3600">
                <a:solidFill>
                  <a:srgbClr val="FF3300"/>
                </a:solidFill>
                <a:latin typeface="Calebasse (Unregistered)" pitchFamily="2" charset="0"/>
              </a:rPr>
              <a:t> </a:t>
            </a:r>
            <a:r>
              <a:rPr lang="en-US" altLang="zh-CN" sz="3600">
                <a:solidFill>
                  <a:srgbClr val="003399"/>
                </a:solidFill>
                <a:latin typeface="Calebasse (Unregistered)" pitchFamily="2" charset="0"/>
              </a:rPr>
              <a:t>of computers?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50825" y="2924175"/>
            <a:ext cx="3025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FF3300"/>
                </a:solidFill>
                <a:latin typeface="Calebasse (Unregistered)" pitchFamily="2" charset="0"/>
              </a:rPr>
              <a:t>advantages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011863" y="3068638"/>
            <a:ext cx="33401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Calebasse (Unregistered)" pitchFamily="2" charset="0"/>
              </a:rPr>
              <a:t>disadvantages</a:t>
            </a:r>
          </a:p>
          <a:p>
            <a:pPr eaLnBrk="1" hangingPunct="1">
              <a:spcBef>
                <a:spcPct val="50000"/>
              </a:spcBef>
            </a:pPr>
            <a:endParaRPr lang="zh-CN" altLang="en-US" sz="3600">
              <a:latin typeface="Calebasse (Unregistered)" pitchFamily="2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971800" y="3124200"/>
            <a:ext cx="33528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66CC"/>
                </a:solidFill>
                <a:latin typeface="Times New Roman" panose="02020603050405020304" pitchFamily="18" charset="0"/>
              </a:rPr>
              <a:t>I think that 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66CC"/>
                </a:solidFill>
                <a:latin typeface="Times New Roman" panose="02020603050405020304" pitchFamily="18" charset="0"/>
              </a:rPr>
              <a:t>In my opinion 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66CC"/>
                </a:solidFill>
                <a:latin typeface="Times New Roman" panose="02020603050405020304" pitchFamily="18" charset="0"/>
              </a:rPr>
              <a:t>I believe that …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66CC"/>
                </a:solidFill>
                <a:latin typeface="Times New Roman" panose="02020603050405020304" pitchFamily="18" charset="0"/>
              </a:rPr>
              <a:t>I agree because 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66CC"/>
                </a:solidFill>
                <a:latin typeface="Times New Roman" panose="02020603050405020304" pitchFamily="18" charset="0"/>
              </a:rPr>
              <a:t>I disagree because …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895600" y="3048000"/>
            <a:ext cx="3352800" cy="3200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utoUpdateAnimBg="0"/>
      <p:bldP spid="11268" grpId="0" autoUpdateAnimBg="0"/>
      <p:bldP spid="11271" grpId="0" autoUpdateAnimBg="0"/>
      <p:bldP spid="11272" grpId="0" autoUpdateAnimBg="0"/>
      <p:bldP spid="11273" grpId="0" autoUpdateAnimBg="0"/>
      <p:bldP spid="11274" grpId="0" autoUpdateAnimBg="0"/>
      <p:bldP spid="11275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4075" y="274638"/>
            <a:ext cx="7832725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zh-CN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Ask and answer. </a:t>
            </a:r>
            <a:br>
              <a:rPr lang="en-US" altLang="zh-CN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zh-CN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Use usually and often.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zh-CN" b="1" dirty="0" smtClean="0">
                <a:latin typeface="Times New Roman" panose="02020603050405020304" pitchFamily="18" charset="0"/>
              </a:rPr>
              <a:t>do your homework/on your computer?</a:t>
            </a:r>
          </a:p>
          <a:p>
            <a:pPr eaLnBrk="1" hangingPunct="1"/>
            <a:r>
              <a:rPr lang="en-US" altLang="zh-CN" b="1" dirty="0" smtClean="0">
                <a:latin typeface="Times New Roman" panose="02020603050405020304" pitchFamily="18" charset="0"/>
              </a:rPr>
              <a:t>What games/play?</a:t>
            </a:r>
          </a:p>
          <a:p>
            <a:pPr eaLnBrk="1" hangingPunct="1"/>
            <a:r>
              <a:rPr lang="en-US" altLang="zh-CN" b="1" dirty="0" smtClean="0">
                <a:latin typeface="Times New Roman" panose="02020603050405020304" pitchFamily="18" charset="0"/>
              </a:rPr>
              <a:t>send emails?</a:t>
            </a:r>
          </a:p>
          <a:p>
            <a:pPr eaLnBrk="1" hangingPunct="1"/>
            <a:r>
              <a:rPr lang="en-US" altLang="zh-CN" b="1" dirty="0" smtClean="0">
                <a:latin typeface="Times New Roman" panose="02020603050405020304" pitchFamily="18" charset="0"/>
              </a:rPr>
              <a:t>who/ write to?</a:t>
            </a:r>
          </a:p>
          <a:p>
            <a:pPr eaLnBrk="1" hangingPunct="1"/>
            <a:r>
              <a:rPr lang="en-US" altLang="zh-CN" b="1" dirty="0" smtClean="0">
                <a:latin typeface="Times New Roman" panose="02020603050405020304" pitchFamily="18" charset="0"/>
              </a:rPr>
              <a:t>use/a computer at school?</a:t>
            </a:r>
          </a:p>
          <a:p>
            <a:pPr eaLnBrk="1" hangingPunct="1"/>
            <a:r>
              <a:rPr lang="en-US" altLang="zh-CN" b="1" dirty="0" smtClean="0">
                <a:latin typeface="Times New Roman" panose="02020603050405020304" pitchFamily="18" charset="0"/>
              </a:rPr>
              <a:t>download music?</a:t>
            </a:r>
          </a:p>
          <a:p>
            <a:pPr eaLnBrk="1" hangingPunct="1"/>
            <a:r>
              <a:rPr lang="en-US" altLang="zh-CN" b="1" dirty="0" smtClean="0">
                <a:latin typeface="Times New Roman" panose="02020603050405020304" pitchFamily="18" charset="0"/>
              </a:rPr>
              <a:t>What kind of music/ download?</a:t>
            </a:r>
          </a:p>
          <a:p>
            <a:pPr eaLnBrk="1" hangingPunct="1"/>
            <a:endParaRPr lang="zh-CN" altLang="en-US" b="1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79388" y="1465263"/>
            <a:ext cx="8415337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1.  A 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    </a:t>
            </a:r>
            <a:r>
              <a:rPr lang="en-US" altLang="zh-CN" sz="3200" b="1">
                <a:latin typeface="Times New Roman" panose="02020603050405020304" pitchFamily="18" charset="0"/>
              </a:rPr>
              <a:t> (</a:t>
            </a:r>
            <a:r>
              <a:rPr lang="zh-CN" altLang="en-US" sz="3200" b="1">
                <a:latin typeface="Times New Roman" panose="02020603050405020304" pitchFamily="18" charset="0"/>
              </a:rPr>
              <a:t>电脑</a:t>
            </a:r>
            <a:r>
              <a:rPr lang="en-US" altLang="zh-CN" sz="3200" b="1">
                <a:latin typeface="Times New Roman" panose="02020603050405020304" pitchFamily="18" charset="0"/>
              </a:rPr>
              <a:t>) has a 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    </a:t>
            </a:r>
            <a:r>
              <a:rPr lang="en-US" altLang="zh-CN" sz="3200" b="1">
                <a:latin typeface="Times New Roman" panose="02020603050405020304" pitchFamily="18" charset="0"/>
              </a:rPr>
              <a:t>  (</a:t>
            </a:r>
            <a:r>
              <a:rPr lang="zh-CN" altLang="en-US" sz="3200" b="1">
                <a:latin typeface="Times New Roman" panose="02020603050405020304" pitchFamily="18" charset="0"/>
              </a:rPr>
              <a:t>主机</a:t>
            </a:r>
            <a:r>
              <a:rPr lang="en-US" altLang="zh-CN" sz="3200" b="1">
                <a:latin typeface="Times New Roman" panose="02020603050405020304" pitchFamily="18" charset="0"/>
              </a:rPr>
              <a:t>)  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a 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   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显示器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</a:rPr>
              <a:t>、</a:t>
            </a:r>
            <a:r>
              <a:rPr lang="en-US" altLang="zh-CN" sz="3200" b="1">
                <a:latin typeface="Times New Roman" panose="02020603050405020304" pitchFamily="18" charset="0"/>
              </a:rPr>
              <a:t>a </a:t>
            </a:r>
            <a:r>
              <a:rPr lang="zh-CN" altLang="en-US" sz="3200" b="1" u="sng">
                <a:latin typeface="Times New Roman" panose="02020603050405020304" pitchFamily="18" charset="0"/>
              </a:rPr>
              <a:t>　　　　　　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键盘</a:t>
            </a:r>
            <a:r>
              <a:rPr lang="en-US" altLang="zh-CN" sz="3200" b="1">
                <a:latin typeface="Times New Roman" panose="02020603050405020304" pitchFamily="18" charset="0"/>
              </a:rPr>
              <a:t>) </a:t>
            </a:r>
          </a:p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</a:rPr>
              <a:t>　</a:t>
            </a:r>
            <a:r>
              <a:rPr lang="en-US" altLang="zh-CN" sz="3200" b="1">
                <a:latin typeface="Times New Roman" panose="02020603050405020304" pitchFamily="18" charset="0"/>
              </a:rPr>
              <a:t>and a</a:t>
            </a:r>
            <a:r>
              <a:rPr lang="zh-CN" altLang="en-US" sz="3200" b="1" u="sng">
                <a:latin typeface="Times New Roman" panose="02020603050405020304" pitchFamily="18" charset="0"/>
              </a:rPr>
              <a:t>　　　　</a:t>
            </a: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鼠标</a:t>
            </a:r>
            <a:r>
              <a:rPr lang="en-US" altLang="zh-CN" sz="3200" b="1">
                <a:latin typeface="Times New Roman" panose="02020603050405020304" pitchFamily="18" charset="0"/>
              </a:rPr>
              <a:t>) .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79388" y="3141663"/>
            <a:ext cx="873442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2. Bety  wants to do her homework on the    computer. She  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</a:t>
            </a:r>
            <a:r>
              <a:rPr lang="zh-CN" altLang="en-US" sz="3200" b="1" u="sng">
                <a:latin typeface="Times New Roman" panose="02020603050405020304" pitchFamily="18" charset="0"/>
              </a:rPr>
              <a:t>　  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接通</a:t>
            </a:r>
            <a:r>
              <a:rPr lang="en-US" altLang="zh-CN" sz="3200" b="1">
                <a:latin typeface="Times New Roman" panose="02020603050405020304" pitchFamily="18" charset="0"/>
              </a:rPr>
              <a:t>)on the computer, opens a new  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       </a:t>
            </a:r>
            <a:r>
              <a:rPr lang="en-US" altLang="zh-CN" sz="3200" b="1">
                <a:latin typeface="Times New Roman" panose="02020603050405020304" pitchFamily="18" charset="0"/>
              </a:rPr>
              <a:t> (</a:t>
            </a:r>
            <a:r>
              <a:rPr lang="zh-CN" altLang="en-US" sz="3200" b="1">
                <a:latin typeface="Times New Roman" panose="02020603050405020304" pitchFamily="18" charset="0"/>
              </a:rPr>
              <a:t>文件</a:t>
            </a:r>
            <a:r>
              <a:rPr lang="en-US" altLang="zh-CN" sz="3200" b="1">
                <a:latin typeface="Times New Roman" panose="02020603050405020304" pitchFamily="18" charset="0"/>
              </a:rPr>
              <a:t>).</a:t>
            </a:r>
            <a:r>
              <a:rPr lang="zh-CN" altLang="en-US" sz="3200" b="1">
                <a:latin typeface="Times New Roman" panose="02020603050405020304" pitchFamily="18" charset="0"/>
              </a:rPr>
              <a:t>　</a:t>
            </a:r>
            <a:r>
              <a:rPr lang="zh-CN" altLang="en-US" sz="3200" b="1" u="sng">
                <a:latin typeface="Times New Roman" panose="02020603050405020304" pitchFamily="18" charset="0"/>
              </a:rPr>
              <a:t>   　　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然后</a:t>
            </a:r>
            <a:r>
              <a:rPr lang="en-US" altLang="zh-CN" sz="3200" b="1">
                <a:latin typeface="Times New Roman" panose="02020603050405020304" pitchFamily="18" charset="0"/>
              </a:rPr>
              <a:t>),she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</a:t>
            </a:r>
            <a:r>
              <a:rPr lang="en-US" altLang="zh-CN" sz="3200" b="1">
                <a:latin typeface="Times New Roman" panose="02020603050405020304" pitchFamily="18" charset="0"/>
              </a:rPr>
              <a:t>   (</a:t>
            </a:r>
            <a:r>
              <a:rPr lang="zh-CN" altLang="en-US" sz="3200" b="1">
                <a:latin typeface="Times New Roman" panose="02020603050405020304" pitchFamily="18" charset="0"/>
              </a:rPr>
              <a:t>点击</a:t>
            </a:r>
            <a:r>
              <a:rPr lang="en-US" altLang="zh-CN" sz="3200" b="1">
                <a:latin typeface="Times New Roman" panose="02020603050405020304" pitchFamily="18" charset="0"/>
              </a:rPr>
              <a:t>)it ,writes her homework.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  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最后</a:t>
            </a:r>
            <a:r>
              <a:rPr lang="en-US" altLang="zh-CN" sz="3200" b="1">
                <a:latin typeface="Times New Roman" panose="02020603050405020304" pitchFamily="18" charset="0"/>
              </a:rPr>
              <a:t>) she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（保存</a:t>
            </a:r>
            <a:r>
              <a:rPr lang="en-US" altLang="zh-CN" sz="3200" b="1">
                <a:latin typeface="Times New Roman" panose="02020603050405020304" pitchFamily="18" charset="0"/>
              </a:rPr>
              <a:t>) it.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84213" y="765175"/>
            <a:ext cx="2224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单词拼写：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116013" y="1412875"/>
            <a:ext cx="185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computer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4645025" y="1123950"/>
            <a:ext cx="2678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computer</a:t>
            </a:r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 case</a:t>
            </a:r>
            <a:endParaRPr lang="zh-CN" altLang="zh-CN" sz="32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827088" y="1989138"/>
            <a:ext cx="1582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monitor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4787900" y="1989138"/>
            <a:ext cx="1831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keyboard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2360613" y="2455863"/>
            <a:ext cx="1290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mouse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2843213" y="3644900"/>
            <a:ext cx="1630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switches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2555875" y="4076700"/>
            <a:ext cx="1898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document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6011863" y="4076700"/>
            <a:ext cx="1189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Then </a:t>
            </a: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1476375" y="4581525"/>
            <a:ext cx="1155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clicks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395288" y="5084763"/>
            <a:ext cx="1401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Finally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3419475" y="5084763"/>
            <a:ext cx="1089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saves</a:t>
            </a:r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2589213" y="1008063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1187450" y="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chemeClr val="folHlink"/>
                </a:solidFill>
                <a:latin typeface="Times New Roman" panose="02020603050405020304" pitchFamily="18" charset="0"/>
              </a:rPr>
              <a:t>Exercises:</a:t>
            </a:r>
            <a:endParaRPr lang="en-US" altLang="zh-CN" sz="24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20486" grpId="0" autoUpdateAnimBg="0"/>
      <p:bldP spid="20487" grpId="0" autoUpdateAnimBg="0"/>
      <p:bldP spid="20488" grpId="0" autoUpdateAnimBg="0"/>
      <p:bldP spid="20489" grpId="0" autoUpdateAnimBg="0"/>
      <p:bldP spid="20490" grpId="0" autoUpdateAnimBg="0"/>
      <p:bldP spid="20491" grpId="0" autoUpdateAnimBg="0"/>
      <p:bldP spid="20492" grpId="0" autoUpdateAnimBg="0"/>
      <p:bldP spid="20493" grpId="0" autoUpdateAnimBg="0"/>
      <p:bldP spid="20494" grpId="0" autoUpdateAnimBg="0"/>
      <p:bldP spid="2049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9750" y="1125538"/>
            <a:ext cx="5832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              save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document.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11188" y="2349500"/>
            <a:ext cx="8064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Click</a:t>
            </a:r>
            <a:r>
              <a:rPr lang="en-US" altLang="zh-CN" sz="3600" b="1" dirty="0">
                <a:latin typeface="Times New Roman" panose="02020603050405020304" pitchFamily="18" charset="0"/>
              </a:rPr>
              <a:t> “save”  and write the name, </a:t>
            </a:r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click</a:t>
            </a:r>
            <a:r>
              <a:rPr lang="en-US" altLang="zh-CN" sz="3600" b="1" dirty="0">
                <a:latin typeface="Times New Roman" panose="02020603050405020304" pitchFamily="18" charset="0"/>
              </a:rPr>
              <a:t> “save” again.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68313" y="4098925"/>
            <a:ext cx="611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                  </a:t>
            </a:r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print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document.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4213" y="5249863"/>
            <a:ext cx="503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Click</a:t>
            </a:r>
            <a:r>
              <a:rPr lang="en-US" altLang="zh-CN" sz="3600" b="1" dirty="0">
                <a:latin typeface="Times New Roman" panose="02020603050405020304" pitchFamily="18" charset="0"/>
              </a:rPr>
              <a:t> “print” and “OK”.</a:t>
            </a:r>
          </a:p>
        </p:txBody>
      </p:sp>
      <p:pic>
        <p:nvPicPr>
          <p:cNvPr id="24582" name="Picture 6" descr="print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7050" y="4005263"/>
            <a:ext cx="1512888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11188" y="1125538"/>
            <a:ext cx="131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Then,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84213" y="4149725"/>
            <a:ext cx="1670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Finally,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0" grpId="0" autoUpdateAnimBg="0"/>
      <p:bldP spid="24581" grpId="0"/>
      <p:bldP spid="24583" grpId="0"/>
      <p:bldP spid="2458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493685"/>
            <a:ext cx="77724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zh-CN" b="1" dirty="0" smtClean="0">
                <a:latin typeface="Times New Roman" panose="02020603050405020304" pitchFamily="18" charset="0"/>
              </a:rPr>
              <a:t>Fill in the blanks:</a:t>
            </a:r>
          </a:p>
        </p:txBody>
      </p:sp>
      <p:sp>
        <p:nvSpPr>
          <p:cNvPr id="32771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348663" cy="4110038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zh-CN" b="1" dirty="0" smtClean="0">
                <a:latin typeface="Times New Roman" panose="02020603050405020304" pitchFamily="18" charset="0"/>
              </a:rPr>
              <a:t>Tony _________(not visit) his uncle, but he often __________(send) emails.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>
                <a:latin typeface="Times New Roman" panose="02020603050405020304" pitchFamily="18" charset="0"/>
              </a:rPr>
              <a:t>We __________(use) the Internet, but we __________(not play) games on our computer.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err="1" smtClean="0">
                <a:latin typeface="Times New Roman" panose="02020603050405020304" pitchFamily="18" charset="0"/>
              </a:rPr>
              <a:t>Daming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_________(not use) a computer to do his homework, but he ______________( download) music.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1763713" y="1628775"/>
            <a:ext cx="25923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doesn’t visit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619250" y="2133600"/>
            <a:ext cx="2665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doesn’t send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403350" y="2708275"/>
            <a:ext cx="2160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Don’t use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84213" y="3141663"/>
            <a:ext cx="1871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Don’t play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051050" y="4005263"/>
            <a:ext cx="2447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doesn’t use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84213" y="4941888"/>
            <a:ext cx="3024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doesn’t download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  <p:bldP spid="15380" grpId="0"/>
      <p:bldP spid="15381" grpId="0"/>
      <p:bldP spid="15382" grpId="0"/>
      <p:bldP spid="15383" grpId="0"/>
      <p:bldP spid="1538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653132"/>
            <a:ext cx="6624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Times New Roman" panose="02020603050405020304" pitchFamily="18" charset="0"/>
              </a:rPr>
              <a:t>一般现在时的特殊疑问句：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0825" y="1384176"/>
            <a:ext cx="8566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Attention:</a:t>
            </a:r>
            <a:r>
              <a:rPr lang="en-US" altLang="zh-CN" sz="28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不能用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yes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来回答，要问什么答什么。</a:t>
            </a:r>
            <a:r>
              <a:rPr lang="zh-CN" altLang="en-US" sz="2400" dirty="0">
                <a:solidFill>
                  <a:srgbClr val="990099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2061245"/>
            <a:ext cx="9248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） </a:t>
            </a:r>
            <a:r>
              <a:rPr lang="en-US" altLang="zh-CN" sz="3200" b="1" dirty="0">
                <a:latin typeface="Times New Roman" panose="02020603050405020304" pitchFamily="18" charset="0"/>
              </a:rPr>
              <a:t>How do I write my homework on the computer?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3356645"/>
            <a:ext cx="7164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</a:rPr>
              <a:t>） </a:t>
            </a:r>
            <a:r>
              <a:rPr lang="en-US" altLang="zh-CN" sz="3200" b="1" dirty="0">
                <a:latin typeface="Times New Roman" panose="02020603050405020304" pitchFamily="18" charset="0"/>
              </a:rPr>
              <a:t>What’s the mouse?</a:t>
            </a:r>
            <a:r>
              <a:rPr lang="zh-CN" altLang="en-US" sz="3200" b="1" dirty="0">
                <a:latin typeface="Times New Roman" panose="02020603050405020304" pitchFamily="18" charset="0"/>
              </a:rPr>
              <a:t>　</a:t>
            </a:r>
            <a:r>
              <a:rPr lang="zh-CN" altLang="en-US" sz="2800" b="1" dirty="0">
                <a:latin typeface="Times New Roman" panose="02020603050405020304" pitchFamily="18" charset="0"/>
              </a:rPr>
              <a:t>鼠标是什么？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4077370"/>
            <a:ext cx="7812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</a:rPr>
              <a:t>） </a:t>
            </a:r>
            <a:r>
              <a:rPr lang="en-US" altLang="zh-CN" sz="3200" b="1" dirty="0">
                <a:latin typeface="Times New Roman" panose="02020603050405020304" pitchFamily="18" charset="0"/>
              </a:rPr>
              <a:t>What do I do next?</a:t>
            </a:r>
            <a:r>
              <a:rPr lang="zh-CN" altLang="en-US" sz="2800" b="1" dirty="0">
                <a:latin typeface="Times New Roman" panose="02020603050405020304" pitchFamily="18" charset="0"/>
              </a:rPr>
              <a:t>　我下一步做什么？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4869532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5</a:t>
            </a:r>
            <a:r>
              <a:rPr lang="zh-CN" altLang="en-US" sz="3200" b="1" dirty="0">
                <a:latin typeface="Times New Roman" panose="02020603050405020304" pitchFamily="18" charset="0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</a:rPr>
              <a:t>Where do I write the name?</a:t>
            </a:r>
            <a:r>
              <a:rPr lang="en-US" altLang="zh-CN" sz="2800" b="1" dirty="0">
                <a:latin typeface="Times New Roman" panose="02020603050405020304" pitchFamily="18" charset="0"/>
              </a:rPr>
              <a:t>  </a:t>
            </a:r>
            <a:r>
              <a:rPr lang="zh-CN" altLang="en-US" sz="2800" b="1" dirty="0">
                <a:latin typeface="Times New Roman" panose="02020603050405020304" pitchFamily="18" charset="0"/>
              </a:rPr>
              <a:t>　我在哪里写名字？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0" y="5517232"/>
            <a:ext cx="7740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6</a:t>
            </a:r>
            <a:r>
              <a:rPr lang="zh-CN" altLang="en-US" sz="3200" b="1" dirty="0">
                <a:latin typeface="Times New Roman" panose="02020603050405020304" pitchFamily="18" charset="0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</a:rPr>
              <a:t>Where’s the printer?</a:t>
            </a:r>
            <a:r>
              <a:rPr lang="zh-CN" altLang="en-US" sz="3200" b="1" dirty="0">
                <a:latin typeface="Times New Roman" panose="02020603050405020304" pitchFamily="18" charset="0"/>
              </a:rPr>
              <a:t>　 </a:t>
            </a:r>
            <a:r>
              <a:rPr lang="zh-CN" altLang="en-US" sz="2800" b="1" dirty="0">
                <a:latin typeface="Times New Roman" panose="02020603050405020304" pitchFamily="18" charset="0"/>
              </a:rPr>
              <a:t>打印机在哪里？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0" y="2780382"/>
            <a:ext cx="9205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2)   How do I save the document?</a:t>
            </a:r>
            <a:r>
              <a:rPr lang="zh-CN" altLang="en-US" sz="3200" b="1" dirty="0">
                <a:latin typeface="Times New Roman" panose="02020603050405020304" pitchFamily="18" charset="0"/>
              </a:rPr>
              <a:t>　</a:t>
            </a:r>
            <a:r>
              <a:rPr lang="zh-CN" altLang="en-US" sz="2800" b="1" dirty="0">
                <a:latin typeface="Times New Roman" panose="02020603050405020304" pitchFamily="18" charset="0"/>
              </a:rPr>
              <a:t>我怎样存储文件？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07950" y="480094"/>
            <a:ext cx="9036050" cy="496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就画线部分提问。                                         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1. I use the computer </a:t>
            </a:r>
            <a:r>
              <a:rPr lang="en-US" altLang="zh-CN" sz="3200" b="1" u="sng" dirty="0">
                <a:latin typeface="Tahoma" panose="020B0604030504040204" pitchFamily="34" charset="0"/>
                <a:ea typeface="华文中宋" panose="02010600040101010101" pitchFamily="2" charset="-122"/>
              </a:rPr>
              <a:t>every day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.                     </a:t>
            </a:r>
          </a:p>
          <a:p>
            <a:pPr>
              <a:lnSpc>
                <a:spcPct val="110000"/>
              </a:lnSpc>
            </a:pPr>
            <a:endParaRPr lang="en-US" altLang="zh-CN" sz="3200" b="1" dirty="0">
              <a:latin typeface="Tahoma" panose="020B0604030504040204" pitchFamily="34" charset="0"/>
              <a:ea typeface="华文中宋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2. She finishes her homework </a:t>
            </a:r>
            <a:r>
              <a:rPr lang="en-US" altLang="zh-CN" sz="3200" b="1" u="sng" dirty="0">
                <a:latin typeface="Tahoma" panose="020B0604030504040204" pitchFamily="34" charset="0"/>
                <a:ea typeface="华文中宋" panose="02010600040101010101" pitchFamily="2" charset="-122"/>
              </a:rPr>
              <a:t>at ten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     </a:t>
            </a:r>
            <a:r>
              <a:rPr lang="en-US" altLang="zh-CN" sz="3200" b="1" u="sng" dirty="0">
                <a:latin typeface="Tahoma" panose="020B0604030504040204" pitchFamily="34" charset="0"/>
                <a:ea typeface="华文中宋" panose="02010600040101010101" pitchFamily="2" charset="-122"/>
              </a:rPr>
              <a:t>o’clock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. </a:t>
            </a:r>
          </a:p>
          <a:p>
            <a:pPr>
              <a:lnSpc>
                <a:spcPct val="110000"/>
              </a:lnSpc>
            </a:pPr>
            <a:endParaRPr lang="en-US" altLang="zh-CN" sz="3200" b="1" dirty="0">
              <a:latin typeface="Tahoma" panose="020B0604030504040204" pitchFamily="34" charset="0"/>
              <a:ea typeface="华文中宋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3. We do our homework </a:t>
            </a:r>
            <a:r>
              <a:rPr lang="en-US" altLang="zh-CN" sz="3200" b="1" u="sng" dirty="0">
                <a:latin typeface="Tahoma" panose="020B0604030504040204" pitchFamily="34" charset="0"/>
                <a:ea typeface="华文中宋" panose="02010600040101010101" pitchFamily="2" charset="-122"/>
              </a:rPr>
              <a:t>at home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.       </a:t>
            </a:r>
          </a:p>
          <a:p>
            <a:pPr>
              <a:lnSpc>
                <a:spcPct val="110000"/>
              </a:lnSpc>
            </a:pPr>
            <a:endParaRPr lang="en-US" altLang="zh-CN" sz="3200" b="1" dirty="0">
              <a:latin typeface="Tahoma" panose="020B0604030504040204" pitchFamily="34" charset="0"/>
              <a:ea typeface="华文中宋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4. </a:t>
            </a:r>
            <a:r>
              <a:rPr lang="en-US" altLang="zh-CN" sz="3200" b="1" u="sng" dirty="0">
                <a:latin typeface="Tahoma" panose="020B0604030504040204" pitchFamily="34" charset="0"/>
                <a:ea typeface="华文中宋" panose="02010600040101010101" pitchFamily="2" charset="-122"/>
              </a:rPr>
              <a:t>Lucy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 cleans the blackboard</a:t>
            </a:r>
            <a:r>
              <a:rPr lang="en-US" altLang="zh-CN" sz="3200" b="1" dirty="0" smtClean="0">
                <a:latin typeface="Tahoma" panose="020B0604030504040204" pitchFamily="34" charset="0"/>
                <a:ea typeface="华文中宋" panose="02010600040101010101" pitchFamily="2" charset="-122"/>
              </a:rPr>
              <a:t>.</a:t>
            </a:r>
            <a:endParaRPr lang="en-US" altLang="zh-CN" sz="3200" b="1" dirty="0">
              <a:latin typeface="Tahoma" panose="020B0604030504040204" pitchFamily="34" charset="0"/>
              <a:ea typeface="华文中宋" panose="02010600040101010101" pitchFamily="2" charset="-122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3850" y="1556419"/>
            <a:ext cx="7777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ahoma" panose="020B0604030504040204" pitchFamily="34" charset="0"/>
              </a:rPr>
              <a:t>How often do you use the computer?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3850" y="3140744"/>
            <a:ext cx="7993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When does she finish  her homework?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23850" y="4221832"/>
            <a:ext cx="741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Where do you do your homework?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750" y="5517232"/>
            <a:ext cx="592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ahoma" panose="020B0604030504040204" pitchFamily="34" charset="0"/>
                <a:ea typeface="华文中宋" panose="02010600040101010101" pitchFamily="2" charset="-122"/>
              </a:rPr>
              <a:t>Who cleans the blackboard?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  <p:bldP spid="14343" grpId="0" autoUpdateAnimBg="0"/>
      <p:bldP spid="1434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357188"/>
            <a:ext cx="9144000" cy="494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将下列句子变否定句和一般</a:t>
            </a:r>
            <a:r>
              <a:rPr lang="zh-CN" altLang="en-US" sz="3200" b="1" dirty="0" smtClean="0">
                <a:latin typeface="Tahoma" panose="020B0604030504040204" pitchFamily="34" charset="0"/>
                <a:ea typeface="华文中宋" panose="02010600040101010101" pitchFamily="2" charset="-122"/>
              </a:rPr>
              <a:t>疑问句</a:t>
            </a:r>
            <a:endParaRPr lang="zh-CN" altLang="en-US" sz="1000" b="1" dirty="0">
              <a:latin typeface="Tahoma" panose="020B0604030504040204" pitchFamily="34" charset="0"/>
              <a:ea typeface="华文中宋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zh-CN" altLang="en-US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 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I often send emails to my friends. 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endParaRPr lang="en-US" altLang="zh-CN" sz="3200" b="1" dirty="0">
              <a:latin typeface="Tahoma" panose="020B0604030504040204" pitchFamily="34" charset="0"/>
              <a:ea typeface="华文中宋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endParaRPr lang="en-US" altLang="zh-CN" sz="3200" b="1" dirty="0">
              <a:latin typeface="Tahoma" panose="020B0604030504040204" pitchFamily="34" charset="0"/>
              <a:ea typeface="华文中宋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2. She usually makes plans on the Internet.  </a:t>
            </a:r>
          </a:p>
          <a:p>
            <a:pPr eaLnBrk="1" hangingPunct="1">
              <a:lnSpc>
                <a:spcPct val="120000"/>
              </a:lnSpc>
            </a:pPr>
            <a:endParaRPr lang="en-US" altLang="zh-CN" sz="3200" b="1" dirty="0">
              <a:latin typeface="Tahoma" panose="020B0604030504040204" pitchFamily="34" charset="0"/>
              <a:ea typeface="华文中宋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endParaRPr lang="en-US" altLang="zh-CN" sz="3200" b="1" dirty="0">
              <a:latin typeface="Tahoma" panose="020B0604030504040204" pitchFamily="34" charset="0"/>
              <a:ea typeface="华文中宋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3. They are from Europe.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9388" y="1700213"/>
            <a:ext cx="853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ahoma" panose="020B0604030504040204" pitchFamily="34" charset="0"/>
              </a:rPr>
              <a:t>I </a:t>
            </a:r>
            <a:r>
              <a:rPr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don’t</a:t>
            </a:r>
            <a:r>
              <a:rPr lang="en-US" altLang="zh-CN" sz="3200" b="1" dirty="0">
                <a:solidFill>
                  <a:srgbClr val="0000FF"/>
                </a:solidFill>
                <a:latin typeface="Tahoma" panose="020B0604030504040204" pitchFamily="34" charset="0"/>
              </a:rPr>
              <a:t> often send emails to my friends.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9388" y="2276475"/>
            <a:ext cx="891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Do</a:t>
            </a:r>
            <a:r>
              <a:rPr lang="en-US" altLang="zh-CN" sz="3200" b="1" dirty="0">
                <a:solidFill>
                  <a:srgbClr val="0000FF"/>
                </a:solidFill>
                <a:latin typeface="Tahoma" panose="020B0604030504040204" pitchFamily="34" charset="0"/>
              </a:rPr>
              <a:t> you often send emails to your friends?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84150" y="3356992"/>
            <a:ext cx="891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ahoma" panose="020B0604030504040204" pitchFamily="34" charset="0"/>
              </a:rPr>
              <a:t>She </a:t>
            </a:r>
            <a:r>
              <a:rPr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doesn’t</a:t>
            </a:r>
            <a:r>
              <a:rPr lang="en-US" altLang="zh-CN" sz="3200" b="1" dirty="0">
                <a:solidFill>
                  <a:srgbClr val="0000FF"/>
                </a:solidFill>
                <a:latin typeface="Tahoma" panose="020B0604030504040204" pitchFamily="34" charset="0"/>
              </a:rPr>
              <a:t> usually make plans on the ---.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7950" y="3905574"/>
            <a:ext cx="899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Does</a:t>
            </a:r>
            <a:r>
              <a:rPr lang="en-US" altLang="zh-CN" sz="3200" b="1" dirty="0">
                <a:solidFill>
                  <a:srgbClr val="0000FF"/>
                </a:solidFill>
                <a:latin typeface="Tahoma" panose="020B0604030504040204" pitchFamily="34" charset="0"/>
              </a:rPr>
              <a:t> she usually make plans on the ---.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76238" y="5153818"/>
            <a:ext cx="5259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latin typeface="Tahoma" panose="020B0604030504040204" pitchFamily="34" charset="0"/>
                <a:ea typeface="华文中宋" panose="02010600040101010101" pitchFamily="2" charset="-122"/>
              </a:rPr>
              <a:t>They </a:t>
            </a:r>
            <a:r>
              <a:rPr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aren’t</a:t>
            </a:r>
            <a:r>
              <a:rPr lang="en-US" altLang="zh-CN" sz="3200" b="1" dirty="0">
                <a:solidFill>
                  <a:srgbClr val="0000FF"/>
                </a:solidFill>
                <a:latin typeface="Tahoma" panose="020B0604030504040204" pitchFamily="34" charset="0"/>
                <a:ea typeface="华文中宋" panose="02010600040101010101" pitchFamily="2" charset="-122"/>
              </a:rPr>
              <a:t> from Europe.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44500" y="5733255"/>
            <a:ext cx="4775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Are</a:t>
            </a:r>
            <a:r>
              <a:rPr lang="en-US" altLang="zh-CN" sz="3200" b="1" dirty="0">
                <a:solidFill>
                  <a:srgbClr val="0000FF"/>
                </a:solidFill>
                <a:latin typeface="Tahoma" panose="020B0604030504040204" pitchFamily="34" charset="0"/>
                <a:ea typeface="华文中宋" panose="02010600040101010101" pitchFamily="2" charset="-122"/>
              </a:rPr>
              <a:t> they from Europe?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107950" y="333375"/>
            <a:ext cx="903605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1</a:t>
            </a:r>
            <a:r>
              <a:rPr lang="zh-CN" altLang="en-US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、你通常在电脑里做什么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      ___________ you _____________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      the computer?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2</a:t>
            </a:r>
            <a:r>
              <a:rPr lang="zh-CN" altLang="en-US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、你发送多少个邮件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      ____________________ do you send?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3</a:t>
            </a:r>
            <a:r>
              <a:rPr lang="zh-CN" altLang="en-US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、你经常上网吗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      _____ you often ___________?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4</a:t>
            </a:r>
            <a:r>
              <a:rPr lang="zh-CN" altLang="en-US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、你在电脑上定旅游计划吗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latin typeface="Tahoma" panose="020B0604030504040204" pitchFamily="34" charset="0"/>
                <a:ea typeface="华文中宋" panose="02010600040101010101" pitchFamily="2" charset="-122"/>
              </a:rPr>
              <a:t>      _____ 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you ______________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latin typeface="Tahoma" panose="020B0604030504040204" pitchFamily="34" charset="0"/>
                <a:ea typeface="华文中宋" panose="02010600040101010101" pitchFamily="2" charset="-122"/>
              </a:rPr>
              <a:t>      on </a:t>
            </a:r>
            <a:r>
              <a:rPr lang="en-US" altLang="zh-CN" sz="3200" b="1" dirty="0">
                <a:latin typeface="Tahoma" panose="020B0604030504040204" pitchFamily="34" charset="0"/>
                <a:ea typeface="华文中宋" panose="02010600040101010101" pitchFamily="2" charset="-122"/>
              </a:rPr>
              <a:t>the computer</a:t>
            </a:r>
            <a:r>
              <a:rPr lang="en-US" altLang="zh-CN" sz="3200" b="1" dirty="0" smtClean="0">
                <a:latin typeface="Tahoma" panose="020B0604030504040204" pitchFamily="34" charset="0"/>
                <a:ea typeface="华文中宋" panose="02010600040101010101" pitchFamily="2" charset="-122"/>
              </a:rPr>
              <a:t>? </a:t>
            </a:r>
            <a:endParaRPr lang="en-US" altLang="zh-CN" sz="3200" b="1" dirty="0">
              <a:latin typeface="Tahoma" panose="020B0604030504040204" pitchFamily="34" charset="0"/>
              <a:ea typeface="华文中宋" panose="02010600040101010101" pitchFamily="2" charset="-122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1042988" y="981075"/>
            <a:ext cx="741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ahoma" panose="020B0604030504040204" pitchFamily="34" charset="0"/>
              </a:rPr>
              <a:t>What do                   usually do on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971550" y="2636838"/>
            <a:ext cx="4122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ahoma" panose="020B0604030504040204" pitchFamily="34" charset="0"/>
              </a:rPr>
              <a:t>How many emails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1042988" y="3860800"/>
            <a:ext cx="5616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ahoma" panose="020B0604030504040204" pitchFamily="34" charset="0"/>
              </a:rPr>
              <a:t>Do                        go online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042988" y="5017051"/>
            <a:ext cx="6265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Do              make travel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utoUpdateAnimBg="0"/>
      <p:bldP spid="15366" grpId="0" autoUpdateAnimBg="0"/>
      <p:bldP spid="1536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971550" y="2420938"/>
            <a:ext cx="673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What can we use a computer for?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594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Discuss the question in pairs. </a:t>
            </a:r>
          </a:p>
        </p:txBody>
      </p:sp>
      <p:pic>
        <p:nvPicPr>
          <p:cNvPr id="5124" name="Picture 8" descr="82192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4074" y="3212976"/>
            <a:ext cx="4608513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2771775" y="2276475"/>
            <a:ext cx="3598863" cy="2593975"/>
          </a:xfrm>
          <a:prstGeom prst="ellipse">
            <a:avLst/>
          </a:prstGeom>
          <a:blipFill dpi="0" rotWithShape="0">
            <a:blip r:embed="rId2" cstate="email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4500563" y="1557338"/>
            <a:ext cx="1511300" cy="719137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4140200" y="908050"/>
            <a:ext cx="215900" cy="1368425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5867400" y="2205038"/>
            <a:ext cx="1079500" cy="4318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5580063" y="4652963"/>
            <a:ext cx="1223962" cy="865187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3708400" y="4868863"/>
            <a:ext cx="863600" cy="936625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2195513" y="2924175"/>
            <a:ext cx="719137" cy="21748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V="1">
            <a:off x="1547813" y="3573463"/>
            <a:ext cx="1222375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V="1">
            <a:off x="2124075" y="4508500"/>
            <a:ext cx="1222375" cy="720725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682625" y="620713"/>
            <a:ext cx="2089150" cy="935037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0" y="3716338"/>
            <a:ext cx="1944688" cy="792162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buy tickets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827088" y="5229225"/>
            <a:ext cx="1944687" cy="792163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play games</a:t>
            </a:r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>
            <a:off x="2484438" y="5805488"/>
            <a:ext cx="2159000" cy="1008062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get information </a:t>
            </a:r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3203575" y="0"/>
            <a:ext cx="2449513" cy="863600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download music</a:t>
            </a:r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5508625" y="620713"/>
            <a:ext cx="2232025" cy="1008062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check the times of train </a:t>
            </a:r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6948488" y="1628775"/>
            <a:ext cx="1908175" cy="1008063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visit websites</a:t>
            </a:r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5795963" y="5516563"/>
            <a:ext cx="2233612" cy="1150937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use the Internet </a:t>
            </a:r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6227763" y="4076700"/>
            <a:ext cx="792162" cy="4318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6910388" y="4221163"/>
            <a:ext cx="2233612" cy="792162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go online</a:t>
            </a:r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6372225" y="3355975"/>
            <a:ext cx="863600" cy="158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8" name="Oval 22"/>
          <p:cNvSpPr>
            <a:spLocks noChangeArrowheads="1"/>
          </p:cNvSpPr>
          <p:nvPr/>
        </p:nvSpPr>
        <p:spPr bwMode="auto">
          <a:xfrm>
            <a:off x="7235825" y="2924175"/>
            <a:ext cx="1908175" cy="1008063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make </a:t>
            </a:r>
          </a:p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travel plans</a:t>
            </a:r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2555875" y="1412875"/>
            <a:ext cx="935038" cy="108108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60" name="Oval 24"/>
          <p:cNvSpPr>
            <a:spLocks noChangeArrowheads="1"/>
          </p:cNvSpPr>
          <p:nvPr/>
        </p:nvSpPr>
        <p:spPr bwMode="auto">
          <a:xfrm>
            <a:off x="215900" y="2205038"/>
            <a:ext cx="2089150" cy="935037"/>
          </a:xfrm>
          <a:prstGeom prst="ellipse">
            <a:avLst/>
          </a:prstGeom>
          <a:solidFill>
            <a:srgbClr val="008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send e-mails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  <p:bldP spid="39959" grpId="0" animBg="1"/>
      <p:bldP spid="399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6799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Match the questions with the answers.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4051300" cy="4965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Where do you save your homework?</a:t>
            </a:r>
          </a:p>
          <a:p>
            <a:pPr eaLnBrk="1" hangingPunct="1"/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When do you use a computer?</a:t>
            </a:r>
          </a:p>
          <a:p>
            <a:pPr eaLnBrk="1" hangingPunct="1"/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How many emails do you write every week?</a:t>
            </a:r>
          </a:p>
          <a:p>
            <a:pPr eaLnBrk="1" hangingPunct="1"/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Who do you write to?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219700" y="1196975"/>
            <a:ext cx="3816350" cy="4965700"/>
          </a:xfrm>
          <a:prstGeom prst="rect">
            <a:avLst/>
          </a:prstGeom>
          <a:solidFill>
            <a:srgbClr val="009999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I write to my friends.</a:t>
            </a:r>
          </a:p>
          <a:p>
            <a:pPr eaLnBrk="1" hangingPunct="1"/>
            <a:endParaRPr lang="en-US" altLang="zh-CN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I save my homework in a document.</a:t>
            </a:r>
          </a:p>
          <a:p>
            <a:pPr eaLnBrk="1" hangingPunct="1"/>
            <a:endParaRPr lang="en-US" altLang="zh-CN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I use my computer after school.</a:t>
            </a:r>
          </a:p>
          <a:p>
            <a:pPr eaLnBrk="1" hangingPunct="1"/>
            <a:endParaRPr lang="en-US" altLang="zh-CN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I write three or four emails.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419475" y="1700213"/>
            <a:ext cx="1944688" cy="23050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4140200" y="1557338"/>
            <a:ext cx="1223963" cy="43195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4067175" y="4941888"/>
            <a:ext cx="1368425" cy="5032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3635375" y="2492375"/>
            <a:ext cx="1728788" cy="5048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7" grpId="0" animBg="1"/>
      <p:bldP spid="276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63688" y="764704"/>
            <a:ext cx="5759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行为动词的一般现在时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9750" y="1556792"/>
            <a:ext cx="799306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含有行为动词的一般现在时的陈述句变特殊疑问句时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</a:rPr>
              <a:t>首先要根据询问的对象确定疑问词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</a:rPr>
              <a:t>疑问词有</a:t>
            </a:r>
            <a:r>
              <a:rPr lang="en-US" altLang="zh-CN" sz="3200" b="1" dirty="0">
                <a:latin typeface="Times New Roman" panose="02020603050405020304" pitchFamily="18" charset="0"/>
              </a:rPr>
              <a:t>who (</a:t>
            </a:r>
            <a:r>
              <a:rPr lang="zh-CN" altLang="en-US" sz="3200" b="1" dirty="0">
                <a:latin typeface="Times New Roman" panose="02020603050405020304" pitchFamily="18" charset="0"/>
              </a:rPr>
              <a:t>谁</a:t>
            </a:r>
            <a:r>
              <a:rPr lang="en-US" altLang="zh-CN" sz="3200" b="1" dirty="0">
                <a:latin typeface="Times New Roman" panose="02020603050405020304" pitchFamily="18" charset="0"/>
              </a:rPr>
              <a:t>), what (</a:t>
            </a:r>
            <a:r>
              <a:rPr lang="zh-CN" altLang="en-US" sz="3200" b="1" dirty="0">
                <a:latin typeface="Times New Roman" panose="02020603050405020304" pitchFamily="18" charset="0"/>
              </a:rPr>
              <a:t>什么东西</a:t>
            </a:r>
            <a:r>
              <a:rPr lang="en-US" altLang="zh-CN" sz="3200" b="1" dirty="0">
                <a:latin typeface="Times New Roman" panose="02020603050405020304" pitchFamily="18" charset="0"/>
              </a:rPr>
              <a:t>), where (</a:t>
            </a:r>
            <a:r>
              <a:rPr lang="zh-CN" altLang="en-US" sz="3200" b="1" dirty="0">
                <a:latin typeface="Times New Roman" panose="02020603050405020304" pitchFamily="18" charset="0"/>
              </a:rPr>
              <a:t>什么地方</a:t>
            </a:r>
            <a:r>
              <a:rPr lang="en-US" altLang="zh-CN" sz="3200" b="1" dirty="0">
                <a:latin typeface="Times New Roman" panose="02020603050405020304" pitchFamily="18" charset="0"/>
              </a:rPr>
              <a:t>), which (</a:t>
            </a:r>
            <a:r>
              <a:rPr lang="zh-CN" altLang="en-US" sz="3200" b="1" dirty="0">
                <a:latin typeface="Times New Roman" panose="02020603050405020304" pitchFamily="18" charset="0"/>
              </a:rPr>
              <a:t>哪一个</a:t>
            </a:r>
            <a:r>
              <a:rPr lang="en-US" altLang="zh-CN" sz="3200" b="1" dirty="0">
                <a:latin typeface="Times New Roman" panose="02020603050405020304" pitchFamily="18" charset="0"/>
              </a:rPr>
              <a:t>), when / what time (</a:t>
            </a:r>
            <a:r>
              <a:rPr lang="zh-CN" altLang="en-US" sz="3200" b="1" dirty="0">
                <a:latin typeface="Times New Roman" panose="02020603050405020304" pitchFamily="18" charset="0"/>
              </a:rPr>
              <a:t>什么时间</a:t>
            </a:r>
            <a:r>
              <a:rPr lang="en-US" altLang="zh-CN" sz="3200" b="1" dirty="0">
                <a:latin typeface="Times New Roman" panose="02020603050405020304" pitchFamily="18" charset="0"/>
              </a:rPr>
              <a:t>), how (</a:t>
            </a:r>
            <a:r>
              <a:rPr lang="zh-CN" altLang="en-US" sz="3200" b="1" dirty="0">
                <a:latin typeface="Times New Roman" panose="02020603050405020304" pitchFamily="18" charset="0"/>
              </a:rPr>
              <a:t>如何</a:t>
            </a:r>
            <a:r>
              <a:rPr lang="en-US" altLang="zh-CN" sz="3200" b="1" dirty="0">
                <a:latin typeface="Times New Roman" panose="02020603050405020304" pitchFamily="18" charset="0"/>
              </a:rPr>
              <a:t>), how many (</a:t>
            </a:r>
            <a:r>
              <a:rPr lang="zh-CN" altLang="en-US" sz="3200" b="1" dirty="0">
                <a:latin typeface="Times New Roman" panose="02020603050405020304" pitchFamily="18" charset="0"/>
              </a:rPr>
              <a:t>多少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latin typeface="Times New Roman" panose="02020603050405020304" pitchFamily="18" charset="0"/>
              </a:rPr>
              <a:t>等。一般来说，特殊疑问句的结构为“疑问词</a:t>
            </a:r>
            <a:r>
              <a:rPr lang="en-US" altLang="zh-CN" sz="3200" b="1" dirty="0">
                <a:latin typeface="Times New Roman" panose="02020603050405020304" pitchFamily="18" charset="0"/>
              </a:rPr>
              <a:t>+ </a:t>
            </a:r>
            <a:r>
              <a:rPr lang="zh-CN" altLang="en-US" sz="3200" b="1" dirty="0">
                <a:latin typeface="Times New Roman" panose="02020603050405020304" pitchFamily="18" charset="0"/>
              </a:rPr>
              <a:t>一般疑问句？”。如：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96020" y="692696"/>
            <a:ext cx="8716962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—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zh-CN" sz="3200" b="1" dirty="0">
                <a:latin typeface="Times New Roman" panose="02020603050405020304" pitchFamily="18" charset="0"/>
              </a:rPr>
              <a:t> does Kate write her homework? 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    —In the school library.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—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3200" b="1" dirty="0">
                <a:latin typeface="Times New Roman" panose="02020603050405020304" pitchFamily="18" charset="0"/>
              </a:rPr>
              <a:t> do you do on Saturday?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    —Play computer games.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—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zh-CN" sz="3200" b="1" dirty="0">
                <a:latin typeface="Times New Roman" panose="02020603050405020304" pitchFamily="18" charset="0"/>
              </a:rPr>
              <a:t> do they visit the website?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    —On Saturday evening.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—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zh-CN" sz="3200" b="1" dirty="0">
                <a:latin typeface="Times New Roman" panose="02020603050405020304" pitchFamily="18" charset="0"/>
              </a:rPr>
              <a:t> do I print the document?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    —Click “print” and “OK”.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5. —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How many</a:t>
            </a:r>
            <a:r>
              <a:rPr lang="en-US" altLang="zh-CN" sz="3200" b="1" dirty="0">
                <a:latin typeface="Times New Roman" panose="02020603050405020304" pitchFamily="18" charset="0"/>
              </a:rPr>
              <a:t> emails do you get today?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    —Two.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68313" y="2743200"/>
            <a:ext cx="8137525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[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注意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]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此句中的特殊疑问词</a:t>
            </a:r>
            <a:r>
              <a:rPr lang="en-US" altLang="zh-CN" sz="3200" b="1" dirty="0">
                <a:latin typeface="Times New Roman" panose="02020603050405020304" pitchFamily="18" charset="0"/>
              </a:rPr>
              <a:t>who</a:t>
            </a:r>
            <a:r>
              <a:rPr lang="zh-CN" altLang="en-US" sz="3200" b="1" dirty="0">
                <a:latin typeface="Times New Roman" panose="02020603050405020304" pitchFamily="18" charset="0"/>
              </a:rPr>
              <a:t>同时又是句子的主语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且常被看作第三人称单数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所以它的后面直接加行为动词的第三人称单数即可。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755650" y="1058863"/>
            <a:ext cx="565785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—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3200" b="1" dirty="0">
                <a:latin typeface="Times New Roman" panose="02020603050405020304" pitchFamily="18" charset="0"/>
              </a:rPr>
              <a:t> writes the email to you?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—Li Ming.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1454</Words>
  <Application>Microsoft Office PowerPoint</Application>
  <PresentationFormat>全屏显示(4:3)</PresentationFormat>
  <Paragraphs>284</Paragraphs>
  <Slides>34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6" baseType="lpstr">
      <vt:lpstr>Calebasse (Unregistered)</vt:lpstr>
      <vt:lpstr>Comons</vt:lpstr>
      <vt:lpstr>华文中宋</vt:lpstr>
      <vt:lpstr>宋体</vt:lpstr>
      <vt:lpstr>微软雅黑</vt:lpstr>
      <vt:lpstr>Arial</vt:lpstr>
      <vt:lpstr>Calibri</vt:lpstr>
      <vt:lpstr>Comic Sans MS</vt:lpstr>
      <vt:lpstr>Tahoma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find out the names of these pictures and their usage</vt:lpstr>
      <vt:lpstr>PowerPoint 演示文稿</vt:lpstr>
      <vt:lpstr>PowerPoint 演示文稿</vt:lpstr>
      <vt:lpstr>Computers in the future</vt:lpstr>
      <vt:lpstr>PowerPoint 演示文稿</vt:lpstr>
      <vt:lpstr>Ask and answer.  Use usually and often.</vt:lpstr>
      <vt:lpstr>PowerPoint 演示文稿</vt:lpstr>
      <vt:lpstr>Fill in the blanks: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2016-07-28T14:44:00Z</dcterms:created>
  <dcterms:modified xsi:type="dcterms:W3CDTF">2023-01-16T22:54:23Z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6384387867884AD1AA964F50BC51A1D7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