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4"/>
  </p:notesMasterIdLst>
  <p:handoutMasterIdLst>
    <p:handoutMasterId r:id="rId25"/>
  </p:handoutMasterIdLst>
  <p:sldIdLst>
    <p:sldId id="382" r:id="rId2"/>
    <p:sldId id="257" r:id="rId3"/>
    <p:sldId id="300" r:id="rId4"/>
    <p:sldId id="361" r:id="rId5"/>
    <p:sldId id="327" r:id="rId6"/>
    <p:sldId id="376" r:id="rId7"/>
    <p:sldId id="350" r:id="rId8"/>
    <p:sldId id="377" r:id="rId9"/>
    <p:sldId id="378" r:id="rId10"/>
    <p:sldId id="379" r:id="rId11"/>
    <p:sldId id="380" r:id="rId12"/>
    <p:sldId id="381" r:id="rId13"/>
    <p:sldId id="370" r:id="rId14"/>
    <p:sldId id="371" r:id="rId15"/>
    <p:sldId id="268" r:id="rId16"/>
    <p:sldId id="366" r:id="rId17"/>
    <p:sldId id="358" r:id="rId18"/>
    <p:sldId id="367" r:id="rId19"/>
    <p:sldId id="372" r:id="rId20"/>
    <p:sldId id="373" r:id="rId21"/>
    <p:sldId id="374" r:id="rId22"/>
    <p:sldId id="375" r:id="rId23"/>
  </p:sldIdLst>
  <p:sldSz cx="9144000" cy="5143500" type="screen16x9"/>
  <p:notesSz cx="6858000" cy="9144000"/>
  <p:defaultTextStyle>
    <a:defPPr>
      <a:defRPr lang="zh-CN"/>
    </a:defPPr>
    <a:lvl1pPr marL="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1C450"/>
    <a:srgbClr val="F6A073"/>
    <a:srgbClr val="85CCC9"/>
    <a:srgbClr val="F4CCCE"/>
    <a:srgbClr val="FF66CC"/>
    <a:srgbClr val="85BC82"/>
    <a:srgbClr val="F44236"/>
    <a:srgbClr val="82A33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260" autoAdjust="0"/>
    <p:restoredTop sz="86331" autoAdjust="0"/>
  </p:normalViewPr>
  <p:slideViewPr>
    <p:cSldViewPr snapToGrid="0" showGuides="1">
      <p:cViewPr varScale="1">
        <p:scale>
          <a:sx n="102" d="100"/>
          <a:sy n="102" d="100"/>
        </p:scale>
        <p:origin x="-96" y="-774"/>
      </p:cViewPr>
      <p:guideLst>
        <p:guide orient="horz" pos="1620"/>
        <p:guide pos="2880"/>
      </p:guideLst>
    </p:cSldViewPr>
  </p:slideViewPr>
  <p:outlineViewPr>
    <p:cViewPr>
      <p:scale>
        <a:sx n="33" d="100"/>
        <a:sy n="33" d="100"/>
      </p:scale>
      <p:origin x="0" y="-636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68" d="100"/>
        <a:sy n="168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handoutMaster" Target="handoutMasters/handout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F9B84EA-7D68-4D60-9CB1-D50884785D1C}" type="datetimeFigureOut">
              <a:rPr lang="zh-CN" altLang="en-US" smtClean="0"/>
              <a:t>2023-01-17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D4E0FC9-F1F8-4FAE-9988-3BA365CFD46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1B75453-7114-4479-9DD3-FB31E38EBFC3}" type="datetimeFigureOut">
              <a:rPr lang="zh-CN" altLang="en-US" smtClean="0"/>
              <a:t>2023-01-17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7851241-1531-4BBF-95EB-B7E4BFCBADD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851241-1531-4BBF-95EB-B7E4BFCBADDC}" type="slidenum">
              <a:rPr lang="zh-CN" altLang="en-US" smtClean="0"/>
              <a:t>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851241-1531-4BBF-95EB-B7E4BFCBADDC}" type="slidenum">
              <a:rPr lang="zh-CN" altLang="en-US" smtClean="0"/>
              <a:t>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851241-1531-4BBF-95EB-B7E4BFCBADDC}" type="slidenum">
              <a:rPr lang="zh-CN" altLang="en-US" smtClean="0"/>
              <a:t>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851241-1531-4BBF-95EB-B7E4BFCBADDC}" type="slidenum">
              <a:rPr lang="zh-CN" altLang="en-US" smtClean="0"/>
              <a:t>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851241-1531-4BBF-95EB-B7E4BFCBADDC}" type="slidenum">
              <a:rPr lang="zh-CN" altLang="en-US" smtClean="0"/>
              <a:t>15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851241-1531-4BBF-95EB-B7E4BFCBADDC}" type="slidenum">
              <a:rPr lang="zh-CN" altLang="en-US" smtClean="0"/>
              <a:t>17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851241-1531-4BBF-95EB-B7E4BFCBADDC}" type="slidenum">
              <a:rPr lang="zh-CN" altLang="en-US" smtClean="0">
                <a:solidFill>
                  <a:prstClr val="black"/>
                </a:solidFill>
              </a:rPr>
              <a:t>20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课堂导入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" name="矩形 315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/>
            <a:r>
              <a:rPr lang="zh-CN" altLang="en-US" sz="1200" b="1" dirty="0" smtClean="0">
                <a:solidFill>
                  <a:schemeClr val="bg1"/>
                </a:solidFill>
                <a:latin typeface="+mn-ea"/>
              </a:rPr>
              <a:t>课堂导入</a:t>
            </a:r>
            <a:endParaRPr lang="zh-CN" altLang="en-US" sz="1200" b="1" dirty="0">
              <a:solidFill>
                <a:schemeClr val="bg1"/>
              </a:solidFill>
              <a:latin typeface="+mn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封面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</p:grpSp>
      <p:sp>
        <p:nvSpPr>
          <p:cNvPr id="320" name="圆角矩形 319"/>
          <p:cNvSpPr/>
          <p:nvPr userDrawn="1"/>
        </p:nvSpPr>
        <p:spPr>
          <a:xfrm>
            <a:off x="1629132" y="1509856"/>
            <a:ext cx="5885737" cy="1962227"/>
          </a:xfrm>
          <a:prstGeom prst="roundRect">
            <a:avLst>
              <a:gd name="adj" fmla="val 50000"/>
            </a:avLst>
          </a:prstGeom>
          <a:solidFill>
            <a:srgbClr val="82A3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  <p:cxnSp>
        <p:nvCxnSpPr>
          <p:cNvPr id="321" name="直接连接符 320"/>
          <p:cNvCxnSpPr/>
          <p:nvPr userDrawn="1"/>
        </p:nvCxnSpPr>
        <p:spPr>
          <a:xfrm>
            <a:off x="2628002" y="2600561"/>
            <a:ext cx="3887997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学习目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  <p:sp>
        <p:nvSpPr>
          <p:cNvPr id="314" name="矩形 313" hidden="1"/>
          <p:cNvSpPr/>
          <p:nvPr userDrawn="1"/>
        </p:nvSpPr>
        <p:spPr>
          <a:xfrm>
            <a:off x="92596" y="259873"/>
            <a:ext cx="8964809" cy="47970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导入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" name="矩形 315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/>
            <a:r>
              <a:rPr lang="zh-CN" altLang="en-US" sz="1200" b="1" dirty="0" smtClean="0">
                <a:solidFill>
                  <a:schemeClr val="bg1"/>
                </a:solidFill>
                <a:latin typeface="+mn-ea"/>
              </a:rPr>
              <a:t>课堂导入</a:t>
            </a:r>
            <a:endParaRPr lang="zh-CN" altLang="en-US" sz="1200" b="1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3" name="组合 2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新知探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/>
            <a:r>
              <a:rPr lang="zh-CN" altLang="en-US" sz="1200" b="1" dirty="0" smtClean="0">
                <a:solidFill>
                  <a:schemeClr val="bg1"/>
                </a:solidFill>
                <a:latin typeface="+mn-ea"/>
              </a:rPr>
              <a:t>新知探究</a:t>
            </a:r>
            <a:endParaRPr lang="zh-CN" altLang="en-US" sz="1200" b="1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5" name="组合 4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6" name="组合 5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8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9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10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3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4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5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6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7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0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1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2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5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6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7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8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9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0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1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2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3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4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5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6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7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8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9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0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1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2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3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4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5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6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7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8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9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0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1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2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3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4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5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6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7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8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9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0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1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2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3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4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5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6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7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8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9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0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1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2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3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4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5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6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7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8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9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0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1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2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3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4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5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6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7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8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9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8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9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0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1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2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3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4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6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7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7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8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9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0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1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2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3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4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5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3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4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5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6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9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0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1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2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15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16" name="组合 15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5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6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7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8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2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3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4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8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9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0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1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2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3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4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5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6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7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9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0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1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0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1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2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3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4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5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6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7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8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3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4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5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6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7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8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9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1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2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24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sp>
          <p:nvSpPr>
            <p:cNvPr id="25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26" name="组合 25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8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9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0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4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5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6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7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8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9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0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1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2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3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4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5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6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7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8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9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0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1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2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3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4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5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6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7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8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9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0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1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2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3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4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5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6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7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8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9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0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1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2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3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4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5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6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7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8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9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0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1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2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3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4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5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6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7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0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1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2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3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9" name="组合 28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5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6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7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8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9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0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1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2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3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4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5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6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7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8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9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0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1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2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3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4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5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6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7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8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9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30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31" name="组合 30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3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4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5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6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7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8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9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0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1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2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3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4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5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6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7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8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9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0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1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2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33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9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0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1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2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3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4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1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2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3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4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5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6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7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8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36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5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6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7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8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9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0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9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0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1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2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3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4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</p:grpSp>
      <p:sp>
        <p:nvSpPr>
          <p:cNvPr id="311" name="圆角矩形 310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练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  <a:latin typeface="+mn-ea"/>
                <a:ea typeface="+mn-ea"/>
              </a:rPr>
              <a:t>课堂练习</a:t>
            </a:r>
            <a:endParaRPr lang="zh-CN" altLang="en-US" sz="1200" b="1" dirty="0">
              <a:solidFill>
                <a:schemeClr val="bg1"/>
              </a:solidFill>
              <a:latin typeface="+mn-ea"/>
              <a:ea typeface="+mn-ea"/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小结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/>
            <a:r>
              <a:rPr lang="zh-CN" altLang="en-US" sz="1200" b="1" dirty="0" smtClean="0">
                <a:solidFill>
                  <a:schemeClr val="bg1"/>
                </a:solidFill>
                <a:latin typeface="+mn-ea"/>
              </a:rPr>
              <a:t>课堂小结</a:t>
            </a:r>
            <a:endParaRPr lang="zh-CN" altLang="en-US" sz="1200" b="1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3" name="组合 2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8480645" y="45815"/>
            <a:ext cx="562961" cy="159026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作业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/>
            <a:r>
              <a:rPr lang="zh-CN" altLang="en-US" sz="1200" b="1" dirty="0" smtClean="0">
                <a:solidFill>
                  <a:schemeClr val="bg1"/>
                </a:solidFill>
                <a:latin typeface="+mn-ea"/>
              </a:rPr>
              <a:t>课堂作业</a:t>
            </a:r>
            <a:endParaRPr lang="zh-CN" altLang="en-US" sz="1200" b="1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8480645" y="45815"/>
            <a:ext cx="562961" cy="159026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68580" tIns="34290" rIns="68580" bIns="3429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  <a:latin typeface="黑体" panose="02010609060101010101" pitchFamily="49" charset="-122"/>
                <a:ea typeface="黑体" panose="02010609060101010101" pitchFamily="49" charset="-122"/>
              </a:defRPr>
            </a:lvl1pPr>
          </a:lstStyle>
          <a:p>
            <a:fld id="{E9C1D861-E942-4694-966D-F6A93EB1A689}" type="datetimeFigureOut">
              <a:rPr lang="zh-CN" altLang="en-US" smtClean="0"/>
              <a:t>2023-01-17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  <a:latin typeface="黑体" panose="02010609060101010101" pitchFamily="49" charset="-122"/>
                <a:ea typeface="黑体" panose="02010609060101010101" pitchFamily="49" charset="-122"/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  <a:latin typeface="黑体" panose="02010609060101010101" pitchFamily="49" charset="-122"/>
                <a:ea typeface="黑体" panose="02010609060101010101" pitchFamily="49" charset="-122"/>
              </a:defRPr>
            </a:lvl1pPr>
          </a:lstStyle>
          <a:p>
            <a:fld id="{9294FA98-B1F0-4380-866C-E18380B9059D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黑体" panose="02010609060101010101" pitchFamily="49" charset="-122"/>
          <a:ea typeface="黑体" panose="02010609060101010101" pitchFamily="49" charset="-122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黑体" panose="02010609060101010101" pitchFamily="49" charset="-122"/>
          <a:ea typeface="黑体" panose="02010609060101010101" pitchFamily="49" charset="-122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黑体" panose="02010609060101010101" pitchFamily="49" charset="-122"/>
          <a:ea typeface="黑体" panose="02010609060101010101" pitchFamily="49" charset="-122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黑体" panose="02010609060101010101" pitchFamily="49" charset="-122"/>
          <a:ea typeface="黑体" panose="02010609060101010101" pitchFamily="49" charset="-122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黑体" panose="02010609060101010101" pitchFamily="49" charset="-122"/>
          <a:ea typeface="黑体" panose="02010609060101010101" pitchFamily="49" charset="-122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黑体" panose="02010609060101010101" pitchFamily="49" charset="-122"/>
          <a:ea typeface="黑体" panose="02010609060101010101" pitchFamily="49" charset="-122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jpeg"/><Relationship Id="rId5" Type="http://schemas.openxmlformats.org/officeDocument/2006/relationships/image" Target="../media/image20.jpeg"/><Relationship Id="rId4" Type="http://schemas.openxmlformats.org/officeDocument/2006/relationships/image" Target="../media/image19.jpe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5.jpeg"/><Relationship Id="rId4" Type="http://schemas.openxmlformats.org/officeDocument/2006/relationships/image" Target="../media/image24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8.jpe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.jpeg"/><Relationship Id="rId5" Type="http://schemas.openxmlformats.org/officeDocument/2006/relationships/image" Target="../media/image4.jpeg"/><Relationship Id="rId4" Type="http://schemas.openxmlformats.org/officeDocument/2006/relationships/image" Target="../media/image3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.jpe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4"/>
          <p:cNvSpPr txBox="1"/>
          <p:nvPr/>
        </p:nvSpPr>
        <p:spPr>
          <a:xfrm>
            <a:off x="-1" y="578750"/>
            <a:ext cx="9144000" cy="577081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ctr"/>
            <a:r>
              <a:rPr lang="zh-CN" altLang="en-US" sz="33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数学好玩</a:t>
            </a:r>
            <a:endParaRPr lang="zh-CN" altLang="en-US" sz="3300" b="1" dirty="0">
              <a:solidFill>
                <a:schemeClr val="bg1"/>
              </a:solidFill>
            </a:endParaRPr>
          </a:p>
        </p:txBody>
      </p:sp>
      <p:sp>
        <p:nvSpPr>
          <p:cNvPr id="3" name="矩形 2"/>
          <p:cNvSpPr/>
          <p:nvPr/>
        </p:nvSpPr>
        <p:spPr>
          <a:xfrm>
            <a:off x="0" y="1363767"/>
            <a:ext cx="9144000" cy="1661993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4500" b="1" dirty="0">
                <a:solidFill>
                  <a:schemeClr val="bg1"/>
                </a:solidFill>
              </a:rPr>
              <a:t>绘制校园平面图</a:t>
            </a:r>
            <a:endParaRPr lang="en-US" altLang="zh-CN" sz="4500" b="1" dirty="0">
              <a:solidFill>
                <a:schemeClr val="bg1"/>
              </a:solidFill>
            </a:endParaRPr>
          </a:p>
          <a:p>
            <a:pPr algn="ctr">
              <a:lnSpc>
                <a:spcPct val="150000"/>
              </a:lnSpc>
            </a:pPr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第</a:t>
            </a:r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课时</a:t>
            </a:r>
            <a:endParaRPr lang="zh-CN" altLang="en-US" sz="2400" b="1" dirty="0">
              <a:solidFill>
                <a:schemeClr val="bg1"/>
              </a:solidFill>
            </a:endParaRPr>
          </a:p>
        </p:txBody>
      </p:sp>
      <p:sp>
        <p:nvSpPr>
          <p:cNvPr id="5" name="矩形 4"/>
          <p:cNvSpPr/>
          <p:nvPr/>
        </p:nvSpPr>
        <p:spPr>
          <a:xfrm>
            <a:off x="2809978" y="3625551"/>
            <a:ext cx="352404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 algn="ctr"/>
            <a:r>
              <a:rPr lang="zh-CN" altLang="en-US" sz="1200" dirty="0">
                <a:solidFill>
                  <a:schemeClr val="bg1"/>
                </a:solidFill>
                <a:latin typeface="+mn-ea"/>
              </a:rPr>
              <a:t>课堂导入</a:t>
            </a:r>
            <a:r>
              <a:rPr lang="en-US" altLang="zh-CN" sz="1200" dirty="0">
                <a:solidFill>
                  <a:schemeClr val="bg1"/>
                </a:solidFill>
                <a:latin typeface="+mn-ea"/>
              </a:rPr>
              <a:t>-</a:t>
            </a:r>
            <a:r>
              <a:rPr lang="zh-CN" altLang="en-US" sz="1200" dirty="0">
                <a:solidFill>
                  <a:schemeClr val="bg1"/>
                </a:solidFill>
                <a:latin typeface="+mn-ea"/>
              </a:rPr>
              <a:t>新知探究</a:t>
            </a:r>
            <a:r>
              <a:rPr lang="en-US" altLang="zh-CN" sz="1200" dirty="0">
                <a:solidFill>
                  <a:schemeClr val="bg1"/>
                </a:solidFill>
                <a:latin typeface="+mn-ea"/>
              </a:rPr>
              <a:t>-</a:t>
            </a:r>
            <a:r>
              <a:rPr lang="zh-CN" altLang="en-US" sz="1200" dirty="0">
                <a:solidFill>
                  <a:schemeClr val="bg1"/>
                </a:solidFill>
                <a:latin typeface="+mn-ea"/>
              </a:rPr>
              <a:t>课堂练习</a:t>
            </a:r>
            <a:r>
              <a:rPr lang="en-US" altLang="zh-CN" sz="1200" dirty="0">
                <a:solidFill>
                  <a:schemeClr val="bg1"/>
                </a:solidFill>
                <a:latin typeface="+mn-ea"/>
              </a:rPr>
              <a:t>-</a:t>
            </a:r>
            <a:r>
              <a:rPr lang="zh-CN" altLang="en-US" sz="1200" dirty="0">
                <a:solidFill>
                  <a:schemeClr val="bg1"/>
                </a:solidFill>
                <a:latin typeface="+mn-ea"/>
              </a:rPr>
              <a:t>课堂小结</a:t>
            </a:r>
            <a:r>
              <a:rPr lang="en-US" altLang="zh-CN" sz="1200" dirty="0">
                <a:solidFill>
                  <a:schemeClr val="bg1"/>
                </a:solidFill>
                <a:latin typeface="+mn-ea"/>
              </a:rPr>
              <a:t>-</a:t>
            </a:r>
            <a:r>
              <a:rPr lang="zh-CN" altLang="en-US" sz="1200" dirty="0">
                <a:solidFill>
                  <a:schemeClr val="bg1"/>
                </a:solidFill>
                <a:latin typeface="+mn-ea"/>
              </a:rPr>
              <a:t>课堂作业</a:t>
            </a:r>
          </a:p>
        </p:txBody>
      </p:sp>
      <p:sp>
        <p:nvSpPr>
          <p:cNvPr id="6" name="矩形 5"/>
          <p:cNvSpPr/>
          <p:nvPr/>
        </p:nvSpPr>
        <p:spPr>
          <a:xfrm>
            <a:off x="-1" y="4374970"/>
            <a:ext cx="9144000" cy="4298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ctr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000" b="1" kern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WWW.PPT818.COM</a:t>
            </a:r>
            <a:endParaRPr lang="en-US" altLang="zh-CN" sz="2000" b="1" kern="0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1020741" y="1773935"/>
            <a:ext cx="7914069" cy="1038746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zh-CN" sz="2100" dirty="0">
                <a:latin typeface="+mn-ea"/>
                <a:cs typeface="Helvetica" panose="020B0604020202020204" pitchFamily="34" charset="0"/>
              </a:rPr>
              <a:t>④绘制校园平面图。</a:t>
            </a:r>
            <a:endParaRPr lang="zh-CN" altLang="zh-CN" sz="2100" dirty="0">
              <a:latin typeface="+mn-ea"/>
              <a:cs typeface="宋体" panose="02010600030101010101" pitchFamily="2" charset="-122"/>
            </a:endParaRPr>
          </a:p>
          <a:p>
            <a:pPr algn="just">
              <a:lnSpc>
                <a:spcPct val="150000"/>
              </a:lnSpc>
            </a:pPr>
            <a:r>
              <a:rPr lang="zh-CN" altLang="zh-CN" sz="2100" dirty="0">
                <a:latin typeface="+mn-ea"/>
                <a:cs typeface="Helvetica" panose="020B0604020202020204" pitchFamily="34" charset="0"/>
              </a:rPr>
              <a:t>⑤在适当位置标出比例尺、方向、图例和平面图的名称。</a:t>
            </a:r>
            <a:endParaRPr lang="zh-CN" altLang="zh-CN" sz="2100" dirty="0">
              <a:latin typeface="+mn-ea"/>
              <a:cs typeface="宋体" panose="02010600030101010101" pitchFamily="2" charset="-122"/>
            </a:endParaRPr>
          </a:p>
        </p:txBody>
      </p:sp>
      <p:sp>
        <p:nvSpPr>
          <p:cNvPr id="5" name="圆角矩形标注 4"/>
          <p:cNvSpPr/>
          <p:nvPr/>
        </p:nvSpPr>
        <p:spPr>
          <a:xfrm>
            <a:off x="1225735" y="3409063"/>
            <a:ext cx="5970708" cy="670569"/>
          </a:xfrm>
          <a:prstGeom prst="wedgeRoundRectCallout">
            <a:avLst>
              <a:gd name="adj1" fmla="val 53609"/>
              <a:gd name="adj2" fmla="val 25946"/>
              <a:gd name="adj3" fmla="val 16667"/>
            </a:avLst>
          </a:prstGeom>
          <a:solidFill>
            <a:srgbClr val="F6A0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r>
              <a:rPr lang="zh-CN" altLang="en-US" sz="2100" dirty="0">
                <a:solidFill>
                  <a:schemeClr val="tx1"/>
                </a:solidFill>
              </a:rPr>
              <a:t>设计好活动方案，我们就开始分组动手实验吧！</a:t>
            </a:r>
          </a:p>
        </p:txBody>
      </p:sp>
      <p:sp>
        <p:nvSpPr>
          <p:cNvPr id="6" name="矩形 5"/>
          <p:cNvSpPr/>
          <p:nvPr/>
        </p:nvSpPr>
        <p:spPr>
          <a:xfrm>
            <a:off x="1015501" y="812197"/>
            <a:ext cx="7372360" cy="1038746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lvl="0" algn="just">
              <a:lnSpc>
                <a:spcPct val="150000"/>
              </a:lnSpc>
            </a:pPr>
            <a:r>
              <a:rPr lang="zh-CN" altLang="zh-CN" sz="2100" dirty="0">
                <a:solidFill>
                  <a:prstClr val="black"/>
                </a:solidFill>
                <a:cs typeface="Helvetica" panose="020B0604020202020204" pitchFamily="34" charset="0"/>
              </a:rPr>
              <a:t>③依据已测数据和确定的比例尺计算出绘制平面图所需的数据</a:t>
            </a:r>
            <a:r>
              <a:rPr lang="en-US" altLang="zh-CN" sz="2100" dirty="0">
                <a:solidFill>
                  <a:prstClr val="black"/>
                </a:solidFill>
                <a:cs typeface="Times New Roman" panose="02020603050405020304" pitchFamily="18" charset="0"/>
              </a:rPr>
              <a:t>(</a:t>
            </a:r>
            <a:r>
              <a:rPr lang="zh-CN" altLang="zh-CN" sz="2100" dirty="0">
                <a:solidFill>
                  <a:prstClr val="black"/>
                </a:solidFill>
                <a:cs typeface="Helvetica" panose="020B0604020202020204" pitchFamily="34" charset="0"/>
              </a:rPr>
              <a:t>即图上距离</a:t>
            </a:r>
            <a:r>
              <a:rPr lang="en-US" altLang="zh-CN" sz="2100" dirty="0">
                <a:solidFill>
                  <a:prstClr val="black"/>
                </a:solidFill>
                <a:cs typeface="Times New Roman" panose="02020603050405020304" pitchFamily="18" charset="0"/>
              </a:rPr>
              <a:t>)</a:t>
            </a:r>
            <a:r>
              <a:rPr lang="zh-CN" altLang="zh-CN" sz="2100" dirty="0">
                <a:solidFill>
                  <a:prstClr val="black"/>
                </a:solidFill>
                <a:cs typeface="Helvetica" panose="020B0604020202020204" pitchFamily="34" charset="0"/>
              </a:rPr>
              <a:t>。</a:t>
            </a:r>
            <a:endParaRPr lang="zh-CN" altLang="zh-CN" sz="2100" dirty="0">
              <a:solidFill>
                <a:prstClr val="black"/>
              </a:solidFill>
              <a:cs typeface="宋体" panose="02010600030101010101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472377" y="1757560"/>
            <a:ext cx="8133930" cy="2492990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zh-CN" sz="2100" dirty="0">
                <a:latin typeface="+mn-ea"/>
                <a:cs typeface="Times New Roman" panose="02020603050405020304" pitchFamily="18" charset="0"/>
              </a:rPr>
              <a:t>①收集数据时，可以通过实地测量的方法</a:t>
            </a:r>
            <a:r>
              <a:rPr lang="en-US" altLang="zh-CN" sz="2100" dirty="0">
                <a:latin typeface="+mn-ea"/>
                <a:cs typeface="Times New Roman" panose="02020603050405020304" pitchFamily="18" charset="0"/>
              </a:rPr>
              <a:t>(</a:t>
            </a:r>
            <a:r>
              <a:rPr lang="zh-CN" altLang="zh-CN" sz="2100" dirty="0">
                <a:latin typeface="+mn-ea"/>
                <a:cs typeface="Times New Roman" panose="02020603050405020304" pitchFamily="18" charset="0"/>
              </a:rPr>
              <a:t>一般需要准备皮尺等测量工具，也可以用“步测”法近似测量</a:t>
            </a:r>
            <a:r>
              <a:rPr lang="en-US" altLang="zh-CN" sz="2100" dirty="0">
                <a:latin typeface="+mn-ea"/>
                <a:cs typeface="Times New Roman" panose="02020603050405020304" pitchFamily="18" charset="0"/>
              </a:rPr>
              <a:t>)</a:t>
            </a:r>
            <a:r>
              <a:rPr lang="zh-CN" altLang="zh-CN" sz="2100" dirty="0">
                <a:latin typeface="+mn-ea"/>
                <a:cs typeface="Times New Roman" panose="02020603050405020304" pitchFamily="18" charset="0"/>
              </a:rPr>
              <a:t>。对于难以实际测量的数据，可以到学校相关部门查阅数据。</a:t>
            </a:r>
          </a:p>
          <a:p>
            <a:pPr algn="just">
              <a:lnSpc>
                <a:spcPct val="150000"/>
              </a:lnSpc>
            </a:pPr>
            <a:r>
              <a:rPr lang="zh-CN" altLang="zh-CN" sz="2100" dirty="0">
                <a:latin typeface="+mn-ea"/>
                <a:cs typeface="Times New Roman" panose="02020603050405020304" pitchFamily="18" charset="0"/>
              </a:rPr>
              <a:t>②确定比例尺，并根据测量的实际距离和所选的比例尺计算出图上距离。</a:t>
            </a:r>
          </a:p>
        </p:txBody>
      </p:sp>
      <p:sp>
        <p:nvSpPr>
          <p:cNvPr id="3" name="矩形 2"/>
          <p:cNvSpPr/>
          <p:nvPr/>
        </p:nvSpPr>
        <p:spPr>
          <a:xfrm>
            <a:off x="346384" y="492331"/>
            <a:ext cx="8349018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/>
              <a:t>三、分组实验</a:t>
            </a:r>
          </a:p>
        </p:txBody>
      </p:sp>
      <p:sp>
        <p:nvSpPr>
          <p:cNvPr id="4" name="矩形 3"/>
          <p:cNvSpPr/>
          <p:nvPr/>
        </p:nvSpPr>
        <p:spPr>
          <a:xfrm>
            <a:off x="346384" y="1033721"/>
            <a:ext cx="1822856" cy="553998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2100" dirty="0">
                <a:solidFill>
                  <a:srgbClr val="333333"/>
                </a:solidFill>
                <a:latin typeface="+mn-ea"/>
                <a:cs typeface="Times New Roman" panose="02020603050405020304" pitchFamily="18" charset="0"/>
              </a:rPr>
              <a:t>(1)</a:t>
            </a:r>
            <a:r>
              <a:rPr lang="zh-CN" altLang="zh-CN" sz="2100" dirty="0">
                <a:solidFill>
                  <a:srgbClr val="333333"/>
                </a:solidFill>
                <a:latin typeface="+mn-ea"/>
                <a:cs typeface="Helvetica" panose="020B0604020202020204" pitchFamily="34" charset="0"/>
              </a:rPr>
              <a:t>收集数据。</a:t>
            </a:r>
            <a:endParaRPr lang="zh-CN" altLang="zh-CN" sz="2100" dirty="0">
              <a:latin typeface="+mn-ea"/>
              <a:cs typeface="宋体" panose="02010600030101010101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607180" y="512127"/>
            <a:ext cx="1822856" cy="553998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2100" dirty="0">
                <a:solidFill>
                  <a:srgbClr val="333333"/>
                </a:solidFill>
                <a:latin typeface="+mn-ea"/>
                <a:cs typeface="Times New Roman" panose="02020603050405020304" pitchFamily="18" charset="0"/>
              </a:rPr>
              <a:t>(1)</a:t>
            </a:r>
            <a:r>
              <a:rPr lang="zh-CN" altLang="zh-CN" sz="2100" dirty="0">
                <a:solidFill>
                  <a:srgbClr val="333333"/>
                </a:solidFill>
                <a:latin typeface="+mn-ea"/>
                <a:cs typeface="Helvetica" panose="020B0604020202020204" pitchFamily="34" charset="0"/>
              </a:rPr>
              <a:t>收集数据。</a:t>
            </a:r>
            <a:endParaRPr lang="zh-CN" altLang="zh-CN" sz="2100" dirty="0">
              <a:latin typeface="+mn-ea"/>
              <a:cs typeface="宋体" panose="02010600030101010101" pitchFamily="2" charset="-122"/>
            </a:endParaRPr>
          </a:p>
        </p:txBody>
      </p:sp>
      <p:pic>
        <p:nvPicPr>
          <p:cNvPr id="5" name="图片 30" descr="21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07181" y="1352282"/>
            <a:ext cx="8117967" cy="30882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ttp://a3.att.hudong.com/73/46/01300000905081127700460493026.jpg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2958386" y="1265449"/>
            <a:ext cx="3227228" cy="2420421"/>
          </a:xfrm>
          <a:prstGeom prst="rect">
            <a:avLst/>
          </a:prstGeom>
          <a:noFill/>
        </p:spPr>
      </p:pic>
      <p:sp>
        <p:nvSpPr>
          <p:cNvPr id="8" name="TextBox 2"/>
          <p:cNvSpPr txBox="1"/>
          <p:nvPr/>
        </p:nvSpPr>
        <p:spPr>
          <a:xfrm>
            <a:off x="816958" y="873034"/>
            <a:ext cx="1458162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2100" dirty="0">
                <a:latin typeface="+mn-ea"/>
              </a:rPr>
              <a:t>一组：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1"/>
          <p:cNvSpPr txBox="1"/>
          <p:nvPr/>
        </p:nvSpPr>
        <p:spPr>
          <a:xfrm>
            <a:off x="494547" y="303499"/>
            <a:ext cx="1458162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2100" dirty="0">
                <a:latin typeface="+mn-ea"/>
              </a:rPr>
              <a:t>二组：</a:t>
            </a:r>
          </a:p>
        </p:txBody>
      </p:sp>
      <p:pic>
        <p:nvPicPr>
          <p:cNvPr id="7" name="Picture 8" descr="http://imgsrc.baidu.com/image/c0%3Dpixel_huitu%2C0%2C0%2C294%2C40/sign=102ef42026f5e0fefa158141351851c4/314e251f95cad1c847b7071e743e6709c93d51ff.jpg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3338057" y="576478"/>
            <a:ext cx="2467886" cy="1770296"/>
          </a:xfrm>
          <a:prstGeom prst="rect">
            <a:avLst/>
          </a:prstGeom>
          <a:noFill/>
        </p:spPr>
      </p:pic>
      <p:pic>
        <p:nvPicPr>
          <p:cNvPr id="8" name="Picture 10" descr="http://img003.hc360.cn/m2/M01/E5/E4/wKhQcVRPMk-Ed_UCAAAAAHKVmKk469.jpg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4896064" y="2769577"/>
            <a:ext cx="2744393" cy="1982502"/>
          </a:xfrm>
          <a:prstGeom prst="rect">
            <a:avLst/>
          </a:prstGeom>
          <a:noFill/>
        </p:spPr>
      </p:pic>
      <p:pic>
        <p:nvPicPr>
          <p:cNvPr id="9" name="Picture 4" descr="http://www.hcntxc.com/pic/gif/1379299908.jpg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1619281" y="2786327"/>
            <a:ext cx="2621003" cy="1965752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1"/>
          <p:cNvSpPr txBox="1"/>
          <p:nvPr/>
        </p:nvSpPr>
        <p:spPr>
          <a:xfrm>
            <a:off x="485583" y="436654"/>
            <a:ext cx="1458162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2100" dirty="0">
                <a:latin typeface="+mn-ea"/>
              </a:rPr>
              <a:t>三组：</a:t>
            </a:r>
          </a:p>
        </p:txBody>
      </p:sp>
      <p:grpSp>
        <p:nvGrpSpPr>
          <p:cNvPr id="8" name="组合 7"/>
          <p:cNvGrpSpPr/>
          <p:nvPr/>
        </p:nvGrpSpPr>
        <p:grpSpPr>
          <a:xfrm>
            <a:off x="1963676" y="2725616"/>
            <a:ext cx="2407205" cy="1805404"/>
            <a:chOff x="107504" y="332656"/>
            <a:chExt cx="4032448" cy="3024336"/>
          </a:xfrm>
        </p:grpSpPr>
        <p:pic>
          <p:nvPicPr>
            <p:cNvPr id="9" name="Picture 2" descr="http://www.wnedu.gov.cn/UploadFiles/bfxy/2016/4/201604221745217833.jpg"/>
            <p:cNvPicPr>
              <a:picLocks noChangeAspect="1" noChangeArrowheads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 bwMode="auto">
            <a:xfrm>
              <a:off x="107504" y="332656"/>
              <a:ext cx="4032448" cy="3024336"/>
            </a:xfrm>
            <a:prstGeom prst="rect">
              <a:avLst/>
            </a:prstGeom>
            <a:noFill/>
          </p:spPr>
        </p:pic>
        <p:sp>
          <p:nvSpPr>
            <p:cNvPr id="11" name="矩形 10"/>
            <p:cNvSpPr/>
            <p:nvPr/>
          </p:nvSpPr>
          <p:spPr>
            <a:xfrm>
              <a:off x="3546304" y="2996952"/>
              <a:ext cx="576064" cy="216024"/>
            </a:xfrm>
            <a:prstGeom prst="rect">
              <a:avLst/>
            </a:prstGeom>
            <a:solidFill>
              <a:sysClr val="windowText" lastClr="000000">
                <a:lumMod val="85000"/>
                <a:lumOff val="1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zh-CN" altLang="en-US" kern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endParaRPr>
            </a:p>
          </p:txBody>
        </p:sp>
      </p:grpSp>
      <p:pic>
        <p:nvPicPr>
          <p:cNvPr id="12" name="Picture 6" descr="http://image.jiancai365.cn/UserDocument/269795319/Picture/201136_113055.jpg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1963676" y="632861"/>
            <a:ext cx="2402886" cy="1802165"/>
          </a:xfrm>
          <a:prstGeom prst="rect">
            <a:avLst/>
          </a:prstGeom>
          <a:noFill/>
        </p:spPr>
      </p:pic>
      <p:pic>
        <p:nvPicPr>
          <p:cNvPr id="13" name="Picture 2" descr="http://img.mp.itc.cn/upload/20170718/0ca59cd04863419eb07e2f9c5c2dea65_th.jpg"/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4800026" y="632861"/>
            <a:ext cx="2787736" cy="1802165"/>
          </a:xfrm>
          <a:prstGeom prst="rect">
            <a:avLst/>
          </a:prstGeom>
          <a:noFill/>
        </p:spPr>
      </p:pic>
      <p:pic>
        <p:nvPicPr>
          <p:cNvPr id="14" name="Picture 8" descr="http://www.jingzhundianzi.com/uploadfile/20140425_053847276.jpg"/>
          <p:cNvPicPr>
            <a:picLocks noChangeAspect="1" noChangeArrowheads="1"/>
          </p:cNvPicPr>
          <p:nvPr/>
        </p:nvPicPr>
        <p:blipFill>
          <a:blip r:embed="rId6" cstate="email"/>
          <a:srcRect/>
          <a:stretch>
            <a:fillRect/>
          </a:stretch>
        </p:blipFill>
        <p:spPr bwMode="auto">
          <a:xfrm>
            <a:off x="4800026" y="2722150"/>
            <a:ext cx="2902036" cy="180887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1"/>
          <p:cNvSpPr txBox="1"/>
          <p:nvPr/>
        </p:nvSpPr>
        <p:spPr>
          <a:xfrm>
            <a:off x="661408" y="530780"/>
            <a:ext cx="1458162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2100" dirty="0">
                <a:latin typeface="+mn-ea"/>
              </a:rPr>
              <a:t>四组：</a:t>
            </a:r>
          </a:p>
        </p:txBody>
      </p:sp>
      <p:pic>
        <p:nvPicPr>
          <p:cNvPr id="9" name="Picture 4" descr="http://static01.lvye.com/forum/201602/27/150539nggcnt0220bnzweb.jpg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2812129" y="1578125"/>
            <a:ext cx="3519743" cy="2112476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1"/>
          <p:cNvSpPr txBox="1"/>
          <p:nvPr/>
        </p:nvSpPr>
        <p:spPr>
          <a:xfrm>
            <a:off x="1277634" y="411511"/>
            <a:ext cx="1458162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2100" dirty="0">
                <a:latin typeface="+mn-ea"/>
              </a:rPr>
              <a:t>五组：</a:t>
            </a:r>
          </a:p>
        </p:txBody>
      </p:sp>
      <p:pic>
        <p:nvPicPr>
          <p:cNvPr id="7" name="Picture 2" descr="http://s3.sinaimg.cn/bmiddle/4b48076d06d83b3ae1432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2818353" y="515999"/>
            <a:ext cx="2959670" cy="1836204"/>
          </a:xfrm>
          <a:prstGeom prst="rect">
            <a:avLst/>
          </a:prstGeom>
          <a:noFill/>
        </p:spPr>
      </p:pic>
      <p:pic>
        <p:nvPicPr>
          <p:cNvPr id="8" name="Picture 4" descr="http://img010.hc360.cn/m1/M06/F1/5A/wKhQcFQ_iXmEOgddAAAAAPIVTqs811.jpg..300x300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345615" y="2857500"/>
            <a:ext cx="2780361" cy="1863723"/>
          </a:xfrm>
          <a:prstGeom prst="rect">
            <a:avLst/>
          </a:prstGeom>
          <a:noFill/>
        </p:spPr>
      </p:pic>
      <p:pic>
        <p:nvPicPr>
          <p:cNvPr id="9" name="Picture 6" descr="http://ds.icampus.hk/plkheps/upload/photo/b415096f757c11a5d838f6056d2b6b42__large.jpg"/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5026669" y="2846733"/>
            <a:ext cx="2499320" cy="187449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1"/>
          <p:cNvSpPr txBox="1"/>
          <p:nvPr/>
        </p:nvSpPr>
        <p:spPr>
          <a:xfrm>
            <a:off x="548554" y="343131"/>
            <a:ext cx="1458162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2100" dirty="0">
                <a:latin typeface="+mn-ea"/>
              </a:rPr>
              <a:t>六组：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1410744" y="735546"/>
            <a:ext cx="2972091" cy="1585913"/>
            <a:chOff x="897243" y="620688"/>
            <a:chExt cx="3962788" cy="2114550"/>
          </a:xfrm>
        </p:grpSpPr>
        <p:pic>
          <p:nvPicPr>
            <p:cNvPr id="6" name="Picture 2" descr="http://img.onlinejl.com/uploadfile/2015/0505/20150505120235251.jpg"/>
            <p:cNvPicPr>
              <a:picLocks noChangeAspect="1" noChangeArrowheads="1"/>
            </p:cNvPicPr>
            <p:nvPr/>
          </p:nvPicPr>
          <p:blipFill>
            <a:blip r:embed="rId2" cstate="email"/>
            <a:srcRect/>
            <a:stretch>
              <a:fillRect/>
            </a:stretch>
          </p:blipFill>
          <p:spPr bwMode="auto">
            <a:xfrm>
              <a:off x="1403648" y="620688"/>
              <a:ext cx="3456383" cy="2114550"/>
            </a:xfrm>
            <a:prstGeom prst="rect">
              <a:avLst/>
            </a:prstGeom>
            <a:noFill/>
          </p:spPr>
        </p:pic>
        <p:sp>
          <p:nvSpPr>
            <p:cNvPr id="7" name="TextBox 3"/>
            <p:cNvSpPr txBox="1"/>
            <p:nvPr/>
          </p:nvSpPr>
          <p:spPr>
            <a:xfrm>
              <a:off x="897243" y="1109683"/>
              <a:ext cx="792088" cy="9848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100" dirty="0">
                  <a:latin typeface="+mn-ea"/>
                </a:rPr>
                <a:t>仓库</a:t>
              </a:r>
            </a:p>
          </p:txBody>
        </p:sp>
      </p:grpSp>
      <p:pic>
        <p:nvPicPr>
          <p:cNvPr id="8" name="Picture 4" descr="http://images.wenming.cn/web_wenming/syjj/dfcz/js/201706/W020170620336418837072.jpg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4762639" y="735546"/>
            <a:ext cx="2455862" cy="1585913"/>
          </a:xfrm>
          <a:prstGeom prst="rect">
            <a:avLst/>
          </a:prstGeom>
          <a:noFill/>
        </p:spPr>
      </p:pic>
      <p:pic>
        <p:nvPicPr>
          <p:cNvPr id="9" name="Picture 8" descr="http://s16.sinaimg.cn/bmiddle/53401af4x74719213dc4f&amp;690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3861495" y="2713874"/>
            <a:ext cx="1545775" cy="2258725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圆角矩形 3"/>
          <p:cNvSpPr/>
          <p:nvPr/>
        </p:nvSpPr>
        <p:spPr>
          <a:xfrm>
            <a:off x="557008" y="1528950"/>
            <a:ext cx="7989116" cy="2885284"/>
          </a:xfrm>
          <a:prstGeom prst="roundRect">
            <a:avLst/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schemeClr val="bg1"/>
                </a:solidFill>
              </a:rPr>
              <a:t>在绘制校园平面图前，要做好如下准备：</a:t>
            </a:r>
            <a:endParaRPr lang="en-US" altLang="zh-CN" sz="2100" dirty="0">
              <a:solidFill>
                <a:schemeClr val="bg1"/>
              </a:solidFill>
            </a:endParaRPr>
          </a:p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schemeClr val="bg1"/>
                </a:solidFill>
              </a:rPr>
              <a:t>（</a:t>
            </a:r>
            <a:r>
              <a:rPr lang="en-US" altLang="zh-CN" sz="2100" dirty="0">
                <a:solidFill>
                  <a:schemeClr val="bg1"/>
                </a:solidFill>
              </a:rPr>
              <a:t>1</a:t>
            </a:r>
            <a:r>
              <a:rPr lang="zh-CN" altLang="en-US" sz="2100" dirty="0">
                <a:solidFill>
                  <a:schemeClr val="bg1"/>
                </a:solidFill>
              </a:rPr>
              <a:t>）确定需要绘制哪些主要建筑物。</a:t>
            </a:r>
            <a:endParaRPr lang="en-US" altLang="zh-CN" sz="2100" dirty="0">
              <a:solidFill>
                <a:schemeClr val="bg1"/>
              </a:solidFill>
            </a:endParaRPr>
          </a:p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schemeClr val="bg1"/>
                </a:solidFill>
              </a:rPr>
              <a:t>（</a:t>
            </a:r>
            <a:r>
              <a:rPr lang="en-US" altLang="zh-CN" sz="2100" dirty="0">
                <a:solidFill>
                  <a:schemeClr val="bg1"/>
                </a:solidFill>
              </a:rPr>
              <a:t>2</a:t>
            </a:r>
            <a:r>
              <a:rPr lang="zh-CN" altLang="en-US" sz="2100" dirty="0">
                <a:solidFill>
                  <a:schemeClr val="bg1"/>
                </a:solidFill>
              </a:rPr>
              <a:t>）明确要收集哪些数据，怎样收集这些数据。</a:t>
            </a:r>
            <a:endParaRPr lang="en-US" altLang="zh-CN" sz="2100" dirty="0">
              <a:solidFill>
                <a:schemeClr val="bg1"/>
              </a:solidFill>
            </a:endParaRPr>
          </a:p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schemeClr val="bg1"/>
                </a:solidFill>
              </a:rPr>
              <a:t>（</a:t>
            </a:r>
            <a:r>
              <a:rPr lang="en-US" altLang="zh-CN" sz="2100" dirty="0">
                <a:solidFill>
                  <a:schemeClr val="bg1"/>
                </a:solidFill>
              </a:rPr>
              <a:t>3</a:t>
            </a:r>
            <a:r>
              <a:rPr lang="zh-CN" altLang="en-US" sz="2100" dirty="0">
                <a:solidFill>
                  <a:schemeClr val="bg1"/>
                </a:solidFill>
              </a:rPr>
              <a:t>）确定这幅图的比例尺，并根据收集的数据计算出图上距离。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473082" y="333852"/>
            <a:ext cx="8483361" cy="3462486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1</a:t>
            </a:r>
            <a:r>
              <a:rPr lang="zh-CN" altLang="en-US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．以小组合作的形式，通过“绘制校园平面图”的实际操作活动，进一步理解并综合运用“图形与位置”“测量”“比例尺”“数据的收集”等知识，积累“从头到尾”思考问题的经验。</a:t>
            </a:r>
            <a:br>
              <a:rPr lang="zh-CN" altLang="en-US" sz="2100" b="1" dirty="0">
                <a:latin typeface="楷体" panose="02010609060101010101" pitchFamily="49" charset="-122"/>
                <a:ea typeface="楷体" panose="02010609060101010101" pitchFamily="49" charset="-122"/>
              </a:rPr>
            </a:br>
            <a:r>
              <a:rPr lang="en-US" altLang="zh-CN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2</a:t>
            </a:r>
            <a:r>
              <a:rPr lang="zh-CN" altLang="en-US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．经历“设计方案”“动手实验”“交流反思”的活动过程，发展统筹规划和按方案实践操作等综合实践能力。</a:t>
            </a:r>
            <a:endParaRPr lang="en-US" altLang="zh-CN" sz="2100" b="1" dirty="0"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3</a:t>
            </a:r>
            <a:r>
              <a:rPr lang="zh-CN" altLang="en-US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．感受数学与生活的密切联系，体验运用数学知识解决问题所带来的乐趣。</a:t>
            </a:r>
          </a:p>
        </p:txBody>
      </p:sp>
      <p:sp>
        <p:nvSpPr>
          <p:cNvPr id="5" name="圆角矩形 4"/>
          <p:cNvSpPr/>
          <p:nvPr/>
        </p:nvSpPr>
        <p:spPr>
          <a:xfrm>
            <a:off x="513922" y="3745350"/>
            <a:ext cx="8253596" cy="1265100"/>
          </a:xfrm>
          <a:prstGeom prst="roundRect">
            <a:avLst>
              <a:gd name="adj" fmla="val 8426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>
              <a:lnSpc>
                <a:spcPct val="150000"/>
              </a:lnSpc>
            </a:pPr>
            <a:endParaRPr lang="zh-CN" altLang="en-US" sz="2100" dirty="0"/>
          </a:p>
        </p:txBody>
      </p:sp>
      <p:sp>
        <p:nvSpPr>
          <p:cNvPr id="6" name="矩形 5"/>
          <p:cNvSpPr/>
          <p:nvPr/>
        </p:nvSpPr>
        <p:spPr>
          <a:xfrm>
            <a:off x="513922" y="3809847"/>
            <a:ext cx="8171915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schemeClr val="bg1"/>
                </a:solidFill>
              </a:rPr>
              <a:t>【</a:t>
            </a:r>
            <a:r>
              <a:rPr lang="zh-CN" altLang="en-US" sz="2100" dirty="0">
                <a:solidFill>
                  <a:schemeClr val="bg1"/>
                </a:solidFill>
              </a:rPr>
              <a:t>重点</a:t>
            </a:r>
            <a:r>
              <a:rPr lang="en-US" altLang="zh-CN" sz="2100" dirty="0">
                <a:solidFill>
                  <a:schemeClr val="bg1"/>
                </a:solidFill>
              </a:rPr>
              <a:t>】</a:t>
            </a:r>
            <a:r>
              <a:rPr lang="zh-CN" altLang="en-US" sz="2100" dirty="0"/>
              <a:t>加深对所学相关知识的理解与运用。</a:t>
            </a:r>
          </a:p>
        </p:txBody>
      </p:sp>
      <p:sp>
        <p:nvSpPr>
          <p:cNvPr id="8" name="矩形 7"/>
          <p:cNvSpPr/>
          <p:nvPr/>
        </p:nvSpPr>
        <p:spPr>
          <a:xfrm>
            <a:off x="513922" y="4363845"/>
            <a:ext cx="8171915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schemeClr val="bg1"/>
                </a:solidFill>
              </a:rPr>
              <a:t>【</a:t>
            </a:r>
            <a:r>
              <a:rPr lang="zh-CN" altLang="en-US" sz="2100" dirty="0">
                <a:solidFill>
                  <a:schemeClr val="bg1"/>
                </a:solidFill>
              </a:rPr>
              <a:t>难点</a:t>
            </a:r>
            <a:r>
              <a:rPr lang="en-US" altLang="zh-CN" sz="2100" dirty="0">
                <a:solidFill>
                  <a:schemeClr val="bg1"/>
                </a:solidFill>
              </a:rPr>
              <a:t>】</a:t>
            </a:r>
            <a:r>
              <a:rPr lang="zh-CN" altLang="en-US" sz="2100" dirty="0"/>
              <a:t>能应用所学知识解决生活中的实际问题。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669169" y="929655"/>
            <a:ext cx="7955591" cy="3947234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prstClr val="black"/>
                </a:solidFill>
              </a:rPr>
              <a:t>（</a:t>
            </a:r>
            <a:r>
              <a:rPr lang="en-US" altLang="zh-CN" sz="2100" dirty="0">
                <a:solidFill>
                  <a:prstClr val="black"/>
                </a:solidFill>
              </a:rPr>
              <a:t>1</a:t>
            </a:r>
            <a:r>
              <a:rPr lang="zh-CN" altLang="en-US" sz="2100" dirty="0">
                <a:solidFill>
                  <a:prstClr val="black"/>
                </a:solidFill>
              </a:rPr>
              <a:t>）平面图要有</a:t>
            </a:r>
            <a:r>
              <a:rPr lang="en-US" altLang="zh-CN" sz="2100" dirty="0">
                <a:solidFill>
                  <a:prstClr val="black"/>
                </a:solidFill>
              </a:rPr>
              <a:t>(                       )</a:t>
            </a:r>
            <a:r>
              <a:rPr lang="zh-CN" altLang="en-US" sz="2100" dirty="0">
                <a:solidFill>
                  <a:prstClr val="black"/>
                </a:solidFill>
              </a:rPr>
              <a:t>、</a:t>
            </a:r>
            <a:r>
              <a:rPr lang="en-US" altLang="zh-CN" sz="2100" dirty="0">
                <a:solidFill>
                  <a:prstClr val="black"/>
                </a:solidFill>
              </a:rPr>
              <a:t> (                       )</a:t>
            </a:r>
            <a:r>
              <a:rPr lang="zh-CN" altLang="en-US" sz="2100" dirty="0">
                <a:solidFill>
                  <a:prstClr val="black"/>
                </a:solidFill>
              </a:rPr>
              <a:t> 和</a:t>
            </a:r>
            <a:r>
              <a:rPr lang="en-US" altLang="zh-CN" sz="2100" dirty="0">
                <a:solidFill>
                  <a:prstClr val="black"/>
                </a:solidFill>
              </a:rPr>
              <a:t>(                       )</a:t>
            </a:r>
            <a:r>
              <a:rPr lang="zh-CN" altLang="en-US" sz="2100" dirty="0">
                <a:solidFill>
                  <a:prstClr val="black"/>
                </a:solidFill>
              </a:rPr>
              <a:t> ，绘制平面图时需要画出主要建筑物或活动场所的位置、形状及大小等要素。</a:t>
            </a:r>
          </a:p>
          <a:p>
            <a:pPr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prstClr val="black"/>
                </a:solidFill>
              </a:rPr>
              <a:t>（</a:t>
            </a:r>
            <a:r>
              <a:rPr lang="en-US" altLang="zh-CN" sz="2100" dirty="0">
                <a:solidFill>
                  <a:prstClr val="black"/>
                </a:solidFill>
              </a:rPr>
              <a:t>2</a:t>
            </a:r>
            <a:r>
              <a:rPr lang="zh-CN" altLang="en-US" sz="2100" dirty="0">
                <a:solidFill>
                  <a:prstClr val="black"/>
                </a:solidFill>
              </a:rPr>
              <a:t>）在一幅地图上，用</a:t>
            </a:r>
            <a:r>
              <a:rPr lang="en-US" altLang="zh-CN" sz="2100" dirty="0">
                <a:solidFill>
                  <a:prstClr val="black"/>
                </a:solidFill>
              </a:rPr>
              <a:t>3</a:t>
            </a:r>
            <a:r>
              <a:rPr lang="zh-CN" altLang="en-US" sz="2100" dirty="0">
                <a:solidFill>
                  <a:prstClr val="black"/>
                </a:solidFill>
              </a:rPr>
              <a:t>厘米的线段表示</a:t>
            </a:r>
            <a:r>
              <a:rPr lang="en-US" altLang="zh-CN" sz="2100" dirty="0">
                <a:solidFill>
                  <a:prstClr val="black"/>
                </a:solidFill>
              </a:rPr>
              <a:t>18</a:t>
            </a:r>
            <a:r>
              <a:rPr lang="zh-CN" altLang="en-US" sz="2100" dirty="0">
                <a:solidFill>
                  <a:prstClr val="black"/>
                </a:solidFill>
              </a:rPr>
              <a:t>千米的实际距离，这幅地图的比例尺是（                  ）。</a:t>
            </a:r>
            <a:endParaRPr lang="en-US" altLang="zh-CN" sz="2100" dirty="0">
              <a:solidFill>
                <a:prstClr val="black"/>
              </a:solidFill>
            </a:endParaRPr>
          </a:p>
          <a:p>
            <a:pPr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prstClr val="black"/>
                </a:solidFill>
              </a:rPr>
              <a:t>（</a:t>
            </a:r>
            <a:r>
              <a:rPr lang="en-US" altLang="zh-CN" sz="2100" dirty="0">
                <a:solidFill>
                  <a:prstClr val="black"/>
                </a:solidFill>
              </a:rPr>
              <a:t>3</a:t>
            </a:r>
            <a:r>
              <a:rPr lang="zh-CN" altLang="en-US" sz="2100" dirty="0">
                <a:solidFill>
                  <a:prstClr val="black"/>
                </a:solidFill>
              </a:rPr>
              <a:t>）一种微型零件的长</a:t>
            </a:r>
            <a:r>
              <a:rPr lang="en-US" altLang="zh-CN" sz="2100" dirty="0">
                <a:solidFill>
                  <a:prstClr val="black"/>
                </a:solidFill>
              </a:rPr>
              <a:t>5</a:t>
            </a:r>
            <a:r>
              <a:rPr lang="zh-CN" altLang="en-US" sz="2100" dirty="0">
                <a:solidFill>
                  <a:prstClr val="black"/>
                </a:solidFill>
              </a:rPr>
              <a:t>毫米，画在图纸上长</a:t>
            </a:r>
            <a:r>
              <a:rPr lang="en-US" altLang="zh-CN" sz="2100" dirty="0">
                <a:solidFill>
                  <a:prstClr val="black"/>
                </a:solidFill>
              </a:rPr>
              <a:t>20</a:t>
            </a:r>
            <a:r>
              <a:rPr lang="zh-CN" altLang="en-US" sz="2100" dirty="0">
                <a:solidFill>
                  <a:prstClr val="black"/>
                </a:solidFill>
              </a:rPr>
              <a:t>厘米，这幅图的比例尺是（                    ）。</a:t>
            </a:r>
          </a:p>
          <a:p>
            <a:pPr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100" dirty="0">
                <a:solidFill>
                  <a:prstClr val="black"/>
                </a:solidFill>
              </a:rPr>
              <a:t>   </a:t>
            </a:r>
            <a:endParaRPr lang="zh-CN" altLang="en-US" sz="2100" dirty="0">
              <a:solidFill>
                <a:prstClr val="black"/>
              </a:solidFill>
            </a:endParaRPr>
          </a:p>
        </p:txBody>
      </p:sp>
      <p:sp>
        <p:nvSpPr>
          <p:cNvPr id="5" name="任意多边形 4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>
                <a:solidFill>
                  <a:prstClr val="white"/>
                </a:solidFill>
              </a:rPr>
              <a:t>1</a:t>
            </a:r>
            <a:endParaRPr lang="zh-CN" altLang="en-US" sz="2100" b="1" dirty="0">
              <a:solidFill>
                <a:prstClr val="white"/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5462851" y="929654"/>
            <a:ext cx="1754974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srgbClr val="FF0000"/>
                </a:solidFill>
              </a:rPr>
              <a:t>方向标志</a:t>
            </a:r>
          </a:p>
        </p:txBody>
      </p:sp>
      <p:sp>
        <p:nvSpPr>
          <p:cNvPr id="6" name="矩形 5"/>
          <p:cNvSpPr/>
          <p:nvPr/>
        </p:nvSpPr>
        <p:spPr>
          <a:xfrm>
            <a:off x="1204097" y="1391195"/>
            <a:ext cx="771350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srgbClr val="FF0000"/>
                </a:solidFill>
              </a:rPr>
              <a:t>标题</a:t>
            </a:r>
          </a:p>
        </p:txBody>
      </p:sp>
      <p:sp>
        <p:nvSpPr>
          <p:cNvPr id="2" name="矩形 1"/>
          <p:cNvSpPr/>
          <p:nvPr/>
        </p:nvSpPr>
        <p:spPr>
          <a:xfrm>
            <a:off x="3322814" y="944008"/>
            <a:ext cx="946413" cy="553998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srgbClr val="FF0000"/>
                </a:solidFill>
              </a:rPr>
              <a:t>比例尺</a:t>
            </a:r>
          </a:p>
        </p:txBody>
      </p:sp>
      <p:sp>
        <p:nvSpPr>
          <p:cNvPr id="4" name="矩形 3"/>
          <p:cNvSpPr/>
          <p:nvPr/>
        </p:nvSpPr>
        <p:spPr>
          <a:xfrm>
            <a:off x="3186765" y="2973543"/>
            <a:ext cx="1385235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en-US" altLang="zh-CN" sz="2100" dirty="0">
                <a:solidFill>
                  <a:srgbClr val="FF0000"/>
                </a:solidFill>
              </a:rPr>
              <a:t>1:600000</a:t>
            </a:r>
            <a:r>
              <a:rPr lang="zh-CN" altLang="en-US" sz="2100" dirty="0">
                <a:solidFill>
                  <a:srgbClr val="FF0000"/>
                </a:solidFill>
              </a:rPr>
              <a:t> 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9" name="矩形 8"/>
          <p:cNvSpPr/>
          <p:nvPr/>
        </p:nvSpPr>
        <p:spPr>
          <a:xfrm>
            <a:off x="2431510" y="3930797"/>
            <a:ext cx="755255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en-US" altLang="zh-CN" sz="2100" dirty="0">
                <a:solidFill>
                  <a:srgbClr val="FF0000"/>
                </a:solidFill>
              </a:rPr>
              <a:t>40:1</a:t>
            </a:r>
            <a:r>
              <a:rPr lang="zh-CN" altLang="en-US" sz="2100" dirty="0">
                <a:solidFill>
                  <a:srgbClr val="FF0000"/>
                </a:solidFill>
              </a:rPr>
              <a:t> 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7" name="矩形 6"/>
          <p:cNvSpPr/>
          <p:nvPr/>
        </p:nvSpPr>
        <p:spPr>
          <a:xfrm>
            <a:off x="493520" y="479755"/>
            <a:ext cx="946413" cy="553998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prstClr val="black"/>
                </a:solidFill>
              </a:rPr>
              <a:t>填空。</a:t>
            </a:r>
            <a:endParaRPr lang="en-US" altLang="zh-CN" sz="2100" dirty="0">
              <a:solidFill>
                <a:prstClr val="blac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6" grpId="0"/>
      <p:bldP spid="2" grpId="0"/>
      <p:bldP spid="4" grpId="0"/>
      <p:bldP spid="9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>
                <a:solidFill>
                  <a:prstClr val="white"/>
                </a:solidFill>
              </a:rPr>
              <a:t>1</a:t>
            </a:r>
            <a:endParaRPr lang="zh-CN" altLang="en-US" sz="2100" b="1" dirty="0">
              <a:solidFill>
                <a:prstClr val="white"/>
              </a:solidFill>
            </a:endParaRPr>
          </a:p>
        </p:txBody>
      </p:sp>
      <p:sp>
        <p:nvSpPr>
          <p:cNvPr id="78" name="Text Box 4"/>
          <p:cNvSpPr txBox="1">
            <a:spLocks noChangeArrowheads="1"/>
          </p:cNvSpPr>
          <p:nvPr/>
        </p:nvSpPr>
        <p:spPr bwMode="auto">
          <a:xfrm>
            <a:off x="547151" y="2182476"/>
            <a:ext cx="7871292" cy="1040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7500" tIns="35100" rIns="67500" bIns="35100" numCol="1" anchor="t" anchorCtr="0" compatLnSpc="1">
            <a:spAutoFit/>
          </a:bodyPr>
          <a:lstStyle/>
          <a:p>
            <a:pPr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prstClr val="black"/>
                </a:solidFill>
              </a:rPr>
              <a:t>（</a:t>
            </a:r>
            <a:r>
              <a:rPr lang="en-US" altLang="zh-CN" sz="2100" dirty="0">
                <a:solidFill>
                  <a:prstClr val="black"/>
                </a:solidFill>
              </a:rPr>
              <a:t>5</a:t>
            </a:r>
            <a:r>
              <a:rPr lang="zh-CN" altLang="en-US" sz="2100" dirty="0">
                <a:solidFill>
                  <a:prstClr val="black"/>
                </a:solidFill>
              </a:rPr>
              <a:t>）用</a:t>
            </a:r>
            <a:r>
              <a:rPr lang="en-US" altLang="zh-CN" sz="2100" dirty="0">
                <a:solidFill>
                  <a:prstClr val="black"/>
                </a:solidFill>
              </a:rPr>
              <a:t>1</a:t>
            </a:r>
            <a:r>
              <a:rPr lang="zh-CN" altLang="en-US" sz="2100" dirty="0">
                <a:solidFill>
                  <a:prstClr val="black"/>
                </a:solidFill>
              </a:rPr>
              <a:t>：</a:t>
            </a:r>
            <a:r>
              <a:rPr lang="en-US" altLang="zh-CN" sz="2100" dirty="0">
                <a:solidFill>
                  <a:prstClr val="black"/>
                </a:solidFill>
              </a:rPr>
              <a:t>1000000</a:t>
            </a:r>
            <a:r>
              <a:rPr lang="zh-CN" altLang="en-US" sz="2100" dirty="0">
                <a:solidFill>
                  <a:prstClr val="black"/>
                </a:solidFill>
              </a:rPr>
              <a:t>，</a:t>
            </a:r>
            <a:r>
              <a:rPr lang="en-US" altLang="zh-CN" sz="2100" dirty="0">
                <a:solidFill>
                  <a:prstClr val="black"/>
                </a:solidFill>
              </a:rPr>
              <a:t>1</a:t>
            </a:r>
            <a:r>
              <a:rPr lang="zh-CN" altLang="en-US" sz="2100" dirty="0">
                <a:solidFill>
                  <a:prstClr val="black"/>
                </a:solidFill>
              </a:rPr>
              <a:t>：</a:t>
            </a:r>
            <a:r>
              <a:rPr lang="en-US" altLang="zh-CN" sz="2100" dirty="0">
                <a:solidFill>
                  <a:prstClr val="black"/>
                </a:solidFill>
              </a:rPr>
              <a:t>6000000</a:t>
            </a:r>
            <a:r>
              <a:rPr lang="zh-CN" altLang="en-US" sz="2100" dirty="0">
                <a:solidFill>
                  <a:prstClr val="black"/>
                </a:solidFill>
              </a:rPr>
              <a:t>，</a:t>
            </a:r>
            <a:r>
              <a:rPr lang="en-US" altLang="zh-CN" sz="2100" dirty="0">
                <a:solidFill>
                  <a:prstClr val="black"/>
                </a:solidFill>
              </a:rPr>
              <a:t>1</a:t>
            </a:r>
            <a:r>
              <a:rPr lang="zh-CN" altLang="en-US" sz="2100" dirty="0">
                <a:solidFill>
                  <a:prstClr val="black"/>
                </a:solidFill>
              </a:rPr>
              <a:t>：</a:t>
            </a:r>
            <a:r>
              <a:rPr lang="en-US" altLang="zh-CN" sz="2100" dirty="0">
                <a:solidFill>
                  <a:prstClr val="black"/>
                </a:solidFill>
              </a:rPr>
              <a:t>250000</a:t>
            </a:r>
            <a:r>
              <a:rPr lang="zh-CN" altLang="en-US" sz="2100" dirty="0">
                <a:solidFill>
                  <a:prstClr val="black"/>
                </a:solidFill>
              </a:rPr>
              <a:t>，</a:t>
            </a:r>
            <a:r>
              <a:rPr lang="en-US" altLang="zh-CN" sz="2100" dirty="0">
                <a:solidFill>
                  <a:prstClr val="black"/>
                </a:solidFill>
              </a:rPr>
              <a:t>1</a:t>
            </a:r>
            <a:r>
              <a:rPr lang="zh-CN" altLang="en-US" sz="2100" dirty="0">
                <a:solidFill>
                  <a:prstClr val="black"/>
                </a:solidFill>
              </a:rPr>
              <a:t>：</a:t>
            </a:r>
            <a:r>
              <a:rPr lang="en-US" altLang="zh-CN" sz="2100" dirty="0">
                <a:solidFill>
                  <a:prstClr val="black"/>
                </a:solidFill>
              </a:rPr>
              <a:t>100</a:t>
            </a:r>
            <a:r>
              <a:rPr lang="zh-CN" altLang="en-US" sz="2100" dirty="0">
                <a:solidFill>
                  <a:prstClr val="black"/>
                </a:solidFill>
              </a:rPr>
              <a:t>这四种比例尺画同一种物体，哪一种比例尺绘制的图比较大？</a:t>
            </a:r>
            <a:endParaRPr lang="zh-CN" altLang="zh-CN" sz="2100" dirty="0">
              <a:solidFill>
                <a:prstClr val="black"/>
              </a:solidFill>
            </a:endParaRPr>
          </a:p>
        </p:txBody>
      </p:sp>
      <p:sp>
        <p:nvSpPr>
          <p:cNvPr id="3" name="矩形 2"/>
          <p:cNvSpPr/>
          <p:nvPr/>
        </p:nvSpPr>
        <p:spPr>
          <a:xfrm>
            <a:off x="841425" y="3264185"/>
            <a:ext cx="7577018" cy="1523494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solidFill>
                  <a:srgbClr val="FF0000"/>
                </a:solidFill>
              </a:rPr>
              <a:t>用</a:t>
            </a:r>
            <a:r>
              <a:rPr lang="en-US" altLang="zh-CN" sz="2100" dirty="0">
                <a:solidFill>
                  <a:srgbClr val="FF0000"/>
                </a:solidFill>
              </a:rPr>
              <a:t>1</a:t>
            </a:r>
            <a:r>
              <a:rPr lang="zh-CN" altLang="en-US" sz="2100" dirty="0">
                <a:solidFill>
                  <a:srgbClr val="FF0000"/>
                </a:solidFill>
              </a:rPr>
              <a:t>：</a:t>
            </a:r>
            <a:r>
              <a:rPr lang="en-US" altLang="zh-CN" sz="2100" dirty="0">
                <a:solidFill>
                  <a:srgbClr val="FF0000"/>
                </a:solidFill>
              </a:rPr>
              <a:t>100</a:t>
            </a:r>
            <a:r>
              <a:rPr lang="zh-CN" altLang="en-US" sz="2100" dirty="0">
                <a:solidFill>
                  <a:srgbClr val="FF0000"/>
                </a:solidFill>
              </a:rPr>
              <a:t>这个比例尺绘制的图比较大。根据比例尺的意义可知，</a:t>
            </a:r>
            <a:r>
              <a:rPr lang="en-US" altLang="zh-CN" sz="2100" dirty="0">
                <a:solidFill>
                  <a:srgbClr val="FF0000"/>
                </a:solidFill>
              </a:rPr>
              <a:t>1</a:t>
            </a:r>
            <a:r>
              <a:rPr lang="zh-CN" altLang="en-US" sz="2100" dirty="0">
                <a:solidFill>
                  <a:srgbClr val="FF0000"/>
                </a:solidFill>
              </a:rPr>
              <a:t>：</a:t>
            </a:r>
            <a:r>
              <a:rPr lang="en-US" altLang="zh-CN" sz="2100" dirty="0">
                <a:solidFill>
                  <a:srgbClr val="FF0000"/>
                </a:solidFill>
              </a:rPr>
              <a:t>100</a:t>
            </a:r>
            <a:r>
              <a:rPr lang="zh-CN" altLang="en-US" sz="2100" dirty="0">
                <a:solidFill>
                  <a:srgbClr val="FF0000"/>
                </a:solidFill>
              </a:rPr>
              <a:t>实际距离缩小的倍数最小，所以这种比例尺绘制的图比较大。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5" name="矩形 4"/>
          <p:cNvSpPr/>
          <p:nvPr/>
        </p:nvSpPr>
        <p:spPr>
          <a:xfrm>
            <a:off x="574010" y="1033753"/>
            <a:ext cx="7619979" cy="1038746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lvl="0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100" kern="0" dirty="0">
                <a:solidFill>
                  <a:prstClr val="black"/>
                </a:solidFill>
              </a:rPr>
              <a:t>（</a:t>
            </a:r>
            <a:r>
              <a:rPr lang="en-US" altLang="zh-CN" sz="2100" kern="0" dirty="0">
                <a:solidFill>
                  <a:prstClr val="black"/>
                </a:solidFill>
              </a:rPr>
              <a:t>4</a:t>
            </a:r>
            <a:r>
              <a:rPr lang="zh-CN" altLang="en-US" sz="2100" kern="0" dirty="0">
                <a:solidFill>
                  <a:prstClr val="black"/>
                </a:solidFill>
              </a:rPr>
              <a:t>）在一幅比例尺是</a:t>
            </a:r>
            <a:r>
              <a:rPr lang="en-US" altLang="zh-CN" sz="2100" kern="0" dirty="0">
                <a:solidFill>
                  <a:prstClr val="black"/>
                </a:solidFill>
              </a:rPr>
              <a:t>30 </a:t>
            </a:r>
            <a:r>
              <a:rPr lang="zh-CN" altLang="en-US" sz="2100" kern="0" dirty="0">
                <a:solidFill>
                  <a:prstClr val="black"/>
                </a:solidFill>
              </a:rPr>
              <a:t>：</a:t>
            </a:r>
            <a:r>
              <a:rPr lang="en-US" altLang="zh-CN" sz="2100" kern="0" dirty="0">
                <a:solidFill>
                  <a:prstClr val="black"/>
                </a:solidFill>
              </a:rPr>
              <a:t>1</a:t>
            </a:r>
            <a:r>
              <a:rPr lang="zh-CN" altLang="en-US" sz="2100" kern="0" dirty="0">
                <a:solidFill>
                  <a:prstClr val="black"/>
                </a:solidFill>
              </a:rPr>
              <a:t>的图纸上，一个零件的图上长度是</a:t>
            </a:r>
            <a:r>
              <a:rPr lang="en-US" altLang="zh-CN" sz="2100" kern="0" dirty="0">
                <a:solidFill>
                  <a:prstClr val="black"/>
                </a:solidFill>
              </a:rPr>
              <a:t>12</a:t>
            </a:r>
            <a:r>
              <a:rPr lang="zh-CN" altLang="en-US" sz="2100" kern="0" dirty="0">
                <a:solidFill>
                  <a:prstClr val="black"/>
                </a:solidFill>
              </a:rPr>
              <a:t>厘米，它的实际长度是（                    ）。</a:t>
            </a:r>
            <a:endParaRPr lang="en-US" altLang="zh-CN" sz="2100" kern="0" dirty="0">
              <a:solidFill>
                <a:prstClr val="black"/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4234530" y="1623761"/>
            <a:ext cx="905537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en-US" altLang="zh-CN" sz="2100" kern="0" dirty="0">
                <a:solidFill>
                  <a:srgbClr val="FF0000"/>
                </a:solidFill>
              </a:rPr>
              <a:t>0.4cm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7" name="矩形 6"/>
          <p:cNvSpPr/>
          <p:nvPr/>
        </p:nvSpPr>
        <p:spPr>
          <a:xfrm>
            <a:off x="493520" y="479755"/>
            <a:ext cx="946413" cy="553998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prstClr val="black"/>
                </a:solidFill>
              </a:rPr>
              <a:t>填空。</a:t>
            </a:r>
            <a:endParaRPr lang="en-US" altLang="zh-CN" sz="2100" dirty="0">
              <a:solidFill>
                <a:prstClr val="blac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/>
      <p:bldP spid="3" grpId="0"/>
      <p:bldP spid="6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73730"/>
          <p:cNvSpPr>
            <a:spLocks noChangeArrowheads="1"/>
          </p:cNvSpPr>
          <p:nvPr/>
        </p:nvSpPr>
        <p:spPr bwMode="auto">
          <a:xfrm>
            <a:off x="584790" y="470520"/>
            <a:ext cx="7974420" cy="1038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lvl="0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100" kern="0" dirty="0">
                <a:latin typeface="+mn-ea"/>
                <a:ea typeface="+mn-ea"/>
              </a:rPr>
              <a:t>在比例尺是</a:t>
            </a:r>
            <a:r>
              <a:rPr lang="en-US" altLang="zh-CN" sz="2100" kern="0" dirty="0">
                <a:latin typeface="+mn-ea"/>
                <a:ea typeface="+mn-ea"/>
              </a:rPr>
              <a:t>1:1000</a:t>
            </a:r>
            <a:r>
              <a:rPr lang="zh-CN" altLang="en-US" sz="2100" kern="0" dirty="0">
                <a:latin typeface="+mn-ea"/>
                <a:ea typeface="+mn-ea"/>
              </a:rPr>
              <a:t>的地图上，量得一间房屋地基长</a:t>
            </a:r>
            <a:r>
              <a:rPr lang="en-US" altLang="zh-CN" sz="2100" kern="0" dirty="0">
                <a:latin typeface="+mn-ea"/>
                <a:ea typeface="+mn-ea"/>
              </a:rPr>
              <a:t>8</a:t>
            </a:r>
            <a:r>
              <a:rPr lang="zh-CN" altLang="en-US" sz="2100" kern="0" dirty="0">
                <a:latin typeface="+mn-ea"/>
                <a:ea typeface="+mn-ea"/>
              </a:rPr>
              <a:t>厘米，宽</a:t>
            </a:r>
            <a:r>
              <a:rPr lang="en-US" altLang="zh-CN" sz="2100" kern="0" dirty="0">
                <a:latin typeface="+mn-ea"/>
                <a:ea typeface="+mn-ea"/>
              </a:rPr>
              <a:t>5</a:t>
            </a:r>
            <a:r>
              <a:rPr lang="zh-CN" altLang="en-US" sz="2100" kern="0" dirty="0">
                <a:latin typeface="+mn-ea"/>
                <a:ea typeface="+mn-ea"/>
              </a:rPr>
              <a:t>厘米。这间房屋实际的长和宽分别是多少？</a:t>
            </a:r>
          </a:p>
        </p:txBody>
      </p:sp>
      <p:sp>
        <p:nvSpPr>
          <p:cNvPr id="5" name="任意多边形 4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>
                <a:solidFill>
                  <a:prstClr val="white"/>
                </a:solidFill>
              </a:rPr>
              <a:t>2</a:t>
            </a:r>
            <a:endParaRPr lang="zh-CN" altLang="en-US" sz="2100" b="1" dirty="0">
              <a:solidFill>
                <a:prstClr val="white"/>
              </a:solidFill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3084738" y="1670167"/>
            <a:ext cx="4433552" cy="200824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srgbClr val="FF0000"/>
                </a:solidFill>
                <a:latin typeface="+mn-ea"/>
              </a:rPr>
              <a:t>8ⅹ1000=8000(cm)</a:t>
            </a:r>
          </a:p>
          <a:p>
            <a:pPr lvl="0">
              <a:lnSpc>
                <a:spcPct val="150000"/>
              </a:lnSpc>
            </a:pPr>
            <a:r>
              <a:rPr lang="en-US" altLang="zh-CN" sz="2100" dirty="0">
                <a:solidFill>
                  <a:srgbClr val="FF0000"/>
                </a:solidFill>
                <a:latin typeface="+mn-ea"/>
              </a:rPr>
              <a:t>8000cm=80m</a:t>
            </a:r>
          </a:p>
          <a:p>
            <a:pPr lvl="0">
              <a:lnSpc>
                <a:spcPct val="150000"/>
              </a:lnSpc>
            </a:pPr>
            <a:r>
              <a:rPr lang="en-US" altLang="zh-CN" sz="2100" dirty="0">
                <a:solidFill>
                  <a:srgbClr val="FF0000"/>
                </a:solidFill>
                <a:latin typeface="+mn-ea"/>
              </a:rPr>
              <a:t>5ⅹ1000=5000(cm)</a:t>
            </a:r>
          </a:p>
          <a:p>
            <a:pPr lvl="0">
              <a:lnSpc>
                <a:spcPct val="150000"/>
              </a:lnSpc>
            </a:pPr>
            <a:r>
              <a:rPr lang="en-US" altLang="zh-CN" sz="2100" dirty="0">
                <a:solidFill>
                  <a:srgbClr val="FF0000"/>
                </a:solidFill>
                <a:latin typeface="+mn-ea"/>
              </a:rPr>
              <a:t>5000cm=50m</a:t>
            </a:r>
          </a:p>
        </p:txBody>
      </p:sp>
      <p:sp>
        <p:nvSpPr>
          <p:cNvPr id="17" name="矩形 16"/>
          <p:cNvSpPr/>
          <p:nvPr/>
        </p:nvSpPr>
        <p:spPr>
          <a:xfrm>
            <a:off x="1809852" y="4021398"/>
            <a:ext cx="5885265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kern="0" dirty="0">
                <a:solidFill>
                  <a:prstClr val="black"/>
                </a:solidFill>
              </a:rPr>
              <a:t>答：这间房屋实际的长和宽分别是</a:t>
            </a:r>
            <a:r>
              <a:rPr lang="en-US" altLang="zh-CN" sz="2100" kern="0" dirty="0">
                <a:solidFill>
                  <a:prstClr val="black"/>
                </a:solidFill>
              </a:rPr>
              <a:t>80</a:t>
            </a:r>
            <a:r>
              <a:rPr lang="zh-CN" altLang="en-US" sz="2100" kern="0" dirty="0">
                <a:solidFill>
                  <a:prstClr val="black"/>
                </a:solidFill>
              </a:rPr>
              <a:t>米、</a:t>
            </a:r>
            <a:r>
              <a:rPr lang="en-US" altLang="zh-CN" sz="2100" kern="0" dirty="0">
                <a:solidFill>
                  <a:prstClr val="black"/>
                </a:solidFill>
              </a:rPr>
              <a:t>50</a:t>
            </a:r>
            <a:r>
              <a:rPr lang="zh-CN" altLang="en-US" sz="2100" kern="0" dirty="0">
                <a:solidFill>
                  <a:prstClr val="black"/>
                </a:solidFill>
              </a:rPr>
              <a:t>米。</a:t>
            </a:r>
            <a:endParaRPr lang="zh-CN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4" descr="http://static01.lvye.com/forum/201602/27/150539nggcnt0220bnzweb.jpg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1343091" y="640227"/>
            <a:ext cx="2983260" cy="1760074"/>
          </a:xfrm>
          <a:prstGeom prst="rect">
            <a:avLst/>
          </a:prstGeom>
          <a:noFill/>
        </p:spPr>
      </p:pic>
      <p:pic>
        <p:nvPicPr>
          <p:cNvPr id="8" name="Picture 6" descr="http://a3.att.hudong.com/73/46/01300000905081127700460493026.jpg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4820992" y="2744150"/>
            <a:ext cx="2879698" cy="2044012"/>
          </a:xfrm>
          <a:prstGeom prst="rect">
            <a:avLst/>
          </a:prstGeom>
          <a:noFill/>
        </p:spPr>
      </p:pic>
      <p:pic>
        <p:nvPicPr>
          <p:cNvPr id="10" name="Picture 8" descr="http://imgsrc.baidu.com/image/c0%3Dpixel_huitu%2C0%2C0%2C294%2C40/sign=102ef42026f5e0fefa158141351851c4/314e251f95cad1c847b7071e743e6709c93d51ff.jpg"/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1343091" y="2720700"/>
            <a:ext cx="2983260" cy="2139991"/>
          </a:xfrm>
          <a:prstGeom prst="rect">
            <a:avLst/>
          </a:prstGeom>
          <a:noFill/>
        </p:spPr>
      </p:pic>
      <p:pic>
        <p:nvPicPr>
          <p:cNvPr id="11" name="Picture 10" descr="http://img003.hc360.cn/m2/M01/E5/E4/wKhQcVRPMk-Ed_UCAAAAAHKVmKk469.jpg"/>
          <p:cNvPicPr>
            <a:picLocks noChangeAspect="1" noChangeArrowheads="1"/>
          </p:cNvPicPr>
          <p:nvPr/>
        </p:nvPicPr>
        <p:blipFill>
          <a:blip r:embed="rId6" cstate="email"/>
          <a:srcRect/>
          <a:stretch>
            <a:fillRect/>
          </a:stretch>
        </p:blipFill>
        <p:spPr bwMode="auto">
          <a:xfrm>
            <a:off x="4778733" y="640226"/>
            <a:ext cx="2964214" cy="1760073"/>
          </a:xfrm>
          <a:prstGeom prst="rect">
            <a:avLst/>
          </a:prstGeom>
          <a:noFill/>
        </p:spPr>
      </p:pic>
      <p:sp>
        <p:nvSpPr>
          <p:cNvPr id="2" name="文本框 1"/>
          <p:cNvSpPr txBox="1"/>
          <p:nvPr/>
        </p:nvSpPr>
        <p:spPr>
          <a:xfrm>
            <a:off x="8110815" y="517762"/>
            <a:ext cx="376707" cy="4270400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2100" dirty="0">
                <a:latin typeface="+mn-ea"/>
              </a:rPr>
              <a:t>说一说这是校园的哪些建筑？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1590567" y="509919"/>
            <a:ext cx="2585778" cy="1922411"/>
            <a:chOff x="107504" y="332656"/>
            <a:chExt cx="4032448" cy="3024336"/>
          </a:xfrm>
        </p:grpSpPr>
        <p:pic>
          <p:nvPicPr>
            <p:cNvPr id="8" name="Picture 2" descr="http://www.wnedu.gov.cn/UploadFiles/bfxy/2016/4/201604221745217833.jpg"/>
            <p:cNvPicPr>
              <a:picLocks noChangeAspect="1" noChangeArrowheads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 bwMode="auto">
            <a:xfrm>
              <a:off x="107504" y="332656"/>
              <a:ext cx="4032448" cy="3024336"/>
            </a:xfrm>
            <a:prstGeom prst="rect">
              <a:avLst/>
            </a:prstGeom>
            <a:noFill/>
          </p:spPr>
        </p:pic>
        <p:sp>
          <p:nvSpPr>
            <p:cNvPr id="10" name="矩形 9"/>
            <p:cNvSpPr/>
            <p:nvPr/>
          </p:nvSpPr>
          <p:spPr>
            <a:xfrm>
              <a:off x="3546304" y="2996952"/>
              <a:ext cx="576064" cy="216024"/>
            </a:xfrm>
            <a:prstGeom prst="rect">
              <a:avLst/>
            </a:prstGeom>
            <a:solidFill>
              <a:sysClr val="windowText" lastClr="000000">
                <a:lumMod val="85000"/>
                <a:lumOff val="1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zh-CN" altLang="en-US" kern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endParaRPr>
            </a:p>
          </p:txBody>
        </p:sp>
      </p:grpSp>
      <p:pic>
        <p:nvPicPr>
          <p:cNvPr id="11" name="Picture 4" descr="http://imgsrc.baidu.com/image/c0%3Dpixel_huitu%2C0%2C0%2C294%2C40/sign=ff843d2d60600c33e474d68873343463/cb8065380cd79123033a6a4da6345982b2b78035.jpg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4942968" y="509918"/>
            <a:ext cx="2996485" cy="1906854"/>
          </a:xfrm>
          <a:prstGeom prst="rect">
            <a:avLst/>
          </a:prstGeom>
          <a:noFill/>
        </p:spPr>
      </p:pic>
      <p:pic>
        <p:nvPicPr>
          <p:cNvPr id="12" name="Picture 6" descr="http://image.jiancai365.cn/UserDocument/269795319/Picture/201136_113055.jpg"/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1590567" y="2715564"/>
            <a:ext cx="2585778" cy="1939334"/>
          </a:xfrm>
          <a:prstGeom prst="rect">
            <a:avLst/>
          </a:prstGeom>
          <a:noFill/>
        </p:spPr>
      </p:pic>
      <p:pic>
        <p:nvPicPr>
          <p:cNvPr id="14" name="Picture 8" descr="http://www.cnepaper.com/jrxsb/resfile/2015-10-26/06/p1_b.jpg"/>
          <p:cNvPicPr>
            <a:picLocks noChangeAspect="1" noChangeArrowheads="1"/>
          </p:cNvPicPr>
          <p:nvPr/>
        </p:nvPicPr>
        <p:blipFill>
          <a:blip r:embed="rId6" cstate="email"/>
          <a:srcRect/>
          <a:stretch>
            <a:fillRect/>
          </a:stretch>
        </p:blipFill>
        <p:spPr bwMode="auto">
          <a:xfrm>
            <a:off x="4942968" y="2812799"/>
            <a:ext cx="2901981" cy="1842099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2"/>
          <p:cNvSpPr txBox="1"/>
          <p:nvPr/>
        </p:nvSpPr>
        <p:spPr>
          <a:xfrm>
            <a:off x="430472" y="829185"/>
            <a:ext cx="8283056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2100" dirty="0">
                <a:solidFill>
                  <a:prstClr val="black"/>
                </a:solidFill>
                <a:latin typeface="+mn-ea"/>
                <a:cs typeface="Times New Roman" panose="02020603050405020304" pitchFamily="18" charset="0"/>
              </a:rPr>
              <a:t>仔细观察这两张平面图，你能说出它们有什么共同的地方吗？</a:t>
            </a:r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3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2600210" y="1275606"/>
            <a:ext cx="5366594" cy="31679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矩形 7"/>
          <p:cNvSpPr/>
          <p:nvPr/>
        </p:nvSpPr>
        <p:spPr>
          <a:xfrm>
            <a:off x="1134936" y="1867711"/>
            <a:ext cx="1491034" cy="715580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上北下南，</a:t>
            </a:r>
            <a:endParaRPr lang="en-US" altLang="zh-CN" sz="2100" dirty="0">
              <a:solidFill>
                <a:srgbClr val="FF0000"/>
              </a:solidFill>
              <a:latin typeface="+mn-ea"/>
            </a:endParaRPr>
          </a:p>
          <a:p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左西右东</a:t>
            </a:r>
          </a:p>
        </p:txBody>
      </p:sp>
      <p:grpSp>
        <p:nvGrpSpPr>
          <p:cNvPr id="9" name="组合 8"/>
          <p:cNvGrpSpPr/>
          <p:nvPr/>
        </p:nvGrpSpPr>
        <p:grpSpPr>
          <a:xfrm>
            <a:off x="4591319" y="1525820"/>
            <a:ext cx="3132348" cy="486054"/>
            <a:chOff x="4572000" y="1700808"/>
            <a:chExt cx="4176464" cy="648072"/>
          </a:xfrm>
        </p:grpSpPr>
        <p:sp>
          <p:nvSpPr>
            <p:cNvPr id="10" name="椭圆 9"/>
            <p:cNvSpPr/>
            <p:nvPr/>
          </p:nvSpPr>
          <p:spPr>
            <a:xfrm>
              <a:off x="4572000" y="1772816"/>
              <a:ext cx="576064" cy="576064"/>
            </a:xfrm>
            <a:prstGeom prst="ellipse">
              <a:avLst/>
            </a:prstGeom>
            <a:noFill/>
            <a:ln w="12700" cap="flat" cmpd="sng" algn="ctr">
              <a:solidFill>
                <a:srgbClr val="FF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zh-CN" altLang="en-US" sz="2100" kern="0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1" name="椭圆 10"/>
            <p:cNvSpPr/>
            <p:nvPr/>
          </p:nvSpPr>
          <p:spPr>
            <a:xfrm>
              <a:off x="8172400" y="1700808"/>
              <a:ext cx="576064" cy="576064"/>
            </a:xfrm>
            <a:prstGeom prst="ellipse">
              <a:avLst/>
            </a:prstGeom>
            <a:noFill/>
            <a:ln w="12700" cap="flat" cmpd="sng" algn="ctr">
              <a:solidFill>
                <a:srgbClr val="FF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zh-CN" altLang="en-US" sz="2100" kern="0">
                <a:solidFill>
                  <a:prstClr val="white"/>
                </a:solidFill>
                <a:latin typeface="+mn-ea"/>
              </a:endParaRPr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2647103" y="1795850"/>
            <a:ext cx="4698522" cy="540060"/>
            <a:chOff x="1979712" y="2060848"/>
            <a:chExt cx="6264696" cy="720080"/>
          </a:xfrm>
        </p:grpSpPr>
        <p:cxnSp>
          <p:nvCxnSpPr>
            <p:cNvPr id="13" name="直接箭头连接符 12"/>
            <p:cNvCxnSpPr/>
            <p:nvPr/>
          </p:nvCxnSpPr>
          <p:spPr>
            <a:xfrm flipH="1">
              <a:off x="2005470" y="2156663"/>
              <a:ext cx="2566530" cy="525835"/>
            </a:xfrm>
            <a:prstGeom prst="straightConnector1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miter lim="800000"/>
              <a:tailEnd type="arrow"/>
            </a:ln>
            <a:effectLst/>
          </p:spPr>
        </p:cxnSp>
        <p:cxnSp>
          <p:nvCxnSpPr>
            <p:cNvPr id="14" name="直接箭头连接符 13"/>
            <p:cNvCxnSpPr/>
            <p:nvPr/>
          </p:nvCxnSpPr>
          <p:spPr>
            <a:xfrm flipH="1">
              <a:off x="1979712" y="2060848"/>
              <a:ext cx="6264696" cy="720080"/>
            </a:xfrm>
            <a:prstGeom prst="straightConnector1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miter lim="800000"/>
              <a:tailEnd type="arrow"/>
            </a:ln>
            <a:effectLst/>
          </p:spPr>
        </p:cxnSp>
      </p:grpSp>
      <p:grpSp>
        <p:nvGrpSpPr>
          <p:cNvPr id="15" name="组合 14"/>
          <p:cNvGrpSpPr/>
          <p:nvPr/>
        </p:nvGrpSpPr>
        <p:grpSpPr>
          <a:xfrm>
            <a:off x="4463525" y="3956090"/>
            <a:ext cx="3152130" cy="433302"/>
            <a:chOff x="4401608" y="4941168"/>
            <a:chExt cx="4202840" cy="577736"/>
          </a:xfrm>
        </p:grpSpPr>
        <p:sp>
          <p:nvSpPr>
            <p:cNvPr id="16" name="椭圆 15"/>
            <p:cNvSpPr/>
            <p:nvPr/>
          </p:nvSpPr>
          <p:spPr>
            <a:xfrm>
              <a:off x="4401608" y="4942840"/>
              <a:ext cx="720080" cy="576064"/>
            </a:xfrm>
            <a:prstGeom prst="ellipse">
              <a:avLst/>
            </a:prstGeom>
            <a:noFill/>
            <a:ln w="12700" cap="flat" cmpd="sng" algn="ctr">
              <a:solidFill>
                <a:srgbClr val="FF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zh-CN" altLang="en-US" sz="2100" kern="0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7" name="椭圆 16"/>
            <p:cNvSpPr/>
            <p:nvPr/>
          </p:nvSpPr>
          <p:spPr>
            <a:xfrm>
              <a:off x="7812360" y="4941168"/>
              <a:ext cx="792088" cy="576064"/>
            </a:xfrm>
            <a:prstGeom prst="ellipse">
              <a:avLst/>
            </a:prstGeom>
            <a:noFill/>
            <a:ln w="12700" cap="flat" cmpd="sng" algn="ctr">
              <a:solidFill>
                <a:srgbClr val="FF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zh-CN" altLang="en-US" sz="2100" kern="0">
                <a:solidFill>
                  <a:prstClr val="white"/>
                </a:solidFill>
                <a:latin typeface="+mn-ea"/>
              </a:endParaRPr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4969361" y="4226120"/>
            <a:ext cx="2026158" cy="324036"/>
            <a:chOff x="5076056" y="5301208"/>
            <a:chExt cx="2701544" cy="432048"/>
          </a:xfrm>
        </p:grpSpPr>
        <p:cxnSp>
          <p:nvCxnSpPr>
            <p:cNvPr id="19" name="直接箭头连接符 18"/>
            <p:cNvCxnSpPr/>
            <p:nvPr/>
          </p:nvCxnSpPr>
          <p:spPr>
            <a:xfrm>
              <a:off x="5076056" y="5301208"/>
              <a:ext cx="864096" cy="432048"/>
            </a:xfrm>
            <a:prstGeom prst="straightConnector1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miter lim="800000"/>
              <a:tailEnd type="arrow"/>
            </a:ln>
            <a:effectLst/>
          </p:spPr>
        </p:cxnSp>
        <p:cxnSp>
          <p:nvCxnSpPr>
            <p:cNvPr id="20" name="直接箭头连接符 19"/>
            <p:cNvCxnSpPr/>
            <p:nvPr/>
          </p:nvCxnSpPr>
          <p:spPr>
            <a:xfrm flipH="1">
              <a:off x="7236296" y="5301208"/>
              <a:ext cx="541304" cy="432048"/>
            </a:xfrm>
            <a:prstGeom prst="straightConnector1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miter lim="800000"/>
              <a:tailEnd type="arrow"/>
            </a:ln>
            <a:effectLst/>
          </p:spPr>
        </p:cxnSp>
      </p:grpSp>
      <p:sp>
        <p:nvSpPr>
          <p:cNvPr id="21" name="矩形 20"/>
          <p:cNvSpPr/>
          <p:nvPr/>
        </p:nvSpPr>
        <p:spPr>
          <a:xfrm>
            <a:off x="5691221" y="4497456"/>
            <a:ext cx="1563012" cy="392415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比例尺</a:t>
            </a:r>
          </a:p>
        </p:txBody>
      </p:sp>
      <p:sp>
        <p:nvSpPr>
          <p:cNvPr id="22" name="矩形 21"/>
          <p:cNvSpPr/>
          <p:nvPr/>
        </p:nvSpPr>
        <p:spPr>
          <a:xfrm>
            <a:off x="2856399" y="4445449"/>
            <a:ext cx="2427108" cy="392415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主要建筑物</a:t>
            </a:r>
          </a:p>
        </p:txBody>
      </p:sp>
      <p:sp>
        <p:nvSpPr>
          <p:cNvPr id="5" name="矩形 4"/>
          <p:cNvSpPr/>
          <p:nvPr/>
        </p:nvSpPr>
        <p:spPr>
          <a:xfrm>
            <a:off x="430472" y="382764"/>
            <a:ext cx="2023631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/>
              <a:t>一、认识平面图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1" grpId="0"/>
      <p:bldP spid="2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圆角矩形 2"/>
          <p:cNvSpPr/>
          <p:nvPr/>
        </p:nvSpPr>
        <p:spPr>
          <a:xfrm>
            <a:off x="1039415" y="3122712"/>
            <a:ext cx="7290548" cy="1623944"/>
          </a:xfrm>
          <a:prstGeom prst="roundRect">
            <a:avLst/>
          </a:prstGeom>
          <a:solidFill>
            <a:srgbClr val="F4CCC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lvl="0">
              <a:lnSpc>
                <a:spcPct val="150000"/>
              </a:lnSpc>
            </a:pPr>
            <a:r>
              <a:rPr lang="zh-CN" altLang="zh-CN" sz="2100" dirty="0">
                <a:solidFill>
                  <a:schemeClr val="tx1"/>
                </a:solidFill>
                <a:cs typeface="Helvetica" panose="020B0604020202020204" pitchFamily="34" charset="0"/>
              </a:rPr>
              <a:t>观察这两张平面图可知，平面图要有比例尺、方向标志和标题，绘制平面图时需要画出主要建筑物或活动场所的位置、形状及大小等要素。</a:t>
            </a:r>
            <a:endParaRPr lang="zh-CN" altLang="en-US" sz="2100" dirty="0">
              <a:solidFill>
                <a:schemeClr val="tx1"/>
              </a:solidFill>
            </a:endParaRPr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2380750" y="563175"/>
            <a:ext cx="4251296" cy="20591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圆角矩形标注 4"/>
          <p:cNvSpPr/>
          <p:nvPr/>
        </p:nvSpPr>
        <p:spPr>
          <a:xfrm>
            <a:off x="2056855" y="1631276"/>
            <a:ext cx="5631287" cy="2008242"/>
          </a:xfrm>
          <a:prstGeom prst="wedgeRoundRectCallout">
            <a:avLst>
              <a:gd name="adj1" fmla="val -54861"/>
              <a:gd name="adj2" fmla="val 31775"/>
              <a:gd name="adj3" fmla="val 16667"/>
            </a:avLst>
          </a:prstGeom>
          <a:solidFill>
            <a:srgbClr val="85CCC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</a:rPr>
              <a:t>在校园平面图中需要绘制哪些主要建筑物？</a:t>
            </a:r>
          </a:p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</a:rPr>
              <a:t>需要收集哪些数据？ </a:t>
            </a:r>
            <a:endParaRPr lang="en-US" altLang="zh-CN" sz="2100" dirty="0">
              <a:solidFill>
                <a:prstClr val="black"/>
              </a:solidFill>
            </a:endParaRPr>
          </a:p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</a:rPr>
              <a:t>如何收集这些数据呢？</a:t>
            </a:r>
          </a:p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</a:rPr>
              <a:t>如何确定这幅图的比例尺呢？</a:t>
            </a:r>
          </a:p>
        </p:txBody>
      </p:sp>
      <p:sp>
        <p:nvSpPr>
          <p:cNvPr id="10" name="矩形 9"/>
          <p:cNvSpPr/>
          <p:nvPr/>
        </p:nvSpPr>
        <p:spPr>
          <a:xfrm>
            <a:off x="550119" y="571809"/>
            <a:ext cx="8079699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2100" kern="0" dirty="0">
                <a:solidFill>
                  <a:srgbClr val="000000"/>
                </a:solidFill>
                <a:latin typeface="+mn-ea"/>
                <a:cs typeface="宋体" panose="02010600030101010101" pitchFamily="2" charset="-122"/>
              </a:rPr>
              <a:t>想一想， 绘制校园平面图前， 要先做哪些方面的准备？</a:t>
            </a: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292551" y="2501368"/>
            <a:ext cx="1194959" cy="22763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2155600" y="2043327"/>
            <a:ext cx="3137369" cy="2008242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zh-CN" sz="2100" dirty="0">
                <a:latin typeface="+mn-ea"/>
                <a:cs typeface="Helvetica" panose="020B0604020202020204" pitchFamily="34" charset="0"/>
              </a:rPr>
              <a:t>测量人员：</a:t>
            </a:r>
            <a:r>
              <a:rPr lang="en-US" altLang="zh-CN" sz="2100" dirty="0">
                <a:latin typeface="+mn-ea"/>
                <a:cs typeface="Times New Roman" panose="02020603050405020304" pitchFamily="18" charset="0"/>
              </a:rPr>
              <a:t>2</a:t>
            </a:r>
            <a:r>
              <a:rPr lang="zh-CN" altLang="zh-CN" sz="2100" dirty="0">
                <a:latin typeface="+mn-ea"/>
                <a:cs typeface="Helvetica" panose="020B0604020202020204" pitchFamily="34" charset="0"/>
              </a:rPr>
              <a:t>名；</a:t>
            </a:r>
            <a:endParaRPr lang="en-US" altLang="zh-CN" sz="2100" dirty="0">
              <a:latin typeface="+mn-ea"/>
              <a:cs typeface="Helvetica" panose="020B0604020202020204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zh-CN" altLang="zh-CN" sz="2100" dirty="0">
                <a:latin typeface="+mn-ea"/>
                <a:cs typeface="Helvetica" panose="020B0604020202020204" pitchFamily="34" charset="0"/>
              </a:rPr>
              <a:t>记录人员：</a:t>
            </a:r>
            <a:r>
              <a:rPr lang="en-US" altLang="zh-CN" sz="2100" dirty="0">
                <a:latin typeface="+mn-ea"/>
                <a:cs typeface="Times New Roman" panose="02020603050405020304" pitchFamily="18" charset="0"/>
              </a:rPr>
              <a:t>1</a:t>
            </a:r>
            <a:r>
              <a:rPr lang="zh-CN" altLang="zh-CN" sz="2100" dirty="0">
                <a:latin typeface="+mn-ea"/>
                <a:cs typeface="Helvetica" panose="020B0604020202020204" pitchFamily="34" charset="0"/>
              </a:rPr>
              <a:t>名；</a:t>
            </a:r>
            <a:endParaRPr lang="en-US" altLang="zh-CN" sz="2100" dirty="0">
              <a:latin typeface="+mn-ea"/>
              <a:cs typeface="Helvetica" panose="020B0604020202020204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zh-CN" altLang="zh-CN" sz="2100" dirty="0">
                <a:latin typeface="+mn-ea"/>
                <a:cs typeface="Helvetica" panose="020B0604020202020204" pitchFamily="34" charset="0"/>
              </a:rPr>
              <a:t>数据整理人员：</a:t>
            </a:r>
            <a:r>
              <a:rPr lang="en-US" altLang="zh-CN" sz="2100" dirty="0">
                <a:latin typeface="+mn-ea"/>
                <a:cs typeface="Times New Roman" panose="02020603050405020304" pitchFamily="18" charset="0"/>
              </a:rPr>
              <a:t>2</a:t>
            </a:r>
            <a:r>
              <a:rPr lang="zh-CN" altLang="zh-CN" sz="2100" dirty="0">
                <a:latin typeface="+mn-ea"/>
                <a:cs typeface="Helvetica" panose="020B0604020202020204" pitchFamily="34" charset="0"/>
              </a:rPr>
              <a:t>名；</a:t>
            </a:r>
            <a:endParaRPr lang="en-US" altLang="zh-CN" sz="2100" dirty="0">
              <a:latin typeface="+mn-ea"/>
              <a:cs typeface="Helvetica" panose="020B0604020202020204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zh-CN" altLang="zh-CN" sz="2100" dirty="0">
                <a:latin typeface="+mn-ea"/>
                <a:cs typeface="Helvetica" panose="020B0604020202020204" pitchFamily="34" charset="0"/>
              </a:rPr>
              <a:t>制图人员：</a:t>
            </a:r>
            <a:r>
              <a:rPr lang="en-US" altLang="zh-CN" sz="2100" dirty="0">
                <a:latin typeface="+mn-ea"/>
                <a:cs typeface="Times New Roman" panose="02020603050405020304" pitchFamily="18" charset="0"/>
              </a:rPr>
              <a:t>1</a:t>
            </a:r>
            <a:r>
              <a:rPr lang="zh-CN" altLang="zh-CN" sz="2100" dirty="0">
                <a:latin typeface="+mn-ea"/>
                <a:cs typeface="Helvetica" panose="020B0604020202020204" pitchFamily="34" charset="0"/>
              </a:rPr>
              <a:t>名。</a:t>
            </a:r>
            <a:endParaRPr lang="zh-CN" altLang="zh-CN" sz="2100" dirty="0">
              <a:latin typeface="+mn-ea"/>
              <a:cs typeface="宋体" panose="02010600030101010101" pitchFamily="2" charset="-122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325643" y="495798"/>
            <a:ext cx="8283527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latin typeface="+mn-ea"/>
              </a:rPr>
              <a:t>二、设计绘制校园平面图的方案</a:t>
            </a:r>
          </a:p>
        </p:txBody>
      </p:sp>
      <p:sp>
        <p:nvSpPr>
          <p:cNvPr id="5" name="矩形 4"/>
          <p:cNvSpPr/>
          <p:nvPr/>
        </p:nvSpPr>
        <p:spPr>
          <a:xfrm>
            <a:off x="1459459" y="1335396"/>
            <a:ext cx="5303375" cy="553998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  <a:cs typeface="Helvetica" panose="020B0604020202020204" pitchFamily="34" charset="0"/>
              </a:rPr>
              <a:t>（</a:t>
            </a:r>
            <a:r>
              <a:rPr lang="en-US" altLang="zh-CN" sz="2100" dirty="0">
                <a:solidFill>
                  <a:prstClr val="black"/>
                </a:solidFill>
                <a:cs typeface="Helvetica" panose="020B0604020202020204" pitchFamily="34" charset="0"/>
              </a:rPr>
              <a:t>1</a:t>
            </a:r>
            <a:r>
              <a:rPr lang="zh-CN" altLang="en-US" sz="2100" dirty="0">
                <a:solidFill>
                  <a:prstClr val="black"/>
                </a:solidFill>
                <a:cs typeface="Helvetica" panose="020B0604020202020204" pitchFamily="34" charset="0"/>
              </a:rPr>
              <a:t>）</a:t>
            </a:r>
            <a:r>
              <a:rPr lang="zh-CN" altLang="zh-CN" sz="2100" dirty="0">
                <a:solidFill>
                  <a:prstClr val="black"/>
                </a:solidFill>
                <a:cs typeface="Helvetica" panose="020B0604020202020204" pitchFamily="34" charset="0"/>
              </a:rPr>
              <a:t>明确分工。</a:t>
            </a:r>
            <a:r>
              <a:rPr lang="zh-CN" altLang="zh-CN" sz="2100" dirty="0">
                <a:latin typeface="+mn-ea"/>
                <a:cs typeface="Helvetica" panose="020B0604020202020204" pitchFamily="34" charset="0"/>
              </a:rPr>
              <a:t>以小组为单位，</a:t>
            </a:r>
            <a:r>
              <a:rPr lang="en-US" altLang="zh-CN" sz="2100" dirty="0">
                <a:latin typeface="+mn-ea"/>
                <a:cs typeface="Times New Roman" panose="02020603050405020304" pitchFamily="18" charset="0"/>
              </a:rPr>
              <a:t>6</a:t>
            </a:r>
            <a:r>
              <a:rPr lang="zh-CN" altLang="zh-CN" sz="2100" dirty="0">
                <a:latin typeface="+mn-ea"/>
                <a:cs typeface="Helvetica" panose="020B0604020202020204" pitchFamily="34" charset="0"/>
              </a:rPr>
              <a:t>人一组。</a:t>
            </a:r>
            <a:endParaRPr lang="en-US" altLang="zh-CN" sz="2100" dirty="0">
              <a:latin typeface="+mn-ea"/>
              <a:cs typeface="Helvetica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677008" y="1946369"/>
            <a:ext cx="7749863" cy="2008242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zh-CN" sz="2100" dirty="0">
                <a:latin typeface="+mn-ea"/>
                <a:cs typeface="Helvetica" panose="020B0604020202020204" pitchFamily="34" charset="0"/>
              </a:rPr>
              <a:t>②确定校园平面图的比例尺。</a:t>
            </a:r>
            <a:endParaRPr lang="zh-CN" altLang="zh-CN" sz="2100" dirty="0">
              <a:latin typeface="+mn-ea"/>
              <a:cs typeface="宋体" panose="02010600030101010101" pitchFamily="2" charset="-122"/>
            </a:endParaRPr>
          </a:p>
          <a:p>
            <a:pPr algn="just">
              <a:lnSpc>
                <a:spcPct val="150000"/>
              </a:lnSpc>
            </a:pPr>
            <a:r>
              <a:rPr lang="zh-CN" altLang="zh-CN" sz="2100" dirty="0">
                <a:latin typeface="+mn-ea"/>
                <a:cs typeface="Helvetica" panose="020B0604020202020204" pitchFamily="34" charset="0"/>
              </a:rPr>
              <a:t>确定比例尺时，主要依据校园的形状、最长和最宽处的数据以及绘制平面图纸张的大小，即用纸张的长、宽分别除以校园最长、最宽处的数据求得。</a:t>
            </a:r>
            <a:endParaRPr lang="en-US" altLang="zh-CN" sz="2100" dirty="0">
              <a:latin typeface="+mn-ea"/>
              <a:cs typeface="Helvetica" panose="020B0604020202020204" pitchFamily="34" charset="0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677008" y="1067381"/>
            <a:ext cx="7658100" cy="1038746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lvl="0" algn="just">
              <a:lnSpc>
                <a:spcPct val="150000"/>
              </a:lnSpc>
            </a:pPr>
            <a:r>
              <a:rPr lang="zh-CN" altLang="zh-CN" sz="2100" dirty="0">
                <a:solidFill>
                  <a:prstClr val="black"/>
                </a:solidFill>
                <a:cs typeface="Helvetica" panose="020B0604020202020204" pitchFamily="34" charset="0"/>
              </a:rPr>
              <a:t>①确定校园主要建筑物所处的方向，依据各建筑物的形状及各建筑物间的距离，测量各种所需数据，并做好记录。</a:t>
            </a:r>
            <a:endParaRPr lang="zh-CN" altLang="zh-CN" sz="2100" dirty="0">
              <a:solidFill>
                <a:prstClr val="black"/>
              </a:solidFill>
              <a:cs typeface="宋体" panose="02010600030101010101" pitchFamily="2" charset="-122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407386" y="513383"/>
            <a:ext cx="2719736" cy="553998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 algn="just"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  <a:cs typeface="Helvetica" panose="020B0604020202020204" pitchFamily="34" charset="0"/>
              </a:rPr>
              <a:t>（</a:t>
            </a:r>
            <a:r>
              <a:rPr lang="en-US" altLang="zh-CN" sz="2100" dirty="0">
                <a:solidFill>
                  <a:prstClr val="black"/>
                </a:solidFill>
                <a:cs typeface="Helvetica" panose="020B0604020202020204" pitchFamily="34" charset="0"/>
              </a:rPr>
              <a:t>2</a:t>
            </a:r>
            <a:r>
              <a:rPr lang="zh-CN" altLang="en-US" sz="2100" dirty="0">
                <a:solidFill>
                  <a:prstClr val="black"/>
                </a:solidFill>
                <a:cs typeface="Helvetica" panose="020B0604020202020204" pitchFamily="34" charset="0"/>
              </a:rPr>
              <a:t>）</a:t>
            </a:r>
            <a:r>
              <a:rPr lang="zh-CN" altLang="zh-CN" sz="2100" dirty="0">
                <a:solidFill>
                  <a:prstClr val="black"/>
                </a:solidFill>
                <a:cs typeface="Helvetica" panose="020B0604020202020204" pitchFamily="34" charset="0"/>
              </a:rPr>
              <a:t>明确主要步骤。</a:t>
            </a:r>
            <a:endParaRPr lang="zh-CN" altLang="zh-CN" sz="2100" dirty="0">
              <a:solidFill>
                <a:prstClr val="black"/>
              </a:solidFill>
              <a:cs typeface="宋体" panose="02010600030101010101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WWW.2PPT.COM&#10;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微软雅黑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/>
      <a:bodyPr wrap="square">
        <a:spAutoFit/>
      </a:bodyPr>
      <a:lstStyle>
        <a:defPPr fontAlgn="base">
          <a:lnSpc>
            <a:spcPct val="150000"/>
          </a:lnSpc>
          <a:spcBef>
            <a:spcPct val="0"/>
          </a:spcBef>
          <a:spcAft>
            <a:spcPct val="0"/>
          </a:spcAft>
          <a:buFont typeface="Arial" panose="020B0604020202020204" pitchFamily="34" charset="0"/>
          <a:buNone/>
          <a:defRPr sz="2800" dirty="0" smtClean="0">
            <a:solidFill>
              <a:prstClr val="black"/>
            </a:solidFill>
            <a:latin typeface="+mn-ea"/>
          </a:defRPr>
        </a:defPPr>
      </a:lst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845</Words>
  <Application>Microsoft Office PowerPoint</Application>
  <PresentationFormat>全屏显示(16:9)</PresentationFormat>
  <Paragraphs>83</Paragraphs>
  <Slides>22</Slides>
  <Notes>7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22</vt:i4>
      </vt:variant>
    </vt:vector>
  </HeadingPairs>
  <TitlesOfParts>
    <vt:vector size="31" baseType="lpstr">
      <vt:lpstr>黑体</vt:lpstr>
      <vt:lpstr>楷体</vt:lpstr>
      <vt:lpstr>宋体</vt:lpstr>
      <vt:lpstr>微软雅黑</vt:lpstr>
      <vt:lpstr>Arial</vt:lpstr>
      <vt:lpstr>Calibri</vt:lpstr>
      <vt:lpstr>Helvetica</vt:lpstr>
      <vt:lpstr>Times New Roman</vt:lpstr>
      <vt:lpstr>WWW.2PPT.COM
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www.ppt818.com</dc:title>
  <dc:subject>www.ppt818.com</dc:subject>
  <dc:creator>www.ppt818.com</dc:creator>
  <dc:description>www.ppt818.com-提供资源下载</dc:description>
  <cp:lastModifiedBy>Windows 用户</cp:lastModifiedBy>
  <cp:revision>2</cp:revision>
  <dcterms:created xsi:type="dcterms:W3CDTF">2019-05-20T10:58:00Z</dcterms:created>
  <dcterms:modified xsi:type="dcterms:W3CDTF">2023-01-16T22:54:30Z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2052-11.1.0.11194</vt:lpwstr>
  </property>
  <property fmtid="{D5CDD505-2E9C-101B-9397-08002B2CF9AE}" pid="3" name="ICV">
    <vt:lpwstr>5F207560F8854E5E850548C282134A09</vt:lpwstr>
  </property>
  <property fmtid="{A09F084E-AD41-489F-8076-AA5BE3082BCA}" pid="100">
    <vt:ui4>5</vt:ui4>
  </property>
  <property fmtid="{64440492-4C8B-11D1-8B70-080036B11A03}" pid="11">
    <vt:lpwstr>www.2ppt.com-爱PPT提供资源下载</vt:lpwstr>
  </property>
</Properties>
</file>