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95" r:id="rId2"/>
    <p:sldId id="257" r:id="rId3"/>
    <p:sldId id="266" r:id="rId4"/>
    <p:sldId id="267" r:id="rId5"/>
    <p:sldId id="270" r:id="rId6"/>
    <p:sldId id="261" r:id="rId7"/>
    <p:sldId id="273" r:id="rId8"/>
    <p:sldId id="274" r:id="rId9"/>
    <p:sldId id="268" r:id="rId10"/>
    <p:sldId id="269" r:id="rId11"/>
    <p:sldId id="278" r:id="rId12"/>
    <p:sldId id="279" r:id="rId13"/>
    <p:sldId id="284" r:id="rId14"/>
    <p:sldId id="285" r:id="rId15"/>
    <p:sldId id="286" r:id="rId16"/>
    <p:sldId id="287" r:id="rId17"/>
    <p:sldId id="288" r:id="rId18"/>
    <p:sldId id="289" r:id="rId19"/>
    <p:sldId id="290" r:id="rId20"/>
    <p:sldId id="280" r:id="rId21"/>
    <p:sldId id="281" r:id="rId22"/>
    <p:sldId id="291" r:id="rId23"/>
    <p:sldId id="271" r:id="rId24"/>
    <p:sldId id="294" r:id="rId25"/>
    <p:sldId id="275" r:id="rId26"/>
    <p:sldId id="272" r:id="rId27"/>
    <p:sldId id="276" r:id="rId28"/>
    <p:sldId id="277" r:id="rId29"/>
    <p:sldId id="292" r:id="rId30"/>
    <p:sldId id="293" r:id="rId31"/>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notesViewPr>
    <p:cSldViewPr snapToGrid="0">
      <p:cViewPr varScale="1">
        <p:scale>
          <a:sx n="87" d="100"/>
          <a:sy n="87" d="100"/>
        </p:scale>
        <p:origin x="-387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2B560F-AF03-4146-AA1F-7F6AC47E84C0}"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317C20-950D-4B9E-97AB-A415ECDA3DBB}"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60CACB74-6E38-447B-90A7-7122D69BDB17}"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DA42069-9AC2-4553-A648-E9395E95B5D6}"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A882F95-BD52-4D2B-9B4C-3DACC1AAB310}"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C36C03C-A9CC-410D-8A7D-6974FFAE2001}"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43A4EAE-D7B3-4CB6-9E4C-31945939CECB}"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ED64EBB-0EEB-4116-96C7-4D01A8AEA481}"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846E8BF-A4DC-401A-936A-F27DA6261550}"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55607FD-78B5-473F-96FB-6CF1BF0DCFE5}"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9A560C6-B500-49B9-B1A0-B9F869FC8FCF}"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6E30976-46B9-4181-A39E-6EE808940726}"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B8EFAAB-753C-43F7-AF67-729981B01BF2}"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4E3EFC3-9C4C-4ADC-997C-C793D4B23941}"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DB01DB4-8F5A-4A1E-9A9C-814A7B9E8057}"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422DB83-EBB1-4F60-8B5C-249A48DB1B70}"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C06E743-237C-4393-AEBC-586917DC8C7A}"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3C8262A-32D2-499F-A280-1E3A65BE642F}"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CB48D47A-58AB-4ACE-A472-4119A3290148}"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B5CD11E1-EAFC-4933-907E-43649CC1FE0E}"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D0B6D13C-60E4-4EDC-A938-3E300F9DB3B7}"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5BEF382-851A-4010-B3DF-5C67BD520B43}"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5EBB261D-C1A2-461F-A5B9-4307BF51CC66}"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313300C-3401-43E2-B10B-17BFEE6441F4}"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8915"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8916"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4C804E01-EBE8-4F0E-B1B4-CE8C4B6AB79B}" type="datetimeFigureOut">
              <a:rPr lang="zh-CN" altLang="en-US"/>
              <a:t>2023-01-17</a:t>
            </a:fld>
            <a:endParaRPr lang="en-US" altLang="zh-CN"/>
          </a:p>
        </p:txBody>
      </p:sp>
      <p:sp>
        <p:nvSpPr>
          <p:cNvPr id="38917"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38918"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E927582A-1697-4402-9F08-978C1F3F10C4}"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868499"/>
            <a:ext cx="914399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3</a:t>
            </a:r>
          </a:p>
          <a:p>
            <a:pPr algn="ctr" eaLnBrk="1" hangingPunct="1">
              <a:buFont typeface="Arial" panose="020B0604020202020204" pitchFamily="34" charset="0"/>
              <a:buNone/>
              <a:defRPr/>
            </a:pPr>
            <a:r>
              <a:rPr lang="en-US" altLang="zh-CN" sz="3600" b="1" dirty="0" smtClean="0">
                <a:solidFill>
                  <a:srgbClr val="000000"/>
                </a:solidFill>
                <a:latin typeface="Times New Roman" panose="02020603050405020304" pitchFamily="18" charset="0"/>
                <a:cs typeface="Times New Roman" panose="02020603050405020304" pitchFamily="18" charset="0"/>
              </a:rPr>
              <a:t>Could you please clean your room?</a:t>
            </a:r>
          </a:p>
        </p:txBody>
      </p:sp>
      <p:sp>
        <p:nvSpPr>
          <p:cNvPr id="4" name="Text Box 3"/>
          <p:cNvSpPr txBox="1">
            <a:spLocks noChangeArrowheads="1"/>
          </p:cNvSpPr>
          <p:nvPr/>
        </p:nvSpPr>
        <p:spPr bwMode="auto">
          <a:xfrm>
            <a:off x="3336131" y="2389460"/>
            <a:ext cx="2519363"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r>
              <a:rPr lang="en-US" altLang="zh-CN" sz="2000" b="1" dirty="0" smtClean="0">
                <a:solidFill>
                  <a:srgbClr val="000000"/>
                </a:solidFill>
                <a:latin typeface="微软雅黑" panose="020B0503020204020204" pitchFamily="34" charset="-122"/>
                <a:ea typeface="微软雅黑" panose="020B0503020204020204" pitchFamily="34" charset="-122"/>
              </a:rPr>
              <a:t>R  </a:t>
            </a:r>
            <a:r>
              <a:rPr lang="zh-CN" altLang="en-US" sz="20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2052" name="Line 6"/>
          <p:cNvSpPr>
            <a:spLocks noChangeShapeType="1"/>
          </p:cNvSpPr>
          <p:nvPr/>
        </p:nvSpPr>
        <p:spPr bwMode="auto">
          <a:xfrm>
            <a:off x="1020763" y="2239744"/>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0" y="3982151"/>
            <a:ext cx="9143999"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4085897" y="2945674"/>
            <a:ext cx="1019831" cy="369332"/>
          </a:xfrm>
          <a:prstGeom prst="rect">
            <a:avLst/>
          </a:prstGeom>
          <a:noFill/>
        </p:spPr>
        <p:txBody>
          <a:bodyPr wrap="none" rtlCol="0">
            <a:spAutoFit/>
          </a:bodyPr>
          <a:lstStyle/>
          <a:p>
            <a:pPr algn="ctr"/>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rPr>
              <a:t>课时</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36663" y="847725"/>
            <a:ext cx="6777037" cy="317023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ts val="4000"/>
              </a:lnSpc>
              <a:defRPr/>
            </a:pPr>
            <a:r>
              <a:rPr lang="en-US" altLang="zh-CN" sz="2800" b="1" dirty="0">
                <a:latin typeface="+mj-lt"/>
              </a:rPr>
              <a:t>Skimming</a:t>
            </a:r>
          </a:p>
          <a:p>
            <a:pPr>
              <a:lnSpc>
                <a:spcPts val="4000"/>
              </a:lnSpc>
              <a:defRPr/>
            </a:pPr>
            <a:r>
              <a:rPr lang="en-US" altLang="zh-CN" sz="2600" b="1" dirty="0">
                <a:latin typeface="+mj-lt"/>
              </a:rPr>
              <a:t>This means looking quickly through a piece of writing to find the main idea without reading every word. It is still a good idea to read the first sentence in each paragraph a  little more carefully.</a:t>
            </a:r>
            <a:endParaRPr lang="zh-CN" altLang="en-US" sz="26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4725" y="463550"/>
            <a:ext cx="7483475" cy="4132263"/>
          </a:xfrm>
          <a:prstGeom prst="rect">
            <a:avLst/>
          </a:prstGeom>
        </p:spPr>
        <p:txBody>
          <a:bodyPr>
            <a:spAutoFit/>
          </a:bodyPr>
          <a:lstStyle/>
          <a:p>
            <a:pPr>
              <a:lnSpc>
                <a:spcPts val="3500"/>
              </a:lnSpc>
              <a:defRPr/>
            </a:pPr>
            <a:r>
              <a:rPr lang="en-US" altLang="zh-CN" sz="2400" b="1" dirty="0">
                <a:latin typeface="+mj-lt"/>
                <a:ea typeface="宋体" panose="02010600030101010101" pitchFamily="2" charset="-122"/>
              </a:rPr>
              <a:t>Dear Sir,</a:t>
            </a:r>
          </a:p>
          <a:p>
            <a:pPr>
              <a:lnSpc>
                <a:spcPts val="3500"/>
              </a:lnSpc>
              <a:defRPr/>
            </a:pPr>
            <a:r>
              <a:rPr lang="en-US" altLang="zh-CN" sz="2400" b="1" dirty="0">
                <a:latin typeface="+mj-lt"/>
                <a:ea typeface="宋体" panose="02010600030101010101" pitchFamily="2" charset="-122"/>
              </a:rPr>
              <a:t>I do not understand why some parents make their kids help with housework and chores at home. Kids these days already have </a:t>
            </a:r>
            <a:r>
              <a:rPr lang="en-US" altLang="zh-CN" sz="2400" b="1" dirty="0">
                <a:solidFill>
                  <a:srgbClr val="0000FF"/>
                </a:solidFill>
                <a:latin typeface="+mj-lt"/>
                <a:ea typeface="宋体" panose="02010600030101010101" pitchFamily="2" charset="-122"/>
              </a:rPr>
              <a:t>enough stress </a:t>
            </a:r>
            <a:r>
              <a:rPr lang="en-US" altLang="zh-CN" sz="2400" b="1" dirty="0">
                <a:latin typeface="+mj-lt"/>
                <a:ea typeface="宋体" panose="02010600030101010101" pitchFamily="2" charset="-122"/>
              </a:rPr>
              <a:t>from school. They do not have time to study and do housework, too. Housework is a waste</a:t>
            </a:r>
            <a:r>
              <a:rPr lang="zh-CN" altLang="en-US" sz="2400" b="1" dirty="0">
                <a:latin typeface="+mj-lt"/>
                <a:ea typeface="宋体" panose="02010600030101010101" pitchFamily="2" charset="-122"/>
              </a:rPr>
              <a:t> </a:t>
            </a:r>
            <a:r>
              <a:rPr lang="en-US" altLang="zh-CN" sz="2400" b="1" dirty="0">
                <a:latin typeface="+mj-lt"/>
                <a:ea typeface="宋体" panose="02010600030101010101" pitchFamily="2" charset="-122"/>
              </a:rPr>
              <a:t>of their time. Could we just let them do their job as students? They should </a:t>
            </a:r>
            <a:r>
              <a:rPr lang="en-US" altLang="zh-CN" sz="2400" b="1" dirty="0">
                <a:solidFill>
                  <a:srgbClr val="0000FF"/>
                </a:solidFill>
                <a:latin typeface="+mj-lt"/>
                <a:ea typeface="宋体" panose="02010600030101010101" pitchFamily="2" charset="-122"/>
              </a:rPr>
              <a:t>spend</a:t>
            </a:r>
            <a:r>
              <a:rPr lang="en-US" altLang="zh-CN" sz="2400" b="1" dirty="0">
                <a:latin typeface="+mj-lt"/>
                <a:ea typeface="宋体" panose="02010600030101010101" pitchFamily="2" charset="-122"/>
              </a:rPr>
              <a:t> their time on schoolwork in order to get good grades and get into a good university. </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2017春下\上课课件\人八英\resource\u3\jpg\u3B_2b.jpg"/>
          <p:cNvPicPr>
            <a:picLocks noChangeAspect="1" noChangeArrowheads="1"/>
          </p:cNvPicPr>
          <p:nvPr/>
        </p:nvPicPr>
        <p:blipFill>
          <a:blip r:embed="rId2" cstate="email"/>
          <a:srcRect/>
          <a:stretch>
            <a:fillRect/>
          </a:stretch>
        </p:blipFill>
        <p:spPr bwMode="auto">
          <a:xfrm>
            <a:off x="5311775" y="2811463"/>
            <a:ext cx="2984500"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760413" y="712788"/>
            <a:ext cx="7772400" cy="2786062"/>
          </a:xfrm>
          <a:prstGeom prst="rect">
            <a:avLst/>
          </a:prstGeom>
        </p:spPr>
        <p:txBody>
          <a:bodyPr>
            <a:spAutoFit/>
          </a:bodyPr>
          <a:lstStyle/>
          <a:p>
            <a:pPr>
              <a:lnSpc>
                <a:spcPts val="3500"/>
              </a:lnSpc>
              <a:defRPr/>
            </a:pPr>
            <a:r>
              <a:rPr lang="en-US" altLang="zh-CN" sz="2400" b="1" dirty="0">
                <a:latin typeface="+mj-lt"/>
                <a:ea typeface="宋体" panose="02010600030101010101" pitchFamily="2" charset="-122"/>
              </a:rPr>
              <a:t>Also, when they get older, they will have to do housework so there is no need for them to do it now. It is the parents’ job to </a:t>
            </a:r>
            <a:r>
              <a:rPr lang="en-US" altLang="zh-CN" sz="2400" b="1" dirty="0">
                <a:solidFill>
                  <a:srgbClr val="0000FF"/>
                </a:solidFill>
                <a:latin typeface="+mj-lt"/>
                <a:ea typeface="宋体" panose="02010600030101010101" pitchFamily="2" charset="-122"/>
              </a:rPr>
              <a:t>provide</a:t>
            </a:r>
            <a:r>
              <a:rPr lang="en-US" altLang="zh-CN" sz="2400" b="1" dirty="0">
                <a:latin typeface="+mj-lt"/>
                <a:ea typeface="宋体" panose="02010600030101010101" pitchFamily="2" charset="-122"/>
              </a:rPr>
              <a:t> a clean and comfortable environment at home for their children. And anyway, I think doing chores is not so difficult. I do not </a:t>
            </a:r>
            <a:r>
              <a:rPr lang="en-US" altLang="zh-CN" sz="2400" b="1" dirty="0">
                <a:solidFill>
                  <a:srgbClr val="0000FF"/>
                </a:solidFill>
                <a:latin typeface="+mj-lt"/>
                <a:ea typeface="宋体" panose="02010600030101010101" pitchFamily="2" charset="-122"/>
              </a:rPr>
              <a:t>mind </a:t>
            </a:r>
            <a:r>
              <a:rPr lang="en-US" altLang="zh-CN" sz="2400" b="1" dirty="0">
                <a:latin typeface="+mj-lt"/>
                <a:ea typeface="宋体" panose="02010600030101010101" pitchFamily="2" charset="-122"/>
              </a:rPr>
              <a:t>doing them.</a:t>
            </a:r>
          </a:p>
          <a:p>
            <a:pPr>
              <a:lnSpc>
                <a:spcPts val="3500"/>
              </a:lnSpc>
              <a:defRPr/>
            </a:pPr>
            <a:r>
              <a:rPr lang="en-US" altLang="zh-CN" sz="2400" b="1" dirty="0">
                <a:latin typeface="+mj-lt"/>
                <a:ea typeface="宋体" panose="02010600030101010101" pitchFamily="2" charset="-122"/>
              </a:rPr>
              <a:t>Ms. Miller</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25488" y="1250950"/>
            <a:ext cx="7961312" cy="830997"/>
          </a:xfrm>
          <a:prstGeom prst="rect">
            <a:avLst/>
          </a:prstGeom>
        </p:spPr>
        <p:txBody>
          <a:bodyPr>
            <a:spAutoFit/>
          </a:bodyPr>
          <a:lstStyle/>
          <a:p>
            <a:pPr>
              <a:defRPr/>
            </a:pPr>
            <a:r>
              <a:rPr lang="en-US" altLang="zh-CN" sz="2400" b="1" dirty="0">
                <a:latin typeface="+mj-lt"/>
                <a:ea typeface="宋体" panose="02010600030101010101" pitchFamily="2" charset="-122"/>
              </a:rPr>
              <a:t>1.Kids these days already have </a:t>
            </a:r>
            <a:r>
              <a:rPr lang="en-US" altLang="zh-CN" sz="2400" b="1" dirty="0">
                <a:solidFill>
                  <a:srgbClr val="FF0000"/>
                </a:solidFill>
                <a:latin typeface="+mj-lt"/>
                <a:ea typeface="宋体" panose="02010600030101010101" pitchFamily="2" charset="-122"/>
              </a:rPr>
              <a:t>enough</a:t>
            </a:r>
            <a:r>
              <a:rPr lang="en-US" altLang="zh-CN" sz="2400" b="1" dirty="0">
                <a:latin typeface="+mj-lt"/>
                <a:ea typeface="宋体" panose="02010600030101010101" pitchFamily="2" charset="-122"/>
              </a:rPr>
              <a:t> stress from </a:t>
            </a:r>
          </a:p>
          <a:p>
            <a:pPr>
              <a:defRPr/>
            </a:pPr>
            <a:r>
              <a:rPr lang="en-US" altLang="zh-CN" sz="2400" b="1" dirty="0">
                <a:latin typeface="+mj-lt"/>
                <a:ea typeface="宋体" panose="02010600030101010101" pitchFamily="2" charset="-122"/>
              </a:rPr>
              <a:t>   school.</a:t>
            </a:r>
            <a:endParaRPr lang="zh-CN" altLang="en-US" sz="2400" b="1" dirty="0">
              <a:latin typeface="+mj-lt"/>
              <a:ea typeface="宋体" panose="02010600030101010101" pitchFamily="2" charset="-122"/>
            </a:endParaRPr>
          </a:p>
        </p:txBody>
      </p:sp>
      <p:pic>
        <p:nvPicPr>
          <p:cNvPr id="14339" name="Picture 3" descr="一级栏目"/>
          <p:cNvPicPr>
            <a:picLocks noChangeAspect="1" noChangeArrowheads="1"/>
          </p:cNvPicPr>
          <p:nvPr/>
        </p:nvPicPr>
        <p:blipFill>
          <a:blip r:embed="rId2" cstate="email"/>
          <a:srcRect/>
          <a:stretch>
            <a:fillRect/>
          </a:stretch>
        </p:blipFill>
        <p:spPr bwMode="auto">
          <a:xfrm>
            <a:off x="742950" y="34131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387"/>
          <p:cNvSpPr>
            <a:spLocks noChangeArrowheads="1"/>
          </p:cNvSpPr>
          <p:nvPr/>
        </p:nvSpPr>
        <p:spPr bwMode="auto">
          <a:xfrm>
            <a:off x="1454150" y="544513"/>
            <a:ext cx="317817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5" name="矩形 4"/>
          <p:cNvSpPr/>
          <p:nvPr/>
        </p:nvSpPr>
        <p:spPr>
          <a:xfrm>
            <a:off x="1012825" y="2346325"/>
            <a:ext cx="7451725" cy="15716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nSpc>
                <a:spcPts val="4000"/>
              </a:lnSpc>
              <a:defRPr/>
            </a:pPr>
            <a:r>
              <a:rPr lang="en-US" altLang="zh-CN" sz="2800" b="1" dirty="0">
                <a:latin typeface="+mj-lt"/>
                <a:ea typeface="+mj-ea"/>
              </a:rPr>
              <a:t>enough</a:t>
            </a:r>
            <a:r>
              <a:rPr lang="zh-CN" altLang="en-US" sz="2400" b="1" dirty="0">
                <a:latin typeface="+mj-lt"/>
                <a:ea typeface="+mj-ea"/>
              </a:rPr>
              <a:t>作形容词，修饰名词时，可放在名词前，也可放在名词后，习惯放在名词前。</a:t>
            </a:r>
            <a:r>
              <a:rPr lang="en-US" altLang="zh-CN" sz="2800" b="1" dirty="0">
                <a:latin typeface="+mj-lt"/>
                <a:ea typeface="+mj-ea"/>
              </a:rPr>
              <a:t>enough</a:t>
            </a:r>
            <a:r>
              <a:rPr lang="zh-CN" altLang="en-US" sz="2400" b="1" dirty="0">
                <a:latin typeface="+mj-lt"/>
                <a:ea typeface="+mj-ea"/>
              </a:rPr>
              <a:t>作副词时，要放在形容词</a:t>
            </a:r>
            <a:r>
              <a:rPr lang="en-US" altLang="zh-CN" sz="2400" b="1" dirty="0">
                <a:latin typeface="+mj-lt"/>
                <a:ea typeface="+mj-ea"/>
              </a:rPr>
              <a:t>/</a:t>
            </a:r>
            <a:r>
              <a:rPr lang="zh-CN" altLang="en-US" sz="2400" b="1" dirty="0">
                <a:latin typeface="+mj-lt"/>
                <a:ea typeface="+mj-ea"/>
              </a:rPr>
              <a:t>副词后，即后置。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52488" y="1119188"/>
            <a:ext cx="7604125" cy="2657475"/>
          </a:xfrm>
          <a:prstGeom prst="rect">
            <a:avLst/>
          </a:prstGeom>
        </p:spPr>
        <p:txBody>
          <a:bodyPr>
            <a:spAutoFit/>
          </a:bodyPr>
          <a:lstStyle/>
          <a:p>
            <a:pPr>
              <a:lnSpc>
                <a:spcPts val="4000"/>
              </a:lnSpc>
              <a:defRPr/>
            </a:pPr>
            <a:r>
              <a:rPr lang="en-US" altLang="zh-CN" sz="2800" b="1" dirty="0">
                <a:latin typeface="+mj-lt"/>
                <a:ea typeface="宋体" panose="02010600030101010101" pitchFamily="2" charset="-122"/>
              </a:rPr>
              <a:t>1.We have _____________ (</a:t>
            </a:r>
            <a:r>
              <a:rPr lang="zh-CN" altLang="en-US" sz="2400" b="1" dirty="0">
                <a:latin typeface="黑体" panose="02010609060101010101" pitchFamily="49" charset="-122"/>
                <a:ea typeface="黑体" panose="02010609060101010101" pitchFamily="49" charset="-122"/>
              </a:rPr>
              <a:t>足够的钱</a:t>
            </a:r>
            <a:r>
              <a:rPr lang="en-US" altLang="zh-CN" sz="2800" b="1" dirty="0">
                <a:latin typeface="+mj-lt"/>
                <a:ea typeface="宋体" panose="02010600030101010101" pitchFamily="2" charset="-122"/>
              </a:rPr>
              <a:t>)to buy a car.</a:t>
            </a:r>
          </a:p>
          <a:p>
            <a:pPr>
              <a:lnSpc>
                <a:spcPts val="4000"/>
              </a:lnSpc>
              <a:defRPr/>
            </a:pPr>
            <a:r>
              <a:rPr lang="en-US" altLang="zh-CN" sz="2800" b="1" dirty="0">
                <a:latin typeface="+mj-lt"/>
                <a:ea typeface="宋体" panose="02010600030101010101" pitchFamily="2" charset="-122"/>
              </a:rPr>
              <a:t>2.She’s __________ to decide for herself.</a:t>
            </a:r>
          </a:p>
          <a:p>
            <a:pPr>
              <a:lnSpc>
                <a:spcPts val="4000"/>
              </a:lnSpc>
              <a:defRPr/>
            </a:pPr>
            <a:r>
              <a:rPr lang="en-US" altLang="zh-CN" sz="2800" b="1" dirty="0">
                <a:latin typeface="+mj-lt"/>
                <a:ea typeface="宋体" panose="02010600030101010101" pitchFamily="2" charset="-122"/>
              </a:rPr>
              <a:t>   (</a:t>
            </a:r>
            <a:r>
              <a:rPr lang="zh-CN" altLang="en-US" sz="2400" b="1" dirty="0">
                <a:latin typeface="黑体" panose="02010609060101010101" pitchFamily="49" charset="-122"/>
                <a:ea typeface="黑体" panose="02010609060101010101" pitchFamily="49" charset="-122"/>
              </a:rPr>
              <a:t>她已到了自己做决定的年龄了。</a:t>
            </a:r>
            <a:r>
              <a:rPr lang="en-US" altLang="zh-CN" sz="2800" b="1" dirty="0">
                <a:latin typeface="+mj-lt"/>
                <a:ea typeface="宋体" panose="02010600030101010101" pitchFamily="2" charset="-122"/>
              </a:rPr>
              <a:t>)</a:t>
            </a:r>
          </a:p>
          <a:p>
            <a:pPr>
              <a:lnSpc>
                <a:spcPts val="4000"/>
              </a:lnSpc>
              <a:defRPr/>
            </a:pPr>
            <a:r>
              <a:rPr lang="en-US" altLang="zh-CN" sz="2800" b="1" dirty="0">
                <a:latin typeface="+mj-lt"/>
                <a:ea typeface="宋体" panose="02010600030101010101" pitchFamily="2" charset="-122"/>
              </a:rPr>
              <a:t>3.Little of the existing housing is of good ______</a:t>
            </a:r>
          </a:p>
          <a:p>
            <a:pPr>
              <a:lnSpc>
                <a:spcPts val="4000"/>
              </a:lnSpc>
              <a:defRPr/>
            </a:pPr>
            <a:r>
              <a:rPr lang="en-US" altLang="zh-CN" sz="2800" b="1" dirty="0">
                <a:latin typeface="+mj-lt"/>
                <a:ea typeface="宋体" panose="02010600030101010101" pitchFamily="2" charset="-122"/>
              </a:rPr>
              <a:t>   _______.</a:t>
            </a:r>
            <a:endParaRPr lang="zh-CN" altLang="en-US" sz="2800" b="1" dirty="0">
              <a:latin typeface="+mj-lt"/>
              <a:ea typeface="宋体" panose="02010600030101010101" pitchFamily="2" charset="-122"/>
            </a:endParaRPr>
          </a:p>
        </p:txBody>
      </p:sp>
      <p:sp>
        <p:nvSpPr>
          <p:cNvPr id="3" name="矩形 2"/>
          <p:cNvSpPr/>
          <p:nvPr/>
        </p:nvSpPr>
        <p:spPr>
          <a:xfrm>
            <a:off x="2554288" y="1108075"/>
            <a:ext cx="2500312" cy="523875"/>
          </a:xfrm>
          <a:prstGeom prst="rect">
            <a:avLst/>
          </a:prstGeom>
        </p:spPr>
        <p:txBody>
          <a:bodyPr wrap="none">
            <a:spAutoFit/>
          </a:bodyPr>
          <a:lstStyle/>
          <a:p>
            <a:pPr>
              <a:defRPr/>
            </a:pPr>
            <a:r>
              <a:rPr lang="en-US" altLang="zh-CN" sz="2800" b="1" dirty="0">
                <a:solidFill>
                  <a:srgbClr val="FF0000"/>
                </a:solidFill>
                <a:latin typeface="+mj-lt"/>
                <a:ea typeface="宋体" panose="02010600030101010101" pitchFamily="2" charset="-122"/>
              </a:rPr>
              <a:t>enough money </a:t>
            </a:r>
            <a:endParaRPr lang="zh-CN" altLang="en-US" sz="2800" dirty="0">
              <a:solidFill>
                <a:srgbClr val="FF0000"/>
              </a:solidFill>
              <a:latin typeface="+mj-lt"/>
              <a:ea typeface="宋体" panose="02010600030101010101" pitchFamily="2" charset="-122"/>
            </a:endParaRPr>
          </a:p>
        </p:txBody>
      </p:sp>
      <p:sp>
        <p:nvSpPr>
          <p:cNvPr id="4" name="矩形 3"/>
          <p:cNvSpPr/>
          <p:nvPr/>
        </p:nvSpPr>
        <p:spPr>
          <a:xfrm>
            <a:off x="2036763" y="1638300"/>
            <a:ext cx="1962150" cy="523875"/>
          </a:xfrm>
          <a:prstGeom prst="rect">
            <a:avLst/>
          </a:prstGeom>
        </p:spPr>
        <p:txBody>
          <a:bodyPr wrap="none">
            <a:spAutoFit/>
          </a:bodyPr>
          <a:lstStyle/>
          <a:p>
            <a:pPr>
              <a:defRPr/>
            </a:pPr>
            <a:r>
              <a:rPr lang="en-US" altLang="zh-CN" sz="2800" b="1" dirty="0">
                <a:solidFill>
                  <a:srgbClr val="FF0000"/>
                </a:solidFill>
                <a:latin typeface="+mj-lt"/>
                <a:ea typeface="宋体" panose="02010600030101010101" pitchFamily="2" charset="-122"/>
              </a:rPr>
              <a:t>old enough </a:t>
            </a:r>
            <a:endParaRPr lang="zh-CN" altLang="en-US" sz="2800" dirty="0">
              <a:solidFill>
                <a:srgbClr val="FF0000"/>
              </a:solidFill>
              <a:latin typeface="+mj-lt"/>
              <a:ea typeface="宋体" panose="02010600030101010101" pitchFamily="2" charset="-122"/>
            </a:endParaRPr>
          </a:p>
        </p:txBody>
      </p:sp>
      <p:sp>
        <p:nvSpPr>
          <p:cNvPr id="5" name="矩形 4"/>
          <p:cNvSpPr/>
          <p:nvPr/>
        </p:nvSpPr>
        <p:spPr>
          <a:xfrm>
            <a:off x="1160463" y="2678113"/>
            <a:ext cx="7316787" cy="954087"/>
          </a:xfrm>
          <a:prstGeom prst="rect">
            <a:avLst/>
          </a:prstGeom>
        </p:spPr>
        <p:txBody>
          <a:bodyPr wrap="none">
            <a:spAutoFit/>
          </a:bodyPr>
          <a:lstStyle/>
          <a:p>
            <a:pPr>
              <a:defRPr/>
            </a:pPr>
            <a:r>
              <a:rPr lang="en-US" altLang="zh-CN" sz="2800" b="1" dirty="0">
                <a:solidFill>
                  <a:srgbClr val="FF0000"/>
                </a:solidFill>
                <a:latin typeface="+mj-lt"/>
                <a:ea typeface="宋体" panose="02010600030101010101" pitchFamily="2" charset="-122"/>
              </a:rPr>
              <a:t>                                                                  enough </a:t>
            </a:r>
          </a:p>
          <a:p>
            <a:pPr>
              <a:defRPr/>
            </a:pPr>
            <a:r>
              <a:rPr lang="en-US" altLang="zh-CN" sz="2800" b="1" dirty="0">
                <a:solidFill>
                  <a:srgbClr val="FF0000"/>
                </a:solidFill>
                <a:latin typeface="+mj-lt"/>
                <a:ea typeface="宋体" panose="02010600030101010101" pitchFamily="2" charset="-122"/>
              </a:rPr>
              <a:t>quality</a:t>
            </a:r>
            <a:endParaRPr lang="zh-CN" altLang="en-US" sz="2800" dirty="0">
              <a:solidFill>
                <a:srgbClr val="FF0000"/>
              </a:solidFill>
              <a:latin typeface="+mj-l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7413" y="742950"/>
            <a:ext cx="7609976" cy="830997"/>
          </a:xfrm>
          <a:prstGeom prst="rect">
            <a:avLst/>
          </a:prstGeom>
        </p:spPr>
        <p:txBody>
          <a:bodyPr wrap="square">
            <a:spAutoFit/>
          </a:bodyPr>
          <a:lstStyle/>
          <a:p>
            <a:pPr>
              <a:defRPr/>
            </a:pPr>
            <a:r>
              <a:rPr lang="en-US" altLang="zh-CN" sz="2400" b="1" dirty="0">
                <a:latin typeface="+mj-lt"/>
                <a:ea typeface="宋体" panose="02010600030101010101" pitchFamily="2" charset="-122"/>
              </a:rPr>
              <a:t>2.They should </a:t>
            </a:r>
            <a:r>
              <a:rPr lang="en-US" altLang="zh-CN" sz="2400" b="1" dirty="0">
                <a:solidFill>
                  <a:srgbClr val="FF0000"/>
                </a:solidFill>
                <a:latin typeface="+mj-lt"/>
                <a:ea typeface="宋体" panose="02010600030101010101" pitchFamily="2" charset="-122"/>
              </a:rPr>
              <a:t>spend</a:t>
            </a:r>
            <a:r>
              <a:rPr lang="en-US" altLang="zh-CN" sz="2400" b="1" dirty="0">
                <a:latin typeface="+mj-lt"/>
                <a:ea typeface="宋体" panose="02010600030101010101" pitchFamily="2" charset="-122"/>
              </a:rPr>
              <a:t> their time on schoolwork </a:t>
            </a:r>
          </a:p>
          <a:p>
            <a:pPr>
              <a:defRPr/>
            </a:pPr>
            <a:r>
              <a:rPr lang="en-US" altLang="zh-CN" sz="2400" b="1" dirty="0">
                <a:latin typeface="+mj-lt"/>
                <a:ea typeface="宋体" panose="02010600030101010101" pitchFamily="2" charset="-122"/>
              </a:rPr>
              <a:t>   in order to get good grades and ...</a:t>
            </a:r>
            <a:endParaRPr lang="zh-CN" altLang="en-US" sz="2400" b="1" dirty="0">
              <a:latin typeface="+mj-lt"/>
              <a:ea typeface="宋体" panose="02010600030101010101" pitchFamily="2" charset="-122"/>
            </a:endParaRPr>
          </a:p>
        </p:txBody>
      </p:sp>
      <p:sp>
        <p:nvSpPr>
          <p:cNvPr id="3" name="矩形 2"/>
          <p:cNvSpPr/>
          <p:nvPr/>
        </p:nvSpPr>
        <p:spPr>
          <a:xfrm>
            <a:off x="1149350" y="1884363"/>
            <a:ext cx="7243536" cy="2144177"/>
          </a:xfrm>
          <a:prstGeom prst="rect">
            <a:avLst/>
          </a:prstGeom>
          <a:ln w="38100"/>
        </p:spPr>
        <p:style>
          <a:lnRef idx="2">
            <a:schemeClr val="accent4"/>
          </a:lnRef>
          <a:fillRef idx="1">
            <a:schemeClr val="lt1"/>
          </a:fillRef>
          <a:effectRef idx="0">
            <a:schemeClr val="accent4"/>
          </a:effectRef>
          <a:fontRef idx="minor">
            <a:schemeClr val="dk1"/>
          </a:fontRef>
        </p:style>
        <p:txBody>
          <a:bodyPr wrap="square">
            <a:spAutoFit/>
          </a:bodyPr>
          <a:lstStyle/>
          <a:p>
            <a:pPr>
              <a:lnSpc>
                <a:spcPts val="4000"/>
              </a:lnSpc>
              <a:defRPr/>
            </a:pPr>
            <a:r>
              <a:rPr lang="en-US" altLang="zh-CN" sz="2800" b="1" dirty="0">
                <a:latin typeface="+mj-lt"/>
                <a:ea typeface="+mj-ea"/>
              </a:rPr>
              <a:t>spend</a:t>
            </a:r>
            <a:r>
              <a:rPr lang="zh-CN" altLang="en-US" sz="2400" b="1" dirty="0">
                <a:latin typeface="+mj-lt"/>
                <a:ea typeface="+mj-ea"/>
              </a:rPr>
              <a:t>作动词意为“花费”，其主语必须是人，</a:t>
            </a:r>
            <a:endParaRPr lang="en-US" altLang="zh-CN" sz="2400" b="1" dirty="0">
              <a:latin typeface="+mj-lt"/>
              <a:ea typeface="+mj-ea"/>
            </a:endParaRPr>
          </a:p>
          <a:p>
            <a:pPr>
              <a:lnSpc>
                <a:spcPts val="4000"/>
              </a:lnSpc>
              <a:defRPr/>
            </a:pPr>
            <a:r>
              <a:rPr lang="zh-CN" altLang="en-US" sz="2400" b="1" dirty="0">
                <a:latin typeface="+mj-lt"/>
                <a:ea typeface="+mj-ea"/>
              </a:rPr>
              <a:t>句式</a:t>
            </a:r>
            <a:r>
              <a:rPr lang="en-US" altLang="zh-CN" sz="2400" b="1" dirty="0">
                <a:latin typeface="+mj-lt"/>
                <a:ea typeface="+mj-ea"/>
              </a:rPr>
              <a:t>: </a:t>
            </a:r>
            <a:r>
              <a:rPr lang="en-US" altLang="zh-CN" sz="2800" b="1" dirty="0">
                <a:latin typeface="+mj-lt"/>
                <a:ea typeface="+mj-ea"/>
              </a:rPr>
              <a:t>sb. spends some time/money on </a:t>
            </a:r>
            <a:r>
              <a:rPr lang="en-US" altLang="zh-CN" sz="2800" b="1" dirty="0" err="1">
                <a:latin typeface="+mj-lt"/>
                <a:ea typeface="+mj-ea"/>
              </a:rPr>
              <a:t>sth</a:t>
            </a:r>
            <a:r>
              <a:rPr lang="en-US" altLang="zh-CN" sz="2800" b="1" dirty="0">
                <a:latin typeface="+mj-lt"/>
                <a:ea typeface="+mj-ea"/>
              </a:rPr>
              <a:t>.</a:t>
            </a:r>
          </a:p>
          <a:p>
            <a:pPr>
              <a:lnSpc>
                <a:spcPts val="4000"/>
              </a:lnSpc>
              <a:defRPr/>
            </a:pPr>
            <a:r>
              <a:rPr lang="en-US" altLang="zh-CN" sz="2800" b="1" dirty="0">
                <a:latin typeface="+mj-lt"/>
                <a:ea typeface="+mj-ea"/>
              </a:rPr>
              <a:t>    </a:t>
            </a:r>
            <a:r>
              <a:rPr lang="zh-CN" altLang="en-US" sz="2400" b="1" dirty="0" smtClean="0">
                <a:latin typeface="+mj-lt"/>
                <a:ea typeface="+mj-ea"/>
              </a:rPr>
              <a:t>或</a:t>
            </a:r>
            <a:r>
              <a:rPr lang="en-US" altLang="zh-CN" sz="2800" b="1" dirty="0">
                <a:latin typeface="+mj-lt"/>
                <a:ea typeface="+mj-ea"/>
              </a:rPr>
              <a:t>spend some time/money in doing </a:t>
            </a:r>
            <a:r>
              <a:rPr lang="en-US" altLang="zh-CN" sz="2800" b="1" dirty="0" err="1">
                <a:latin typeface="+mj-lt"/>
                <a:ea typeface="+mj-ea"/>
              </a:rPr>
              <a:t>sth</a:t>
            </a:r>
            <a:r>
              <a:rPr lang="en-US" altLang="zh-CN" sz="2800" b="1" dirty="0">
                <a:latin typeface="+mj-lt"/>
                <a:ea typeface="+mj-ea"/>
              </a:rPr>
              <a:t>.</a:t>
            </a:r>
          </a:p>
          <a:p>
            <a:pPr>
              <a:lnSpc>
                <a:spcPts val="4000"/>
              </a:lnSpc>
              <a:defRPr/>
            </a:pPr>
            <a:r>
              <a:rPr lang="en-US" altLang="zh-CN" sz="2800" b="1" dirty="0">
                <a:latin typeface="+mj-lt"/>
                <a:ea typeface="+mj-ea"/>
              </a:rPr>
              <a:t>        </a:t>
            </a:r>
            <a:r>
              <a:rPr lang="zh-CN" altLang="en-US" sz="2400" b="1" dirty="0">
                <a:latin typeface="+mj-lt"/>
                <a:ea typeface="+mj-ea"/>
              </a:rPr>
              <a:t> 其中介词</a:t>
            </a:r>
            <a:r>
              <a:rPr lang="en-US" altLang="zh-CN" sz="2800" b="1" dirty="0">
                <a:latin typeface="+mj-lt"/>
                <a:ea typeface="+mj-ea"/>
              </a:rPr>
              <a:t>in</a:t>
            </a:r>
            <a:r>
              <a:rPr lang="zh-CN" altLang="en-US" sz="2400" b="1" dirty="0">
                <a:latin typeface="+mj-lt"/>
                <a:ea typeface="+mj-ea"/>
              </a:rPr>
              <a:t>可以省略。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350" y="1109663"/>
            <a:ext cx="6345238" cy="2100262"/>
          </a:xfrm>
          <a:prstGeom prst="rect">
            <a:avLst/>
          </a:prstGeom>
        </p:spPr>
        <p:txBody>
          <a:bodyPr wrap="none">
            <a:spAutoFit/>
          </a:bodyPr>
          <a:lstStyle/>
          <a:p>
            <a:pPr>
              <a:lnSpc>
                <a:spcPts val="4000"/>
              </a:lnSpc>
              <a:defRPr/>
            </a:pPr>
            <a:r>
              <a:rPr lang="zh-CN" altLang="en-US" sz="2400" b="1" dirty="0">
                <a:latin typeface="+mj-lt"/>
                <a:ea typeface="+mj-ea"/>
              </a:rPr>
              <a:t>安迪花了很多钱买书。</a:t>
            </a:r>
            <a:endParaRPr lang="en-US" altLang="zh-CN" sz="2400" b="1" dirty="0">
              <a:latin typeface="+mj-lt"/>
              <a:ea typeface="+mj-ea"/>
            </a:endParaRPr>
          </a:p>
          <a:p>
            <a:pPr>
              <a:lnSpc>
                <a:spcPts val="4000"/>
              </a:lnSpc>
              <a:defRPr/>
            </a:pPr>
            <a:r>
              <a:rPr lang="en-US" altLang="zh-CN" sz="2800" b="1" dirty="0">
                <a:latin typeface="+mj-lt"/>
                <a:ea typeface="+mj-ea"/>
              </a:rPr>
              <a:t>Andy has spent a lot of money on books.</a:t>
            </a:r>
          </a:p>
          <a:p>
            <a:pPr>
              <a:lnSpc>
                <a:spcPts val="4000"/>
              </a:lnSpc>
              <a:defRPr/>
            </a:pPr>
            <a:r>
              <a:rPr lang="zh-CN" altLang="en-US" sz="2400" b="1" dirty="0">
                <a:latin typeface="+mj-lt"/>
                <a:ea typeface="+mj-ea"/>
              </a:rPr>
              <a:t>我看电视花的时间太多。</a:t>
            </a:r>
            <a:endParaRPr lang="en-US" altLang="zh-CN" sz="2400" b="1" dirty="0">
              <a:latin typeface="+mj-lt"/>
              <a:ea typeface="+mj-ea"/>
            </a:endParaRPr>
          </a:p>
          <a:p>
            <a:pPr>
              <a:lnSpc>
                <a:spcPts val="4000"/>
              </a:lnSpc>
              <a:defRPr/>
            </a:pPr>
            <a:r>
              <a:rPr lang="en-US" altLang="zh-CN" sz="2800" b="1" dirty="0">
                <a:latin typeface="+mj-lt"/>
                <a:ea typeface="+mj-ea"/>
              </a:rPr>
              <a:t>I spend too much time watching TV.</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1063" y="503238"/>
            <a:ext cx="7773080" cy="1384300"/>
          </a:xfrm>
          <a:prstGeom prst="rect">
            <a:avLst/>
          </a:prstGeom>
        </p:spPr>
        <p:txBody>
          <a:bodyPr wrap="square">
            <a:spAutoFit/>
          </a:bodyPr>
          <a:lstStyle/>
          <a:p>
            <a:pPr>
              <a:defRPr/>
            </a:pPr>
            <a:r>
              <a:rPr lang="en-US" altLang="zh-CN" sz="2800" b="1" dirty="0">
                <a:latin typeface="+mj-lt"/>
                <a:ea typeface="宋体" panose="02010600030101010101" pitchFamily="2" charset="-122"/>
              </a:rPr>
              <a:t>3.It is the parents’ job to </a:t>
            </a:r>
            <a:r>
              <a:rPr lang="en-US" altLang="zh-CN" sz="2800" b="1" dirty="0">
                <a:solidFill>
                  <a:srgbClr val="FF0000"/>
                </a:solidFill>
                <a:latin typeface="+mj-lt"/>
                <a:ea typeface="宋体" panose="02010600030101010101" pitchFamily="2" charset="-122"/>
              </a:rPr>
              <a:t>provide</a:t>
            </a:r>
            <a:r>
              <a:rPr lang="en-US" altLang="zh-CN" sz="2800" b="1" dirty="0">
                <a:latin typeface="+mj-lt"/>
                <a:ea typeface="宋体" panose="02010600030101010101" pitchFamily="2" charset="-122"/>
              </a:rPr>
              <a:t> a clean and </a:t>
            </a:r>
          </a:p>
          <a:p>
            <a:pPr>
              <a:defRPr/>
            </a:pPr>
            <a:r>
              <a:rPr lang="en-US" altLang="zh-CN" sz="2800" b="1" dirty="0">
                <a:latin typeface="+mj-lt"/>
                <a:ea typeface="宋体" panose="02010600030101010101" pitchFamily="2" charset="-122"/>
              </a:rPr>
              <a:t>   comfortable environment at home for their </a:t>
            </a:r>
          </a:p>
          <a:p>
            <a:pPr>
              <a:defRPr/>
            </a:pPr>
            <a:r>
              <a:rPr lang="en-US" altLang="zh-CN" sz="2800" b="1" dirty="0">
                <a:latin typeface="+mj-lt"/>
                <a:ea typeface="宋体" panose="02010600030101010101" pitchFamily="2" charset="-122"/>
              </a:rPr>
              <a:t>   children.</a:t>
            </a:r>
            <a:endParaRPr lang="zh-CN" altLang="en-US" sz="2800" b="1" dirty="0">
              <a:latin typeface="+mj-lt"/>
              <a:ea typeface="宋体" panose="02010600030101010101" pitchFamily="2" charset="-122"/>
            </a:endParaRPr>
          </a:p>
        </p:txBody>
      </p:sp>
      <p:sp>
        <p:nvSpPr>
          <p:cNvPr id="3" name="矩形 2"/>
          <p:cNvSpPr/>
          <p:nvPr/>
        </p:nvSpPr>
        <p:spPr>
          <a:xfrm>
            <a:off x="1130300" y="2006600"/>
            <a:ext cx="6629400" cy="99060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nSpc>
                <a:spcPts val="3500"/>
              </a:lnSpc>
              <a:defRPr/>
            </a:pPr>
            <a:r>
              <a:rPr lang="en-US" altLang="zh-CN" sz="2800" b="1" dirty="0">
                <a:latin typeface="+mj-lt"/>
                <a:ea typeface="+mj-ea"/>
              </a:rPr>
              <a:t> provide </a:t>
            </a:r>
            <a:r>
              <a:rPr lang="en-US" altLang="zh-CN" sz="2800" b="1" dirty="0" err="1">
                <a:latin typeface="+mj-lt"/>
                <a:ea typeface="+mj-ea"/>
              </a:rPr>
              <a:t>sth</a:t>
            </a:r>
            <a:r>
              <a:rPr lang="en-US" altLang="zh-CN" sz="2800" b="1" dirty="0">
                <a:latin typeface="+mj-lt"/>
                <a:ea typeface="+mj-ea"/>
              </a:rPr>
              <a:t>. for sb</a:t>
            </a:r>
            <a:r>
              <a:rPr lang="en-US" altLang="zh-CN" sz="2400" b="1" dirty="0">
                <a:latin typeface="+mj-lt"/>
                <a:ea typeface="+mj-ea"/>
              </a:rPr>
              <a:t>.</a:t>
            </a:r>
            <a:r>
              <a:rPr lang="zh-CN" altLang="en-US" sz="2400" b="1" dirty="0">
                <a:latin typeface="+mj-lt"/>
                <a:ea typeface="+mj-ea"/>
              </a:rPr>
              <a:t>表示“为某人提供某物”，也可以换成</a:t>
            </a:r>
            <a:r>
              <a:rPr lang="en-US" altLang="zh-CN" sz="2800" b="1" dirty="0">
                <a:latin typeface="+mj-lt"/>
                <a:ea typeface="+mj-ea"/>
              </a:rPr>
              <a:t>provide sb. with </a:t>
            </a:r>
            <a:r>
              <a:rPr lang="en-US" altLang="zh-CN" sz="2800" b="1" dirty="0" err="1">
                <a:latin typeface="+mj-lt"/>
                <a:ea typeface="+mj-ea"/>
              </a:rPr>
              <a:t>sth</a:t>
            </a:r>
            <a:r>
              <a:rPr lang="en-US" altLang="zh-CN" sz="2400" b="1" dirty="0">
                <a:latin typeface="+mj-lt"/>
                <a:ea typeface="+mj-ea"/>
              </a:rPr>
              <a:t>.</a:t>
            </a:r>
            <a:r>
              <a:rPr lang="zh-CN" altLang="en-US" sz="2400" b="1" dirty="0">
                <a:latin typeface="+mj-lt"/>
                <a:ea typeface="+mj-ea"/>
              </a:rPr>
              <a:t>。</a:t>
            </a:r>
          </a:p>
        </p:txBody>
      </p:sp>
      <p:sp>
        <p:nvSpPr>
          <p:cNvPr id="4" name="矩形 3"/>
          <p:cNvSpPr/>
          <p:nvPr/>
        </p:nvSpPr>
        <p:spPr>
          <a:xfrm>
            <a:off x="1130300" y="3205163"/>
            <a:ext cx="7235825" cy="1323975"/>
          </a:xfrm>
          <a:prstGeom prst="rect">
            <a:avLst/>
          </a:prstGeom>
        </p:spPr>
        <p:txBody>
          <a:bodyPr wrap="none">
            <a:spAutoFit/>
          </a:bodyPr>
          <a:lstStyle/>
          <a:p>
            <a:pPr>
              <a:defRPr/>
            </a:pPr>
            <a:r>
              <a:rPr lang="zh-CN" altLang="en-US" sz="2400" b="1" dirty="0">
                <a:latin typeface="+mj-lt"/>
                <a:ea typeface="+mj-ea"/>
              </a:rPr>
              <a:t>我们为饥饿的孩子提供食物。</a:t>
            </a:r>
            <a:endParaRPr lang="en-US" altLang="zh-CN" sz="2400" b="1" dirty="0">
              <a:latin typeface="+mj-lt"/>
              <a:ea typeface="+mj-ea"/>
            </a:endParaRPr>
          </a:p>
          <a:p>
            <a:pPr>
              <a:defRPr/>
            </a:pPr>
            <a:r>
              <a:rPr lang="en-US" altLang="zh-CN" sz="2800" b="1" dirty="0">
                <a:latin typeface="+mj-lt"/>
                <a:ea typeface="+mj-ea"/>
              </a:rPr>
              <a:t>We provided the hungry children with food.</a:t>
            </a:r>
          </a:p>
          <a:p>
            <a:pPr>
              <a:defRPr/>
            </a:pPr>
            <a:r>
              <a:rPr lang="en-US" altLang="zh-CN" sz="2800" b="1" dirty="0">
                <a:latin typeface="+mj-lt"/>
                <a:ea typeface="+mj-ea"/>
              </a:rPr>
              <a:t>We provided the food for the hungry children</a:t>
            </a:r>
            <a:r>
              <a:rPr lang="en-US" altLang="zh-CN" sz="2400" b="1" dirty="0">
                <a:latin typeface="+mj-lt"/>
                <a:ea typeface="+mj-ea"/>
              </a:rPr>
              <a:t>.</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ipe(down)">
                                      <p:cBhvr>
                                        <p:cTn id="43" dur="580">
                                          <p:stCondLst>
                                            <p:cond delay="0"/>
                                          </p:stCondLst>
                                        </p:cTn>
                                        <p:tgtEl>
                                          <p:spTgt spid="4">
                                            <p:txEl>
                                              <p:pRg st="0" end="0"/>
                                            </p:txEl>
                                          </p:spTgt>
                                        </p:tgtEl>
                                      </p:cBhvr>
                                    </p:animEffect>
                                    <p:anim calcmode="lin" valueType="num">
                                      <p:cBhvr>
                                        <p:cTn id="44"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0" end="0"/>
                                            </p:txEl>
                                          </p:spTgt>
                                        </p:tgtEl>
                                      </p:cBhvr>
                                      <p:to x="100000" y="60000"/>
                                    </p:animScale>
                                    <p:animScale>
                                      <p:cBhvr>
                                        <p:cTn id="50" dur="166" decel="50000">
                                          <p:stCondLst>
                                            <p:cond delay="676"/>
                                          </p:stCondLst>
                                        </p:cTn>
                                        <p:tgtEl>
                                          <p:spTgt spid="4">
                                            <p:txEl>
                                              <p:pRg st="0" end="0"/>
                                            </p:txEl>
                                          </p:spTgt>
                                        </p:tgtEl>
                                      </p:cBhvr>
                                      <p:to x="100000" y="100000"/>
                                    </p:animScale>
                                    <p:animScale>
                                      <p:cBhvr>
                                        <p:cTn id="51" dur="26">
                                          <p:stCondLst>
                                            <p:cond delay="1312"/>
                                          </p:stCondLst>
                                        </p:cTn>
                                        <p:tgtEl>
                                          <p:spTgt spid="4">
                                            <p:txEl>
                                              <p:pRg st="0" end="0"/>
                                            </p:txEl>
                                          </p:spTgt>
                                        </p:tgtEl>
                                      </p:cBhvr>
                                      <p:to x="100000" y="80000"/>
                                    </p:animScale>
                                    <p:animScale>
                                      <p:cBhvr>
                                        <p:cTn id="52" dur="166" decel="50000">
                                          <p:stCondLst>
                                            <p:cond delay="1338"/>
                                          </p:stCondLst>
                                        </p:cTn>
                                        <p:tgtEl>
                                          <p:spTgt spid="4">
                                            <p:txEl>
                                              <p:pRg st="0" end="0"/>
                                            </p:txEl>
                                          </p:spTgt>
                                        </p:tgtEl>
                                      </p:cBhvr>
                                      <p:to x="100000" y="100000"/>
                                    </p:animScale>
                                    <p:animScale>
                                      <p:cBhvr>
                                        <p:cTn id="53" dur="26">
                                          <p:stCondLst>
                                            <p:cond delay="1642"/>
                                          </p:stCondLst>
                                        </p:cTn>
                                        <p:tgtEl>
                                          <p:spTgt spid="4">
                                            <p:txEl>
                                              <p:pRg st="0" end="0"/>
                                            </p:txEl>
                                          </p:spTgt>
                                        </p:tgtEl>
                                      </p:cBhvr>
                                      <p:to x="100000" y="90000"/>
                                    </p:animScale>
                                    <p:animScale>
                                      <p:cBhvr>
                                        <p:cTn id="54" dur="166" decel="50000">
                                          <p:stCondLst>
                                            <p:cond delay="1668"/>
                                          </p:stCondLst>
                                        </p:cTn>
                                        <p:tgtEl>
                                          <p:spTgt spid="4">
                                            <p:txEl>
                                              <p:pRg st="0" end="0"/>
                                            </p:txEl>
                                          </p:spTgt>
                                        </p:tgtEl>
                                      </p:cBhvr>
                                      <p:to x="100000" y="100000"/>
                                    </p:animScale>
                                    <p:animScale>
                                      <p:cBhvr>
                                        <p:cTn id="55" dur="26">
                                          <p:stCondLst>
                                            <p:cond delay="1808"/>
                                          </p:stCondLst>
                                        </p:cTn>
                                        <p:tgtEl>
                                          <p:spTgt spid="4">
                                            <p:txEl>
                                              <p:pRg st="0" end="0"/>
                                            </p:txEl>
                                          </p:spTgt>
                                        </p:tgtEl>
                                      </p:cBhvr>
                                      <p:to x="100000" y="95000"/>
                                    </p:animScale>
                                    <p:animScale>
                                      <p:cBhvr>
                                        <p:cTn id="56" dur="166" decel="50000">
                                          <p:stCondLst>
                                            <p:cond delay="1834"/>
                                          </p:stCondLst>
                                        </p:cTn>
                                        <p:tgtEl>
                                          <p:spTgt spid="4">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wipe(down)">
                                      <p:cBhvr>
                                        <p:cTn id="61" dur="580">
                                          <p:stCondLst>
                                            <p:cond delay="0"/>
                                          </p:stCondLst>
                                        </p:cTn>
                                        <p:tgtEl>
                                          <p:spTgt spid="4">
                                            <p:txEl>
                                              <p:pRg st="1" end="1"/>
                                            </p:txEl>
                                          </p:spTgt>
                                        </p:tgtEl>
                                      </p:cBhvr>
                                    </p:animEffect>
                                    <p:anim calcmode="lin" valueType="num">
                                      <p:cBhvr>
                                        <p:cTn id="62"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1" end="1"/>
                                            </p:txEl>
                                          </p:spTgt>
                                        </p:tgtEl>
                                      </p:cBhvr>
                                      <p:to x="100000" y="60000"/>
                                    </p:animScale>
                                    <p:animScale>
                                      <p:cBhvr>
                                        <p:cTn id="68" dur="166" decel="50000">
                                          <p:stCondLst>
                                            <p:cond delay="676"/>
                                          </p:stCondLst>
                                        </p:cTn>
                                        <p:tgtEl>
                                          <p:spTgt spid="4">
                                            <p:txEl>
                                              <p:pRg st="1" end="1"/>
                                            </p:txEl>
                                          </p:spTgt>
                                        </p:tgtEl>
                                      </p:cBhvr>
                                      <p:to x="100000" y="100000"/>
                                    </p:animScale>
                                    <p:animScale>
                                      <p:cBhvr>
                                        <p:cTn id="69" dur="26">
                                          <p:stCondLst>
                                            <p:cond delay="1312"/>
                                          </p:stCondLst>
                                        </p:cTn>
                                        <p:tgtEl>
                                          <p:spTgt spid="4">
                                            <p:txEl>
                                              <p:pRg st="1" end="1"/>
                                            </p:txEl>
                                          </p:spTgt>
                                        </p:tgtEl>
                                      </p:cBhvr>
                                      <p:to x="100000" y="80000"/>
                                    </p:animScale>
                                    <p:animScale>
                                      <p:cBhvr>
                                        <p:cTn id="70" dur="166" decel="50000">
                                          <p:stCondLst>
                                            <p:cond delay="1338"/>
                                          </p:stCondLst>
                                        </p:cTn>
                                        <p:tgtEl>
                                          <p:spTgt spid="4">
                                            <p:txEl>
                                              <p:pRg st="1" end="1"/>
                                            </p:txEl>
                                          </p:spTgt>
                                        </p:tgtEl>
                                      </p:cBhvr>
                                      <p:to x="100000" y="100000"/>
                                    </p:animScale>
                                    <p:animScale>
                                      <p:cBhvr>
                                        <p:cTn id="71" dur="26">
                                          <p:stCondLst>
                                            <p:cond delay="1642"/>
                                          </p:stCondLst>
                                        </p:cTn>
                                        <p:tgtEl>
                                          <p:spTgt spid="4">
                                            <p:txEl>
                                              <p:pRg st="1" end="1"/>
                                            </p:txEl>
                                          </p:spTgt>
                                        </p:tgtEl>
                                      </p:cBhvr>
                                      <p:to x="100000" y="90000"/>
                                    </p:animScale>
                                    <p:animScale>
                                      <p:cBhvr>
                                        <p:cTn id="72" dur="166" decel="50000">
                                          <p:stCondLst>
                                            <p:cond delay="1668"/>
                                          </p:stCondLst>
                                        </p:cTn>
                                        <p:tgtEl>
                                          <p:spTgt spid="4">
                                            <p:txEl>
                                              <p:pRg st="1" end="1"/>
                                            </p:txEl>
                                          </p:spTgt>
                                        </p:tgtEl>
                                      </p:cBhvr>
                                      <p:to x="100000" y="100000"/>
                                    </p:animScale>
                                    <p:animScale>
                                      <p:cBhvr>
                                        <p:cTn id="73" dur="26">
                                          <p:stCondLst>
                                            <p:cond delay="1808"/>
                                          </p:stCondLst>
                                        </p:cTn>
                                        <p:tgtEl>
                                          <p:spTgt spid="4">
                                            <p:txEl>
                                              <p:pRg st="1" end="1"/>
                                            </p:txEl>
                                          </p:spTgt>
                                        </p:tgtEl>
                                      </p:cBhvr>
                                      <p:to x="100000" y="95000"/>
                                    </p:animScale>
                                    <p:animScale>
                                      <p:cBhvr>
                                        <p:cTn id="74" dur="166" decel="50000">
                                          <p:stCondLst>
                                            <p:cond delay="1834"/>
                                          </p:stCondLst>
                                        </p:cTn>
                                        <p:tgtEl>
                                          <p:spTgt spid="4">
                                            <p:txEl>
                                              <p:pRg st="1" end="1"/>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Effect transition="in" filter="wipe(down)">
                                      <p:cBhvr>
                                        <p:cTn id="79" dur="580">
                                          <p:stCondLst>
                                            <p:cond delay="0"/>
                                          </p:stCondLst>
                                        </p:cTn>
                                        <p:tgtEl>
                                          <p:spTgt spid="4">
                                            <p:txEl>
                                              <p:pRg st="2" end="2"/>
                                            </p:txEl>
                                          </p:spTgt>
                                        </p:tgtEl>
                                      </p:cBhvr>
                                    </p:animEffect>
                                    <p:anim calcmode="lin" valueType="num">
                                      <p:cBhvr>
                                        <p:cTn id="8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xEl>
                                              <p:pRg st="2" end="2"/>
                                            </p:txEl>
                                          </p:spTgt>
                                        </p:tgtEl>
                                      </p:cBhvr>
                                      <p:to x="100000" y="60000"/>
                                    </p:animScale>
                                    <p:animScale>
                                      <p:cBhvr>
                                        <p:cTn id="86" dur="166" decel="50000">
                                          <p:stCondLst>
                                            <p:cond delay="676"/>
                                          </p:stCondLst>
                                        </p:cTn>
                                        <p:tgtEl>
                                          <p:spTgt spid="4">
                                            <p:txEl>
                                              <p:pRg st="2" end="2"/>
                                            </p:txEl>
                                          </p:spTgt>
                                        </p:tgtEl>
                                      </p:cBhvr>
                                      <p:to x="100000" y="100000"/>
                                    </p:animScale>
                                    <p:animScale>
                                      <p:cBhvr>
                                        <p:cTn id="87" dur="26">
                                          <p:stCondLst>
                                            <p:cond delay="1312"/>
                                          </p:stCondLst>
                                        </p:cTn>
                                        <p:tgtEl>
                                          <p:spTgt spid="4">
                                            <p:txEl>
                                              <p:pRg st="2" end="2"/>
                                            </p:txEl>
                                          </p:spTgt>
                                        </p:tgtEl>
                                      </p:cBhvr>
                                      <p:to x="100000" y="80000"/>
                                    </p:animScale>
                                    <p:animScale>
                                      <p:cBhvr>
                                        <p:cTn id="88" dur="166" decel="50000">
                                          <p:stCondLst>
                                            <p:cond delay="1338"/>
                                          </p:stCondLst>
                                        </p:cTn>
                                        <p:tgtEl>
                                          <p:spTgt spid="4">
                                            <p:txEl>
                                              <p:pRg st="2" end="2"/>
                                            </p:txEl>
                                          </p:spTgt>
                                        </p:tgtEl>
                                      </p:cBhvr>
                                      <p:to x="100000" y="100000"/>
                                    </p:animScale>
                                    <p:animScale>
                                      <p:cBhvr>
                                        <p:cTn id="89" dur="26">
                                          <p:stCondLst>
                                            <p:cond delay="1642"/>
                                          </p:stCondLst>
                                        </p:cTn>
                                        <p:tgtEl>
                                          <p:spTgt spid="4">
                                            <p:txEl>
                                              <p:pRg st="2" end="2"/>
                                            </p:txEl>
                                          </p:spTgt>
                                        </p:tgtEl>
                                      </p:cBhvr>
                                      <p:to x="100000" y="90000"/>
                                    </p:animScale>
                                    <p:animScale>
                                      <p:cBhvr>
                                        <p:cTn id="90" dur="166" decel="50000">
                                          <p:stCondLst>
                                            <p:cond delay="1668"/>
                                          </p:stCondLst>
                                        </p:cTn>
                                        <p:tgtEl>
                                          <p:spTgt spid="4">
                                            <p:txEl>
                                              <p:pRg st="2" end="2"/>
                                            </p:txEl>
                                          </p:spTgt>
                                        </p:tgtEl>
                                      </p:cBhvr>
                                      <p:to x="100000" y="100000"/>
                                    </p:animScale>
                                    <p:animScale>
                                      <p:cBhvr>
                                        <p:cTn id="91" dur="26">
                                          <p:stCondLst>
                                            <p:cond delay="1808"/>
                                          </p:stCondLst>
                                        </p:cTn>
                                        <p:tgtEl>
                                          <p:spTgt spid="4">
                                            <p:txEl>
                                              <p:pRg st="2" end="2"/>
                                            </p:txEl>
                                          </p:spTgt>
                                        </p:tgtEl>
                                      </p:cBhvr>
                                      <p:to x="100000" y="95000"/>
                                    </p:animScale>
                                    <p:animScale>
                                      <p:cBhvr>
                                        <p:cTn id="92"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50863" y="573088"/>
            <a:ext cx="4992687" cy="522287"/>
          </a:xfrm>
          <a:prstGeom prst="rect">
            <a:avLst/>
          </a:prstGeom>
        </p:spPr>
        <p:txBody>
          <a:bodyPr wrap="none">
            <a:spAutoFit/>
          </a:bodyPr>
          <a:lstStyle/>
          <a:p>
            <a:pPr>
              <a:defRPr/>
            </a:pPr>
            <a:r>
              <a:rPr lang="en-US" altLang="zh-CN" sz="2400" b="1" dirty="0">
                <a:latin typeface="+mj-lt"/>
                <a:ea typeface="+mj-ea"/>
              </a:rPr>
              <a:t>【</a:t>
            </a:r>
            <a:r>
              <a:rPr lang="zh-CN" altLang="en-US" sz="2400" b="1" dirty="0">
                <a:latin typeface="+mj-lt"/>
                <a:ea typeface="+mj-ea"/>
              </a:rPr>
              <a:t>辨析</a:t>
            </a:r>
            <a:r>
              <a:rPr lang="en-US" altLang="zh-CN" sz="2400" b="1" dirty="0">
                <a:latin typeface="+mj-lt"/>
                <a:ea typeface="+mj-ea"/>
              </a:rPr>
              <a:t>】</a:t>
            </a:r>
            <a:r>
              <a:rPr lang="en-US" altLang="zh-CN" sz="2800" b="1" dirty="0">
                <a:latin typeface="+mj-lt"/>
                <a:ea typeface="+mj-ea"/>
              </a:rPr>
              <a:t>provide, supply</a:t>
            </a:r>
            <a:r>
              <a:rPr lang="en-US" altLang="zh-CN" sz="2400" b="1" dirty="0">
                <a:latin typeface="+mj-lt"/>
                <a:ea typeface="+mj-ea"/>
              </a:rPr>
              <a:t> </a:t>
            </a:r>
            <a:r>
              <a:rPr lang="zh-CN" altLang="en-US" sz="2400" b="1" dirty="0">
                <a:latin typeface="+mj-lt"/>
                <a:ea typeface="+mj-ea"/>
              </a:rPr>
              <a:t>与 </a:t>
            </a:r>
            <a:r>
              <a:rPr lang="en-US" altLang="zh-CN" sz="2800" b="1" dirty="0">
                <a:latin typeface="+mj-lt"/>
                <a:ea typeface="+mj-ea"/>
              </a:rPr>
              <a:t>offer</a:t>
            </a:r>
            <a:endParaRPr lang="zh-CN" altLang="en-US" sz="2800" b="1" dirty="0">
              <a:latin typeface="+mj-lt"/>
              <a:ea typeface="+mj-ea"/>
            </a:endParaRPr>
          </a:p>
        </p:txBody>
      </p:sp>
      <p:graphicFrame>
        <p:nvGraphicFramePr>
          <p:cNvPr id="3" name="表格 2"/>
          <p:cNvGraphicFramePr>
            <a:graphicFrameLocks noGrp="1"/>
          </p:cNvGraphicFramePr>
          <p:nvPr/>
        </p:nvGraphicFramePr>
        <p:xfrm>
          <a:off x="717550" y="1225550"/>
          <a:ext cx="7750175" cy="2982914"/>
        </p:xfrm>
        <a:graphic>
          <a:graphicData uri="http://schemas.openxmlformats.org/drawingml/2006/table">
            <a:tbl>
              <a:tblPr/>
              <a:tblGrid>
                <a:gridCol w="1341438">
                  <a:extLst>
                    <a:ext uri="{9D8B030D-6E8A-4147-A177-3AD203B41FA5}">
                      <a16:colId xmlns:a16="http://schemas.microsoft.com/office/drawing/2014/main" val="20000"/>
                    </a:ext>
                  </a:extLst>
                </a:gridCol>
                <a:gridCol w="6408737">
                  <a:extLst>
                    <a:ext uri="{9D8B030D-6E8A-4147-A177-3AD203B41FA5}">
                      <a16:colId xmlns:a16="http://schemas.microsoft.com/office/drawing/2014/main" val="20001"/>
                    </a:ext>
                  </a:extLst>
                </a:gridCol>
              </a:tblGrid>
              <a:tr h="10112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provide</a:t>
                      </a:r>
                      <a:endParaRPr kumimoji="0" lang="zh-CN" altLang="en-US"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12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supply</a:t>
                      </a:r>
                      <a:endParaRPr kumimoji="0" lang="zh-CN" altLang="en-US" sz="2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1"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04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rPr>
                        <a:t>offer</a:t>
                      </a:r>
                      <a:endParaRPr kumimoji="0" lang="zh-CN" altLang="en-US"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endParaRPr>
                    </a:p>
                  </a:txBody>
                  <a:tcPr marL="91446" marR="91446"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矩形 3"/>
          <p:cNvSpPr>
            <a:spLocks noChangeArrowheads="1"/>
          </p:cNvSpPr>
          <p:nvPr/>
        </p:nvSpPr>
        <p:spPr bwMode="auto">
          <a:xfrm>
            <a:off x="2144713" y="1320800"/>
            <a:ext cx="61785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a:solidFill>
                  <a:srgbClr val="0000FF"/>
                </a:solidFill>
                <a:latin typeface="黑体" panose="02010609060101010101" pitchFamily="49" charset="-122"/>
                <a:ea typeface="黑体" panose="02010609060101010101" pitchFamily="49" charset="-122"/>
              </a:rPr>
              <a:t>指为应付意外、紧急情况等作好充分准备而“提供；供给”。</a:t>
            </a:r>
          </a:p>
        </p:txBody>
      </p:sp>
      <p:sp>
        <p:nvSpPr>
          <p:cNvPr id="5" name="矩形 4"/>
          <p:cNvSpPr/>
          <p:nvPr/>
        </p:nvSpPr>
        <p:spPr>
          <a:xfrm>
            <a:off x="2144713" y="2301875"/>
            <a:ext cx="6178550" cy="769441"/>
          </a:xfrm>
          <a:prstGeom prst="rect">
            <a:avLst/>
          </a:prstGeom>
        </p:spPr>
        <p:txBody>
          <a:bodyPr>
            <a:spAutoFit/>
          </a:bodyPr>
          <a:lstStyle/>
          <a:p>
            <a:pPr>
              <a:defRPr/>
            </a:pPr>
            <a:r>
              <a:rPr lang="zh-CN" altLang="en-US" sz="2000" b="1" dirty="0">
                <a:solidFill>
                  <a:srgbClr val="0000FF"/>
                </a:solidFill>
                <a:latin typeface="+mj-lt"/>
                <a:ea typeface="+mj-ea"/>
              </a:rPr>
              <a:t>通常指定期供应或补充所需物品。常用于结构</a:t>
            </a:r>
            <a:r>
              <a:rPr lang="en-US" altLang="zh-CN" sz="2400" b="1" dirty="0">
                <a:solidFill>
                  <a:srgbClr val="0000FF"/>
                </a:solidFill>
                <a:latin typeface="+mj-lt"/>
                <a:ea typeface="+mj-ea"/>
              </a:rPr>
              <a:t>supply sb. with </a:t>
            </a:r>
            <a:r>
              <a:rPr lang="en-US" altLang="zh-CN" sz="2400" b="1" dirty="0" err="1">
                <a:solidFill>
                  <a:srgbClr val="0000FF"/>
                </a:solidFill>
                <a:latin typeface="+mj-lt"/>
                <a:ea typeface="+mj-ea"/>
              </a:rPr>
              <a:t>sth</a:t>
            </a:r>
            <a:r>
              <a:rPr lang="en-US" altLang="zh-CN" sz="2000" b="1" dirty="0">
                <a:solidFill>
                  <a:srgbClr val="0000FF"/>
                </a:solidFill>
                <a:latin typeface="+mj-lt"/>
                <a:ea typeface="+mj-ea"/>
              </a:rPr>
              <a:t>.</a:t>
            </a:r>
            <a:r>
              <a:rPr lang="zh-CN" altLang="en-US" sz="2000" b="1" dirty="0">
                <a:solidFill>
                  <a:srgbClr val="0000FF"/>
                </a:solidFill>
                <a:latin typeface="+mj-lt"/>
                <a:ea typeface="+mj-ea"/>
              </a:rPr>
              <a:t>或</a:t>
            </a:r>
            <a:r>
              <a:rPr lang="en-US" altLang="zh-CN" sz="2400" b="1" dirty="0">
                <a:solidFill>
                  <a:srgbClr val="0000FF"/>
                </a:solidFill>
                <a:latin typeface="+mj-lt"/>
                <a:ea typeface="+mj-ea"/>
              </a:rPr>
              <a:t>supply sth.to sb.</a:t>
            </a:r>
            <a:r>
              <a:rPr lang="zh-CN" altLang="en-US" sz="2000" b="1" dirty="0">
                <a:solidFill>
                  <a:srgbClr val="0000FF"/>
                </a:solidFill>
                <a:latin typeface="+mj-lt"/>
                <a:ea typeface="+mj-ea"/>
              </a:rPr>
              <a:t>。</a:t>
            </a:r>
          </a:p>
        </p:txBody>
      </p:sp>
      <p:sp>
        <p:nvSpPr>
          <p:cNvPr id="6" name="矩形 5"/>
          <p:cNvSpPr/>
          <p:nvPr/>
        </p:nvSpPr>
        <p:spPr>
          <a:xfrm>
            <a:off x="2144713" y="3259138"/>
            <a:ext cx="6178550" cy="830997"/>
          </a:xfrm>
          <a:prstGeom prst="rect">
            <a:avLst/>
          </a:prstGeom>
        </p:spPr>
        <p:txBody>
          <a:bodyPr>
            <a:spAutoFit/>
          </a:bodyPr>
          <a:lstStyle/>
          <a:p>
            <a:pPr>
              <a:defRPr/>
            </a:pPr>
            <a:r>
              <a:rPr lang="zh-CN" altLang="en-US" sz="2000" b="1" dirty="0">
                <a:solidFill>
                  <a:srgbClr val="0000FF"/>
                </a:solidFill>
                <a:latin typeface="+mj-lt"/>
                <a:ea typeface="+mj-ea"/>
              </a:rPr>
              <a:t>侧重表示“愿意给予”。常用于结构 </a:t>
            </a:r>
            <a:r>
              <a:rPr lang="en-US" altLang="zh-CN" sz="2400" b="1" dirty="0">
                <a:solidFill>
                  <a:srgbClr val="0000FF"/>
                </a:solidFill>
                <a:latin typeface="+mj-lt"/>
                <a:ea typeface="+mj-ea"/>
              </a:rPr>
              <a:t>offer sb. </a:t>
            </a:r>
            <a:r>
              <a:rPr lang="en-US" altLang="zh-CN" sz="2400" b="1" dirty="0" err="1">
                <a:solidFill>
                  <a:srgbClr val="0000FF"/>
                </a:solidFill>
                <a:latin typeface="+mj-lt"/>
                <a:ea typeface="+mj-ea"/>
              </a:rPr>
              <a:t>sth</a:t>
            </a:r>
            <a:r>
              <a:rPr lang="en-US" altLang="zh-CN" sz="2400" b="1" dirty="0">
                <a:solidFill>
                  <a:srgbClr val="0000FF"/>
                </a:solidFill>
                <a:latin typeface="+mj-lt"/>
                <a:ea typeface="+mj-ea"/>
              </a:rPr>
              <a:t>.</a:t>
            </a:r>
            <a:r>
              <a:rPr lang="zh-CN" altLang="en-US" sz="2000" b="1" dirty="0">
                <a:solidFill>
                  <a:srgbClr val="0000FF"/>
                </a:solidFill>
                <a:latin typeface="+mj-lt"/>
                <a:ea typeface="+mj-ea"/>
              </a:rPr>
              <a:t>或 </a:t>
            </a:r>
            <a:r>
              <a:rPr lang="en-US" altLang="zh-CN" sz="2400" b="1" dirty="0">
                <a:solidFill>
                  <a:srgbClr val="0000FF"/>
                </a:solidFill>
                <a:latin typeface="+mj-lt"/>
                <a:ea typeface="+mj-ea"/>
              </a:rPr>
              <a:t>offer to do </a:t>
            </a:r>
            <a:r>
              <a:rPr lang="en-US" altLang="zh-CN" sz="2400" b="1" dirty="0" err="1">
                <a:solidFill>
                  <a:srgbClr val="0000FF"/>
                </a:solidFill>
                <a:latin typeface="+mj-lt"/>
                <a:ea typeface="+mj-ea"/>
              </a:rPr>
              <a:t>sth</a:t>
            </a:r>
            <a:r>
              <a:rPr lang="en-US" altLang="zh-CN" sz="2000" b="1" dirty="0">
                <a:solidFill>
                  <a:srgbClr val="0000FF"/>
                </a:solidFill>
                <a:latin typeface="+mj-lt"/>
                <a:ea typeface="+mj-ea"/>
              </a:rPr>
              <a:t>.</a:t>
            </a:r>
            <a:r>
              <a:rPr lang="zh-CN" altLang="en-US" sz="2000" b="1" dirty="0">
                <a:solidFill>
                  <a:srgbClr val="0000FF"/>
                </a:solidFill>
                <a:latin typeface="+mj-lt"/>
                <a:ea typeface="+mj-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randombar(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9163" y="903288"/>
            <a:ext cx="4449762" cy="523875"/>
          </a:xfrm>
          <a:prstGeom prst="rect">
            <a:avLst/>
          </a:prstGeom>
        </p:spPr>
        <p:txBody>
          <a:bodyPr wrap="none">
            <a:spAutoFit/>
          </a:bodyPr>
          <a:lstStyle/>
          <a:p>
            <a:pPr>
              <a:defRPr/>
            </a:pPr>
            <a:r>
              <a:rPr lang="en-US" altLang="zh-CN" sz="2800" b="1" dirty="0">
                <a:latin typeface="+mj-lt"/>
                <a:ea typeface="宋体" panose="02010600030101010101" pitchFamily="2" charset="-122"/>
              </a:rPr>
              <a:t>4.I do not </a:t>
            </a:r>
            <a:r>
              <a:rPr lang="en-US" altLang="zh-CN" sz="2800" b="1" dirty="0">
                <a:solidFill>
                  <a:srgbClr val="FF0000"/>
                </a:solidFill>
                <a:latin typeface="+mj-lt"/>
                <a:ea typeface="宋体" panose="02010600030101010101" pitchFamily="2" charset="-122"/>
              </a:rPr>
              <a:t>mind</a:t>
            </a:r>
            <a:r>
              <a:rPr lang="en-US" altLang="zh-CN" sz="2800" b="1" dirty="0">
                <a:latin typeface="+mj-lt"/>
                <a:ea typeface="宋体" panose="02010600030101010101" pitchFamily="2" charset="-122"/>
              </a:rPr>
              <a:t> doing them.</a:t>
            </a:r>
            <a:endParaRPr lang="zh-CN" altLang="en-US" sz="2800" b="1" dirty="0">
              <a:latin typeface="+mj-lt"/>
              <a:ea typeface="宋体" panose="02010600030101010101" pitchFamily="2" charset="-122"/>
            </a:endParaRPr>
          </a:p>
        </p:txBody>
      </p:sp>
      <p:sp>
        <p:nvSpPr>
          <p:cNvPr id="3" name="矩形 2"/>
          <p:cNvSpPr/>
          <p:nvPr/>
        </p:nvSpPr>
        <p:spPr>
          <a:xfrm>
            <a:off x="1155700" y="1597025"/>
            <a:ext cx="7053263" cy="1117600"/>
          </a:xfrm>
          <a:prstGeom prst="rect">
            <a:avLst/>
          </a:prstGeom>
        </p:spPr>
        <p:txBody>
          <a:bodyPr>
            <a:spAutoFit/>
          </a:bodyPr>
          <a:lstStyle/>
          <a:p>
            <a:pPr>
              <a:lnSpc>
                <a:spcPts val="4000"/>
              </a:lnSpc>
              <a:defRPr/>
            </a:pPr>
            <a:r>
              <a:rPr lang="en-US" altLang="zh-CN" sz="2800" b="1" dirty="0">
                <a:solidFill>
                  <a:srgbClr val="0000FF"/>
                </a:solidFill>
                <a:latin typeface="+mj-lt"/>
                <a:ea typeface="+mj-ea"/>
              </a:rPr>
              <a:t>mind</a:t>
            </a:r>
            <a:r>
              <a:rPr lang="zh-CN" altLang="en-US" sz="2400" b="1" dirty="0">
                <a:solidFill>
                  <a:srgbClr val="0000FF"/>
                </a:solidFill>
                <a:latin typeface="+mj-lt"/>
                <a:ea typeface="+mj-ea"/>
              </a:rPr>
              <a:t>表示“介意，反对”，是及物动词，后接名词</a:t>
            </a:r>
            <a:r>
              <a:rPr lang="en-US" altLang="zh-CN" sz="2400" b="1" dirty="0">
                <a:solidFill>
                  <a:srgbClr val="0000FF"/>
                </a:solidFill>
                <a:latin typeface="+mj-lt"/>
                <a:ea typeface="+mj-ea"/>
              </a:rPr>
              <a:t>/</a:t>
            </a:r>
            <a:r>
              <a:rPr lang="zh-CN" altLang="en-US" sz="2400" b="1" dirty="0">
                <a:solidFill>
                  <a:srgbClr val="0000FF"/>
                </a:solidFill>
                <a:latin typeface="+mj-lt"/>
                <a:ea typeface="+mj-ea"/>
              </a:rPr>
              <a:t>动名词</a:t>
            </a:r>
            <a:r>
              <a:rPr lang="en-US" altLang="zh-CN" sz="2400" b="1" dirty="0">
                <a:solidFill>
                  <a:srgbClr val="0000FF"/>
                </a:solidFill>
                <a:latin typeface="+mj-lt"/>
                <a:ea typeface="+mj-ea"/>
              </a:rPr>
              <a:t>/</a:t>
            </a:r>
            <a:r>
              <a:rPr lang="zh-CN" altLang="en-US" sz="2400" b="1" dirty="0">
                <a:solidFill>
                  <a:srgbClr val="0000FF"/>
                </a:solidFill>
                <a:latin typeface="+mj-lt"/>
                <a:ea typeface="+mj-ea"/>
              </a:rPr>
              <a:t>从句，不接不定式。</a:t>
            </a:r>
          </a:p>
        </p:txBody>
      </p:sp>
      <p:sp>
        <p:nvSpPr>
          <p:cNvPr id="4" name="矩形 3"/>
          <p:cNvSpPr/>
          <p:nvPr/>
        </p:nvSpPr>
        <p:spPr>
          <a:xfrm>
            <a:off x="1155700" y="2889250"/>
            <a:ext cx="4865688" cy="1119188"/>
          </a:xfrm>
          <a:prstGeom prst="rect">
            <a:avLst/>
          </a:prstGeom>
        </p:spPr>
        <p:txBody>
          <a:bodyPr wrap="none">
            <a:spAutoFit/>
          </a:bodyPr>
          <a:lstStyle/>
          <a:p>
            <a:pPr>
              <a:lnSpc>
                <a:spcPts val="4000"/>
              </a:lnSpc>
              <a:defRPr/>
            </a:pPr>
            <a:r>
              <a:rPr lang="zh-CN" altLang="en-US" sz="2400" b="1" dirty="0">
                <a:latin typeface="+mj-lt"/>
                <a:ea typeface="+mj-ea"/>
              </a:rPr>
              <a:t>你介意关上门吗？</a:t>
            </a:r>
            <a:endParaRPr lang="en-US" altLang="zh-CN" sz="2400" b="1" dirty="0">
              <a:latin typeface="+mj-lt"/>
              <a:ea typeface="+mj-ea"/>
            </a:endParaRPr>
          </a:p>
          <a:p>
            <a:pPr>
              <a:lnSpc>
                <a:spcPts val="4000"/>
              </a:lnSpc>
              <a:defRPr/>
            </a:pPr>
            <a:r>
              <a:rPr lang="en-US" altLang="zh-CN" sz="2800" b="1" dirty="0">
                <a:latin typeface="+mj-lt"/>
                <a:ea typeface="+mj-ea"/>
              </a:rPr>
              <a:t>Do you mind closing the door?</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一级栏目"/>
          <p:cNvPicPr>
            <a:picLocks noChangeAspect="1" noChangeArrowheads="1"/>
          </p:cNvPicPr>
          <p:nvPr/>
        </p:nvPicPr>
        <p:blipFill>
          <a:blip r:embed="rId2" cstate="email"/>
          <a:srcRect/>
          <a:stretch>
            <a:fillRect/>
          </a:stretch>
        </p:blipFill>
        <p:spPr bwMode="auto">
          <a:xfrm>
            <a:off x="190500"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87"/>
          <p:cNvSpPr>
            <a:spLocks noChangeArrowheads="1"/>
          </p:cNvSpPr>
          <p:nvPr/>
        </p:nvSpPr>
        <p:spPr bwMode="auto">
          <a:xfrm>
            <a:off x="901700" y="331788"/>
            <a:ext cx="18542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Discuss </a:t>
            </a:r>
          </a:p>
        </p:txBody>
      </p:sp>
      <p:sp>
        <p:nvSpPr>
          <p:cNvPr id="4" name="WordArt 4"/>
          <p:cNvSpPr>
            <a:spLocks noChangeArrowheads="1" noChangeShapeType="1" noTextEdit="1"/>
          </p:cNvSpPr>
          <p:nvPr/>
        </p:nvSpPr>
        <p:spPr bwMode="auto">
          <a:xfrm>
            <a:off x="901700" y="1281871"/>
            <a:ext cx="7343775" cy="2232025"/>
          </a:xfrm>
          <a:prstGeom prst="rect">
            <a:avLst/>
          </a:prstGeom>
          <a:extLst>
            <a:ext uri="{AF507438-7753-43E0-B8FC-AC1667EBCBE1}">
              <a14:hiddenEffects xmlns:a14="http://schemas.microsoft.com/office/drawing/2010/main">
                <a:effectLst/>
              </a14:hiddenEffects>
            </a:ext>
          </a:extLst>
        </p:spPr>
        <p:txBody>
          <a:bodyPr wrap="none" fromWordArt="1">
            <a:prstTxWarp prst="textCanUp">
              <a:avLst>
                <a:gd name="adj" fmla="val 88384"/>
              </a:avLst>
            </a:prstTxWarp>
            <a:scene3d>
              <a:camera prst="legacyObliqueTopLeft"/>
              <a:lightRig rig="legacyNormal3" dir="r"/>
            </a:scene3d>
            <a:sp3d extrusionH="201600" prstMaterial="legacyMatte">
              <a:extrusionClr>
                <a:srgbClr val="0066CC"/>
              </a:extrusionClr>
            </a:sp3d>
          </a:bodyPr>
          <a:lstStyle/>
          <a:p>
            <a:pPr algn="ctr">
              <a:defRPr/>
            </a:pPr>
            <a:r>
              <a:rPr lang="en-US" altLang="zh-CN" sz="3600" b="1" kern="10" dirty="0">
                <a:ln w="9525">
                  <a:round/>
                </a:ln>
                <a:solidFill>
                  <a:srgbClr val="00B0F0"/>
                </a:solidFill>
                <a:latin typeface="Comic Sans MS" panose="030F0702030302020204"/>
                <a:ea typeface="宋体" panose="02010600030101010101" pitchFamily="2" charset="-122"/>
              </a:rPr>
              <a:t>Should parents ask</a:t>
            </a:r>
          </a:p>
          <a:p>
            <a:pPr algn="ctr">
              <a:defRPr/>
            </a:pPr>
            <a:r>
              <a:rPr lang="en-US" altLang="zh-CN" sz="3600" b="1" kern="10" dirty="0">
                <a:ln w="9525">
                  <a:round/>
                </a:ln>
                <a:solidFill>
                  <a:srgbClr val="FF00FF"/>
                </a:solidFill>
                <a:latin typeface="Comic Sans MS" panose="030F0702030302020204"/>
                <a:ea typeface="宋体" panose="02010600030101010101" pitchFamily="2" charset="-122"/>
              </a:rPr>
              <a:t>their children to do chores?</a:t>
            </a:r>
            <a:endParaRPr lang="zh-CN" altLang="en-US" sz="3600" b="1" kern="10" dirty="0">
              <a:ln w="9525">
                <a:round/>
              </a:ln>
              <a:solidFill>
                <a:srgbClr val="FF00FF"/>
              </a:solidFill>
              <a:latin typeface="Comic Sans MS" panose="030F0702030302020204"/>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1063" y="481013"/>
            <a:ext cx="7643812" cy="4132262"/>
          </a:xfrm>
          <a:prstGeom prst="rect">
            <a:avLst/>
          </a:prstGeom>
        </p:spPr>
        <p:txBody>
          <a:bodyPr>
            <a:spAutoFit/>
          </a:bodyPr>
          <a:lstStyle/>
          <a:p>
            <a:pPr>
              <a:lnSpc>
                <a:spcPts val="3500"/>
              </a:lnSpc>
              <a:defRPr/>
            </a:pPr>
            <a:r>
              <a:rPr lang="en-US" altLang="zh-CN" sz="2400" b="1" dirty="0">
                <a:latin typeface="+mj-lt"/>
                <a:ea typeface="宋体" panose="02010600030101010101" pitchFamily="2" charset="-122"/>
              </a:rPr>
              <a:t>Dear Sir,</a:t>
            </a:r>
          </a:p>
          <a:p>
            <a:pPr>
              <a:lnSpc>
                <a:spcPts val="3500"/>
              </a:lnSpc>
              <a:defRPr/>
            </a:pPr>
            <a:r>
              <a:rPr lang="en-US" altLang="zh-CN" sz="2400" b="1">
                <a:latin typeface="+mj-lt"/>
                <a:ea typeface="宋体" panose="02010600030101010101" pitchFamily="2" charset="-122"/>
              </a:rPr>
              <a:t>I </a:t>
            </a:r>
            <a:r>
              <a:rPr lang="en-US" altLang="zh-CN" sz="2400" b="1" dirty="0">
                <a:latin typeface="+mj-lt"/>
                <a:ea typeface="宋体" panose="02010600030101010101" pitchFamily="2" charset="-122"/>
              </a:rPr>
              <a:t>think it is important for children to learn how to do chores and help their parents with housework. It is not enough to just get good grades at school. Children these days depend on their parents too much. They are always asking,</a:t>
            </a:r>
            <a:r>
              <a:rPr lang="zh-CN" altLang="en-US" sz="2400" b="1" dirty="0">
                <a:latin typeface="+mj-lt"/>
                <a:ea typeface="宋体" panose="02010600030101010101" pitchFamily="2" charset="-122"/>
              </a:rPr>
              <a:t>“</a:t>
            </a:r>
            <a:r>
              <a:rPr lang="en-US" altLang="zh-CN" sz="2400" b="1" dirty="0">
                <a:latin typeface="+mj-lt"/>
                <a:ea typeface="宋体" panose="02010600030101010101" pitchFamily="2" charset="-122"/>
              </a:rPr>
              <a:t>Could you get this for me?” or “Could you help me with that?” Doing chores helps to develop children’s independence and teaches them how to look after themselves. </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1400" y="749300"/>
            <a:ext cx="7161213" cy="3416300"/>
          </a:xfrm>
          <a:prstGeom prst="rect">
            <a:avLst/>
          </a:prstGeom>
        </p:spPr>
        <p:txBody>
          <a:bodyPr>
            <a:spAutoFit/>
          </a:bodyPr>
          <a:lstStyle/>
          <a:p>
            <a:pPr>
              <a:defRPr/>
            </a:pPr>
            <a:r>
              <a:rPr lang="en-US" altLang="zh-CN" sz="2400" b="1" dirty="0">
                <a:latin typeface="+mj-lt"/>
                <a:ea typeface="宋体" panose="02010600030101010101" pitchFamily="2" charset="-122"/>
              </a:rPr>
              <a:t>It also helps them to understand the idea of fairness. Since they live in one house with their parents, they should know that everyone should do their part in keeping it clean and tidy. Our neighbors’ son got into a good college but during his first year, he had no idea how to take care of himself. As a result, he often fell ill and his grades dropped. </a:t>
            </a:r>
            <a:r>
              <a:rPr lang="en-US" altLang="zh-CN" sz="2400" b="1" dirty="0">
                <a:solidFill>
                  <a:srgbClr val="0000FF"/>
                </a:solidFill>
                <a:latin typeface="+mj-lt"/>
                <a:ea typeface="宋体" panose="02010600030101010101" pitchFamily="2" charset="-122"/>
              </a:rPr>
              <a:t>The earlier </a:t>
            </a:r>
            <a:r>
              <a:rPr lang="en-US" altLang="zh-CN" sz="2400" b="1" dirty="0">
                <a:latin typeface="+mj-lt"/>
                <a:ea typeface="宋体" panose="02010600030101010101" pitchFamily="2" charset="-122"/>
              </a:rPr>
              <a:t>kids learn to be independent, </a:t>
            </a:r>
            <a:r>
              <a:rPr lang="en-US" altLang="zh-CN" sz="2400" b="1" dirty="0">
                <a:solidFill>
                  <a:srgbClr val="0000FF"/>
                </a:solidFill>
                <a:latin typeface="+mj-lt"/>
                <a:ea typeface="宋体" panose="02010600030101010101" pitchFamily="2" charset="-122"/>
              </a:rPr>
              <a:t>the better </a:t>
            </a:r>
            <a:r>
              <a:rPr lang="en-US" altLang="zh-CN" sz="2400" b="1" dirty="0">
                <a:latin typeface="+mj-lt"/>
                <a:ea typeface="宋体" panose="02010600030101010101" pitchFamily="2" charset="-122"/>
              </a:rPr>
              <a:t>it is for their future.</a:t>
            </a:r>
          </a:p>
          <a:p>
            <a:pPr>
              <a:defRPr/>
            </a:pPr>
            <a:r>
              <a:rPr lang="en-US" altLang="zh-CN" sz="2400" b="1" dirty="0">
                <a:latin typeface="+mj-lt"/>
                <a:ea typeface="宋体" panose="02010600030101010101" pitchFamily="2" charset="-122"/>
              </a:rPr>
              <a:t>Mr. Smith</a:t>
            </a:r>
            <a:endParaRPr lang="zh-CN" altLang="en-US" sz="2400" b="1" dirty="0">
              <a:latin typeface="+mj-lt"/>
              <a:ea typeface="宋体" panose="02010600030101010101"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2475" y="622300"/>
            <a:ext cx="7591425" cy="954088"/>
          </a:xfrm>
          <a:prstGeom prst="rect">
            <a:avLst/>
          </a:prstGeom>
        </p:spPr>
        <p:txBody>
          <a:bodyPr>
            <a:spAutoFit/>
          </a:bodyPr>
          <a:lstStyle/>
          <a:p>
            <a:pPr>
              <a:defRPr/>
            </a:pPr>
            <a:r>
              <a:rPr lang="en-US" altLang="zh-CN" sz="2800" b="1" dirty="0">
                <a:latin typeface="+mj-lt"/>
                <a:ea typeface="宋体" panose="02010600030101010101" pitchFamily="2" charset="-122"/>
              </a:rPr>
              <a:t>5. </a:t>
            </a:r>
            <a:r>
              <a:rPr lang="en-US" altLang="zh-CN" sz="2800" b="1" dirty="0">
                <a:solidFill>
                  <a:srgbClr val="FF0000"/>
                </a:solidFill>
                <a:latin typeface="+mj-lt"/>
                <a:ea typeface="宋体" panose="02010600030101010101" pitchFamily="2" charset="-122"/>
              </a:rPr>
              <a:t>The earlier </a:t>
            </a:r>
            <a:r>
              <a:rPr lang="en-US" altLang="zh-CN" sz="2800" b="1" dirty="0">
                <a:latin typeface="+mj-lt"/>
                <a:ea typeface="宋体" panose="02010600030101010101" pitchFamily="2" charset="-122"/>
              </a:rPr>
              <a:t>kids learn to be independent, </a:t>
            </a:r>
            <a:r>
              <a:rPr lang="en-US" altLang="zh-CN" sz="2800" b="1" dirty="0">
                <a:solidFill>
                  <a:srgbClr val="FF0000"/>
                </a:solidFill>
                <a:latin typeface="+mj-lt"/>
                <a:ea typeface="宋体" panose="02010600030101010101" pitchFamily="2" charset="-122"/>
              </a:rPr>
              <a:t>the </a:t>
            </a:r>
          </a:p>
          <a:p>
            <a:pPr>
              <a:defRPr/>
            </a:pPr>
            <a:r>
              <a:rPr lang="en-US" altLang="zh-CN" sz="2800" b="1" dirty="0">
                <a:solidFill>
                  <a:srgbClr val="FF0000"/>
                </a:solidFill>
                <a:latin typeface="+mj-lt"/>
                <a:ea typeface="宋体" panose="02010600030101010101" pitchFamily="2" charset="-122"/>
              </a:rPr>
              <a:t>    better</a:t>
            </a:r>
            <a:r>
              <a:rPr lang="en-US" altLang="zh-CN" sz="2800" b="1" dirty="0">
                <a:latin typeface="+mj-lt"/>
                <a:ea typeface="宋体" panose="02010600030101010101" pitchFamily="2" charset="-122"/>
              </a:rPr>
              <a:t> it is for their future.</a:t>
            </a:r>
            <a:endParaRPr lang="zh-CN" altLang="en-US" sz="2800" b="1" dirty="0">
              <a:latin typeface="+mj-lt"/>
              <a:ea typeface="宋体" panose="02010600030101010101" pitchFamily="2" charset="-122"/>
            </a:endParaRPr>
          </a:p>
        </p:txBody>
      </p:sp>
      <p:sp>
        <p:nvSpPr>
          <p:cNvPr id="3" name="矩形 2"/>
          <p:cNvSpPr/>
          <p:nvPr/>
        </p:nvSpPr>
        <p:spPr>
          <a:xfrm>
            <a:off x="1149350" y="1773238"/>
            <a:ext cx="6811963" cy="893762"/>
          </a:xfrm>
          <a:prstGeom prst="rect">
            <a:avLst/>
          </a:prstGeom>
        </p:spPr>
        <p:txBody>
          <a:bodyPr>
            <a:spAutoFit/>
          </a:bodyPr>
          <a:lstStyle/>
          <a:p>
            <a:pPr>
              <a:defRPr/>
            </a:pPr>
            <a:r>
              <a:rPr lang="en-US" altLang="zh-CN" sz="2400" b="1" dirty="0">
                <a:solidFill>
                  <a:srgbClr val="0000FF"/>
                </a:solidFill>
                <a:latin typeface="+mj-lt"/>
                <a:ea typeface="+mj-ea"/>
              </a:rPr>
              <a:t>“</a:t>
            </a:r>
            <a:r>
              <a:rPr lang="en-US" altLang="zh-CN" sz="2800" b="1" dirty="0">
                <a:solidFill>
                  <a:srgbClr val="0000FF"/>
                </a:solidFill>
                <a:latin typeface="+mj-lt"/>
                <a:ea typeface="+mj-ea"/>
              </a:rPr>
              <a:t>the</a:t>
            </a:r>
            <a:r>
              <a:rPr lang="en-US" altLang="zh-CN" sz="2400" b="1" dirty="0">
                <a:solidFill>
                  <a:srgbClr val="0000FF"/>
                </a:solidFill>
                <a:latin typeface="+mj-lt"/>
                <a:ea typeface="+mj-ea"/>
              </a:rPr>
              <a:t>+</a:t>
            </a:r>
            <a:r>
              <a:rPr lang="zh-CN" altLang="en-US" sz="2400" b="1" dirty="0">
                <a:solidFill>
                  <a:srgbClr val="0000FF"/>
                </a:solidFill>
                <a:latin typeface="+mj-lt"/>
                <a:ea typeface="+mj-ea"/>
              </a:rPr>
              <a:t>比较级</a:t>
            </a:r>
            <a:r>
              <a:rPr lang="en-US" altLang="zh-CN" sz="2400" b="1" dirty="0">
                <a:solidFill>
                  <a:srgbClr val="0000FF"/>
                </a:solidFill>
                <a:latin typeface="+mj-lt"/>
                <a:ea typeface="+mj-ea"/>
              </a:rPr>
              <a:t>…, </a:t>
            </a:r>
            <a:r>
              <a:rPr lang="en-US" altLang="zh-CN" sz="2800" b="1" dirty="0">
                <a:solidFill>
                  <a:srgbClr val="0000FF"/>
                </a:solidFill>
                <a:latin typeface="+mj-lt"/>
                <a:ea typeface="+mj-ea"/>
              </a:rPr>
              <a:t>the</a:t>
            </a:r>
            <a:r>
              <a:rPr lang="en-US" altLang="zh-CN" sz="2400" b="1" dirty="0">
                <a:solidFill>
                  <a:srgbClr val="0000FF"/>
                </a:solidFill>
                <a:latin typeface="+mj-lt"/>
                <a:ea typeface="+mj-ea"/>
              </a:rPr>
              <a:t>+</a:t>
            </a:r>
            <a:r>
              <a:rPr lang="zh-CN" altLang="en-US" sz="2400" b="1" dirty="0">
                <a:solidFill>
                  <a:srgbClr val="0000FF"/>
                </a:solidFill>
                <a:latin typeface="+mj-lt"/>
                <a:ea typeface="+mj-ea"/>
              </a:rPr>
              <a:t>比较级</a:t>
            </a:r>
            <a:r>
              <a:rPr lang="en-US" altLang="zh-CN" sz="2400" b="1" dirty="0">
                <a:solidFill>
                  <a:srgbClr val="0000FF"/>
                </a:solidFill>
                <a:latin typeface="+mj-lt"/>
                <a:ea typeface="+mj-ea"/>
              </a:rPr>
              <a:t>…”</a:t>
            </a:r>
            <a:r>
              <a:rPr lang="zh-CN" altLang="en-US" sz="2400" b="1" dirty="0">
                <a:solidFill>
                  <a:srgbClr val="0000FF"/>
                </a:solidFill>
                <a:latin typeface="+mj-lt"/>
                <a:ea typeface="+mj-ea"/>
              </a:rPr>
              <a:t>意为“越</a:t>
            </a:r>
            <a:r>
              <a:rPr lang="en-US" altLang="zh-CN" sz="2400" b="1" dirty="0">
                <a:solidFill>
                  <a:srgbClr val="0000FF"/>
                </a:solidFill>
                <a:latin typeface="+mj-ea"/>
                <a:ea typeface="+mj-ea"/>
              </a:rPr>
              <a:t>……</a:t>
            </a:r>
            <a:r>
              <a:rPr lang="zh-CN" altLang="en-US" sz="2400" b="1" dirty="0">
                <a:solidFill>
                  <a:srgbClr val="0000FF"/>
                </a:solidFill>
                <a:latin typeface="+mj-lt"/>
                <a:ea typeface="+mj-ea"/>
              </a:rPr>
              <a:t>，就越</a:t>
            </a:r>
            <a:r>
              <a:rPr lang="en-US" altLang="zh-CN" sz="2400" b="1" dirty="0">
                <a:solidFill>
                  <a:srgbClr val="0000FF"/>
                </a:solidFill>
                <a:latin typeface="+mj-ea"/>
                <a:ea typeface="+mj-ea"/>
              </a:rPr>
              <a:t>……</a:t>
            </a:r>
            <a:r>
              <a:rPr lang="en-US" altLang="zh-CN" sz="2400" b="1" dirty="0">
                <a:solidFill>
                  <a:srgbClr val="0000FF"/>
                </a:solidFill>
                <a:latin typeface="+mj-lt"/>
                <a:ea typeface="+mj-ea"/>
              </a:rPr>
              <a:t>”</a:t>
            </a:r>
            <a:r>
              <a:rPr lang="zh-CN" altLang="en-US" sz="2400" b="1" dirty="0">
                <a:solidFill>
                  <a:srgbClr val="0000FF"/>
                </a:solidFill>
                <a:latin typeface="+mj-lt"/>
                <a:ea typeface="+mj-ea"/>
              </a:rPr>
              <a:t>。</a:t>
            </a:r>
          </a:p>
        </p:txBody>
      </p:sp>
      <p:sp>
        <p:nvSpPr>
          <p:cNvPr id="4" name="矩形 3"/>
          <p:cNvSpPr/>
          <p:nvPr/>
        </p:nvSpPr>
        <p:spPr>
          <a:xfrm>
            <a:off x="1149350" y="2992438"/>
            <a:ext cx="7194550" cy="1323975"/>
          </a:xfrm>
          <a:prstGeom prst="rect">
            <a:avLst/>
          </a:prstGeom>
        </p:spPr>
        <p:txBody>
          <a:bodyPr>
            <a:spAutoFit/>
          </a:bodyPr>
          <a:lstStyle/>
          <a:p>
            <a:pPr>
              <a:defRPr/>
            </a:pPr>
            <a:r>
              <a:rPr lang="zh-CN" altLang="en-US" sz="2400" b="1" dirty="0">
                <a:latin typeface="+mj-lt"/>
                <a:ea typeface="+mj-ea"/>
              </a:rPr>
              <a:t>你学习越努力，你的成绩就越好。</a:t>
            </a:r>
            <a:endParaRPr lang="en-US" altLang="zh-CN" sz="2400" b="1" dirty="0">
              <a:latin typeface="+mj-lt"/>
              <a:ea typeface="+mj-ea"/>
            </a:endParaRPr>
          </a:p>
          <a:p>
            <a:pPr>
              <a:defRPr/>
            </a:pPr>
            <a:r>
              <a:rPr lang="en-US" altLang="zh-CN" sz="2800" b="1" dirty="0">
                <a:latin typeface="+mj-lt"/>
                <a:ea typeface="+mj-ea"/>
              </a:rPr>
              <a:t>The harder you work at your study, the better grades you will have.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p:cTn id="2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
          <p:cNvSpPr>
            <a:spLocks noChangeArrowheads="1"/>
          </p:cNvSpPr>
          <p:nvPr/>
        </p:nvSpPr>
        <p:spPr bwMode="auto">
          <a:xfrm>
            <a:off x="1195388" y="339725"/>
            <a:ext cx="72358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Times New Roman" panose="02020603050405020304" pitchFamily="18" charset="0"/>
              </a:rPr>
              <a:t>According to Ms. Miller and Mr. Smith, what </a:t>
            </a:r>
          </a:p>
          <a:p>
            <a:r>
              <a:rPr lang="zh-CN" altLang="en-US" sz="2800" b="1">
                <a:latin typeface="Times New Roman" panose="02020603050405020304" pitchFamily="18" charset="0"/>
              </a:rPr>
              <a:t>are the pros and cons about kids doing chores?</a:t>
            </a:r>
          </a:p>
        </p:txBody>
      </p:sp>
      <p:grpSp>
        <p:nvGrpSpPr>
          <p:cNvPr id="24579" name="组合 4"/>
          <p:cNvGrpSpPr/>
          <p:nvPr/>
        </p:nvGrpSpPr>
        <p:grpSpPr bwMode="auto">
          <a:xfrm>
            <a:off x="601663" y="550863"/>
            <a:ext cx="706437" cy="584200"/>
            <a:chOff x="449580" y="517058"/>
            <a:chExt cx="800663" cy="584775"/>
          </a:xfrm>
        </p:grpSpPr>
        <p:sp>
          <p:nvSpPr>
            <p:cNvPr id="4" name="椭圆 3"/>
            <p:cNvSpPr/>
            <p:nvPr/>
          </p:nvSpPr>
          <p:spPr>
            <a:xfrm>
              <a:off x="449580" y="571086"/>
              <a:ext cx="73948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4592" name="TextBox 4"/>
            <p:cNvSpPr txBox="1">
              <a:spLocks noChangeArrowheads="1"/>
            </p:cNvSpPr>
            <p:nvPr/>
          </p:nvSpPr>
          <p:spPr bwMode="auto">
            <a:xfrm>
              <a:off x="465383"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2c</a:t>
              </a:r>
              <a:endParaRPr lang="zh-CN" altLang="en-US" sz="3200" b="1">
                <a:solidFill>
                  <a:srgbClr val="0000FF"/>
                </a:solidFill>
              </a:endParaRPr>
            </a:p>
          </p:txBody>
        </p:sp>
      </p:grpSp>
      <p:graphicFrame>
        <p:nvGraphicFramePr>
          <p:cNvPr id="6" name="Group 31"/>
          <p:cNvGraphicFramePr>
            <a:graphicFrameLocks noGrp="1"/>
          </p:cNvGraphicFramePr>
          <p:nvPr/>
        </p:nvGraphicFramePr>
        <p:xfrm>
          <a:off x="1093788" y="1325563"/>
          <a:ext cx="7062787" cy="3442327"/>
        </p:xfrm>
        <a:graphic>
          <a:graphicData uri="http://schemas.openxmlformats.org/drawingml/2006/table">
            <a:tbl>
              <a:tblPr/>
              <a:tblGrid>
                <a:gridCol w="3405187">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rgbClr val="0000FF"/>
                          </a:solidFill>
                          <a:effectLst/>
                          <a:latin typeface="Times New Roman" panose="02020603050405020304" pitchFamily="18" charset="0"/>
                          <a:ea typeface="微软雅黑" panose="020B0503020204020204" pitchFamily="34" charset="-122"/>
                        </a:rPr>
                        <a:t>Pros</a:t>
                      </a:r>
                    </a:p>
                  </a:txBody>
                  <a:tcPr marL="91432" marR="91432" marT="45716" marB="4571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rPr>
                        <a:t>Cons</a:t>
                      </a:r>
                    </a:p>
                  </a:txBody>
                  <a:tcPr marL="91432" marR="91432" marT="45716" marB="4571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extLst>
                  <a:ext uri="{0D108BD9-81ED-4DB2-BD59-A6C34878D82A}">
                    <a16:rowId xmlns:a16="http://schemas.microsoft.com/office/drawing/2014/main" val="10000"/>
                  </a:ext>
                </a:extLst>
              </a:tr>
              <a:tr h="29241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Doing chores helps to develop children’s independence.</a:t>
                      </a:r>
                    </a:p>
                  </a:txBody>
                  <a:tcPr marL="91432" marR="91432" marT="45716" marB="4571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Housework is a waste of children’s time.</a:t>
                      </a:r>
                    </a:p>
                  </a:txBody>
                  <a:tcPr marL="91432" marR="91432" marT="45716" marB="4571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1"/>
          <p:cNvGraphicFramePr>
            <a:graphicFrameLocks noGrp="1"/>
          </p:cNvGraphicFramePr>
          <p:nvPr/>
        </p:nvGraphicFramePr>
        <p:xfrm>
          <a:off x="541338" y="668338"/>
          <a:ext cx="8340725" cy="4353870"/>
        </p:xfrm>
        <a:graphic>
          <a:graphicData uri="http://schemas.openxmlformats.org/drawingml/2006/table">
            <a:tbl>
              <a:tblPr/>
              <a:tblGrid>
                <a:gridCol w="3319462">
                  <a:extLst>
                    <a:ext uri="{9D8B030D-6E8A-4147-A177-3AD203B41FA5}">
                      <a16:colId xmlns:a16="http://schemas.microsoft.com/office/drawing/2014/main" val="20000"/>
                    </a:ext>
                  </a:extLst>
                </a:gridCol>
                <a:gridCol w="5021263">
                  <a:extLst>
                    <a:ext uri="{9D8B030D-6E8A-4147-A177-3AD203B41FA5}">
                      <a16:colId xmlns:a16="http://schemas.microsoft.com/office/drawing/2014/main" val="20001"/>
                    </a:ext>
                  </a:extLst>
                </a:gridCol>
              </a:tblGrid>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rPr>
                        <a:t>Pros</a:t>
                      </a:r>
                    </a:p>
                  </a:txBody>
                  <a:tcPr marL="91444" marR="91444" marT="45716" marB="4571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35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rPr>
                        <a:t>Cons</a:t>
                      </a:r>
                    </a:p>
                  </a:txBody>
                  <a:tcPr marL="91444" marR="91444" marT="45716" marB="4571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extLst>
                  <a:ext uri="{0D108BD9-81ED-4DB2-BD59-A6C34878D82A}">
                    <a16:rowId xmlns:a16="http://schemas.microsoft.com/office/drawing/2014/main" val="10000"/>
                  </a:ext>
                </a:extLst>
              </a:tr>
              <a:tr h="372903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32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txBody>
                  <a:tcPr marL="91444" marR="91444" marT="45716" marB="45716"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3200" b="0"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txBody>
                  <a:tcPr marL="91444" marR="91444" marT="45716" marB="45716"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gradFill rotWithShape="0">
                      <a:gsLst>
                        <a:gs pos="0">
                          <a:srgbClr val="FFFFFF"/>
                        </a:gs>
                        <a:gs pos="100000">
                          <a:srgbClr val="FFFFCC"/>
                        </a:gs>
                      </a:gsLst>
                      <a:lin ang="5400000" scaled="1"/>
                    </a:gradFill>
                  </a:tcPr>
                </a:tc>
                <a:extLst>
                  <a:ext uri="{0D108BD9-81ED-4DB2-BD59-A6C34878D82A}">
                    <a16:rowId xmlns:a16="http://schemas.microsoft.com/office/drawing/2014/main" val="10001"/>
                  </a:ext>
                </a:extLst>
              </a:tr>
            </a:tbl>
          </a:graphicData>
        </a:graphic>
      </p:graphicFrame>
      <p:sp>
        <p:nvSpPr>
          <p:cNvPr id="5" name="矩形 4"/>
          <p:cNvSpPr>
            <a:spLocks noChangeArrowheads="1"/>
          </p:cNvSpPr>
          <p:nvPr/>
        </p:nvSpPr>
        <p:spPr bwMode="auto">
          <a:xfrm>
            <a:off x="488950" y="1438275"/>
            <a:ext cx="35544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a:solidFill>
                  <a:srgbClr val="FF0000"/>
                </a:solidFill>
                <a:latin typeface="Times New Roman" panose="02020603050405020304" pitchFamily="18" charset="0"/>
                <a:ea typeface="微软雅黑" panose="020B0503020204020204" pitchFamily="34" charset="-122"/>
              </a:rPr>
              <a:t>It teaches them how to look after themselves</a:t>
            </a:r>
          </a:p>
        </p:txBody>
      </p:sp>
      <p:sp>
        <p:nvSpPr>
          <p:cNvPr id="6" name="矩形 5"/>
          <p:cNvSpPr>
            <a:spLocks noChangeArrowheads="1"/>
          </p:cNvSpPr>
          <p:nvPr/>
        </p:nvSpPr>
        <p:spPr bwMode="auto">
          <a:xfrm>
            <a:off x="488950" y="2292350"/>
            <a:ext cx="33766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dirty="0">
                <a:solidFill>
                  <a:srgbClr val="FF0000"/>
                </a:solidFill>
                <a:latin typeface="Times New Roman" panose="02020603050405020304" pitchFamily="18" charset="0"/>
                <a:ea typeface="微软雅黑" panose="020B0503020204020204" pitchFamily="34" charset="-122"/>
              </a:rPr>
              <a:t>It helps them to understand the idea of fairness.</a:t>
            </a:r>
          </a:p>
        </p:txBody>
      </p:sp>
      <p:sp>
        <p:nvSpPr>
          <p:cNvPr id="7" name="矩形 6"/>
          <p:cNvSpPr>
            <a:spLocks noChangeArrowheads="1"/>
          </p:cNvSpPr>
          <p:nvPr/>
        </p:nvSpPr>
        <p:spPr bwMode="auto">
          <a:xfrm>
            <a:off x="488950" y="3498850"/>
            <a:ext cx="34607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a:solidFill>
                  <a:srgbClr val="FF0000"/>
                </a:solidFill>
                <a:latin typeface="Times New Roman" panose="02020603050405020304" pitchFamily="18" charset="0"/>
                <a:ea typeface="微软雅黑" panose="020B0503020204020204" pitchFamily="34" charset="-122"/>
              </a:rPr>
              <a:t>It is good for their future.</a:t>
            </a:r>
          </a:p>
        </p:txBody>
      </p:sp>
      <p:sp>
        <p:nvSpPr>
          <p:cNvPr id="8" name="矩形 7"/>
          <p:cNvSpPr>
            <a:spLocks noChangeArrowheads="1"/>
          </p:cNvSpPr>
          <p:nvPr/>
        </p:nvSpPr>
        <p:spPr bwMode="auto">
          <a:xfrm>
            <a:off x="3865563" y="1346260"/>
            <a:ext cx="45497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dirty="0">
                <a:solidFill>
                  <a:srgbClr val="FF0000"/>
                </a:solidFill>
                <a:latin typeface="Times New Roman" panose="02020603050405020304" pitchFamily="18" charset="0"/>
                <a:ea typeface="微软雅黑" panose="020B0503020204020204" pitchFamily="34" charset="-122"/>
              </a:rPr>
              <a:t>Children already have enough stress from school.</a:t>
            </a:r>
          </a:p>
        </p:txBody>
      </p:sp>
      <p:sp>
        <p:nvSpPr>
          <p:cNvPr id="9" name="矩形 8"/>
          <p:cNvSpPr>
            <a:spLocks noChangeArrowheads="1"/>
          </p:cNvSpPr>
          <p:nvPr/>
        </p:nvSpPr>
        <p:spPr bwMode="auto">
          <a:xfrm>
            <a:off x="3865563" y="2125723"/>
            <a:ext cx="4713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dirty="0">
                <a:solidFill>
                  <a:srgbClr val="FF0000"/>
                </a:solidFill>
                <a:latin typeface="Times New Roman" panose="02020603050405020304" pitchFamily="18" charset="0"/>
                <a:ea typeface="微软雅黑" panose="020B0503020204020204" pitchFamily="34" charset="-122"/>
              </a:rPr>
              <a:t>They have no time to study and do housework.</a:t>
            </a:r>
          </a:p>
        </p:txBody>
      </p:sp>
      <p:sp>
        <p:nvSpPr>
          <p:cNvPr id="10" name="矩形 9"/>
          <p:cNvSpPr>
            <a:spLocks noChangeArrowheads="1"/>
          </p:cNvSpPr>
          <p:nvPr/>
        </p:nvSpPr>
        <p:spPr bwMode="auto">
          <a:xfrm>
            <a:off x="3848100" y="2846448"/>
            <a:ext cx="47132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a:solidFill>
                  <a:srgbClr val="FF0000"/>
                </a:solidFill>
                <a:latin typeface="Times New Roman" panose="02020603050405020304" pitchFamily="18" charset="0"/>
                <a:ea typeface="微软雅黑" panose="020B0503020204020204" pitchFamily="34" charset="-122"/>
              </a:rPr>
              <a:t>Their job now is to be students. They will do housework in the future.</a:t>
            </a:r>
          </a:p>
        </p:txBody>
      </p:sp>
      <p:sp>
        <p:nvSpPr>
          <p:cNvPr id="11" name="矩形 10"/>
          <p:cNvSpPr>
            <a:spLocks noChangeArrowheads="1"/>
          </p:cNvSpPr>
          <p:nvPr/>
        </p:nvSpPr>
        <p:spPr bwMode="auto">
          <a:xfrm>
            <a:off x="3814763" y="3898960"/>
            <a:ext cx="51514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Font typeface="Arial" panose="020B0604020202020204" pitchFamily="34" charset="0"/>
              <a:buChar char="•"/>
            </a:pPr>
            <a:r>
              <a:rPr lang="en-US" altLang="zh-CN" sz="2000" b="1" dirty="0">
                <a:solidFill>
                  <a:srgbClr val="FF0000"/>
                </a:solidFill>
                <a:latin typeface="Times New Roman" panose="02020603050405020304" pitchFamily="18" charset="0"/>
                <a:ea typeface="微软雅黑" panose="020B0503020204020204" pitchFamily="34" charset="-122"/>
              </a:rPr>
              <a:t>It is the parents’ job to provide a clean and comfortable environment at home for their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组合 4"/>
          <p:cNvGrpSpPr/>
          <p:nvPr/>
        </p:nvGrpSpPr>
        <p:grpSpPr bwMode="auto">
          <a:xfrm>
            <a:off x="747713" y="790575"/>
            <a:ext cx="706437" cy="584200"/>
            <a:chOff x="449580" y="517058"/>
            <a:chExt cx="800663" cy="584775"/>
          </a:xfrm>
        </p:grpSpPr>
        <p:sp>
          <p:nvSpPr>
            <p:cNvPr id="3" name="椭圆 2"/>
            <p:cNvSpPr/>
            <p:nvPr/>
          </p:nvSpPr>
          <p:spPr>
            <a:xfrm>
              <a:off x="449580" y="571086"/>
              <a:ext cx="73948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6632" name="TextBox 3"/>
            <p:cNvSpPr txBox="1">
              <a:spLocks noChangeArrowheads="1"/>
            </p:cNvSpPr>
            <p:nvPr/>
          </p:nvSpPr>
          <p:spPr bwMode="auto">
            <a:xfrm>
              <a:off x="465383"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2d</a:t>
              </a:r>
              <a:endParaRPr lang="zh-CN" altLang="en-US" sz="3200" b="1">
                <a:solidFill>
                  <a:srgbClr val="0000FF"/>
                </a:solidFill>
              </a:endParaRPr>
            </a:p>
          </p:txBody>
        </p:sp>
      </p:grpSp>
      <p:sp>
        <p:nvSpPr>
          <p:cNvPr id="6" name="矩形 5"/>
          <p:cNvSpPr/>
          <p:nvPr/>
        </p:nvSpPr>
        <p:spPr>
          <a:xfrm>
            <a:off x="1400175" y="617538"/>
            <a:ext cx="6630988" cy="954087"/>
          </a:xfrm>
          <a:prstGeom prst="rect">
            <a:avLst/>
          </a:prstGeom>
        </p:spPr>
        <p:txBody>
          <a:bodyPr>
            <a:spAutoFit/>
          </a:bodyPr>
          <a:lstStyle/>
          <a:p>
            <a:pPr>
              <a:defRPr/>
            </a:pPr>
            <a:r>
              <a:rPr lang="zh-CN" altLang="en-US" sz="2800" b="1" dirty="0">
                <a:latin typeface="+mj-lt"/>
                <a:ea typeface="宋体" panose="02010600030101010101" pitchFamily="2" charset="-122"/>
              </a:rPr>
              <a:t>Write one sentence with each phrase from the letters.</a:t>
            </a:r>
          </a:p>
        </p:txBody>
      </p:sp>
      <p:sp>
        <p:nvSpPr>
          <p:cNvPr id="7" name="Text Box 3"/>
          <p:cNvSpPr txBox="1">
            <a:spLocks noChangeArrowheads="1"/>
          </p:cNvSpPr>
          <p:nvPr/>
        </p:nvSpPr>
        <p:spPr bwMode="auto">
          <a:xfrm>
            <a:off x="1058863" y="1731963"/>
            <a:ext cx="76073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4025" indent="-44005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dirty="0">
                <a:latin typeface="Times New Roman" panose="02020603050405020304" pitchFamily="18" charset="0"/>
              </a:rPr>
              <a:t>1. a waste of time</a:t>
            </a:r>
          </a:p>
          <a:p>
            <a:pPr eaLnBrk="1" hangingPunct="1">
              <a:lnSpc>
                <a:spcPct val="120000"/>
              </a:lnSpc>
            </a:pPr>
            <a:endParaRPr lang="en-US" altLang="zh-CN" sz="2600" b="1" dirty="0">
              <a:latin typeface="Times New Roman" panose="02020603050405020304" pitchFamily="18" charset="0"/>
            </a:endParaRPr>
          </a:p>
          <a:p>
            <a:pPr eaLnBrk="1" hangingPunct="1">
              <a:lnSpc>
                <a:spcPct val="120000"/>
              </a:lnSpc>
            </a:pPr>
            <a:endParaRPr lang="en-US" altLang="zh-CN" sz="2600" b="1" dirty="0">
              <a:latin typeface="Times New Roman" panose="02020603050405020304" pitchFamily="18" charset="0"/>
            </a:endParaRPr>
          </a:p>
          <a:p>
            <a:pPr eaLnBrk="1" hangingPunct="1">
              <a:lnSpc>
                <a:spcPct val="120000"/>
              </a:lnSpc>
            </a:pPr>
            <a:r>
              <a:rPr lang="en-US" altLang="zh-CN" sz="2600" b="1" dirty="0">
                <a:latin typeface="Times New Roman" panose="02020603050405020304" pitchFamily="18" charset="0"/>
              </a:rPr>
              <a:t>2. there is no need for … to</a:t>
            </a:r>
          </a:p>
        </p:txBody>
      </p:sp>
      <p:sp>
        <p:nvSpPr>
          <p:cNvPr id="8" name="Text Box 3"/>
          <p:cNvSpPr txBox="1">
            <a:spLocks noChangeArrowheads="1"/>
          </p:cNvSpPr>
          <p:nvPr/>
        </p:nvSpPr>
        <p:spPr bwMode="auto">
          <a:xfrm>
            <a:off x="1385888" y="3671888"/>
            <a:ext cx="6273800"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4025" indent="-44005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solidFill>
                  <a:srgbClr val="FF0000"/>
                </a:solidFill>
                <a:latin typeface="Times New Roman" panose="02020603050405020304" pitchFamily="18" charset="0"/>
              </a:rPr>
              <a:t>There is no need for you to go to the town. </a:t>
            </a:r>
          </a:p>
        </p:txBody>
      </p:sp>
      <p:sp>
        <p:nvSpPr>
          <p:cNvPr id="9" name="Text Box 3"/>
          <p:cNvSpPr txBox="1">
            <a:spLocks noChangeArrowheads="1"/>
          </p:cNvSpPr>
          <p:nvPr/>
        </p:nvSpPr>
        <p:spPr bwMode="auto">
          <a:xfrm>
            <a:off x="1384300" y="2298700"/>
            <a:ext cx="7050088"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4025" indent="-44005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a:solidFill>
                  <a:srgbClr val="FF0000"/>
                </a:solidFill>
                <a:latin typeface="Times New Roman" panose="02020603050405020304" pitchFamily="18" charset="0"/>
              </a:rPr>
              <a:t>It’s a waste of time to water the garden when it </a:t>
            </a:r>
          </a:p>
          <a:p>
            <a:pPr eaLnBrk="1" hangingPunct="1"/>
            <a:r>
              <a:rPr lang="en-US" altLang="zh-CN" sz="2600" b="1">
                <a:solidFill>
                  <a:srgbClr val="FF0000"/>
                </a:solidFill>
                <a:latin typeface="Times New Roman" panose="02020603050405020304" pitchFamily="18" charset="0"/>
              </a:rPr>
              <a:t>is raining.</a:t>
            </a:r>
            <a:r>
              <a:rPr lang="en-US" altLang="zh-CN" sz="2600" b="1">
                <a:solidFill>
                  <a:srgbClr val="0000FF"/>
                </a:solidFill>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Horizontal)">
                                      <p:cBhvr>
                                        <p:cTn id="7" dur="500"/>
                                        <p:tgtEl>
                                          <p:spTgt spid="7">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barn(inHorizontal)">
                                      <p:cBhvr>
                                        <p:cTn id="10" dur="500"/>
                                        <p:tgtEl>
                                          <p:spTgt spid="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down)">
                                      <p:cBhvr>
                                        <p:cTn id="15" dur="500"/>
                                        <p:tgtEl>
                                          <p:spTgt spid="9">
                                            <p:txEl>
                                              <p:pRg st="0" end="0"/>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wipe(down)">
                                      <p:cBhvr>
                                        <p:cTn id="18" dur="500"/>
                                        <p:tgtEl>
                                          <p:spTgt spid="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down)">
                                      <p:cBhvr>
                                        <p:cTn id="2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1008063" y="484188"/>
            <a:ext cx="3051175"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lnSpc>
                <a:spcPct val="250000"/>
              </a:lnSpc>
            </a:pPr>
            <a:r>
              <a:rPr lang="en-US" altLang="zh-CN" sz="2600" b="1">
                <a:latin typeface="Times New Roman" panose="02020603050405020304" pitchFamily="18" charset="0"/>
              </a:rPr>
              <a:t>3. do not mind</a:t>
            </a:r>
          </a:p>
          <a:p>
            <a:pPr marL="440055" indent="-440055">
              <a:lnSpc>
                <a:spcPct val="250000"/>
              </a:lnSpc>
            </a:pPr>
            <a:r>
              <a:rPr lang="en-US" altLang="zh-CN" sz="2600" b="1">
                <a:latin typeface="Times New Roman" panose="02020603050405020304" pitchFamily="18" charset="0"/>
              </a:rPr>
              <a:t>4. spend time on</a:t>
            </a:r>
          </a:p>
          <a:p>
            <a:pPr marL="440055" indent="-440055">
              <a:lnSpc>
                <a:spcPct val="250000"/>
              </a:lnSpc>
            </a:pPr>
            <a:r>
              <a:rPr lang="en-US" altLang="zh-CN" sz="2600" b="1">
                <a:latin typeface="Times New Roman" panose="02020603050405020304" pitchFamily="18" charset="0"/>
              </a:rPr>
              <a:t>5. in order to</a:t>
            </a:r>
          </a:p>
        </p:txBody>
      </p:sp>
      <p:sp>
        <p:nvSpPr>
          <p:cNvPr id="3" name="Rectangle 3"/>
          <p:cNvSpPr>
            <a:spLocks noChangeArrowheads="1"/>
          </p:cNvSpPr>
          <p:nvPr/>
        </p:nvSpPr>
        <p:spPr bwMode="auto">
          <a:xfrm>
            <a:off x="1349375" y="1419225"/>
            <a:ext cx="501808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r>
              <a:rPr lang="en-US" altLang="zh-CN" sz="2600" b="1">
                <a:solidFill>
                  <a:srgbClr val="FF0000"/>
                </a:solidFill>
                <a:latin typeface="Times New Roman" panose="02020603050405020304" pitchFamily="18" charset="0"/>
              </a:rPr>
              <a:t>I do not mind sweeping the floor.</a:t>
            </a:r>
          </a:p>
        </p:txBody>
      </p:sp>
      <p:sp>
        <p:nvSpPr>
          <p:cNvPr id="4" name="Rectangle 3"/>
          <p:cNvSpPr>
            <a:spLocks noChangeArrowheads="1"/>
          </p:cNvSpPr>
          <p:nvPr/>
        </p:nvSpPr>
        <p:spPr bwMode="auto">
          <a:xfrm>
            <a:off x="1349375" y="2424113"/>
            <a:ext cx="6243638"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r>
              <a:rPr lang="en-US" altLang="zh-CN" sz="2600" b="1">
                <a:solidFill>
                  <a:srgbClr val="FF0000"/>
                </a:solidFill>
                <a:latin typeface="Times New Roman" panose="02020603050405020304" pitchFamily="18" charset="0"/>
              </a:rPr>
              <a:t>I spent half of an hour on my homework.</a:t>
            </a:r>
          </a:p>
        </p:txBody>
      </p:sp>
      <p:sp>
        <p:nvSpPr>
          <p:cNvPr id="5" name="Rectangle 3"/>
          <p:cNvSpPr>
            <a:spLocks noChangeArrowheads="1"/>
          </p:cNvSpPr>
          <p:nvPr/>
        </p:nvSpPr>
        <p:spPr bwMode="auto">
          <a:xfrm>
            <a:off x="1343025" y="3405188"/>
            <a:ext cx="683577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r>
              <a:rPr lang="en-US" altLang="zh-CN" sz="2600" b="1">
                <a:solidFill>
                  <a:srgbClr val="FF0000"/>
                </a:solidFill>
                <a:latin typeface="Times New Roman" panose="02020603050405020304" pitchFamily="18" charset="0"/>
              </a:rPr>
              <a:t>He worked very hard in order to get the job.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1057275" y="833438"/>
            <a:ext cx="7031038"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lnSpc>
                <a:spcPct val="160000"/>
              </a:lnSpc>
            </a:pPr>
            <a:r>
              <a:rPr lang="en-US" altLang="zh-CN" sz="2600" b="1">
                <a:latin typeface="Times New Roman" panose="02020603050405020304" pitchFamily="18" charset="0"/>
              </a:rPr>
              <a:t>6. it is not enough to</a:t>
            </a:r>
          </a:p>
          <a:p>
            <a:pPr marL="440055" indent="-440055">
              <a:lnSpc>
                <a:spcPct val="160000"/>
              </a:lnSpc>
            </a:pPr>
            <a:endParaRPr lang="en-US" altLang="zh-CN" sz="2600" b="1">
              <a:latin typeface="Times New Roman" panose="02020603050405020304" pitchFamily="18" charset="0"/>
            </a:endParaRPr>
          </a:p>
          <a:p>
            <a:pPr marL="440055" indent="-440055">
              <a:lnSpc>
                <a:spcPct val="160000"/>
              </a:lnSpc>
            </a:pPr>
            <a:r>
              <a:rPr lang="en-US" altLang="zh-CN" sz="2600" b="1">
                <a:latin typeface="Times New Roman" panose="02020603050405020304" pitchFamily="18" charset="0"/>
              </a:rPr>
              <a:t>7. the earlier … the better </a:t>
            </a:r>
            <a:endParaRPr lang="en-US" altLang="zh-CN" sz="2600" b="1">
              <a:solidFill>
                <a:srgbClr val="FF0000"/>
              </a:solidFill>
              <a:latin typeface="Times New Roman" panose="02020603050405020304" pitchFamily="18" charset="0"/>
            </a:endParaRPr>
          </a:p>
        </p:txBody>
      </p:sp>
      <p:sp>
        <p:nvSpPr>
          <p:cNvPr id="3" name="Rectangle 3"/>
          <p:cNvSpPr>
            <a:spLocks noChangeArrowheads="1"/>
          </p:cNvSpPr>
          <p:nvPr/>
        </p:nvSpPr>
        <p:spPr bwMode="auto">
          <a:xfrm>
            <a:off x="1365250" y="1471613"/>
            <a:ext cx="580707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lnSpc>
                <a:spcPct val="160000"/>
              </a:lnSpc>
            </a:pPr>
            <a:r>
              <a:rPr lang="en-US" altLang="zh-CN" sz="2600" b="1">
                <a:solidFill>
                  <a:srgbClr val="FF0000"/>
                </a:solidFill>
                <a:latin typeface="Times New Roman" panose="02020603050405020304" pitchFamily="18" charset="0"/>
              </a:rPr>
              <a:t>It is not enough to clean up the parks.</a:t>
            </a:r>
          </a:p>
        </p:txBody>
      </p:sp>
      <p:sp>
        <p:nvSpPr>
          <p:cNvPr id="4" name="Rectangle 3"/>
          <p:cNvSpPr>
            <a:spLocks noChangeArrowheads="1"/>
          </p:cNvSpPr>
          <p:nvPr/>
        </p:nvSpPr>
        <p:spPr bwMode="auto">
          <a:xfrm>
            <a:off x="1358900" y="2865438"/>
            <a:ext cx="7031038"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40055" indent="-440055"/>
            <a:r>
              <a:rPr lang="en-US" altLang="zh-CN" sz="2600" b="1">
                <a:solidFill>
                  <a:srgbClr val="FF0000"/>
                </a:solidFill>
                <a:latin typeface="Times New Roman" panose="02020603050405020304" pitchFamily="18" charset="0"/>
              </a:rPr>
              <a:t>The earlier you give up smoking, the better it is </a:t>
            </a:r>
          </a:p>
          <a:p>
            <a:pPr marL="440055" indent="-440055"/>
            <a:r>
              <a:rPr lang="en-US" altLang="zh-CN" sz="2600" b="1">
                <a:solidFill>
                  <a:srgbClr val="FF0000"/>
                </a:solidFill>
                <a:latin typeface="Times New Roman" panose="02020603050405020304" pitchFamily="18" charset="0"/>
              </a:rPr>
              <a:t>for your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down)">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组合 4"/>
          <p:cNvGrpSpPr/>
          <p:nvPr/>
        </p:nvGrpSpPr>
        <p:grpSpPr bwMode="auto">
          <a:xfrm>
            <a:off x="1147763" y="941388"/>
            <a:ext cx="706437" cy="584200"/>
            <a:chOff x="449580" y="517058"/>
            <a:chExt cx="800663" cy="584775"/>
          </a:xfrm>
        </p:grpSpPr>
        <p:sp>
          <p:nvSpPr>
            <p:cNvPr id="3" name="椭圆 2"/>
            <p:cNvSpPr/>
            <p:nvPr/>
          </p:nvSpPr>
          <p:spPr>
            <a:xfrm>
              <a:off x="449580" y="571086"/>
              <a:ext cx="739489"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29702" name="TextBox 3"/>
            <p:cNvSpPr txBox="1">
              <a:spLocks noChangeArrowheads="1"/>
            </p:cNvSpPr>
            <p:nvPr/>
          </p:nvSpPr>
          <p:spPr bwMode="auto">
            <a:xfrm>
              <a:off x="465383"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2e</a:t>
              </a:r>
              <a:endParaRPr lang="zh-CN" altLang="en-US" sz="3200" b="1">
                <a:solidFill>
                  <a:srgbClr val="0000FF"/>
                </a:solidFill>
              </a:endParaRPr>
            </a:p>
          </p:txBody>
        </p:sp>
      </p:grpSp>
      <p:sp>
        <p:nvSpPr>
          <p:cNvPr id="5" name="矩形 4"/>
          <p:cNvSpPr/>
          <p:nvPr/>
        </p:nvSpPr>
        <p:spPr>
          <a:xfrm>
            <a:off x="1800225" y="1001713"/>
            <a:ext cx="6703695" cy="523220"/>
          </a:xfrm>
          <a:prstGeom prst="rect">
            <a:avLst/>
          </a:prstGeom>
        </p:spPr>
        <p:txBody>
          <a:bodyPr wrap="square">
            <a:spAutoFit/>
          </a:bodyPr>
          <a:lstStyle/>
          <a:p>
            <a:pPr>
              <a:defRPr/>
            </a:pPr>
            <a:r>
              <a:rPr lang="en-US" altLang="zh-CN" sz="2800" b="1" dirty="0">
                <a:latin typeface="+mj-lt"/>
                <a:ea typeface="宋体" panose="02010600030101010101" pitchFamily="2" charset="-122"/>
              </a:rPr>
              <a:t>Discuss the questions with a partner.</a:t>
            </a:r>
            <a:endParaRPr lang="zh-CN" altLang="en-US" sz="2800" b="1" dirty="0">
              <a:latin typeface="+mj-lt"/>
              <a:ea typeface="宋体" panose="02010600030101010101" pitchFamily="2" charset="-122"/>
            </a:endParaRPr>
          </a:p>
        </p:txBody>
      </p:sp>
      <p:sp>
        <p:nvSpPr>
          <p:cNvPr id="6" name="Text Box 3"/>
          <p:cNvSpPr txBox="1">
            <a:spLocks noChangeArrowheads="1"/>
          </p:cNvSpPr>
          <p:nvPr/>
        </p:nvSpPr>
        <p:spPr bwMode="auto">
          <a:xfrm>
            <a:off x="1147762" y="1922463"/>
            <a:ext cx="7558631" cy="1292662"/>
          </a:xfrm>
          <a:prstGeom prst="rect">
            <a:avLst/>
          </a:prstGeom>
          <a:noFill/>
          <a:ln w="38100">
            <a:solidFill>
              <a:srgbClr val="0070C0"/>
            </a:solidFill>
            <a:beve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3230" indent="-44323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600" b="1" dirty="0" smtClean="0">
                <a:latin typeface="+mj-lt"/>
                <a:cs typeface="Arial" panose="020B0604020202020204" pitchFamily="34" charset="0"/>
              </a:rPr>
              <a:t>1. Which letter do you agree with? Why?</a:t>
            </a:r>
          </a:p>
          <a:p>
            <a:pPr eaLnBrk="1" hangingPunct="1">
              <a:defRPr/>
            </a:pPr>
            <a:r>
              <a:rPr lang="zh-CN" altLang="en-US" sz="2600" b="1" dirty="0" smtClean="0">
                <a:latin typeface="+mj-lt"/>
                <a:cs typeface="Arial" panose="020B0604020202020204" pitchFamily="34" charset="0"/>
              </a:rPr>
              <a:t>2. What would you say to the person who wrote the letter you don</a:t>
            </a:r>
            <a:r>
              <a:rPr lang="en-US" altLang="zh-CN" sz="2600" b="1" dirty="0" smtClean="0">
                <a:latin typeface="+mj-lt"/>
                <a:cs typeface="Arial" panose="020B0604020202020204" pitchFamily="34" charset="0"/>
              </a:rPr>
              <a:t>’</a:t>
            </a:r>
            <a:r>
              <a:rPr lang="zh-CN" altLang="en-US" sz="2600" b="1" dirty="0" smtClean="0">
                <a:latin typeface="+mj-lt"/>
                <a:cs typeface="Arial" panose="020B0604020202020204" pitchFamily="34" charset="0"/>
              </a:rPr>
              <a:t>t agree with?</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762000" y="901700"/>
            <a:ext cx="8064500" cy="3765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800100" indent="-34290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257300" indent="-3429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714500" indent="-3429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171700" indent="-3429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ts val="2500"/>
              </a:lnSpc>
              <a:spcBef>
                <a:spcPct val="50000"/>
              </a:spcBef>
              <a:buFontTx/>
              <a:buNone/>
              <a:defRPr/>
            </a:pPr>
            <a:r>
              <a:rPr lang="zh-CN" altLang="en-US" sz="2000" b="1" dirty="0" smtClean="0">
                <a:solidFill>
                  <a:srgbClr val="000000"/>
                </a:solidFill>
                <a:latin typeface="+mj-lt"/>
                <a:ea typeface="+mj-ea"/>
              </a:rPr>
              <a:t>用单词或词组的适当形式填空。</a:t>
            </a:r>
            <a:endParaRPr lang="en-US" altLang="zh-CN" sz="2000" b="1" dirty="0" smtClean="0">
              <a:solidFill>
                <a:srgbClr val="000000"/>
              </a:solidFill>
              <a:latin typeface="+mj-lt"/>
              <a:ea typeface="+mj-ea"/>
            </a:endParaRPr>
          </a:p>
          <a:p>
            <a:pPr eaLnBrk="1" hangingPunct="1">
              <a:lnSpc>
                <a:spcPts val="2500"/>
              </a:lnSpc>
              <a:spcBef>
                <a:spcPct val="50000"/>
              </a:spcBef>
              <a:buFontTx/>
              <a:buNone/>
              <a:defRPr/>
            </a:pPr>
            <a:r>
              <a:rPr lang="en-US" altLang="zh-CN" sz="2000" b="1" dirty="0" smtClean="0">
                <a:solidFill>
                  <a:srgbClr val="000000"/>
                </a:solidFill>
                <a:latin typeface="+mj-lt"/>
                <a:ea typeface="+mj-ea"/>
              </a:rPr>
              <a:t>    </a:t>
            </a:r>
            <a:r>
              <a:rPr lang="en-US" altLang="zh-CN" sz="2400" b="1" dirty="0" smtClean="0">
                <a:latin typeface="+mj-lt"/>
                <a:ea typeface="+mj-ea"/>
              </a:rPr>
              <a:t>chore, make one’s bed, clean, take out, work on, living room, do the laundry</a:t>
            </a:r>
          </a:p>
          <a:p>
            <a:pPr eaLnBrk="1" hangingPunct="1">
              <a:lnSpc>
                <a:spcPts val="2500"/>
              </a:lnSpc>
              <a:spcBef>
                <a:spcPct val="50000"/>
              </a:spcBef>
              <a:buFontTx/>
              <a:buNone/>
              <a:defRPr/>
            </a:pPr>
            <a:r>
              <a:rPr lang="en-US" altLang="zh-CN" sz="2400" b="1" dirty="0" smtClean="0">
                <a:solidFill>
                  <a:srgbClr val="000000"/>
                </a:solidFill>
                <a:latin typeface="+mj-lt"/>
                <a:ea typeface="+mj-ea"/>
              </a:rPr>
              <a:t>1. Thank you very much for __________ the trash.</a:t>
            </a:r>
          </a:p>
          <a:p>
            <a:pPr eaLnBrk="1" hangingPunct="1">
              <a:lnSpc>
                <a:spcPts val="2500"/>
              </a:lnSpc>
              <a:spcBef>
                <a:spcPct val="50000"/>
              </a:spcBef>
              <a:buFontTx/>
              <a:buNone/>
              <a:defRPr/>
            </a:pPr>
            <a:r>
              <a:rPr lang="en-US" altLang="zh-CN" sz="2400" b="1" dirty="0" smtClean="0">
                <a:solidFill>
                  <a:srgbClr val="000000"/>
                </a:solidFill>
                <a:latin typeface="+mj-lt"/>
                <a:ea typeface="+mj-ea"/>
              </a:rPr>
              <a:t>2. I like _______________ my room. I don’t want it </a:t>
            </a:r>
          </a:p>
          <a:p>
            <a:pPr eaLnBrk="1" hangingPunct="1">
              <a:lnSpc>
                <a:spcPts val="2500"/>
              </a:lnSpc>
              <a:spcBef>
                <a:spcPct val="50000"/>
              </a:spcBef>
              <a:buFontTx/>
              <a:buNone/>
              <a:defRPr/>
            </a:pPr>
            <a:r>
              <a:rPr lang="en-US" altLang="zh-CN" sz="2400" b="1" dirty="0" smtClean="0">
                <a:solidFill>
                  <a:srgbClr val="000000"/>
                </a:solidFill>
                <a:latin typeface="+mj-lt"/>
                <a:ea typeface="+mj-ea"/>
              </a:rPr>
              <a:t>    to be dirty.</a:t>
            </a:r>
          </a:p>
          <a:p>
            <a:pPr eaLnBrk="1" hangingPunct="1">
              <a:lnSpc>
                <a:spcPts val="2500"/>
              </a:lnSpc>
              <a:spcBef>
                <a:spcPct val="50000"/>
              </a:spcBef>
              <a:buFontTx/>
              <a:buNone/>
              <a:defRPr/>
            </a:pPr>
            <a:r>
              <a:rPr lang="en-US" altLang="zh-CN" sz="2400" b="1" dirty="0" smtClean="0">
                <a:solidFill>
                  <a:srgbClr val="000000"/>
                </a:solidFill>
                <a:latin typeface="+mj-lt"/>
                <a:ea typeface="+mj-ea"/>
              </a:rPr>
              <a:t>3. Here are some dirty clothes. Could you please </a:t>
            </a:r>
          </a:p>
          <a:p>
            <a:pPr eaLnBrk="1" hangingPunct="1">
              <a:lnSpc>
                <a:spcPts val="2500"/>
              </a:lnSpc>
              <a:spcBef>
                <a:spcPct val="50000"/>
              </a:spcBef>
              <a:buFontTx/>
              <a:buNone/>
              <a:defRPr/>
            </a:pPr>
            <a:r>
              <a:rPr lang="en-US" altLang="zh-CN" sz="2400" b="1" dirty="0" smtClean="0">
                <a:solidFill>
                  <a:srgbClr val="000000"/>
                </a:solidFill>
                <a:latin typeface="+mj-lt"/>
                <a:ea typeface="+mj-ea"/>
              </a:rPr>
              <a:t>    help me ______________?</a:t>
            </a:r>
          </a:p>
        </p:txBody>
      </p:sp>
      <p:sp>
        <p:nvSpPr>
          <p:cNvPr id="124932" name="Text Box 4"/>
          <p:cNvSpPr txBox="1">
            <a:spLocks noChangeArrowheads="1"/>
          </p:cNvSpPr>
          <p:nvPr/>
        </p:nvSpPr>
        <p:spPr bwMode="auto">
          <a:xfrm>
            <a:off x="5178425" y="2132013"/>
            <a:ext cx="18208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en-US" sz="2000" b="1" dirty="0" smtClean="0">
                <a:solidFill>
                  <a:srgbClr val="FF0000"/>
                </a:solidFill>
                <a:latin typeface="+mj-lt"/>
                <a:ea typeface="+mj-ea"/>
              </a:rPr>
              <a:t>taking out </a:t>
            </a:r>
            <a:endParaRPr lang="en-US" altLang="zh-CN" sz="2000" b="1" dirty="0" smtClean="0">
              <a:solidFill>
                <a:srgbClr val="FF0000"/>
              </a:solidFill>
              <a:latin typeface="+mj-lt"/>
              <a:ea typeface="+mj-ea"/>
            </a:endParaRPr>
          </a:p>
        </p:txBody>
      </p:sp>
      <p:sp>
        <p:nvSpPr>
          <p:cNvPr id="124933" name="Text Box 5"/>
          <p:cNvSpPr txBox="1">
            <a:spLocks noChangeArrowheads="1"/>
          </p:cNvSpPr>
          <p:nvPr/>
        </p:nvSpPr>
        <p:spPr bwMode="auto">
          <a:xfrm>
            <a:off x="1995488" y="2657475"/>
            <a:ext cx="30400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en-US" sz="2000" b="1" dirty="0" smtClean="0">
                <a:solidFill>
                  <a:srgbClr val="FF0000"/>
                </a:solidFill>
                <a:latin typeface="+mj-lt"/>
                <a:ea typeface="+mj-ea"/>
              </a:rPr>
              <a:t>cleaning/ to clean</a:t>
            </a:r>
            <a:endParaRPr lang="en-US" altLang="zh-CN" sz="2000" b="1" dirty="0" smtClean="0">
              <a:solidFill>
                <a:srgbClr val="FF0000"/>
              </a:solidFill>
              <a:latin typeface="+mj-lt"/>
              <a:ea typeface="+mj-ea"/>
            </a:endParaRPr>
          </a:p>
        </p:txBody>
      </p:sp>
      <p:sp>
        <p:nvSpPr>
          <p:cNvPr id="124934" name="Text Box 6"/>
          <p:cNvSpPr txBox="1">
            <a:spLocks noChangeArrowheads="1"/>
          </p:cNvSpPr>
          <p:nvPr/>
        </p:nvSpPr>
        <p:spPr bwMode="auto">
          <a:xfrm>
            <a:off x="2541588" y="4257675"/>
            <a:ext cx="25542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defRPr/>
            </a:pPr>
            <a:r>
              <a:rPr lang="en-US" altLang="en-US" sz="2000" b="1" dirty="0" smtClean="0">
                <a:solidFill>
                  <a:srgbClr val="FF0000"/>
                </a:solidFill>
                <a:latin typeface="+mj-lt"/>
                <a:ea typeface="+mj-ea"/>
              </a:rPr>
              <a:t>do the laundry</a:t>
            </a:r>
            <a:endParaRPr lang="en-US" altLang="zh-CN" sz="2000" b="1" dirty="0" smtClean="0">
              <a:solidFill>
                <a:srgbClr val="FF0000"/>
              </a:solidFill>
              <a:latin typeface="+mj-lt"/>
              <a:ea typeface="+mj-ea"/>
            </a:endParaRPr>
          </a:p>
        </p:txBody>
      </p:sp>
      <p:pic>
        <p:nvPicPr>
          <p:cNvPr id="30726" name="Picture 3" descr="一级栏目"/>
          <p:cNvPicPr>
            <a:picLocks noChangeAspect="1" noChangeArrowheads="1"/>
          </p:cNvPicPr>
          <p:nvPr/>
        </p:nvPicPr>
        <p:blipFill>
          <a:blip r:embed="rId2" cstate="email"/>
          <a:srcRect/>
          <a:stretch>
            <a:fillRect/>
          </a:stretch>
        </p:blipFill>
        <p:spPr bwMode="auto">
          <a:xfrm>
            <a:off x="747713" y="88900"/>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ectangle 387"/>
          <p:cNvSpPr>
            <a:spLocks noChangeArrowheads="1"/>
          </p:cNvSpPr>
          <p:nvPr/>
        </p:nvSpPr>
        <p:spPr bwMode="auto">
          <a:xfrm>
            <a:off x="1458913" y="292100"/>
            <a:ext cx="18415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 calcmode="lin" valueType="num">
                                      <p:cBhvr additive="base">
                                        <p:cTn id="7" dur="500" fill="hold"/>
                                        <p:tgtEl>
                                          <p:spTgt spid="124932"/>
                                        </p:tgtEl>
                                        <p:attrNameLst>
                                          <p:attrName>ppt_x</p:attrName>
                                        </p:attrNameLst>
                                      </p:cBhvr>
                                      <p:tavLst>
                                        <p:tav tm="0">
                                          <p:val>
                                            <p:strVal val="#ppt_x"/>
                                          </p:val>
                                        </p:tav>
                                        <p:tav tm="100000">
                                          <p:val>
                                            <p:strVal val="#ppt_x"/>
                                          </p:val>
                                        </p:tav>
                                      </p:tavLst>
                                    </p:anim>
                                    <p:anim calcmode="lin" valueType="num">
                                      <p:cBhvr additive="base">
                                        <p:cTn id="8" dur="500" fill="hold"/>
                                        <p:tgtEl>
                                          <p:spTgt spid="1249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4933"/>
                                        </p:tgtEl>
                                        <p:attrNameLst>
                                          <p:attrName>style.visibility</p:attrName>
                                        </p:attrNameLst>
                                      </p:cBhvr>
                                      <p:to>
                                        <p:strVal val="visible"/>
                                      </p:to>
                                    </p:set>
                                    <p:anim calcmode="lin" valueType="num">
                                      <p:cBhvr additive="base">
                                        <p:cTn id="13" dur="500" fill="hold"/>
                                        <p:tgtEl>
                                          <p:spTgt spid="124933"/>
                                        </p:tgtEl>
                                        <p:attrNameLst>
                                          <p:attrName>ppt_x</p:attrName>
                                        </p:attrNameLst>
                                      </p:cBhvr>
                                      <p:tavLst>
                                        <p:tav tm="0">
                                          <p:val>
                                            <p:strVal val="#ppt_x"/>
                                          </p:val>
                                        </p:tav>
                                        <p:tav tm="100000">
                                          <p:val>
                                            <p:strVal val="#ppt_x"/>
                                          </p:val>
                                        </p:tav>
                                      </p:tavLst>
                                    </p:anim>
                                    <p:anim calcmode="lin" valueType="num">
                                      <p:cBhvr additive="base">
                                        <p:cTn id="14" dur="500" fill="hold"/>
                                        <p:tgtEl>
                                          <p:spTgt spid="1249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4934"/>
                                        </p:tgtEl>
                                        <p:attrNameLst>
                                          <p:attrName>style.visibility</p:attrName>
                                        </p:attrNameLst>
                                      </p:cBhvr>
                                      <p:to>
                                        <p:strVal val="visible"/>
                                      </p:to>
                                    </p:set>
                                    <p:anim calcmode="lin" valueType="num">
                                      <p:cBhvr additive="base">
                                        <p:cTn id="19" dur="500" fill="hold"/>
                                        <p:tgtEl>
                                          <p:spTgt spid="124934"/>
                                        </p:tgtEl>
                                        <p:attrNameLst>
                                          <p:attrName>ppt_x</p:attrName>
                                        </p:attrNameLst>
                                      </p:cBhvr>
                                      <p:tavLst>
                                        <p:tav tm="0">
                                          <p:val>
                                            <p:strVal val="#ppt_x"/>
                                          </p:val>
                                        </p:tav>
                                        <p:tav tm="100000">
                                          <p:val>
                                            <p:strVal val="#ppt_x"/>
                                          </p:val>
                                        </p:tav>
                                      </p:tavLst>
                                    </p:anim>
                                    <p:anim calcmode="lin" valueType="num">
                                      <p:cBhvr additive="base">
                                        <p:cTn id="20" dur="500" fill="hold"/>
                                        <p:tgtEl>
                                          <p:spTgt spid="1249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33" grpId="0"/>
      <p:bldP spid="1249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7"/>
          <p:cNvSpPr>
            <a:spLocks noChangeArrowheads="1"/>
          </p:cNvSpPr>
          <p:nvPr/>
        </p:nvSpPr>
        <p:spPr bwMode="auto">
          <a:xfrm>
            <a:off x="822325" y="303213"/>
            <a:ext cx="260985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Talk about it.</a:t>
            </a:r>
          </a:p>
        </p:txBody>
      </p:sp>
      <p:sp>
        <p:nvSpPr>
          <p:cNvPr id="3075" name="Rectangle 4"/>
          <p:cNvSpPr>
            <a:spLocks noChangeArrowheads="1"/>
          </p:cNvSpPr>
          <p:nvPr/>
        </p:nvSpPr>
        <p:spPr bwMode="auto">
          <a:xfrm>
            <a:off x="1193800" y="977900"/>
            <a:ext cx="6902450" cy="522288"/>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dirty="0">
                <a:solidFill>
                  <a:schemeClr val="bg1"/>
                </a:solidFill>
                <a:latin typeface="Times New Roman" panose="02020603050405020304" pitchFamily="18" charset="0"/>
              </a:rPr>
              <a:t>Do your classmates have any house chores? </a:t>
            </a:r>
          </a:p>
        </p:txBody>
      </p:sp>
      <p:pic>
        <p:nvPicPr>
          <p:cNvPr id="3076" name="Picture 1"/>
          <p:cNvPicPr>
            <a:picLocks noChangeAspect="1" noChangeArrowheads="1"/>
          </p:cNvPicPr>
          <p:nvPr/>
        </p:nvPicPr>
        <p:blipFill>
          <a:blip r:embed="rId2" cstate="email"/>
          <a:srcRect/>
          <a:stretch>
            <a:fillRect/>
          </a:stretch>
        </p:blipFill>
        <p:spPr bwMode="auto">
          <a:xfrm>
            <a:off x="2736850" y="1717675"/>
            <a:ext cx="3211513" cy="3055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ipe(left)">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circle(in)">
                                      <p:cBhvr>
                                        <p:cTn id="12"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566738" y="768350"/>
            <a:ext cx="8228012" cy="349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600" b="1" dirty="0">
                <a:solidFill>
                  <a:srgbClr val="000000"/>
                </a:solidFill>
                <a:latin typeface="Times New Roman" panose="02020603050405020304" pitchFamily="18" charset="0"/>
              </a:rPr>
              <a:t>4. Mother asks her son to ____________ after getting up.</a:t>
            </a:r>
          </a:p>
          <a:p>
            <a:pPr eaLnBrk="1" hangingPunct="1">
              <a:spcBef>
                <a:spcPct val="50000"/>
              </a:spcBef>
            </a:pPr>
            <a:r>
              <a:rPr lang="en-US" altLang="zh-CN" sz="2600" b="1" dirty="0">
                <a:solidFill>
                  <a:srgbClr val="000000"/>
                </a:solidFill>
                <a:latin typeface="Times New Roman" panose="02020603050405020304" pitchFamily="18" charset="0"/>
              </a:rPr>
              <a:t>5. My mother is talking on the phone in the __________. </a:t>
            </a:r>
          </a:p>
          <a:p>
            <a:pPr eaLnBrk="1" hangingPunct="1">
              <a:spcBef>
                <a:spcPct val="50000"/>
              </a:spcBef>
            </a:pPr>
            <a:r>
              <a:rPr lang="en-US" altLang="zh-CN" sz="2600" b="1" dirty="0">
                <a:solidFill>
                  <a:srgbClr val="000000"/>
                </a:solidFill>
                <a:latin typeface="Times New Roman" panose="02020603050405020304" pitchFamily="18" charset="0"/>
              </a:rPr>
              <a:t>6. —Do you often do ______ at home?</a:t>
            </a:r>
          </a:p>
          <a:p>
            <a:pPr eaLnBrk="1" hangingPunct="1">
              <a:spcBef>
                <a:spcPct val="50000"/>
              </a:spcBef>
            </a:pPr>
            <a:r>
              <a:rPr lang="en-US" altLang="zh-CN" sz="2600" b="1" dirty="0">
                <a:solidFill>
                  <a:srgbClr val="000000"/>
                </a:solidFill>
                <a:latin typeface="Times New Roman" panose="02020603050405020304" pitchFamily="18" charset="0"/>
              </a:rPr>
              <a:t>   —No. I don’t like to do the housework.</a:t>
            </a:r>
          </a:p>
          <a:p>
            <a:pPr eaLnBrk="1" hangingPunct="1">
              <a:spcBef>
                <a:spcPct val="50000"/>
              </a:spcBef>
            </a:pPr>
            <a:r>
              <a:rPr lang="en-US" altLang="zh-CN" sz="2600" b="1" dirty="0">
                <a:solidFill>
                  <a:srgbClr val="000000"/>
                </a:solidFill>
                <a:latin typeface="Times New Roman" panose="02020603050405020304" pitchFamily="18" charset="0"/>
              </a:rPr>
              <a:t>7. He is __________ getting ready for his English test </a:t>
            </a:r>
          </a:p>
          <a:p>
            <a:pPr eaLnBrk="1" hangingPunct="1">
              <a:spcBef>
                <a:spcPct val="50000"/>
              </a:spcBef>
            </a:pPr>
            <a:r>
              <a:rPr lang="en-US" altLang="zh-CN" sz="2600" b="1" dirty="0">
                <a:solidFill>
                  <a:srgbClr val="000000"/>
                </a:solidFill>
                <a:latin typeface="Times New Roman" panose="02020603050405020304" pitchFamily="18" charset="0"/>
              </a:rPr>
              <a:t>    next month. </a:t>
            </a:r>
            <a:endParaRPr lang="zh-CN" altLang="en-US" sz="2600" dirty="0"/>
          </a:p>
        </p:txBody>
      </p:sp>
      <p:sp>
        <p:nvSpPr>
          <p:cNvPr id="125955" name="Text Box 3"/>
          <p:cNvSpPr txBox="1">
            <a:spLocks noChangeArrowheads="1"/>
          </p:cNvSpPr>
          <p:nvPr/>
        </p:nvSpPr>
        <p:spPr bwMode="auto">
          <a:xfrm>
            <a:off x="4243388" y="768350"/>
            <a:ext cx="20970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en-US" sz="2600" b="1">
                <a:solidFill>
                  <a:srgbClr val="0000FF"/>
                </a:solidFill>
                <a:latin typeface="Times New Roman" panose="02020603050405020304" pitchFamily="18" charset="0"/>
              </a:rPr>
              <a:t>make his bed </a:t>
            </a:r>
            <a:endParaRPr lang="en-US" altLang="zh-CN" sz="2600" b="1">
              <a:solidFill>
                <a:srgbClr val="0000FF"/>
              </a:solidFill>
              <a:latin typeface="Times New Roman" panose="02020603050405020304" pitchFamily="18" charset="0"/>
            </a:endParaRPr>
          </a:p>
        </p:txBody>
      </p:sp>
      <p:sp>
        <p:nvSpPr>
          <p:cNvPr id="125956" name="Text Box 4"/>
          <p:cNvSpPr txBox="1">
            <a:spLocks noChangeArrowheads="1"/>
          </p:cNvSpPr>
          <p:nvPr/>
        </p:nvSpPr>
        <p:spPr bwMode="auto">
          <a:xfrm>
            <a:off x="6748463" y="1336675"/>
            <a:ext cx="21002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en-US" sz="2600" b="1">
                <a:solidFill>
                  <a:srgbClr val="0000FF"/>
                </a:solidFill>
                <a:latin typeface="Times New Roman" panose="02020603050405020304" pitchFamily="18" charset="0"/>
              </a:rPr>
              <a:t>living room </a:t>
            </a:r>
            <a:endParaRPr lang="en-US" altLang="zh-CN" sz="2600" b="1">
              <a:solidFill>
                <a:srgbClr val="0000FF"/>
              </a:solidFill>
              <a:latin typeface="Times New Roman" panose="02020603050405020304" pitchFamily="18" charset="0"/>
            </a:endParaRPr>
          </a:p>
        </p:txBody>
      </p:sp>
      <p:sp>
        <p:nvSpPr>
          <p:cNvPr id="125957" name="Text Box 5"/>
          <p:cNvSpPr txBox="1">
            <a:spLocks noChangeArrowheads="1"/>
          </p:cNvSpPr>
          <p:nvPr/>
        </p:nvSpPr>
        <p:spPr bwMode="auto">
          <a:xfrm>
            <a:off x="3576638" y="1973263"/>
            <a:ext cx="133191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en-US" sz="2600" b="1">
                <a:solidFill>
                  <a:srgbClr val="0000FF"/>
                </a:solidFill>
                <a:latin typeface="Times New Roman" panose="02020603050405020304" pitchFamily="18" charset="0"/>
              </a:rPr>
              <a:t>chores </a:t>
            </a:r>
            <a:endParaRPr lang="en-US" altLang="zh-CN" sz="2600" b="1">
              <a:solidFill>
                <a:srgbClr val="0000FF"/>
              </a:solidFill>
              <a:latin typeface="Times New Roman" panose="02020603050405020304" pitchFamily="18" charset="0"/>
            </a:endParaRPr>
          </a:p>
        </p:txBody>
      </p:sp>
      <p:sp>
        <p:nvSpPr>
          <p:cNvPr id="125958" name="Text Box 6"/>
          <p:cNvSpPr txBox="1">
            <a:spLocks noChangeArrowheads="1"/>
          </p:cNvSpPr>
          <p:nvPr/>
        </p:nvSpPr>
        <p:spPr bwMode="auto">
          <a:xfrm>
            <a:off x="1738313" y="3121025"/>
            <a:ext cx="19939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en-US" sz="2600" b="1">
                <a:solidFill>
                  <a:srgbClr val="0000FF"/>
                </a:solidFill>
                <a:latin typeface="Times New Roman" panose="02020603050405020304" pitchFamily="18" charset="0"/>
              </a:rPr>
              <a:t>working on </a:t>
            </a:r>
            <a:endParaRPr lang="en-US" altLang="zh-CN" sz="2600" b="1">
              <a:solidFill>
                <a:srgbClr val="0000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additive="base">
                                        <p:cTn id="7" dur="500" fill="hold"/>
                                        <p:tgtEl>
                                          <p:spTgt spid="125955"/>
                                        </p:tgtEl>
                                        <p:attrNameLst>
                                          <p:attrName>ppt_x</p:attrName>
                                        </p:attrNameLst>
                                      </p:cBhvr>
                                      <p:tavLst>
                                        <p:tav tm="0">
                                          <p:val>
                                            <p:strVal val="#ppt_x"/>
                                          </p:val>
                                        </p:tav>
                                        <p:tav tm="100000">
                                          <p:val>
                                            <p:strVal val="#ppt_x"/>
                                          </p:val>
                                        </p:tav>
                                      </p:tavLst>
                                    </p:anim>
                                    <p:anim calcmode="lin" valueType="num">
                                      <p:cBhvr additive="base">
                                        <p:cTn id="8" dur="500" fill="hold"/>
                                        <p:tgtEl>
                                          <p:spTgt spid="1259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56"/>
                                        </p:tgtEl>
                                        <p:attrNameLst>
                                          <p:attrName>style.visibility</p:attrName>
                                        </p:attrNameLst>
                                      </p:cBhvr>
                                      <p:to>
                                        <p:strVal val="visible"/>
                                      </p:to>
                                    </p:set>
                                    <p:anim calcmode="lin" valueType="num">
                                      <p:cBhvr additive="base">
                                        <p:cTn id="13" dur="500" fill="hold"/>
                                        <p:tgtEl>
                                          <p:spTgt spid="125956"/>
                                        </p:tgtEl>
                                        <p:attrNameLst>
                                          <p:attrName>ppt_x</p:attrName>
                                        </p:attrNameLst>
                                      </p:cBhvr>
                                      <p:tavLst>
                                        <p:tav tm="0">
                                          <p:val>
                                            <p:strVal val="#ppt_x"/>
                                          </p:val>
                                        </p:tav>
                                        <p:tav tm="100000">
                                          <p:val>
                                            <p:strVal val="#ppt_x"/>
                                          </p:val>
                                        </p:tav>
                                      </p:tavLst>
                                    </p:anim>
                                    <p:anim calcmode="lin" valueType="num">
                                      <p:cBhvr additive="base">
                                        <p:cTn id="14" dur="500" fill="hold"/>
                                        <p:tgtEl>
                                          <p:spTgt spid="12595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957"/>
                                        </p:tgtEl>
                                        <p:attrNameLst>
                                          <p:attrName>style.visibility</p:attrName>
                                        </p:attrNameLst>
                                      </p:cBhvr>
                                      <p:to>
                                        <p:strVal val="visible"/>
                                      </p:to>
                                    </p:set>
                                    <p:anim calcmode="lin" valueType="num">
                                      <p:cBhvr additive="base">
                                        <p:cTn id="19" dur="500" fill="hold"/>
                                        <p:tgtEl>
                                          <p:spTgt spid="125957"/>
                                        </p:tgtEl>
                                        <p:attrNameLst>
                                          <p:attrName>ppt_x</p:attrName>
                                        </p:attrNameLst>
                                      </p:cBhvr>
                                      <p:tavLst>
                                        <p:tav tm="0">
                                          <p:val>
                                            <p:strVal val="#ppt_x"/>
                                          </p:val>
                                        </p:tav>
                                        <p:tav tm="100000">
                                          <p:val>
                                            <p:strVal val="#ppt_x"/>
                                          </p:val>
                                        </p:tav>
                                      </p:tavLst>
                                    </p:anim>
                                    <p:anim calcmode="lin" valueType="num">
                                      <p:cBhvr additive="base">
                                        <p:cTn id="20" dur="500" fill="hold"/>
                                        <p:tgtEl>
                                          <p:spTgt spid="12595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58"/>
                                        </p:tgtEl>
                                        <p:attrNameLst>
                                          <p:attrName>style.visibility</p:attrName>
                                        </p:attrNameLst>
                                      </p:cBhvr>
                                      <p:to>
                                        <p:strVal val="visible"/>
                                      </p:to>
                                    </p:set>
                                    <p:anim calcmode="lin" valueType="num">
                                      <p:cBhvr additive="base">
                                        <p:cTn id="25" dur="500" fill="hold"/>
                                        <p:tgtEl>
                                          <p:spTgt spid="125958"/>
                                        </p:tgtEl>
                                        <p:attrNameLst>
                                          <p:attrName>ppt_x</p:attrName>
                                        </p:attrNameLst>
                                      </p:cBhvr>
                                      <p:tavLst>
                                        <p:tav tm="0">
                                          <p:val>
                                            <p:strVal val="#ppt_x"/>
                                          </p:val>
                                        </p:tav>
                                        <p:tav tm="100000">
                                          <p:val>
                                            <p:strVal val="#ppt_x"/>
                                          </p:val>
                                        </p:tav>
                                      </p:tavLst>
                                    </p:anim>
                                    <p:anim calcmode="lin" valueType="num">
                                      <p:cBhvr additive="base">
                                        <p:cTn id="26"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P spid="125956" grpId="0"/>
      <p:bldP spid="125957" grpId="0"/>
      <p:bldP spid="1259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485900" y="581025"/>
            <a:ext cx="6253163" cy="52387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altLang="zh-CN" sz="2800" b="1" dirty="0">
                <a:solidFill>
                  <a:schemeClr val="bg1"/>
                </a:solidFill>
                <a:latin typeface="Times New Roman" panose="02020603050405020304" pitchFamily="18" charset="0"/>
              </a:rPr>
              <a:t>What can you learn from doing chores? </a:t>
            </a:r>
          </a:p>
        </p:txBody>
      </p:sp>
      <p:pic>
        <p:nvPicPr>
          <p:cNvPr id="4099" name="Picture 1"/>
          <p:cNvPicPr>
            <a:picLocks noChangeAspect="1" noChangeArrowheads="1"/>
          </p:cNvPicPr>
          <p:nvPr/>
        </p:nvPicPr>
        <p:blipFill>
          <a:blip r:embed="rId2" cstate="email"/>
          <a:srcRect/>
          <a:stretch>
            <a:fillRect/>
          </a:stretch>
        </p:blipFill>
        <p:spPr bwMode="auto">
          <a:xfrm>
            <a:off x="2682874" y="1352868"/>
            <a:ext cx="3762375" cy="352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p:cTn id="12" dur="1000" fill="hold"/>
                                        <p:tgtEl>
                                          <p:spTgt spid="4099"/>
                                        </p:tgtEl>
                                        <p:attrNameLst>
                                          <p:attrName>ppt_w</p:attrName>
                                        </p:attrNameLst>
                                      </p:cBhvr>
                                      <p:tavLst>
                                        <p:tav tm="0">
                                          <p:val>
                                            <p:fltVal val="0"/>
                                          </p:val>
                                        </p:tav>
                                        <p:tav tm="100000">
                                          <p:val>
                                            <p:strVal val="#ppt_w"/>
                                          </p:val>
                                        </p:tav>
                                      </p:tavLst>
                                    </p:anim>
                                    <p:anim calcmode="lin" valueType="num">
                                      <p:cBhvr>
                                        <p:cTn id="13" dur="1000" fill="hold"/>
                                        <p:tgtEl>
                                          <p:spTgt spid="4099"/>
                                        </p:tgtEl>
                                        <p:attrNameLst>
                                          <p:attrName>ppt_h</p:attrName>
                                        </p:attrNameLst>
                                      </p:cBhvr>
                                      <p:tavLst>
                                        <p:tav tm="0">
                                          <p:val>
                                            <p:fltVal val="0"/>
                                          </p:val>
                                        </p:tav>
                                        <p:tav tm="100000">
                                          <p:val>
                                            <p:strVal val="#ppt_h"/>
                                          </p:val>
                                        </p:tav>
                                      </p:tavLst>
                                    </p:anim>
                                    <p:anim calcmode="lin" valueType="num">
                                      <p:cBhvr>
                                        <p:cTn id="14" dur="1000" fill="hold"/>
                                        <p:tgtEl>
                                          <p:spTgt spid="4099"/>
                                        </p:tgtEl>
                                        <p:attrNameLst>
                                          <p:attrName>style.rotation</p:attrName>
                                        </p:attrNameLst>
                                      </p:cBhvr>
                                      <p:tavLst>
                                        <p:tav tm="0">
                                          <p:val>
                                            <p:fltVal val="90"/>
                                          </p:val>
                                        </p:tav>
                                        <p:tav tm="100000">
                                          <p:val>
                                            <p:fltVal val="0"/>
                                          </p:val>
                                        </p:tav>
                                      </p:tavLst>
                                    </p:anim>
                                    <p:animEffect transition="in" filter="fade">
                                      <p:cBhvr>
                                        <p:cTn id="15"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601788" y="750888"/>
            <a:ext cx="5948362" cy="52387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ltLang="zh-CN" sz="2800" b="1" dirty="0">
                <a:solidFill>
                  <a:schemeClr val="bg1"/>
                </a:solidFill>
                <a:latin typeface="Times New Roman" panose="02020603050405020304" pitchFamily="18" charset="0"/>
              </a:rPr>
              <a:t>How can you make chores more fun? </a:t>
            </a:r>
          </a:p>
        </p:txBody>
      </p:sp>
      <p:pic>
        <p:nvPicPr>
          <p:cNvPr id="5123" name="Picture 2"/>
          <p:cNvPicPr>
            <a:picLocks noChangeAspect="1" noChangeArrowheads="1"/>
          </p:cNvPicPr>
          <p:nvPr/>
        </p:nvPicPr>
        <p:blipFill>
          <a:blip r:embed="rId2" cstate="email"/>
          <a:srcRect/>
          <a:stretch>
            <a:fillRect/>
          </a:stretch>
        </p:blipFill>
        <p:spPr bwMode="auto">
          <a:xfrm>
            <a:off x="2081213" y="1333500"/>
            <a:ext cx="5092700" cy="349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randombar(horizontal)">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组合 4"/>
          <p:cNvGrpSpPr/>
          <p:nvPr/>
        </p:nvGrpSpPr>
        <p:grpSpPr bwMode="auto">
          <a:xfrm>
            <a:off x="901700" y="711200"/>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717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2a</a:t>
              </a:r>
              <a:endParaRPr lang="zh-CN" altLang="en-US" sz="3200" b="1">
                <a:solidFill>
                  <a:srgbClr val="0000FF"/>
                </a:solidFill>
              </a:endParaRPr>
            </a:p>
          </p:txBody>
        </p:sp>
      </p:grpSp>
      <p:sp>
        <p:nvSpPr>
          <p:cNvPr id="2" name="矩形 1"/>
          <p:cNvSpPr/>
          <p:nvPr/>
        </p:nvSpPr>
        <p:spPr>
          <a:xfrm>
            <a:off x="1654175" y="733425"/>
            <a:ext cx="7137128" cy="565150"/>
          </a:xfrm>
          <a:prstGeom prst="rect">
            <a:avLst/>
          </a:prstGeom>
        </p:spPr>
        <p:txBody>
          <a:bodyPr wrap="square">
            <a:spAutoFit/>
          </a:bodyPr>
          <a:lstStyle/>
          <a:p>
            <a:pPr>
              <a:lnSpc>
                <a:spcPct val="110000"/>
              </a:lnSpc>
              <a:defRPr/>
            </a:pPr>
            <a:r>
              <a:rPr lang="zh-CN" altLang="en-US" sz="2800" b="1" dirty="0">
                <a:solidFill>
                  <a:srgbClr val="000000"/>
                </a:solidFill>
                <a:latin typeface="+mj-lt"/>
                <a:ea typeface="宋体" panose="02010600030101010101" pitchFamily="2" charset="-122"/>
              </a:rPr>
              <a:t>Discuss the questions with your partner.</a:t>
            </a:r>
            <a:endParaRPr lang="zh-CN" altLang="en-US" sz="2800" dirty="0">
              <a:latin typeface="+mj-lt"/>
              <a:ea typeface="宋体" panose="02010600030101010101" pitchFamily="2" charset="-122"/>
            </a:endParaRPr>
          </a:p>
        </p:txBody>
      </p:sp>
      <p:sp>
        <p:nvSpPr>
          <p:cNvPr id="6" name="Text Box 3"/>
          <p:cNvSpPr txBox="1">
            <a:spLocks noChangeArrowheads="1"/>
          </p:cNvSpPr>
          <p:nvPr/>
        </p:nvSpPr>
        <p:spPr bwMode="auto">
          <a:xfrm>
            <a:off x="1214438" y="1541463"/>
            <a:ext cx="7162800" cy="242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3230" indent="-44323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2600" b="1" dirty="0">
                <a:latin typeface="Times New Roman" panose="02020603050405020304" pitchFamily="18" charset="0"/>
              </a:rPr>
              <a:t>1. What do you often do to help your parents at home?</a:t>
            </a:r>
          </a:p>
          <a:p>
            <a:pPr>
              <a:lnSpc>
                <a:spcPct val="150000"/>
              </a:lnSpc>
            </a:pPr>
            <a:r>
              <a:rPr lang="en-US" altLang="zh-CN" sz="2600" b="1" dirty="0">
                <a:latin typeface="Times New Roman" panose="02020603050405020304" pitchFamily="18" charset="0"/>
              </a:rPr>
              <a:t>2. Do you think kids should help out with chores at 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0125" y="482600"/>
            <a:ext cx="7269163" cy="46705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nSpc>
                <a:spcPct val="110000"/>
              </a:lnSpc>
              <a:defRPr/>
            </a:pPr>
            <a:r>
              <a:rPr lang="en-US" altLang="zh-CN" sz="2400" b="1" dirty="0">
                <a:solidFill>
                  <a:srgbClr val="0000FF"/>
                </a:solidFill>
                <a:latin typeface="+mj-lt"/>
              </a:rPr>
              <a:t>Read the letters and finish the following tasks.</a:t>
            </a:r>
            <a:endParaRPr lang="zh-CN" altLang="en-US" sz="2400" dirty="0">
              <a:solidFill>
                <a:srgbClr val="0000FF"/>
              </a:solidFill>
              <a:latin typeface="+mj-lt"/>
            </a:endParaRPr>
          </a:p>
        </p:txBody>
      </p:sp>
      <p:sp>
        <p:nvSpPr>
          <p:cNvPr id="3" name="TextBox 2"/>
          <p:cNvSpPr txBox="1"/>
          <p:nvPr/>
        </p:nvSpPr>
        <p:spPr>
          <a:xfrm>
            <a:off x="908050" y="1087438"/>
            <a:ext cx="4929188" cy="461665"/>
          </a:xfrm>
          <a:prstGeom prst="rect">
            <a:avLst/>
          </a:prstGeom>
          <a:noFill/>
        </p:spPr>
        <p:txBody>
          <a:bodyPr>
            <a:spAutoFit/>
          </a:bodyPr>
          <a:lstStyle/>
          <a:p>
            <a:pPr>
              <a:defRPr/>
            </a:pPr>
            <a:r>
              <a:rPr lang="en-US" altLang="zh-CN" sz="2400" b="1" dirty="0">
                <a:latin typeface="+mj-lt"/>
                <a:ea typeface="宋体" panose="02010600030101010101" pitchFamily="2" charset="-122"/>
              </a:rPr>
              <a:t>Task 1: Answer the questions.</a:t>
            </a:r>
            <a:endParaRPr lang="zh-CN" altLang="en-US" sz="2400" b="1" dirty="0">
              <a:latin typeface="+mj-lt"/>
              <a:ea typeface="宋体" panose="02010600030101010101" pitchFamily="2" charset="-122"/>
            </a:endParaRPr>
          </a:p>
        </p:txBody>
      </p:sp>
      <p:sp>
        <p:nvSpPr>
          <p:cNvPr id="4" name="Text Box 3"/>
          <p:cNvSpPr txBox="1">
            <a:spLocks noChangeArrowheads="1"/>
          </p:cNvSpPr>
          <p:nvPr/>
        </p:nvSpPr>
        <p:spPr bwMode="auto">
          <a:xfrm>
            <a:off x="900113" y="1654175"/>
            <a:ext cx="524192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2600" b="1" dirty="0">
                <a:latin typeface="Times New Roman" panose="02020603050405020304" pitchFamily="18" charset="0"/>
              </a:rPr>
              <a:t>1. What is Ms. Miller’s opinion?</a:t>
            </a:r>
          </a:p>
        </p:txBody>
      </p:sp>
      <p:sp>
        <p:nvSpPr>
          <p:cNvPr id="5" name="Text Box 4"/>
          <p:cNvSpPr txBox="1">
            <a:spLocks noChangeArrowheads="1"/>
          </p:cNvSpPr>
          <p:nvPr/>
        </p:nvSpPr>
        <p:spPr bwMode="auto">
          <a:xfrm>
            <a:off x="1192213" y="2185988"/>
            <a:ext cx="573563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2600" b="1" dirty="0">
                <a:solidFill>
                  <a:srgbClr val="FF0000"/>
                </a:solidFill>
                <a:latin typeface="Times New Roman" panose="02020603050405020304" pitchFamily="18" charset="0"/>
              </a:rPr>
              <a:t>She thinks doing chores is parents’ job.</a:t>
            </a:r>
          </a:p>
        </p:txBody>
      </p:sp>
      <p:sp>
        <p:nvSpPr>
          <p:cNvPr id="6" name="Rectangle 5"/>
          <p:cNvSpPr>
            <a:spLocks noChangeArrowheads="1"/>
          </p:cNvSpPr>
          <p:nvPr/>
        </p:nvSpPr>
        <p:spPr bwMode="auto">
          <a:xfrm>
            <a:off x="908050" y="2797175"/>
            <a:ext cx="4903788"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20000"/>
              </a:lnSpc>
            </a:pPr>
            <a:r>
              <a:rPr lang="en-US" altLang="zh-CN" sz="2600" b="1" dirty="0">
                <a:latin typeface="Times New Roman" panose="02020603050405020304" pitchFamily="18" charset="0"/>
              </a:rPr>
              <a:t>2. What is Mr. Smith’s opinion?</a:t>
            </a:r>
          </a:p>
        </p:txBody>
      </p:sp>
      <p:sp>
        <p:nvSpPr>
          <p:cNvPr id="7" name="Text Box 6"/>
          <p:cNvSpPr txBox="1">
            <a:spLocks noChangeArrowheads="1"/>
          </p:cNvSpPr>
          <p:nvPr/>
        </p:nvSpPr>
        <p:spPr bwMode="auto">
          <a:xfrm>
            <a:off x="1192213" y="3411538"/>
            <a:ext cx="7137400"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2600" b="1" dirty="0">
                <a:solidFill>
                  <a:srgbClr val="FF0000"/>
                </a:solidFill>
                <a:latin typeface="Times New Roman" panose="02020603050405020304" pitchFamily="18" charset="0"/>
              </a:rPr>
              <a:t>He thinks it’s important for children to do chores and help their parents with housework.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8050" y="436563"/>
            <a:ext cx="4689384" cy="461665"/>
          </a:xfrm>
          <a:prstGeom prst="rect">
            <a:avLst/>
          </a:prstGeom>
          <a:noFill/>
        </p:spPr>
        <p:txBody>
          <a:bodyPr wrap="square">
            <a:spAutoFit/>
          </a:bodyPr>
          <a:lstStyle/>
          <a:p>
            <a:pPr>
              <a:defRPr/>
            </a:pPr>
            <a:r>
              <a:rPr lang="en-US" altLang="zh-CN" sz="2400" b="1" dirty="0">
                <a:latin typeface="+mj-lt"/>
                <a:ea typeface="宋体" panose="02010600030101010101" pitchFamily="2" charset="-122"/>
              </a:rPr>
              <a:t>Task 2: Mark true or false.</a:t>
            </a:r>
            <a:endParaRPr lang="zh-CN" altLang="en-US" sz="2400" b="1" dirty="0">
              <a:latin typeface="+mj-lt"/>
              <a:ea typeface="宋体" panose="02010600030101010101" pitchFamily="2" charset="-122"/>
            </a:endParaRPr>
          </a:p>
        </p:txBody>
      </p:sp>
      <p:sp>
        <p:nvSpPr>
          <p:cNvPr id="9219" name="Text Box 5"/>
          <p:cNvSpPr txBox="1">
            <a:spLocks noChangeArrowheads="1"/>
          </p:cNvSpPr>
          <p:nvPr/>
        </p:nvSpPr>
        <p:spPr bwMode="auto">
          <a:xfrm>
            <a:off x="908050" y="1063625"/>
            <a:ext cx="7507288"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
              </a:spcBef>
            </a:pPr>
            <a:r>
              <a:rPr lang="en-US" altLang="zh-CN" sz="2600" b="1" dirty="0">
                <a:latin typeface="Times New Roman" panose="02020603050405020304" pitchFamily="18" charset="0"/>
              </a:rPr>
              <a:t>1. Ms. Miller thinks kids should do chores at home.</a:t>
            </a:r>
          </a:p>
          <a:p>
            <a:pPr eaLnBrk="1" hangingPunct="1">
              <a:lnSpc>
                <a:spcPct val="120000"/>
              </a:lnSpc>
              <a:spcBef>
                <a:spcPct val="5000"/>
              </a:spcBef>
            </a:pPr>
            <a:r>
              <a:rPr lang="en-US" altLang="zh-CN" sz="2600" b="1" dirty="0">
                <a:latin typeface="Times New Roman" panose="02020603050405020304" pitchFamily="18" charset="0"/>
              </a:rPr>
              <a:t>2. According to Ms. Miller’s letter, she thinks </a:t>
            </a:r>
          </a:p>
          <a:p>
            <a:pPr eaLnBrk="1" hangingPunct="1">
              <a:lnSpc>
                <a:spcPct val="120000"/>
              </a:lnSpc>
              <a:spcBef>
                <a:spcPct val="5000"/>
              </a:spcBef>
            </a:pPr>
            <a:r>
              <a:rPr lang="en-US" altLang="zh-CN" sz="2600" b="1" dirty="0">
                <a:latin typeface="Times New Roman" panose="02020603050405020304" pitchFamily="18" charset="0"/>
              </a:rPr>
              <a:t>    housework is not a waste of kids’ time.</a:t>
            </a:r>
          </a:p>
          <a:p>
            <a:pPr eaLnBrk="1" hangingPunct="1">
              <a:lnSpc>
                <a:spcPct val="120000"/>
              </a:lnSpc>
              <a:spcBef>
                <a:spcPct val="5000"/>
              </a:spcBef>
            </a:pPr>
            <a:r>
              <a:rPr lang="en-US" altLang="zh-CN" sz="2600" b="1" dirty="0">
                <a:latin typeface="Times New Roman" panose="02020603050405020304" pitchFamily="18" charset="0"/>
              </a:rPr>
              <a:t>3. Ms. Miller and Mr. Smith have different ideas on </a:t>
            </a:r>
          </a:p>
          <a:p>
            <a:pPr eaLnBrk="1" hangingPunct="1">
              <a:lnSpc>
                <a:spcPct val="120000"/>
              </a:lnSpc>
              <a:spcBef>
                <a:spcPct val="5000"/>
              </a:spcBef>
            </a:pPr>
            <a:r>
              <a:rPr lang="en-US" altLang="zh-CN" sz="2600" b="1" dirty="0">
                <a:latin typeface="Times New Roman" panose="02020603050405020304" pitchFamily="18" charset="0"/>
              </a:rPr>
              <a:t>    doing chores.</a:t>
            </a:r>
          </a:p>
          <a:p>
            <a:pPr eaLnBrk="1" hangingPunct="1">
              <a:lnSpc>
                <a:spcPct val="120000"/>
              </a:lnSpc>
              <a:spcBef>
                <a:spcPct val="5000"/>
              </a:spcBef>
            </a:pPr>
            <a:r>
              <a:rPr lang="en-US" altLang="zh-CN" sz="2600" b="1" dirty="0">
                <a:latin typeface="Times New Roman" panose="02020603050405020304" pitchFamily="18" charset="0"/>
              </a:rPr>
              <a:t>4. Mr. Smith thinks it is useful to do chores. </a:t>
            </a:r>
          </a:p>
        </p:txBody>
      </p:sp>
      <p:sp>
        <p:nvSpPr>
          <p:cNvPr id="4" name="Text Box 6"/>
          <p:cNvSpPr txBox="1">
            <a:spLocks noChangeArrowheads="1"/>
          </p:cNvSpPr>
          <p:nvPr/>
        </p:nvSpPr>
        <p:spPr bwMode="auto">
          <a:xfrm>
            <a:off x="563563" y="1104900"/>
            <a:ext cx="3873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a:solidFill>
                  <a:srgbClr val="FF0000"/>
                </a:solidFill>
                <a:latin typeface="Times New Roman" panose="02020603050405020304" pitchFamily="18" charset="0"/>
              </a:rPr>
              <a:t>F</a:t>
            </a:r>
          </a:p>
        </p:txBody>
      </p:sp>
      <p:sp>
        <p:nvSpPr>
          <p:cNvPr id="5" name="Text Box 7"/>
          <p:cNvSpPr txBox="1">
            <a:spLocks noChangeArrowheads="1"/>
          </p:cNvSpPr>
          <p:nvPr/>
        </p:nvSpPr>
        <p:spPr bwMode="auto">
          <a:xfrm>
            <a:off x="563563" y="1606550"/>
            <a:ext cx="3873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a:solidFill>
                  <a:srgbClr val="FF0000"/>
                </a:solidFill>
                <a:latin typeface="Times New Roman" panose="02020603050405020304" pitchFamily="18" charset="0"/>
              </a:rPr>
              <a:t>F</a:t>
            </a:r>
          </a:p>
        </p:txBody>
      </p:sp>
      <p:sp>
        <p:nvSpPr>
          <p:cNvPr id="6" name="Text Box 8"/>
          <p:cNvSpPr txBox="1">
            <a:spLocks noChangeArrowheads="1"/>
          </p:cNvSpPr>
          <p:nvPr/>
        </p:nvSpPr>
        <p:spPr bwMode="auto">
          <a:xfrm>
            <a:off x="563563" y="2584450"/>
            <a:ext cx="40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a:solidFill>
                  <a:srgbClr val="FF0000"/>
                </a:solidFill>
                <a:latin typeface="Times New Roman" panose="02020603050405020304" pitchFamily="18" charset="0"/>
              </a:rPr>
              <a:t>T</a:t>
            </a:r>
          </a:p>
        </p:txBody>
      </p:sp>
      <p:sp>
        <p:nvSpPr>
          <p:cNvPr id="7" name="Text Box 9"/>
          <p:cNvSpPr txBox="1">
            <a:spLocks noChangeArrowheads="1"/>
          </p:cNvSpPr>
          <p:nvPr/>
        </p:nvSpPr>
        <p:spPr bwMode="auto">
          <a:xfrm>
            <a:off x="563563" y="3568700"/>
            <a:ext cx="40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a:solidFill>
                  <a:srgbClr val="FF0000"/>
                </a:solidFill>
                <a:latin typeface="Times New Roman" panose="02020603050405020304" pitchFamily="18" charset="0"/>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组合 4"/>
          <p:cNvGrpSpPr/>
          <p:nvPr/>
        </p:nvGrpSpPr>
        <p:grpSpPr bwMode="auto">
          <a:xfrm>
            <a:off x="701675" y="93662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endParaRPr lang="zh-CN" altLang="en-US" sz="3200" b="1" dirty="0">
                <a:solidFill>
                  <a:srgbClr val="0000FF"/>
                </a:solidFill>
              </a:endParaRPr>
            </a:p>
          </p:txBody>
        </p:sp>
        <p:sp>
          <p:nvSpPr>
            <p:cNvPr id="10247"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2b</a:t>
              </a:r>
              <a:endParaRPr lang="zh-CN" altLang="en-US" sz="3200" b="1">
                <a:solidFill>
                  <a:srgbClr val="0000FF"/>
                </a:solidFill>
              </a:endParaRPr>
            </a:p>
          </p:txBody>
        </p:sp>
      </p:grpSp>
      <p:sp>
        <p:nvSpPr>
          <p:cNvPr id="10243" name="Text Box 3"/>
          <p:cNvSpPr txBox="1">
            <a:spLocks noChangeArrowheads="1"/>
          </p:cNvSpPr>
          <p:nvPr/>
        </p:nvSpPr>
        <p:spPr bwMode="auto">
          <a:xfrm>
            <a:off x="1444625" y="896938"/>
            <a:ext cx="7189788" cy="278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2800" b="1" dirty="0">
                <a:latin typeface="Times New Roman" panose="02020603050405020304" pitchFamily="18" charset="0"/>
              </a:rPr>
              <a:t>The </a:t>
            </a:r>
            <a:r>
              <a:rPr lang="en-US" altLang="zh-CN" sz="2800" b="1" i="1" dirty="0">
                <a:latin typeface="Times New Roman" panose="02020603050405020304" pitchFamily="18" charset="0"/>
              </a:rPr>
              <a:t>Sunday Mail</a:t>
            </a:r>
            <a:r>
              <a:rPr lang="en-US" altLang="zh-CN" sz="2800" b="1" dirty="0">
                <a:latin typeface="Times New Roman" panose="02020603050405020304" pitchFamily="18" charset="0"/>
              </a:rPr>
              <a:t> magazine invited parents to write about whether they think young people should do chores at home. Read the following letters. Which one agrees and which one disagrees?</a:t>
            </a:r>
          </a:p>
        </p:txBody>
      </p:sp>
      <p:sp>
        <p:nvSpPr>
          <p:cNvPr id="8" name="Text Box 4"/>
          <p:cNvSpPr txBox="1">
            <a:spLocks noChangeArrowheads="1"/>
          </p:cNvSpPr>
          <p:nvPr/>
        </p:nvSpPr>
        <p:spPr bwMode="auto">
          <a:xfrm>
            <a:off x="1444625" y="3657600"/>
            <a:ext cx="7299325"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2600" b="1">
                <a:solidFill>
                  <a:srgbClr val="FF0000"/>
                </a:solidFill>
                <a:latin typeface="Times New Roman" panose="02020603050405020304" pitchFamily="18" charset="0"/>
              </a:rPr>
              <a:t>The letter from Ms. Miller disagrees; the letter from Mr. Smith agrees.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1514</Words>
  <Application>Microsoft Office PowerPoint</Application>
  <PresentationFormat>全屏显示(16:9)</PresentationFormat>
  <Paragraphs>154</Paragraphs>
  <Slides>30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30</vt:i4>
      </vt:variant>
    </vt:vector>
  </HeadingPairs>
  <TitlesOfParts>
    <vt:vector size="38" baseType="lpstr">
      <vt:lpstr>黑体</vt:lpstr>
      <vt:lpstr>宋体</vt:lpstr>
      <vt:lpstr>微软雅黑</vt:lpstr>
      <vt:lpstr>Arial</vt:lpstr>
      <vt:lpstr>Calibri</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2023-01-16T22:54:35Z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80923CEB20B44FBAA3BB69C6FDC7CA75</vt:lpwstr>
  </property>
  <property fmtid="{A09F084E-AD41-489F-8076-AA5BE3082BCA}" pid="100">
    <vt:ui4>5</vt:ui4>
  </property>
  <property fmtid="{64440492-4C8B-11D1-8B70-080036B11A03}" pid="11">
    <vt:lpwstr>www.2ppt.com-爱PPT提供资源下载</vt:lpwstr>
  </property>
</Properties>
</file>