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57" r:id="rId4"/>
    <p:sldId id="271" r:id="rId5"/>
    <p:sldId id="272" r:id="rId6"/>
    <p:sldId id="274" r:id="rId7"/>
    <p:sldId id="275" r:id="rId8"/>
    <p:sldId id="286" r:id="rId9"/>
    <p:sldId id="287" r:id="rId10"/>
    <p:sldId id="28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66"/>
    <a:srgbClr val="FF9900"/>
    <a:srgbClr val="FFFF00"/>
    <a:srgbClr val="CC0099"/>
    <a:srgbClr val="00FFCC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9098-1F26-4DA4-B381-B4580F04A9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64191-DD62-4922-B8CC-473170AE99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64191-DD62-4922-B8CC-473170AE99E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489A4-8D8A-4ADC-B1DC-37E17ABE0D8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1B099-579A-4DEA-943F-BDA9A6826FB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ABD6A-DB08-4B11-8E51-AE05F441E39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E6E5E-A0B0-4BEB-A5DC-C409234C29E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1F11-985B-452B-8625-396C2B86BE6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47B99-B301-454C-9839-88AA23939BB5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E3DF3-9DE2-4195-B774-3D7501CD2B3F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55A2-0229-480A-B83D-88BB75743A0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CDE1B-C7AC-4E03-A8D6-68CAFF07A2D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7D84-D844-4974-A5CD-FCC93EEB78E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1BAC0-6FF2-49C2-A198-B948377D6AB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AB31ED05-71AF-491A-ADEB-16F52421840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648" y="788602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dirty="0"/>
              <a:t>八年级英语  上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916113"/>
            <a:ext cx="9143999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6000" b="1" dirty="0">
                <a:latin typeface="Adobe Garamond Pro Bold" pitchFamily="18" charset="0"/>
              </a:rPr>
              <a:t>Unit 1  </a:t>
            </a:r>
            <a:r>
              <a:rPr lang="zh-CN" altLang="zh-CN" sz="6000" b="1" dirty="0" smtClean="0">
                <a:latin typeface="Adobe Garamond Pro Bold" pitchFamily="18" charset="0"/>
              </a:rPr>
              <a:t>Friends</a:t>
            </a:r>
            <a:endParaRPr lang="zh-CN" altLang="zh-CN" sz="6000" b="1" dirty="0">
              <a:latin typeface="Adobe Garamond Pro Bold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dobe Caslon Pro Bold" pitchFamily="18" charset="0"/>
              </a:rPr>
              <a:t>Task</a:t>
            </a:r>
          </a:p>
        </p:txBody>
      </p:sp>
      <p:sp>
        <p:nvSpPr>
          <p:cNvPr id="7" name="矩形 6"/>
          <p:cNvSpPr/>
          <p:nvPr/>
        </p:nvSpPr>
        <p:spPr>
          <a:xfrm>
            <a:off x="2924753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b="1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zh-CN" altLang="zh-CN" sz="3200" b="1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zh-CN" altLang="zh-CN" sz="3200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-26988" y="835025"/>
            <a:ext cx="182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8313" y="1700213"/>
            <a:ext cx="8135937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以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best  friend</a:t>
            </a: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为题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写一篇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字左右的英语短文，介绍一下你的好朋友</a:t>
            </a:r>
          </a:p>
          <a:p>
            <a:pPr>
              <a:lnSpc>
                <a:spcPct val="130000"/>
              </a:lnSpc>
            </a:pP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的情况</a:t>
            </a:r>
            <a:r>
              <a:rPr 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549275"/>
            <a:ext cx="362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an article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/>
          </p:cNvSpPr>
          <p:nvPr/>
        </p:nvSpPr>
        <p:spPr bwMode="auto">
          <a:xfrm>
            <a:off x="234156" y="332656"/>
            <a:ext cx="2916238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Study skills</a:t>
            </a:r>
            <a:endParaRPr lang="zh-CN" altLang="en-US" sz="3600" kern="10" dirty="0">
              <a:ln w="19050" cmpd="sng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92275" y="1125538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remember words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95288" y="206057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Monotype Corsiva" panose="03010101010201010101" pitchFamily="66" charset="0"/>
              </a:rPr>
              <a:t>Put the words into different groups. Then write the group names on the branches.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8313" y="314166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Monotype Corsiva" panose="03010101010201010101" pitchFamily="66" charset="0"/>
              </a:rPr>
              <a:t>Write down the words on the leaves of each branch.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8313" y="393382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Monotype Corsiva" panose="03010101010201010101" pitchFamily="66" charset="0"/>
              </a:rPr>
              <a:t>Draw pictures of the words to help you remember their meanings if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4" grpId="0" autoUpdateAnimBg="0"/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74168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A: Who is that </a:t>
            </a:r>
            <a:r>
              <a:rPr lang="zh-CN" altLang="zh-CN" sz="2800" b="1" u="sng" dirty="0"/>
              <a:t>girl</a:t>
            </a:r>
            <a:r>
              <a:rPr lang="zh-CN" altLang="zh-CN" sz="2800" b="1" dirty="0">
                <a:solidFill>
                  <a:srgbClr val="CC0066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B: </a:t>
            </a:r>
            <a:r>
              <a:rPr lang="zh-CN" altLang="zh-CN" sz="2800" b="1" dirty="0"/>
              <a:t>She</a:t>
            </a:r>
            <a:r>
              <a:rPr lang="zh-CN" altLang="zh-CN" sz="2800" b="1" dirty="0">
                <a:solidFill>
                  <a:srgbClr val="CC0066"/>
                </a:solidFill>
              </a:rPr>
              <a:t> is my best friend. 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A: What is </a:t>
            </a:r>
            <a:r>
              <a:rPr lang="zh-CN" altLang="zh-CN" sz="2800" b="1" dirty="0"/>
              <a:t>she</a:t>
            </a:r>
            <a:r>
              <a:rPr lang="zh-CN" altLang="zh-CN" sz="2800" b="1" dirty="0">
                <a:solidFill>
                  <a:srgbClr val="CC0066"/>
                </a:solidFill>
              </a:rPr>
              <a:t> like?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B: She is </a:t>
            </a:r>
            <a:r>
              <a:rPr lang="zh-CN" altLang="zh-CN" sz="2800" b="1" u="sng" dirty="0"/>
              <a:t>tall and slim</a:t>
            </a:r>
            <a:r>
              <a:rPr lang="zh-CN" altLang="zh-CN" sz="2800" b="1" dirty="0">
                <a:solidFill>
                  <a:srgbClr val="CC0066"/>
                </a:solidFill>
              </a:rPr>
              <a:t>. She has a</a:t>
            </a:r>
            <a:br>
              <a:rPr lang="zh-CN" altLang="zh-CN" sz="2800" b="1" dirty="0">
                <a:solidFill>
                  <a:srgbClr val="CC0066"/>
                </a:solidFill>
              </a:rPr>
            </a:br>
            <a:r>
              <a:rPr lang="zh-CN" altLang="zh-CN" sz="2800" b="1" dirty="0">
                <a:solidFill>
                  <a:srgbClr val="CC0066"/>
                </a:solidFill>
              </a:rPr>
              <a:t>    </a:t>
            </a:r>
            <a:r>
              <a:rPr lang="zh-CN" altLang="zh-CN" sz="2800" b="1" u="sng" dirty="0"/>
              <a:t>round</a:t>
            </a:r>
            <a:r>
              <a:rPr lang="zh-CN" altLang="zh-CN" sz="2800" b="1" dirty="0">
                <a:solidFill>
                  <a:srgbClr val="CC0066"/>
                </a:solidFill>
              </a:rPr>
              <a:t> face with </a:t>
            </a:r>
            <a:r>
              <a:rPr lang="zh-CN" altLang="zh-CN" sz="2800" b="1" u="sng" dirty="0"/>
              <a:t>big</a:t>
            </a:r>
            <a:r>
              <a:rPr lang="zh-CN" altLang="zh-CN" sz="2800" b="1" dirty="0">
                <a:solidFill>
                  <a:srgbClr val="CC0066"/>
                </a:solidFill>
              </a:rPr>
              <a:t> eyes. She is</a:t>
            </a:r>
            <a:br>
              <a:rPr lang="zh-CN" altLang="zh-CN" sz="2800" b="1" dirty="0">
                <a:solidFill>
                  <a:srgbClr val="CC0066"/>
                </a:solidFill>
              </a:rPr>
            </a:br>
            <a:r>
              <a:rPr lang="zh-CN" altLang="zh-CN" sz="2800" b="1" dirty="0">
                <a:solidFill>
                  <a:srgbClr val="CC0066"/>
                </a:solidFill>
              </a:rPr>
              <a:t>    </a:t>
            </a:r>
            <a:r>
              <a:rPr lang="zh-CN" altLang="zh-CN" sz="2800" b="1" u="sng" dirty="0"/>
              <a:t>friendly and helpful</a:t>
            </a:r>
            <a:r>
              <a:rPr lang="zh-CN" altLang="zh-CN" sz="2800" b="1" dirty="0">
                <a:solidFill>
                  <a:srgbClr val="CC0066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A: what does she want to be when she</a:t>
            </a:r>
            <a:br>
              <a:rPr lang="zh-CN" altLang="zh-CN" sz="2800" b="1" dirty="0">
                <a:solidFill>
                  <a:srgbClr val="CC0066"/>
                </a:solidFill>
              </a:rPr>
            </a:br>
            <a:r>
              <a:rPr lang="zh-CN" altLang="zh-CN" sz="2800" b="1" dirty="0">
                <a:solidFill>
                  <a:srgbClr val="CC0066"/>
                </a:solidFill>
              </a:rPr>
              <a:t>    grows up?</a:t>
            </a: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66"/>
                </a:solidFill>
              </a:rPr>
              <a:t>B: She wants to be </a:t>
            </a:r>
            <a:r>
              <a:rPr lang="zh-CN" altLang="zh-CN" sz="2800" b="1" u="sng" dirty="0"/>
              <a:t>a doctor</a:t>
            </a:r>
            <a:r>
              <a:rPr lang="zh-CN" altLang="zh-CN" sz="2800" b="1" dirty="0">
                <a:solidFill>
                  <a:srgbClr val="CC0066"/>
                </a:solidFill>
              </a:rPr>
              <a:t>.</a:t>
            </a:r>
          </a:p>
        </p:txBody>
      </p:sp>
      <p:pic>
        <p:nvPicPr>
          <p:cNvPr id="5124" name="MSj027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0974870000[1]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5"/>
          <p:cNvSpPr>
            <a:spLocks noChangeArrowheads="1" noChangeShapeType="1"/>
          </p:cNvSpPr>
          <p:nvPr/>
        </p:nvSpPr>
        <p:spPr bwMode="auto">
          <a:xfrm>
            <a:off x="323850" y="188913"/>
            <a:ext cx="1800225" cy="38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Task</a:t>
            </a:r>
            <a:endParaRPr lang="zh-CN" altLang="en-US" sz="3600" kern="10" dirty="0">
              <a:ln w="19050" cmpd="sng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51050" y="476250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Talk about the photos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34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771800" y="228838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179388" y="1268413"/>
          <a:ext cx="8640762" cy="3744913"/>
        </p:xfrm>
        <a:graphic>
          <a:graphicData uri="http://schemas.openxmlformats.org/drawingml/2006/table">
            <a:tbl>
              <a:tblPr/>
              <a:tblGrid>
                <a:gridCol w="206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Words about people</a:t>
                      </a: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Eyes</a:t>
                      </a: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Nose</a:t>
                      </a: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Hair</a:t>
                      </a: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284413" y="2119313"/>
            <a:ext cx="469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long, round, square, small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235200" y="2833688"/>
            <a:ext cx="5870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big, small, round, bright, smiling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284413" y="3559175"/>
            <a:ext cx="546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big, small, long, short, straight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266950" y="4097338"/>
            <a:ext cx="66246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black, dark, brown, long, short, straight,</a:t>
            </a:r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555875" y="333375"/>
            <a:ext cx="4465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9900"/>
                </a:solidFill>
                <a:latin typeface="Arial Black" panose="020B0A04020102020204" pitchFamily="34" charset="0"/>
              </a:rPr>
              <a:t>My best friend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autoUpdateAnimBg="0"/>
      <p:bldP spid="6167" grpId="0" autoUpdateAnimBg="0"/>
      <p:bldP spid="6168" grpId="0" autoUpdateAnimBg="0"/>
      <p:bldP spid="61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323850" y="836613"/>
          <a:ext cx="8497888" cy="4537076"/>
        </p:xfrm>
        <a:graphic>
          <a:graphicData uri="http://schemas.openxmlformats.org/drawingml/2006/table">
            <a:tbl>
              <a:tblPr/>
              <a:tblGrid>
                <a:gridCol w="2557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Looks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Personality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916238" y="836613"/>
            <a:ext cx="59039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beautiful, pretty, good-looking, handsome, lovely, cute, short, tall, fat, slim, smart, strong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916238" y="3128963"/>
            <a:ext cx="583247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clever, smart, polite, friendly, kind, generous, hard-working, helpful, honest, humorous, patient</a:t>
            </a:r>
            <a:r>
              <a:rPr lang="zh-CN" altLang="zh-CN" sz="36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utoUpdateAnimBg="0"/>
      <p:bldP spid="71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6875" y="795338"/>
            <a:ext cx="84963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50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970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196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15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87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59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31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03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Read Daniel’s article about his best friend and find out the information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2220913"/>
            <a:ext cx="25908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Name: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Looks: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03575" y="2295525"/>
            <a:ext cx="525621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Kate </a:t>
            </a:r>
          </a:p>
          <a:p>
            <a:pPr>
              <a:lnSpc>
                <a:spcPct val="130000"/>
              </a:lnSpc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tall, slim, long hair, a round face, a small nose, bright smiling eyes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773238"/>
            <a:ext cx="28194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Personality:</a:t>
            </a:r>
          </a:p>
          <a:p>
            <a:pPr>
              <a:lnSpc>
                <a:spcPct val="130000"/>
              </a:lnSpc>
            </a:pPr>
            <a:endParaRPr lang="zh-CN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Likes:</a:t>
            </a:r>
          </a:p>
          <a:p>
            <a:pPr>
              <a:lnSpc>
                <a:spcPct val="130000"/>
              </a:lnSpc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Future plan: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59113" y="1774825"/>
            <a:ext cx="56388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friendly, helpful ,patient</a:t>
            </a:r>
          </a:p>
          <a:p>
            <a:pPr>
              <a:lnSpc>
                <a:spcPct val="130000"/>
              </a:lnSpc>
            </a:pPr>
            <a:endParaRPr lang="zh-CN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like to work with children</a:t>
            </a:r>
          </a:p>
          <a:p>
            <a:pPr>
              <a:lnSpc>
                <a:spcPct val="130000"/>
              </a:lnSpc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would like to be an excellent teacher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84963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750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970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196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415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87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59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31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70375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Read Daniel’s article about his best friend and find out the information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476250"/>
            <a:ext cx="6264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Read and get the main ideas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/>
              <a:t>Para 1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/>
              <a:t>Para 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30686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/>
              <a:t>Para 3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0825" y="39338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/>
              <a:t>Para 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419475" y="3933825"/>
            <a:ext cx="5292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chemeClr val="bg2"/>
                </a:solidFill>
              </a:rPr>
              <a:t>Who is the best friend</a:t>
            </a:r>
            <a:r>
              <a:rPr lang="zh-CN" sz="2800" b="1">
                <a:solidFill>
                  <a:schemeClr val="bg2"/>
                </a:solidFill>
              </a:rPr>
              <a:t>？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92500" y="3141663"/>
            <a:ext cx="5292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chemeClr val="bg2"/>
                </a:solidFill>
              </a:rPr>
              <a:t>Looks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92500" y="2205038"/>
            <a:ext cx="5292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chemeClr val="bg2"/>
                </a:solidFill>
              </a:rPr>
              <a:t>Future plans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92500" y="1484313"/>
            <a:ext cx="5292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chemeClr val="bg2"/>
                </a:solidFill>
              </a:rPr>
              <a:t>Personality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619250" y="1773238"/>
            <a:ext cx="1873250" cy="24479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547813" y="2565400"/>
            <a:ext cx="2016125" cy="863600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403350" y="1844675"/>
            <a:ext cx="2232025" cy="151288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1403350" y="2492375"/>
            <a:ext cx="2160588" cy="1728788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4" grpId="0" animBg="1"/>
      <p:bldP spid="102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27088" y="1700213"/>
            <a:ext cx="7993062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Who is your best friend?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What does she/he look like? (appearance)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What’s her personality?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What does she like doing?</a:t>
            </a:r>
          </a:p>
          <a:p>
            <a:pPr>
              <a:lnSpc>
                <a:spcPct val="120000"/>
              </a:lnSpc>
            </a:pPr>
            <a:r>
              <a:rPr lang="zh-CN" altLang="zh-CN" sz="3600" b="1" dirty="0">
                <a:latin typeface="Times New Roman" panose="02020603050405020304" pitchFamily="18" charset="0"/>
              </a:rPr>
              <a:t>What would she like to do in the future?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71550" y="981075"/>
            <a:ext cx="247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Discussion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467</Words>
  <Application>Microsoft Office PowerPoint</Application>
  <PresentationFormat>全屏显示(4:3)</PresentationFormat>
  <Paragraphs>76</Paragraphs>
  <Slides>10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Adobe Caslon Pro Bold</vt:lpstr>
      <vt:lpstr>Adobe Garamond Pro Bold</vt:lpstr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2005-10-13T01:16:00Z</dcterms:created>
  <dcterms:modified xsi:type="dcterms:W3CDTF">2023-01-16T22:54:40Z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B7C33F075738429797FFD4A96C02D071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