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A125256-51A2-43A7-953C-8AB27EB680E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BD91181-7051-4A01-B727-B7F8FEF5D6B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513C9-E228-4770-9E34-400A0DD861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50BB1-0CF5-4EBA-81A6-25DDB90F97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50BB1-0CF5-4EBA-81A6-25DDB90F975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3088" y="5938838"/>
            <a:ext cx="18669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266B1C-A3C2-407F-B272-3240C6A6358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2F969-D9F3-4475-A590-ED5A2F8559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EF37-8065-42B6-BAF3-DA153C8EB6F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0259-661F-48D7-9F44-13EB00BC2A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276225"/>
            <a:ext cx="2052638" cy="60245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7675" y="276225"/>
            <a:ext cx="6010275" cy="60245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00B7-A48B-4113-B017-6DE11167936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68127-0BBA-4592-83C5-BAF4D457192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68703-2A39-44AC-8F80-885F56245F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444EE-8E85-4DA0-922A-9D8949CDB6F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157E-D7CE-4C87-AE24-89A4CB438B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6B43-B8E7-4427-B0F8-FBD20BCEDE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47675" y="1200150"/>
            <a:ext cx="4030663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0738" y="1200150"/>
            <a:ext cx="4032250" cy="5100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98399-16C5-42BC-ACFC-6F1F88C0D8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0D6E-8AFE-45BF-AE78-D35F6F55CA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E95F-272C-42B8-A160-51BE896D126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8AF6-C188-4B2A-9684-50AE082907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4416-6401-4F9A-B5E5-542AE7D488C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81C0-2930-497E-BA6C-0EB831AA44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DC90-3068-42FD-A6C9-6652782D3C6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14E8-D61F-4579-81DB-E2DF7E8D87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66C6E-570F-495B-8D59-92E6C727D1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2C4BE-C23A-4C96-A049-3048313534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CF3-00A7-4659-9CF5-5470C295780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73493-140F-4998-A5D4-9E84569307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2"/>
          <p:cNvPicPr>
            <a:picLocks noChangeAspect="1" noChangeArrowheads="1"/>
          </p:cNvPicPr>
          <p:nvPr/>
        </p:nvPicPr>
        <p:blipFill>
          <a:blip r:embed="rId13" cstate="email"/>
          <a:srcRect r="-31"/>
          <a:stretch>
            <a:fillRect/>
          </a:stretch>
        </p:blipFill>
        <p:spPr bwMode="auto">
          <a:xfrm>
            <a:off x="0" y="0"/>
            <a:ext cx="78867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图片 14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162300" y="4822825"/>
            <a:ext cx="3867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矩形 15"/>
          <p:cNvSpPr>
            <a:spLocks noChangeArrowheads="1"/>
          </p:cNvSpPr>
          <p:nvPr/>
        </p:nvSpPr>
        <p:spPr bwMode="auto">
          <a:xfrm>
            <a:off x="107504" y="0"/>
            <a:ext cx="8979346" cy="6865938"/>
          </a:xfrm>
          <a:prstGeom prst="rect">
            <a:avLst/>
          </a:prstGeom>
          <a:solidFill>
            <a:srgbClr val="F8F3D3">
              <a:alpha val="89999"/>
            </a:srgbClr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3" name="矩形 13"/>
          <p:cNvSpPr>
            <a:spLocks noChangeArrowheads="1"/>
          </p:cNvSpPr>
          <p:nvPr/>
        </p:nvSpPr>
        <p:spPr bwMode="auto">
          <a:xfrm>
            <a:off x="7696200" y="-7938"/>
            <a:ext cx="1447800" cy="6865938"/>
          </a:xfrm>
          <a:prstGeom prst="rect">
            <a:avLst/>
          </a:prstGeom>
          <a:solidFill>
            <a:srgbClr val="F8F3D3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054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ECEEC616-7D99-4D45-AB8D-818C2299B9F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5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6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D6530118-2E91-4BB4-B6A5-B50C5521FEF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76225"/>
            <a:ext cx="821531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1200150"/>
            <a:ext cx="8215313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18666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90000"/>
        <a:buBlip>
          <a:blip r:embed="rId15"/>
        </a:buBlip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70D4D7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.baidu.com/i?ct=503316480&amp;z=938302701&amp;tn=baiduimagedetail&amp;word=part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3212975"/>
            <a:ext cx="9141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kern="10" dirty="0" smtClean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Grammar</a:t>
            </a:r>
            <a:endParaRPr lang="zh-CN" altLang="en-US" sz="4400" b="1" kern="10" dirty="0">
              <a:ln w="9525">
                <a:rou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3922" y="1916832"/>
            <a:ext cx="81531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dirty="0">
                <a:latin typeface="Aharoni" pitchFamily="2" charset="-79"/>
                <a:cs typeface="Aharoni" pitchFamily="2" charset="-79"/>
              </a:rPr>
              <a:t>Welcome to Sunshine </a:t>
            </a:r>
            <a:r>
              <a:rPr lang="en-US" altLang="zh-CN" sz="4800" dirty="0" smtClean="0">
                <a:latin typeface="Aharoni" pitchFamily="2" charset="-79"/>
                <a:cs typeface="Aharoni" pitchFamily="2" charset="-79"/>
              </a:rPr>
              <a:t>Town</a:t>
            </a:r>
            <a:endParaRPr lang="en-US" altLang="zh-CN" sz="4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3274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99255" y="908720"/>
            <a:ext cx="15247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dirty="0"/>
              <a:t>Unit 3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    </a:t>
            </a:r>
            <a:endParaRPr kumimoji="1" lang="zh-CN" altLang="en-US" sz="3600">
              <a:latin typeface="Times New Roman" panose="02020603050405020304" pitchFamily="18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304800"/>
            <a:ext cx="8231188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b="1" dirty="0"/>
              <a:t>A </a:t>
            </a:r>
            <a:r>
              <a:rPr kumimoji="1" lang="zh-CN" altLang="en-US" sz="3200" b="1" dirty="0"/>
              <a:t>比较</a:t>
            </a:r>
            <a:r>
              <a:rPr kumimoji="1" lang="en-US" altLang="zh-CN" sz="3200" b="1" dirty="0"/>
              <a:t>a/an</a:t>
            </a:r>
            <a:r>
              <a:rPr kumimoji="1" lang="zh-CN" altLang="en-US" sz="3200" b="1" dirty="0"/>
              <a:t>和</a:t>
            </a:r>
            <a:r>
              <a:rPr kumimoji="1" lang="en-US" altLang="zh-CN" sz="3200" b="1" dirty="0"/>
              <a:t>the</a:t>
            </a:r>
            <a:r>
              <a:rPr kumimoji="1" lang="zh-CN" altLang="en-US" sz="3200" b="1" dirty="0"/>
              <a:t>的用法</a:t>
            </a:r>
          </a:p>
          <a:p>
            <a:r>
              <a:rPr kumimoji="1" lang="zh-CN" altLang="en-US" b="1" dirty="0"/>
              <a:t>  </a:t>
            </a:r>
            <a:r>
              <a:rPr kumimoji="1" lang="en-US" altLang="zh-CN" sz="3200" dirty="0"/>
              <a:t>1. I have ____ orange. ____ orange is on</a:t>
            </a:r>
          </a:p>
          <a:p>
            <a:r>
              <a:rPr kumimoji="1" lang="en-US" altLang="zh-CN" sz="3200" dirty="0"/>
              <a:t>      the table.</a:t>
            </a:r>
          </a:p>
          <a:p>
            <a:r>
              <a:rPr kumimoji="1" lang="en-US" altLang="zh-CN" sz="3200" dirty="0"/>
              <a:t> 2. Can you see____ clock in the classroom?</a:t>
            </a:r>
          </a:p>
          <a:p>
            <a:r>
              <a:rPr kumimoji="1" lang="en-US" altLang="zh-CN" sz="3200" dirty="0"/>
              <a:t>     Where is ____ clock?</a:t>
            </a:r>
          </a:p>
          <a:p>
            <a:r>
              <a:rPr kumimoji="1" lang="en-US" altLang="zh-CN" sz="3200" dirty="0"/>
              <a:t> 3. Can you see _____ Jim? Where is Jim? </a:t>
            </a:r>
          </a:p>
          <a:p>
            <a:r>
              <a:rPr kumimoji="1" lang="en-US" altLang="zh-CN" sz="3200" dirty="0"/>
              <a:t>     He’s in ____ classroom.</a:t>
            </a:r>
          </a:p>
          <a:p>
            <a:r>
              <a:rPr kumimoji="1" lang="en-US" altLang="zh-CN" sz="3200" dirty="0"/>
              <a:t> 4. What’s that under the desk? It’s ____ </a:t>
            </a:r>
          </a:p>
          <a:p>
            <a:r>
              <a:rPr kumimoji="1" lang="en-US" altLang="zh-CN" sz="3200" dirty="0"/>
              <a:t>     pencil-box.</a:t>
            </a:r>
          </a:p>
          <a:p>
            <a:r>
              <a:rPr kumimoji="1" lang="en-US" altLang="zh-CN" sz="3200" dirty="0"/>
              <a:t> 5. Look at ____ picture. What can you see</a:t>
            </a:r>
          </a:p>
          <a:p>
            <a:r>
              <a:rPr kumimoji="1" lang="en-US" altLang="zh-CN" sz="3200" dirty="0"/>
              <a:t>     in ____ picture? I can see ____ cat.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0" y="0"/>
            <a:ext cx="88201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/>
              <a:t>B. </a:t>
            </a:r>
            <a:r>
              <a:rPr lang="zh-CN" altLang="en-US" sz="3200"/>
              <a:t>在需要的地方填上适当的冠词</a:t>
            </a:r>
          </a:p>
          <a:p>
            <a:r>
              <a:rPr lang="zh-CN" altLang="en-US" sz="3200"/>
              <a:t>  </a:t>
            </a:r>
            <a:r>
              <a:rPr lang="en-US" altLang="zh-CN" sz="3200"/>
              <a:t>1. September 10th is ______ Teachers’ Day.</a:t>
            </a:r>
          </a:p>
          <a:p>
            <a:r>
              <a:rPr lang="en-US" altLang="zh-CN" sz="3200"/>
              <a:t>  2. Tom is very interested in _____ Chinese. </a:t>
            </a:r>
          </a:p>
          <a:p>
            <a:r>
              <a:rPr lang="en-US" altLang="zh-CN" sz="3200"/>
              <a:t>      He often read ____ book called “RunYu”.</a:t>
            </a:r>
          </a:p>
          <a:p>
            <a:r>
              <a:rPr lang="en-US" altLang="zh-CN" sz="3200"/>
              <a:t>  3. Where’s ____ bathroom? It’s on _____ first</a:t>
            </a:r>
          </a:p>
          <a:p>
            <a:r>
              <a:rPr lang="en-US" altLang="zh-CN" sz="3200"/>
              <a:t>      floor.</a:t>
            </a:r>
          </a:p>
          <a:p>
            <a:r>
              <a:rPr lang="en-US" altLang="zh-CN" sz="3200"/>
              <a:t>  4. Sandy is _____ American girl. She isn’t </a:t>
            </a:r>
          </a:p>
          <a:p>
            <a:r>
              <a:rPr lang="en-US" altLang="zh-CN" sz="3200"/>
              <a:t>       _____ Canadian girl.</a:t>
            </a:r>
          </a:p>
          <a:p>
            <a:r>
              <a:rPr lang="en-US" altLang="zh-CN" sz="3200"/>
              <a:t>  5. John enjoys playing _____ while I enjoy</a:t>
            </a:r>
          </a:p>
          <a:p>
            <a:r>
              <a:rPr lang="en-US" altLang="zh-CN" sz="3200"/>
              <a:t>       _____music.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1844675"/>
            <a:ext cx="79248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冰箱里有一些面包吗？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我猜桌子上什么都没有，对吗？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桌子下面有两篮土豆吗？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家里没有蔬菜也没有盐了。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宋体" panose="02010600030101010101" pitchFamily="2" charset="-122"/>
              </a:rPr>
              <a:t>5.</a:t>
            </a:r>
            <a:r>
              <a:rPr kumimoji="1" lang="zh-CN" altLang="en-US" sz="3600" b="1" dirty="0">
                <a:latin typeface="宋体" panose="02010600030101010101" pitchFamily="2" charset="-122"/>
              </a:rPr>
              <a:t>袋子里有多少薯条？一点没有。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4213" y="476250"/>
            <a:ext cx="48244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/>
              <a:t>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174625"/>
            <a:ext cx="91440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/>
              <a:t>Homework</a:t>
            </a:r>
          </a:p>
          <a:p>
            <a:r>
              <a:rPr lang="en-US" altLang="zh-CN" sz="3600" b="1" dirty="0"/>
              <a:t> Translate the Chinese into English</a:t>
            </a:r>
          </a:p>
          <a:p>
            <a:r>
              <a:rPr lang="en-US" altLang="zh-CN" sz="3600" b="1" dirty="0"/>
              <a:t>   1. </a:t>
            </a:r>
            <a:r>
              <a:rPr lang="zh-CN" altLang="en-US" sz="3600" b="1" dirty="0"/>
              <a:t>桌上有可乐吗？没有，一点都没有。</a:t>
            </a:r>
          </a:p>
          <a:p>
            <a:r>
              <a:rPr lang="zh-CN" altLang="en-US" sz="3600" b="1" dirty="0"/>
              <a:t>   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．</a:t>
            </a:r>
            <a:r>
              <a:rPr lang="en-US" altLang="zh-CN" sz="3600" b="1" dirty="0"/>
              <a:t>—</a:t>
            </a:r>
            <a:r>
              <a:rPr lang="zh-CN" altLang="en-US" sz="3600" b="1" dirty="0"/>
              <a:t>你有什么吃的吗？我很饿。</a:t>
            </a:r>
          </a:p>
          <a:p>
            <a:r>
              <a:rPr lang="zh-CN" altLang="en-US" sz="3600" b="1" dirty="0"/>
              <a:t>         </a:t>
            </a:r>
            <a:r>
              <a:rPr lang="en-US" altLang="zh-CN" sz="3600" b="1" dirty="0"/>
              <a:t>—</a:t>
            </a:r>
            <a:r>
              <a:rPr lang="zh-CN" altLang="en-US" sz="3600" b="1" dirty="0"/>
              <a:t>对不起，什么也没有。</a:t>
            </a:r>
          </a:p>
          <a:p>
            <a:r>
              <a:rPr lang="zh-CN" altLang="en-US" sz="3600" b="1" dirty="0"/>
              <a:t>   </a:t>
            </a:r>
            <a:r>
              <a:rPr lang="en-US" altLang="zh-CN" sz="3600" b="1" dirty="0"/>
              <a:t>3</a:t>
            </a:r>
            <a:r>
              <a:rPr lang="zh-CN" altLang="en-US" sz="3600" b="1" dirty="0"/>
              <a:t>．那儿有个大玩具熊。这熊是我的生日</a:t>
            </a:r>
          </a:p>
          <a:p>
            <a:r>
              <a:rPr lang="zh-CN" altLang="en-US" sz="3600" b="1" dirty="0"/>
              <a:t>         礼物。</a:t>
            </a:r>
          </a:p>
          <a:p>
            <a:r>
              <a:rPr lang="zh-CN" altLang="en-US" sz="3600" b="1" dirty="0"/>
              <a:t>   </a:t>
            </a:r>
            <a:r>
              <a:rPr lang="en-US" altLang="zh-CN" sz="3600" b="1" dirty="0"/>
              <a:t>4</a:t>
            </a:r>
            <a:r>
              <a:rPr lang="zh-CN" altLang="en-US" sz="3600" b="1" dirty="0"/>
              <a:t>．你认识那个穿红裙子的女孩吗？</a:t>
            </a:r>
          </a:p>
          <a:p>
            <a:r>
              <a:rPr lang="zh-CN" altLang="en-US" sz="3600" b="1" dirty="0"/>
              <a:t>   </a:t>
            </a:r>
            <a:r>
              <a:rPr lang="en-US" altLang="zh-CN" sz="3600" b="1" dirty="0"/>
              <a:t>5</a:t>
            </a:r>
            <a:r>
              <a:rPr lang="zh-CN" altLang="en-US" sz="3600" b="1" dirty="0"/>
              <a:t>．你帮了我们很大的忙。我们向你道谢。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468313"/>
            <a:ext cx="85344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6.</a:t>
            </a:r>
            <a:r>
              <a:rPr kumimoji="1"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吃饭时，我们都用手指，不用叉子。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7.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上周五他们为从澳大利亚来交流的学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生举行了一次英语晚会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。 </a:t>
            </a:r>
            <a:endParaRPr kumimoji="1" lang="zh-CN" altLang="en-US" sz="3600" b="1" dirty="0">
              <a:latin typeface="Times New Roman" panose="02020603050405020304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8.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昨晚有很多吃的东西，我们都很快乐。</a:t>
            </a:r>
          </a:p>
          <a:p>
            <a:pPr algn="just"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9.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他对我很友好，并且给了我很大的帮助。</a:t>
            </a:r>
          </a:p>
          <a:p>
            <a:pPr>
              <a:spcBef>
                <a:spcPct val="50000"/>
              </a:spcBef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  <a:noFill/>
        </p:spPr>
        <p:txBody>
          <a:bodyPr/>
          <a:lstStyle/>
          <a:p>
            <a:endParaRPr lang="zh-CN" altLang="en-US" smtClean="0">
              <a:solidFill>
                <a:srgbClr val="000000"/>
              </a:solidFill>
            </a:endParaRPr>
          </a:p>
          <a:p>
            <a:endParaRPr lang="zh-CN" altLang="en-US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6913562" cy="41767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u=1731855782,2775827199&amp;gp=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0"/>
            <a:ext cx="5903912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16013" y="3933825"/>
            <a:ext cx="73453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9933FF"/>
                </a:solidFill>
              </a:rPr>
              <a:t>         </a:t>
            </a:r>
            <a:r>
              <a:rPr lang="en-US" altLang="zh-CN" sz="4000" b="1" dirty="0">
                <a:solidFill>
                  <a:srgbClr val="9933FF"/>
                </a:solidFill>
              </a:rPr>
              <a:t>Have a party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27088" y="5157788"/>
            <a:ext cx="71294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00"/>
                </a:solidFill>
              </a:rPr>
              <a:t>            </a:t>
            </a:r>
            <a:r>
              <a:rPr lang="en-US" altLang="zh-CN" sz="3600" b="1" dirty="0">
                <a:solidFill>
                  <a:srgbClr val="000000"/>
                </a:solidFill>
              </a:rPr>
              <a:t>Is /Are there</a:t>
            </a:r>
            <a:r>
              <a:rPr lang="en-US" altLang="zh-CN" sz="3600" b="1" dirty="0">
                <a:solidFill>
                  <a:srgbClr val="000000"/>
                </a:solidFill>
                <a:cs typeface="Arial" panose="020B0604020202020204" pitchFamily="34" charset="0"/>
              </a:rPr>
              <a:t>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11188" y="1052513"/>
            <a:ext cx="741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There is no chicken.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6913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 </a:t>
            </a:r>
            <a:r>
              <a:rPr lang="en-US" altLang="zh-CN" sz="4000" b="1" dirty="0"/>
              <a:t>There is not any chicken.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488237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There is none.</a:t>
            </a:r>
          </a:p>
          <a:p>
            <a:pPr>
              <a:spcBef>
                <a:spcPct val="50000"/>
              </a:spcBef>
            </a:pPr>
            <a:endParaRPr lang="zh-CN" altLang="en-US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1188" y="3933825"/>
            <a:ext cx="6408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There are no apples .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68313" y="3068638"/>
            <a:ext cx="7129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/>
              <a:t> </a:t>
            </a:r>
            <a:r>
              <a:rPr lang="en-US" altLang="zh-CN" sz="4000" b="1" dirty="0"/>
              <a:t>There are not any apples.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4213" y="4797425"/>
            <a:ext cx="6119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/>
              <a:t>There are none.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  <p:bldP spid="17414" grpId="0"/>
      <p:bldP spid="174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0"/>
            <a:ext cx="75438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 dirty="0">
                <a:latin typeface="Times New Roman" panose="02020603050405020304" pitchFamily="18" charset="0"/>
              </a:rPr>
              <a:t>no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(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形容词）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+ 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名词</a:t>
            </a:r>
          </a:p>
          <a:p>
            <a:pPr>
              <a:spcBef>
                <a:spcPct val="50000"/>
              </a:spcBef>
            </a:pPr>
            <a:r>
              <a:rPr kumimoji="1" lang="en-US" altLang="zh-CN" sz="4400" b="1" dirty="0">
                <a:latin typeface="Times New Roman" panose="02020603050405020304" pitchFamily="18" charset="0"/>
              </a:rPr>
              <a:t>none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(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代词）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2209800"/>
            <a:ext cx="6781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There is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water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There are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chairs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3886200"/>
            <a:ext cx="5715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There is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There are </a:t>
            </a: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none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utoUpdateAnimBg="0"/>
      <p:bldP spid="18435" grpId="0" build="p" autoUpdateAnimBg="0"/>
      <p:bldP spid="1843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4213" y="620713"/>
            <a:ext cx="845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00"/>
                </a:solidFill>
              </a:rPr>
              <a:t>Beijing is </a:t>
            </a:r>
            <a:r>
              <a:rPr lang="en-US" altLang="zh-CN" sz="4000" b="1">
                <a:solidFill>
                  <a:srgbClr val="FF6600"/>
                </a:solidFill>
              </a:rPr>
              <a:t>the</a:t>
            </a:r>
            <a:r>
              <a:rPr lang="en-US" altLang="zh-CN" sz="4000" b="1">
                <a:solidFill>
                  <a:srgbClr val="000000"/>
                </a:solidFill>
              </a:rPr>
              <a:t> capital of China.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55650" y="2492375"/>
            <a:ext cx="75612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We held </a:t>
            </a:r>
            <a:r>
              <a:rPr lang="en-US" altLang="zh-CN" sz="4000" b="1">
                <a:solidFill>
                  <a:srgbClr val="9933FF"/>
                </a:solidFill>
              </a:rPr>
              <a:t>a</a:t>
            </a:r>
            <a:r>
              <a:rPr lang="en-US" altLang="zh-CN" sz="4000" b="1"/>
              <a:t> party last week. </a:t>
            </a:r>
          </a:p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6600"/>
                </a:solidFill>
              </a:rPr>
              <a:t>The </a:t>
            </a:r>
            <a:r>
              <a:rPr lang="en-US" altLang="zh-CN" sz="4000" b="1"/>
              <a:t>party was a lot of fun.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1524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定冠词</a:t>
            </a:r>
            <a:r>
              <a:rPr kumimoji="1"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the</a:t>
            </a:r>
            <a:r>
              <a:rPr kumimoji="1"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的用法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9916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、指谈话双方都知道的人或事物。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Where is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coat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?   It’s on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the bed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、特指某人或某物。        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girl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under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tree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is Millie.      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、指上文提到的人或物。 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I bought </a:t>
            </a:r>
            <a:r>
              <a:rPr kumimoji="1"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a book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last week.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book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is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about music.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82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、指世界上独一无二的事物。   </a:t>
            </a:r>
          </a:p>
          <a:p>
            <a:pPr>
              <a:spcBef>
                <a:spcPct val="5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We can see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moon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at night.</a:t>
            </a:r>
          </a:p>
          <a:p>
            <a:pPr>
              <a:spcBef>
                <a:spcPct val="5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、用于序数词和形容词最高级前。 </a:t>
            </a:r>
          </a:p>
          <a:p>
            <a:pPr>
              <a:spcBef>
                <a:spcPct val="5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We live on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eighth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floor.            </a:t>
            </a:r>
          </a:p>
          <a:p>
            <a:pPr>
              <a:spcBef>
                <a:spcPct val="5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She is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 best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students in our class. </a:t>
            </a:r>
          </a:p>
          <a:p>
            <a:pPr>
              <a:spcBef>
                <a:spcPct val="5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6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、用于由普通名词构成的专有名词前。</a:t>
            </a:r>
          </a:p>
          <a:p>
            <a:pPr>
              <a:spcBef>
                <a:spcPct val="5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Great Wall, 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Palace Museum…</a:t>
            </a:r>
          </a:p>
          <a:p>
            <a:pPr>
              <a:spcBef>
                <a:spcPct val="5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7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、用于一些习惯用语中。</a:t>
            </a:r>
          </a:p>
          <a:p>
            <a:pPr>
              <a:spcBef>
                <a:spcPct val="5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in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morning,  at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same time…</a:t>
            </a:r>
          </a:p>
          <a:p>
            <a:pPr>
              <a:spcBef>
                <a:spcPct val="5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冠词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1676400" y="457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676400" y="990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743200" y="15240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不定冠词（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 / an )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819400" y="1066800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</a:rPr>
              <a:t>定冠词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( the )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190500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不定冠词 </a:t>
            </a:r>
            <a:r>
              <a:rPr kumimoji="1" lang="en-US" altLang="zh-CN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( a / an )</a:t>
            </a:r>
            <a:r>
              <a:rPr kumimoji="1"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的用法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0" y="2667000"/>
            <a:ext cx="91440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、用于可数名词的单数形式前，表示“一”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 的含义。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This is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an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interesting book.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 There is 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garden behind Jim’s house.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、用于固定词组中。  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half an hour,     a lot of,      just a minute, 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 a pair/packet/carton/loaf/… of…                               </a:t>
            </a:r>
          </a:p>
          <a:p>
            <a:pPr>
              <a:spcBef>
                <a:spcPct val="50000"/>
              </a:spcBef>
            </a:pPr>
            <a:endParaRPr kumimoji="1"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5257800" y="609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172200" y="685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791200" y="1219200"/>
            <a:ext cx="1676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辅音音素之前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010400" y="304800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</a:rPr>
              <a:t>元音音素之前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1" grpId="0" animBg="1"/>
      <p:bldP spid="22532" grpId="0" animBg="1"/>
      <p:bldP spid="22533" grpId="0" build="p" autoUpdateAnimBg="0"/>
      <p:bldP spid="22534" grpId="0" build="p" autoUpdateAnimBg="0"/>
      <p:bldP spid="22535" grpId="0" build="p" autoUpdateAnimBg="0"/>
      <p:bldP spid="22536" grpId="0" build="p" autoUpdateAnimBg="0"/>
      <p:bldP spid="22537" grpId="0" animBg="1"/>
      <p:bldP spid="22538" grpId="0" animBg="1"/>
      <p:bldP spid="22539" grpId="0" build="p" autoUpdateAnimBg="0"/>
      <p:bldP spid="2254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不用冠词的情况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533400"/>
            <a:ext cx="89154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、在专有名词和不可数名词前。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China, Grade Two, milk…    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、名词前已有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this, that, my, your, some,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   any…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等代词作定语时。    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This is my book.    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、在星期、月份、季节、节日前。  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on Wednesday,   in March,   in spring,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       on Teachers’ Day  …   </a:t>
            </a:r>
          </a:p>
          <a:p>
            <a:r>
              <a:rPr kumimoji="1" lang="en-US" altLang="zh-CN" sz="36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、在三餐和球类运动前。 </a:t>
            </a:r>
          </a:p>
          <a:p>
            <a:r>
              <a:rPr kumimoji="1" lang="zh-CN" altLang="en-US" sz="3600" b="1" dirty="0"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have breakfast,  play football …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  <p:bldP spid="23555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A000120150508A05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1B288"/>
      </a:accent1>
      <a:accent2>
        <a:srgbClr val="2D9C9F"/>
      </a:accent2>
      <a:accent3>
        <a:srgbClr val="FFFFFF"/>
      </a:accent3>
      <a:accent4>
        <a:srgbClr val="505050"/>
      </a:accent4>
      <a:accent5>
        <a:srgbClr val="AAD5C3"/>
      </a:accent5>
      <a:accent6>
        <a:srgbClr val="288D90"/>
      </a:accent6>
      <a:hlink>
        <a:srgbClr val="00B0F0"/>
      </a:hlink>
      <a:folHlink>
        <a:srgbClr val="AFB2B4"/>
      </a:folHlink>
    </a:clrScheme>
    <a:fontScheme name="A000120150508A05PW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508A05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1B288"/>
        </a:accent1>
        <a:accent2>
          <a:srgbClr val="2D9C9F"/>
        </a:accent2>
        <a:accent3>
          <a:srgbClr val="FFFFFF"/>
        </a:accent3>
        <a:accent4>
          <a:srgbClr val="505050"/>
        </a:accent4>
        <a:accent5>
          <a:srgbClr val="AAD5C3"/>
        </a:accent5>
        <a:accent6>
          <a:srgbClr val="288D90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主题39</Template>
  <TotalTime>0</TotalTime>
  <Words>771</Words>
  <Application>Microsoft Office PowerPoint</Application>
  <PresentationFormat>全屏显示(4:3)</PresentationFormat>
  <Paragraphs>107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Aharoni</vt:lpstr>
      <vt:lpstr>宋体</vt:lpstr>
      <vt:lpstr>微软雅黑</vt:lpstr>
      <vt:lpstr>幼圆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2023-01-16T22:54:44Z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AB0C6356CFBF423887C8495A2DBC27CD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