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77" r:id="rId3"/>
    <p:sldId id="278" r:id="rId4"/>
    <p:sldId id="290" r:id="rId5"/>
    <p:sldId id="279" r:id="rId6"/>
    <p:sldId id="280" r:id="rId7"/>
    <p:sldId id="281" r:id="rId8"/>
    <p:sldId id="303" r:id="rId9"/>
    <p:sldId id="294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90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12BDE-4DE1-4DB4-AD5B-CF9FF8240A4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70121-3168-44DC-BA2C-4B9566CF29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8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0" y="1495426"/>
            <a:ext cx="9143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7200" b="1" dirty="0">
                <a:latin typeface="Times New Roman" panose="02020603050405020304" pitchFamily="18" charset="0"/>
              </a:rPr>
              <a:t>Our dreams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2971800"/>
            <a:ext cx="4137660" cy="338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37760" y="311732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5587415" y="562163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7247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415766" y="1585734"/>
            <a:ext cx="864822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T: Do you remember what are Miss Li and their students’ dreams? </a:t>
            </a:r>
          </a:p>
          <a:p>
            <a:pPr eaLnBrk="0" hangingPunct="0"/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T: Who is in the story?</a:t>
            </a:r>
          </a:p>
          <a:p>
            <a:pPr eaLnBrk="0" hangingPunct="0"/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T: Look at the books, Read the sentences.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5761" y="4263390"/>
            <a:ext cx="3308239" cy="251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388144" y="1222376"/>
            <a:ext cx="4289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dancer   [ˈ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dɑ:nsə</a:t>
            </a:r>
            <a:r>
              <a:rPr lang="en-US" altLang="zh-CN" sz="3600" b="1" dirty="0">
                <a:latin typeface="Times New Roman" panose="02020603050405020304" pitchFamily="18" charset="0"/>
              </a:rPr>
              <a:t>(r)]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466554" y="1868707"/>
            <a:ext cx="85631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800" dirty="0"/>
              <a:t>做名词使用，表示舞蹈者，舞蹈家。要区别于其动词</a:t>
            </a:r>
            <a:r>
              <a:rPr lang="en-US" altLang="zh-CN" sz="2800" dirty="0">
                <a:latin typeface="Times New Roman" panose="02020603050405020304" pitchFamily="18" charset="0"/>
              </a:rPr>
              <a:t>dance</a:t>
            </a:r>
            <a:r>
              <a:rPr lang="en-US" altLang="zh-CN" sz="2800" dirty="0"/>
              <a:t>.</a:t>
            </a:r>
            <a:endParaRPr lang="zh-CN" altLang="zh-CN" sz="2800" dirty="0"/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702461" y="2656524"/>
            <a:ext cx="36610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eg:She</a:t>
            </a:r>
            <a:r>
              <a:rPr lang="en-US" altLang="zh-CN" sz="2800" dirty="0">
                <a:latin typeface="Times New Roman" panose="02020603050405020304" pitchFamily="18" charset="0"/>
              </a:rPr>
              <a:t> is a good dancer.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388144" y="3227389"/>
            <a:ext cx="87558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en-US" altLang="zh-CN" sz="2800" dirty="0">
                <a:latin typeface="Times New Roman" panose="02020603050405020304" pitchFamily="18" charset="0"/>
              </a:rPr>
              <a:t>She likes ________. She want to be a_______.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3288268" y="3179744"/>
            <a:ext cx="52373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dancing                                 dancer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275444" y="4094163"/>
            <a:ext cx="880467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拓展：</a:t>
            </a:r>
            <a:r>
              <a:rPr lang="en-US" altLang="zh-CN" sz="2000" dirty="0"/>
              <a:t>“</a:t>
            </a:r>
            <a:r>
              <a:rPr lang="en-US" altLang="zh-CN" sz="2000" dirty="0">
                <a:latin typeface="Times New Roman" panose="02020603050405020304" pitchFamily="18" charset="0"/>
              </a:rPr>
              <a:t>dancer</a:t>
            </a:r>
            <a:r>
              <a:rPr lang="en-US" altLang="zh-CN" sz="2000" dirty="0"/>
              <a:t>”</a:t>
            </a:r>
            <a:r>
              <a:rPr lang="zh-CN" altLang="zh-CN" sz="2000" dirty="0"/>
              <a:t>是个多义词，它可以指舞蹈家</a:t>
            </a:r>
            <a:r>
              <a:rPr lang="en-US" altLang="zh-CN" sz="2000" dirty="0"/>
              <a:t>, </a:t>
            </a:r>
            <a:r>
              <a:rPr lang="zh-CN" altLang="zh-CN" sz="2000" dirty="0"/>
              <a:t>舞者（微电影）</a:t>
            </a:r>
            <a:r>
              <a:rPr lang="en-US" altLang="zh-CN" sz="2000" dirty="0"/>
              <a:t>, </a:t>
            </a:r>
            <a:r>
              <a:rPr lang="zh-CN" altLang="zh-CN" sz="2000" dirty="0"/>
              <a:t>舞蹈演员</a:t>
            </a:r>
            <a:r>
              <a:rPr lang="en-US" altLang="zh-CN" sz="2000" dirty="0" smtClean="0"/>
              <a:t>,</a:t>
            </a:r>
            <a:r>
              <a:rPr lang="zh-CN" altLang="zh-CN" sz="2000" dirty="0" smtClean="0"/>
              <a:t>舞</a:t>
            </a:r>
            <a:r>
              <a:rPr lang="zh-CN" altLang="zh-CN" sz="2000" dirty="0"/>
              <a:t>者（土耳其电影）</a:t>
            </a:r>
            <a:r>
              <a:rPr lang="en-US" altLang="zh-CN" sz="2000" dirty="0"/>
              <a:t>, </a:t>
            </a:r>
            <a:r>
              <a:rPr lang="zh-CN" altLang="zh-CN" sz="2000" dirty="0"/>
              <a:t>舞者（丹麦电影）</a:t>
            </a:r>
            <a:r>
              <a:rPr lang="en-US" altLang="zh-CN" sz="2000" dirty="0"/>
              <a:t>, </a:t>
            </a:r>
            <a:r>
              <a:rPr lang="zh-CN" altLang="zh-CN" sz="2000" dirty="0"/>
              <a:t>舞者（电视剧）。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</a:rPr>
              <a:t>She is a good dancer.</a:t>
            </a:r>
            <a:r>
              <a:rPr lang="zh-CN" altLang="zh-CN" sz="2000" dirty="0"/>
              <a:t>她是一个好的舞蹈演员。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</a:rPr>
              <a:t>I like the film DANCER</a:t>
            </a:r>
            <a:r>
              <a:rPr lang="zh-CN" altLang="zh-CN" sz="2000" dirty="0">
                <a:latin typeface="Times New Roman" panose="02020603050405020304" pitchFamily="18" charset="0"/>
              </a:rPr>
              <a:t>。</a:t>
            </a:r>
            <a:r>
              <a:rPr lang="zh-CN" altLang="zh-CN" sz="2000" dirty="0"/>
              <a:t>（我喜欢电影《舞者》）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7535"/>
            <a:ext cx="320587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7171" name="矩形 2"/>
          <p:cNvSpPr>
            <a:spLocks noChangeArrowheads="1"/>
          </p:cNvSpPr>
          <p:nvPr/>
        </p:nvSpPr>
        <p:spPr bwMode="auto">
          <a:xfrm>
            <a:off x="244079" y="1311276"/>
            <a:ext cx="525464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I want to be an astronaut.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3600" b="1" dirty="0"/>
              <a:t>我想成为一名宇航员</a:t>
            </a:r>
          </a:p>
        </p:txBody>
      </p:sp>
      <p:sp>
        <p:nvSpPr>
          <p:cNvPr id="7172" name="矩形 3"/>
          <p:cNvSpPr>
            <a:spLocks noChangeArrowheads="1"/>
          </p:cNvSpPr>
          <p:nvPr/>
        </p:nvSpPr>
        <p:spPr bwMode="auto">
          <a:xfrm>
            <a:off x="703660" y="2819401"/>
            <a:ext cx="83498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want</a:t>
            </a:r>
            <a:r>
              <a:rPr lang="zh-CN" altLang="zh-CN" sz="2800" dirty="0"/>
              <a:t>作为动词的用法，</a:t>
            </a:r>
            <a:r>
              <a:rPr lang="en-US" altLang="zh-CN" sz="2800" dirty="0">
                <a:latin typeface="Times New Roman" panose="02020603050405020304" pitchFamily="18" charset="0"/>
              </a:rPr>
              <a:t>want to</a:t>
            </a:r>
            <a:r>
              <a:rPr lang="zh-CN" altLang="zh-CN" sz="2800" dirty="0"/>
              <a:t>后面接名词的形式。</a:t>
            </a:r>
          </a:p>
        </p:txBody>
      </p:sp>
      <p:sp>
        <p:nvSpPr>
          <p:cNvPr id="7173" name="矩形 4"/>
          <p:cNvSpPr>
            <a:spLocks noChangeArrowheads="1"/>
          </p:cNvSpPr>
          <p:nvPr/>
        </p:nvSpPr>
        <p:spPr bwMode="auto">
          <a:xfrm>
            <a:off x="703658" y="3440114"/>
            <a:ext cx="773168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 want to be a teacher.     </a:t>
            </a:r>
            <a:r>
              <a:rPr lang="zh-CN" altLang="zh-CN" sz="2800" dirty="0">
                <a:latin typeface="Times New Roman" panose="02020603050405020304" pitchFamily="18" charset="0"/>
              </a:rPr>
              <a:t>我想成为一名老师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I want to be a cooker.     </a:t>
            </a:r>
            <a:r>
              <a:rPr lang="zh-CN" altLang="zh-CN" sz="2800" dirty="0">
                <a:latin typeface="Times New Roman" panose="02020603050405020304" pitchFamily="18" charset="0"/>
              </a:rPr>
              <a:t>我想成为一名厨师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244079" y="5019675"/>
            <a:ext cx="542210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/>
              <a:t>小练习：</a:t>
            </a:r>
            <a:r>
              <a:rPr lang="zh-CN" altLang="zh-CN" sz="2400" dirty="0"/>
              <a:t>单项选择：</a:t>
            </a:r>
            <a:endParaRPr lang="en-US" altLang="zh-CN" sz="2400" dirty="0"/>
          </a:p>
          <a:p>
            <a:pPr eaLnBrk="0" hangingPunct="0"/>
            <a:r>
              <a:rPr lang="en-US" altLang="zh-CN" sz="2400" dirty="0"/>
              <a:t>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I want to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_____</a:t>
            </a:r>
            <a:r>
              <a:rPr lang="en-US" altLang="zh-CN" sz="2400" dirty="0">
                <a:latin typeface="Times New Roman" panose="02020603050405020304" pitchFamily="18" charset="0"/>
              </a:rPr>
              <a:t>a cooker.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A am  B are  C be 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矩形 6"/>
          <p:cNvSpPr>
            <a:spLocks noChangeArrowheads="1"/>
          </p:cNvSpPr>
          <p:nvPr/>
        </p:nvSpPr>
        <p:spPr bwMode="auto">
          <a:xfrm>
            <a:off x="2913698" y="531082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57098" y="4914900"/>
            <a:ext cx="188690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5248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289322" y="1223010"/>
            <a:ext cx="457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 want to be an astronaut.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我想成为一名宇航员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I want to be a dancer.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我想成为一名舞蹈演员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 want to fly to the moon.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我想登上月球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 want to play in World Cup.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我想踢进世界杯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I want to be a farmer.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我想成为一名农民</a:t>
            </a:r>
          </a:p>
        </p:txBody>
      </p:sp>
      <p:pic>
        <p:nvPicPr>
          <p:cNvPr id="6147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4830" y="2274570"/>
            <a:ext cx="4479608" cy="428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953691" y="1443039"/>
            <a:ext cx="557569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2566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16329" y="3646169"/>
            <a:ext cx="2031206" cy="264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1785938" y="2068513"/>
            <a:ext cx="1393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dancer</a:t>
            </a:r>
            <a:endParaRPr lang="zh-CN" altLang="zh-CN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矩形 2"/>
          <p:cNvSpPr>
            <a:spLocks noChangeArrowheads="1"/>
          </p:cNvSpPr>
          <p:nvPr/>
        </p:nvSpPr>
        <p:spPr bwMode="auto">
          <a:xfrm>
            <a:off x="1743076" y="2894014"/>
            <a:ext cx="4107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b="1" dirty="0">
                <a:solidFill>
                  <a:schemeClr val="bg1"/>
                </a:solidFill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want to be an astronaut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3"/>
          <p:cNvSpPr>
            <a:spLocks noChangeArrowheads="1"/>
          </p:cNvSpPr>
          <p:nvPr/>
        </p:nvSpPr>
        <p:spPr bwMode="auto">
          <a:xfrm>
            <a:off x="1785938" y="3900489"/>
            <a:ext cx="4049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I want to fly to the moon.</a:t>
            </a:r>
            <a:endParaRPr lang="en-US" altLang="zh-CN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7816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253603" y="1739901"/>
            <a:ext cx="53992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>
              <a:buFontTx/>
              <a:buNone/>
              <a:defRPr/>
            </a:pPr>
            <a:r>
              <a:rPr lang="zh-CN" altLang="zh-CN" sz="3600" dirty="0">
                <a:latin typeface="+mj-ea"/>
                <a:ea typeface="+mj-ea"/>
                <a:sym typeface="+mn-ea"/>
              </a:rPr>
              <a:t>使用下列句型仿写句子</a:t>
            </a:r>
            <a:r>
              <a:rPr lang="zh-CN" altLang="zh-CN" sz="3600" dirty="0" smtClean="0">
                <a:latin typeface="+mj-ea"/>
                <a:ea typeface="+mj-ea"/>
                <a:sym typeface="+mn-ea"/>
              </a:rPr>
              <a:t>：</a:t>
            </a:r>
            <a:r>
              <a:rPr lang="en-US" altLang="zh-CN" sz="3600" dirty="0" smtClean="0">
                <a:latin typeface="+mj-ea"/>
                <a:ea typeface="+mj-ea"/>
                <a:sym typeface="+mn-ea"/>
              </a:rPr>
              <a:t> </a:t>
            </a:r>
            <a:endParaRPr lang="zh-CN" altLang="zh-CN" sz="3600" b="1" dirty="0">
              <a:latin typeface="+mj-ea"/>
              <a:ea typeface="+mj-ea"/>
              <a:sym typeface="+mn-ea"/>
            </a:endParaRPr>
          </a:p>
        </p:txBody>
      </p:sp>
      <p:sp>
        <p:nvSpPr>
          <p:cNvPr id="8195" name="矩形 2"/>
          <p:cNvSpPr>
            <a:spLocks noChangeArrowheads="1"/>
          </p:cNvSpPr>
          <p:nvPr/>
        </p:nvSpPr>
        <p:spPr bwMode="auto">
          <a:xfrm>
            <a:off x="782241" y="2720975"/>
            <a:ext cx="4572000" cy="21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 want to be an astronaut. </a:t>
            </a:r>
            <a:r>
              <a:rPr lang="en-US" altLang="zh-CN" u="sng" dirty="0" smtClean="0"/>
              <a:t>_________________________________</a:t>
            </a:r>
            <a:endParaRPr lang="en-US" altLang="zh-CN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 want to make have a banana.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u="sng" dirty="0" smtClean="0"/>
              <a:t>_________________________________</a:t>
            </a:r>
            <a:endParaRPr lang="zh-CN" altLang="zh-CN" u="sng" dirty="0"/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24824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273844" y="1301751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+mj-ea"/>
                <a:ea typeface="+mj-ea"/>
                <a:sym typeface="+mn-ea"/>
              </a:rPr>
              <a:t>英汉互译</a:t>
            </a:r>
          </a:p>
        </p:txBody>
      </p:sp>
      <p:sp>
        <p:nvSpPr>
          <p:cNvPr id="12292" name="矩形 2"/>
          <p:cNvSpPr>
            <a:spLocks noChangeArrowheads="1"/>
          </p:cNvSpPr>
          <p:nvPr/>
        </p:nvSpPr>
        <p:spPr bwMode="auto">
          <a:xfrm>
            <a:off x="606505" y="1892301"/>
            <a:ext cx="5866209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1.</a:t>
            </a:r>
            <a:r>
              <a:rPr lang="zh-CN" altLang="zh-CN" sz="2400" dirty="0"/>
              <a:t>我想成为一名医生。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/>
              <a:t>__________________________________________</a:t>
            </a:r>
            <a:endParaRPr lang="zh-CN" altLang="zh-CN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2. </a:t>
            </a:r>
            <a:r>
              <a:rPr lang="zh-CN" altLang="zh-CN" sz="2400" dirty="0"/>
              <a:t>你想成为什么？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 smtClean="0"/>
              <a:t>__________________________________________</a:t>
            </a:r>
            <a:endParaRPr lang="zh-CN" altLang="zh-CN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3. </a:t>
            </a:r>
            <a:r>
              <a:rPr lang="zh-CN" altLang="zh-CN" sz="2400" dirty="0"/>
              <a:t>我想飞向月球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 smtClean="0"/>
              <a:t>___________________________________________</a:t>
            </a:r>
            <a:endParaRPr lang="zh-CN" altLang="zh-CN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4.</a:t>
            </a:r>
            <a:r>
              <a:rPr lang="zh-CN" altLang="zh-CN" sz="2400" dirty="0"/>
              <a:t>我想成为一名厨师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 smtClean="0"/>
              <a:t>___________________________________________</a:t>
            </a:r>
            <a:endParaRPr lang="zh-CN" altLang="zh-CN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5</a:t>
            </a:r>
            <a:r>
              <a:rPr lang="zh-CN" altLang="zh-CN" sz="2400" dirty="0"/>
              <a:t>我的梦想是当一名教师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dirty="0" smtClean="0"/>
              <a:t>___________________________________________</a:t>
            </a:r>
            <a:endParaRPr lang="zh-CN" altLang="zh-CN" dirty="0"/>
          </a:p>
        </p:txBody>
      </p:sp>
      <p:sp>
        <p:nvSpPr>
          <p:cNvPr id="12293" name="矩形 3"/>
          <p:cNvSpPr>
            <a:spLocks noChangeArrowheads="1"/>
          </p:cNvSpPr>
          <p:nvPr/>
        </p:nvSpPr>
        <p:spPr bwMode="auto">
          <a:xfrm>
            <a:off x="983933" y="2381250"/>
            <a:ext cx="32137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 want to be a doctor.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矩形 4"/>
          <p:cNvSpPr>
            <a:spLocks noChangeArrowheads="1"/>
          </p:cNvSpPr>
          <p:nvPr/>
        </p:nvSpPr>
        <p:spPr bwMode="auto">
          <a:xfrm>
            <a:off x="983933" y="3346450"/>
            <a:ext cx="3869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do you want to be?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矩形 5"/>
          <p:cNvSpPr>
            <a:spLocks noChangeArrowheads="1"/>
          </p:cNvSpPr>
          <p:nvPr/>
        </p:nvSpPr>
        <p:spPr bwMode="auto">
          <a:xfrm>
            <a:off x="983933" y="4354514"/>
            <a:ext cx="38827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 want to fly to the Moon.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矩形 6"/>
          <p:cNvSpPr>
            <a:spLocks noChangeArrowheads="1"/>
          </p:cNvSpPr>
          <p:nvPr/>
        </p:nvSpPr>
        <p:spPr bwMode="auto">
          <a:xfrm>
            <a:off x="983933" y="5260976"/>
            <a:ext cx="3273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 want to be a cooker.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矩形 7"/>
          <p:cNvSpPr>
            <a:spLocks noChangeArrowheads="1"/>
          </p:cNvSpPr>
          <p:nvPr/>
        </p:nvSpPr>
        <p:spPr bwMode="auto">
          <a:xfrm>
            <a:off x="983932" y="6242050"/>
            <a:ext cx="45367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My dream is to be a teacher.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5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9412" y="2642860"/>
            <a:ext cx="2414588" cy="423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9921"/>
            <a:ext cx="296965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70146" y="2396808"/>
            <a:ext cx="60738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5400" dirty="0">
                <a:latin typeface="Times New Roman" panose="02020603050405020304" pitchFamily="18" charset="0"/>
              </a:rPr>
              <a:t>What is your dream?</a:t>
            </a: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4" y="1779589"/>
            <a:ext cx="2613422" cy="428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全屏显示(4:3)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Times New Roman</vt:lpstr>
      <vt:lpstr>WWW.2PPT.COM
</vt:lpstr>
      <vt:lpstr>Unit 8 </vt:lpstr>
      <vt:lpstr>Introduce</vt:lpstr>
      <vt:lpstr>Words</vt:lpstr>
      <vt:lpstr>Expressions</vt:lpstr>
      <vt:lpstr>Dialogue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2023-01-16T22:54:49Z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141895D285274136ADA4FDFB1AC9A632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