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96" r:id="rId2"/>
    <p:sldId id="398" r:id="rId3"/>
    <p:sldId id="402" r:id="rId4"/>
    <p:sldId id="400" r:id="rId5"/>
    <p:sldId id="377" r:id="rId6"/>
    <p:sldId id="379" r:id="rId7"/>
    <p:sldId id="380" r:id="rId8"/>
    <p:sldId id="382" r:id="rId9"/>
    <p:sldId id="383" r:id="rId10"/>
    <p:sldId id="384" r:id="rId11"/>
    <p:sldId id="404" r:id="rId12"/>
    <p:sldId id="386" r:id="rId13"/>
    <p:sldId id="403" r:id="rId14"/>
    <p:sldId id="387" r:id="rId15"/>
    <p:sldId id="399" r:id="rId16"/>
    <p:sldId id="401" r:id="rId17"/>
    <p:sldId id="392" r:id="rId18"/>
    <p:sldId id="388" r:id="rId19"/>
    <p:sldId id="39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FFFF"/>
    <a:srgbClr val="FFCC66"/>
    <a:srgbClr val="FFFF00"/>
    <a:srgbClr val="33CC33"/>
    <a:srgbClr val="9933FF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0" autoAdjust="0"/>
    <p:restoredTop sz="94101" autoAdjust="0"/>
  </p:normalViewPr>
  <p:slideViewPr>
    <p:cSldViewPr>
      <p:cViewPr>
        <p:scale>
          <a:sx n="100" d="100"/>
          <a:sy n="100" d="100"/>
        </p:scale>
        <p:origin x="-40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4D301-8D8F-4FE9-A4A4-90DB6A8FF53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B1E22-9F50-43E9-9FF3-F2E2F1E6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B1E22-9F50-43E9-9FF3-F2E2F1E6314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A64D4-189B-4E42-B39A-77BB35EA238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FF6B-8AEA-4491-B297-CA98AB486AA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B94F-BFB1-45D6-9EC7-54AC6373FCC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DEB2-A232-4CDB-8499-58F9B7F9A5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354D5-8495-4E7B-AB14-2BE880DA346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1DF9-8B9B-47BF-A2B7-E871A5541AB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7B5FB-3DD7-470D-818B-0185C6DA685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BC2C-11B3-43DB-8DF5-B5E8DDD7C91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D93E-AE97-4A6E-82FE-082A258ABC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BFB8-4791-494D-8BFF-3F1167F8E7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7C149B08-C63D-4AA0-B0D1-F41CC4F65F3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7&#33521;&#19978;1\&#21021;&#20013;&#33521;&#35821;&#37197;&#22871;&#25945;&#23398;&#36719;&#20214;%20(G)\resource\7sp032\swf\u3read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7&#33521;&#19978;1\&#21021;&#20013;&#33521;&#35821;&#37197;&#22871;&#25945;&#23398;&#36719;&#20214;%20(G)\resource\7sp032\mp3\U3ReaA00.mp3" TargetMode="External"/><Relationship Id="rId1" Type="http://schemas.microsoft.com/office/2007/relationships/media" Target="file:///E:\7&#33521;&#19978;1\&#21021;&#20013;&#33521;&#35821;&#37197;&#22871;&#25945;&#23398;&#36719;&#20214;%20(G)\resource\7sp032\mp3\U3ReaA00.mp3" TargetMode="External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E:\&#25945;&#23398;&#29992;&#22270;&#29255;\&#32511;&#21270;&#22270;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92a5d834a4cf4a3c91ef396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980728"/>
            <a:ext cx="9144001" cy="1470025"/>
          </a:xfrm>
        </p:spPr>
        <p:txBody>
          <a:bodyPr/>
          <a:lstStyle/>
          <a:p>
            <a:pPr eaLnBrk="1" hangingPunct="1"/>
            <a:r>
              <a:rPr lang="en-US" altLang="zh-CN" sz="6000" dirty="0" smtClean="0"/>
              <a:t>Unit3</a:t>
            </a:r>
            <a:br>
              <a:rPr lang="en-US" altLang="zh-CN" sz="6000" dirty="0" smtClean="0"/>
            </a:br>
            <a:r>
              <a:rPr lang="en-US" altLang="zh-CN" sz="6000" dirty="0" smtClean="0"/>
              <a:t>Welcome to our school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0968"/>
            <a:ext cx="7304087" cy="862013"/>
          </a:xfrm>
        </p:spPr>
        <p:txBody>
          <a:bodyPr/>
          <a:lstStyle/>
          <a:p>
            <a:pPr eaLnBrk="1" hangingPunct="1"/>
            <a:r>
              <a:rPr lang="zh-CN" altLang="en-US" sz="4400" dirty="0" smtClean="0">
                <a:latin typeface="Comic Sans MS" panose="030F0702030302020204" pitchFamily="66" charset="0"/>
              </a:rPr>
              <a:t> </a:t>
            </a:r>
            <a:r>
              <a:rPr lang="en-US" altLang="zh-CN" sz="4400" dirty="0" smtClean="0"/>
              <a:t>Reading (1)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 flipV="1">
            <a:off x="3419475" y="5229225"/>
            <a:ext cx="4967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5" y="5733256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6" name="Picture 4" descr="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0"/>
            <a:ext cx="7772401" cy="731838"/>
          </a:xfrm>
          <a:noFill/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rgbClr val="FF0000"/>
                </a:solidFill>
              </a:rPr>
              <a:t>Let</a:t>
            </a:r>
            <a:r>
              <a:rPr lang="en-US" altLang="zh-CN" sz="3200" b="1" smtClean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3200" b="1" smtClean="0">
                <a:solidFill>
                  <a:srgbClr val="FF0000"/>
                </a:solidFill>
              </a:rPr>
              <a:t>s go to Beijing Sunshine Middle School!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at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28600"/>
            <a:ext cx="7696200" cy="5257800"/>
          </a:xfrm>
          <a:noFill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0"/>
            <a:ext cx="563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chemeClr val="accent2"/>
                </a:solidFill>
                <a:latin typeface="Arial" panose="020B0604020202020204" pitchFamily="34" charset="0"/>
              </a:rPr>
              <a:t>Millie’s school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288" y="5229225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Today is the Open Day in Millie’s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4000" b="1" dirty="0" smtClean="0"/>
              <a:t>Listen to the tape and answer the two questions</a:t>
            </a:r>
            <a:r>
              <a:rPr lang="en-US" altLang="zh-CN" sz="4000" b="1" dirty="0" smtClean="0">
                <a:hlinkClick r:id="rId2" action="ppaction://hlinkfile"/>
              </a:rPr>
              <a:t>:</a:t>
            </a:r>
            <a:endParaRPr lang="en-US" altLang="zh-CN" sz="4000" b="1" dirty="0" smtClean="0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1600200" y="2438400"/>
            <a:ext cx="63484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1.Where are Millie and her mother?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2.Who is Mr Wu?</a:t>
            </a: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2209800" y="3124200"/>
            <a:ext cx="403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4400">
              <a:latin typeface="Comic Sans MS" panose="030F0702030302020204" pitchFamily="66" charset="0"/>
            </a:endParaRP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2209800" y="3048000"/>
            <a:ext cx="594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At the school gate</a:t>
            </a: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2209800" y="4572000"/>
            <a:ext cx="548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Millie</a:t>
            </a:r>
            <a:r>
              <a:rPr lang="en-US" altLang="zh-CN" sz="4000" b="1">
                <a:solidFill>
                  <a:srgbClr val="FF0000"/>
                </a:solidFill>
              </a:rPr>
              <a:t>’s</a:t>
            </a:r>
            <a:r>
              <a:rPr lang="en-US" altLang="zh-CN" sz="3600" b="1">
                <a:solidFill>
                  <a:srgbClr val="FF0000"/>
                </a:solidFill>
              </a:rPr>
              <a:t> English teacher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5" grpId="0" autoUpdateAnimBg="0"/>
      <p:bldP spid="1648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4000" b="1" smtClean="0"/>
              <a:t>Read the dialogue and finish Part B1:</a:t>
            </a:r>
          </a:p>
        </p:txBody>
      </p:sp>
      <p:pic>
        <p:nvPicPr>
          <p:cNvPr id="14339" name="Picture 3" descr="图片 0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905000"/>
            <a:ext cx="6629400" cy="4419600"/>
          </a:xfrm>
          <a:noFill/>
        </p:spPr>
      </p:pic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352800" y="3962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playground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477000" y="3962400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4400">
              <a:latin typeface="Comic Sans MS" panose="030F0702030302020204" pitchFamily="66" charset="0"/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5791200" y="40386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classroom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3505200" y="56388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hall</a:t>
            </a: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6324600" y="54864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  <p:bldP spid="184326" grpId="0" autoUpdateAnimBg="0"/>
      <p:bldP spid="184327" grpId="0" autoUpdateAnimBg="0"/>
      <p:bldP spid="1843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10296525" cy="1131888"/>
          </a:xfrm>
          <a:noFill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 smtClean="0"/>
              <a:t>Read the dialogue in pairs and finish Part B2:</a:t>
            </a:r>
          </a:p>
        </p:txBody>
      </p:sp>
      <p:pic>
        <p:nvPicPr>
          <p:cNvPr id="15363" name="Picture 8" descr="12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631113" y="0"/>
            <a:ext cx="1512887" cy="1058863"/>
          </a:xfrm>
          <a:noFill/>
        </p:spPr>
      </p:pic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179388" y="1125538"/>
            <a:ext cx="9577387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Playground:                     small                       big</a:t>
            </a:r>
          </a:p>
          <a:p>
            <a:pPr eaLnBrk="1" hangingPunct="1"/>
            <a:r>
              <a:rPr lang="en-US" altLang="zh-CN" sz="2800" dirty="0"/>
              <a:t>Classroom building:        18 classrooms         80classrooms</a:t>
            </a:r>
          </a:p>
          <a:p>
            <a:pPr eaLnBrk="1" hangingPunct="1"/>
            <a:r>
              <a:rPr lang="en-US" altLang="zh-CN" sz="2800" dirty="0"/>
              <a:t>Classroom (s):                 clean and bright      big and modern</a:t>
            </a:r>
          </a:p>
          <a:p>
            <a:pPr eaLnBrk="1" hangingPunct="1"/>
            <a:r>
              <a:rPr lang="en-US" altLang="zh-CN" sz="2800" dirty="0"/>
              <a:t>Art room (s):                   one                           two</a:t>
            </a:r>
          </a:p>
          <a:p>
            <a:pPr eaLnBrk="1" hangingPunct="1"/>
            <a:r>
              <a:rPr lang="en-US" altLang="zh-CN" sz="2800" dirty="0"/>
              <a:t>Music room (s):               one                           two</a:t>
            </a:r>
          </a:p>
          <a:p>
            <a:pPr eaLnBrk="1" hangingPunct="1"/>
            <a:r>
              <a:rPr lang="en-US" altLang="zh-CN" sz="2800" dirty="0"/>
              <a:t>Computer </a:t>
            </a:r>
            <a:r>
              <a:rPr lang="en-US" altLang="zh-CN" sz="2800" dirty="0" err="1"/>
              <a:t>roo</a:t>
            </a:r>
            <a:r>
              <a:rPr lang="zh-CN" altLang="en-US" sz="2800" dirty="0"/>
              <a:t>ｍ </a:t>
            </a:r>
            <a:r>
              <a:rPr lang="en-US" altLang="zh-CN" sz="2800" dirty="0"/>
              <a:t>(s):        one                           two</a:t>
            </a:r>
          </a:p>
          <a:p>
            <a:pPr eaLnBrk="1" hangingPunct="1"/>
            <a:r>
              <a:rPr lang="en-US" altLang="zh-CN" sz="2800" dirty="0"/>
              <a:t>Library:                            new                          old</a:t>
            </a:r>
          </a:p>
          <a:p>
            <a:pPr eaLnBrk="1" hangingPunct="1"/>
            <a:r>
              <a:rPr lang="en-US" altLang="zh-CN" sz="2800" dirty="0"/>
              <a:t>School hall:                      for meetings            for classes</a:t>
            </a:r>
          </a:p>
          <a:p>
            <a:pPr eaLnBrk="1" hangingPunct="1"/>
            <a:endParaRPr lang="en-US" altLang="zh-CN" sz="2800" dirty="0"/>
          </a:p>
        </p:txBody>
      </p:sp>
      <p:sp>
        <p:nvSpPr>
          <p:cNvPr id="15365" name="Text Box 32"/>
          <p:cNvSpPr txBox="1">
            <a:spLocks noChangeArrowheads="1"/>
          </p:cNvSpPr>
          <p:nvPr/>
        </p:nvSpPr>
        <p:spPr bwMode="auto">
          <a:xfrm>
            <a:off x="4787900" y="28527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5932" name="Rectangle 44"/>
          <p:cNvSpPr>
            <a:spLocks noChangeArrowheads="1"/>
          </p:cNvSpPr>
          <p:nvPr/>
        </p:nvSpPr>
        <p:spPr bwMode="auto">
          <a:xfrm>
            <a:off x="3276600" y="11969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33" name="Rectangle 45"/>
          <p:cNvSpPr>
            <a:spLocks noChangeArrowheads="1"/>
          </p:cNvSpPr>
          <p:nvPr/>
        </p:nvSpPr>
        <p:spPr bwMode="auto">
          <a:xfrm>
            <a:off x="6156325" y="20605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34" name="Rectangle 46"/>
          <p:cNvSpPr>
            <a:spLocks noChangeArrowheads="1"/>
          </p:cNvSpPr>
          <p:nvPr/>
        </p:nvSpPr>
        <p:spPr bwMode="auto">
          <a:xfrm>
            <a:off x="3276600" y="20605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5935" name="Rectangle 47"/>
          <p:cNvSpPr>
            <a:spLocks noChangeArrowheads="1"/>
          </p:cNvSpPr>
          <p:nvPr/>
        </p:nvSpPr>
        <p:spPr bwMode="auto">
          <a:xfrm>
            <a:off x="6156325" y="24923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36" name="Rectangle 48"/>
          <p:cNvSpPr>
            <a:spLocks noChangeArrowheads="1"/>
          </p:cNvSpPr>
          <p:nvPr/>
        </p:nvSpPr>
        <p:spPr bwMode="auto">
          <a:xfrm>
            <a:off x="3276600" y="24923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5937" name="Rectangle 49"/>
          <p:cNvSpPr>
            <a:spLocks noChangeArrowheads="1"/>
          </p:cNvSpPr>
          <p:nvPr/>
        </p:nvSpPr>
        <p:spPr bwMode="auto">
          <a:xfrm>
            <a:off x="3276600" y="29241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5938" name="Rectangle 50"/>
          <p:cNvSpPr>
            <a:spLocks noChangeArrowheads="1"/>
          </p:cNvSpPr>
          <p:nvPr/>
        </p:nvSpPr>
        <p:spPr bwMode="auto">
          <a:xfrm>
            <a:off x="6156325" y="29241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39" name="Rectangle 51"/>
          <p:cNvSpPr>
            <a:spLocks noChangeArrowheads="1"/>
          </p:cNvSpPr>
          <p:nvPr/>
        </p:nvSpPr>
        <p:spPr bwMode="auto">
          <a:xfrm>
            <a:off x="3276600" y="3357563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40" name="Rectangle 52"/>
          <p:cNvSpPr>
            <a:spLocks noChangeArrowheads="1"/>
          </p:cNvSpPr>
          <p:nvPr/>
        </p:nvSpPr>
        <p:spPr bwMode="auto">
          <a:xfrm>
            <a:off x="6156325" y="3357563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5941" name="Rectangle 53"/>
          <p:cNvSpPr>
            <a:spLocks noChangeArrowheads="1"/>
          </p:cNvSpPr>
          <p:nvPr/>
        </p:nvSpPr>
        <p:spPr bwMode="auto">
          <a:xfrm>
            <a:off x="6156325" y="3789363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42" name="Rectangle 54"/>
          <p:cNvSpPr>
            <a:spLocks noChangeArrowheads="1"/>
          </p:cNvSpPr>
          <p:nvPr/>
        </p:nvSpPr>
        <p:spPr bwMode="auto">
          <a:xfrm>
            <a:off x="3276600" y="3789363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5943" name="Rectangle 55"/>
          <p:cNvSpPr>
            <a:spLocks noChangeArrowheads="1"/>
          </p:cNvSpPr>
          <p:nvPr/>
        </p:nvSpPr>
        <p:spPr bwMode="auto">
          <a:xfrm>
            <a:off x="3276600" y="4221163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5944" name="Rectangle 56"/>
          <p:cNvSpPr>
            <a:spLocks noChangeArrowheads="1"/>
          </p:cNvSpPr>
          <p:nvPr/>
        </p:nvSpPr>
        <p:spPr bwMode="auto">
          <a:xfrm>
            <a:off x="6156325" y="4221163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45" name="Rectangle 57"/>
          <p:cNvSpPr>
            <a:spLocks noChangeArrowheads="1"/>
          </p:cNvSpPr>
          <p:nvPr/>
        </p:nvSpPr>
        <p:spPr bwMode="auto">
          <a:xfrm>
            <a:off x="3276600" y="16287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165946" name="Rectangle 58"/>
          <p:cNvSpPr>
            <a:spLocks noChangeArrowheads="1"/>
          </p:cNvSpPr>
          <p:nvPr/>
        </p:nvSpPr>
        <p:spPr bwMode="auto">
          <a:xfrm>
            <a:off x="6156325" y="11969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47" name="Rectangle 59"/>
          <p:cNvSpPr>
            <a:spLocks noChangeArrowheads="1"/>
          </p:cNvSpPr>
          <p:nvPr/>
        </p:nvSpPr>
        <p:spPr bwMode="auto">
          <a:xfrm>
            <a:off x="6156325" y="16287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948" name="Rectangle 60"/>
          <p:cNvSpPr>
            <a:spLocks noChangeArrowheads="1"/>
          </p:cNvSpPr>
          <p:nvPr/>
        </p:nvSpPr>
        <p:spPr bwMode="auto">
          <a:xfrm>
            <a:off x="6084888" y="1052513"/>
            <a:ext cx="503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5949" name="Text Box 61"/>
          <p:cNvSpPr txBox="1">
            <a:spLocks noChangeArrowheads="1"/>
          </p:cNvSpPr>
          <p:nvPr/>
        </p:nvSpPr>
        <p:spPr bwMode="auto">
          <a:xfrm>
            <a:off x="3203575" y="1484313"/>
            <a:ext cx="592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5950" name="Text Box 62"/>
          <p:cNvSpPr txBox="1">
            <a:spLocks noChangeArrowheads="1"/>
          </p:cNvSpPr>
          <p:nvPr/>
        </p:nvSpPr>
        <p:spPr bwMode="auto">
          <a:xfrm>
            <a:off x="3203575" y="1916113"/>
            <a:ext cx="592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5951" name="Text Box 63"/>
          <p:cNvSpPr txBox="1">
            <a:spLocks noChangeArrowheads="1"/>
          </p:cNvSpPr>
          <p:nvPr/>
        </p:nvSpPr>
        <p:spPr bwMode="auto">
          <a:xfrm>
            <a:off x="3203575" y="2349500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5952" name="Text Box 64"/>
          <p:cNvSpPr txBox="1">
            <a:spLocks noChangeArrowheads="1"/>
          </p:cNvSpPr>
          <p:nvPr/>
        </p:nvSpPr>
        <p:spPr bwMode="auto">
          <a:xfrm>
            <a:off x="3203575" y="2781300"/>
            <a:ext cx="523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5954" name="Text Box 66"/>
          <p:cNvSpPr txBox="1">
            <a:spLocks noChangeArrowheads="1"/>
          </p:cNvSpPr>
          <p:nvPr/>
        </p:nvSpPr>
        <p:spPr bwMode="auto">
          <a:xfrm>
            <a:off x="6084888" y="3213100"/>
            <a:ext cx="592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5955" name="Text Box 67"/>
          <p:cNvSpPr txBox="1">
            <a:spLocks noChangeArrowheads="1"/>
          </p:cNvSpPr>
          <p:nvPr/>
        </p:nvSpPr>
        <p:spPr bwMode="auto">
          <a:xfrm>
            <a:off x="3203575" y="3644900"/>
            <a:ext cx="450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5956" name="Text Box 68"/>
          <p:cNvSpPr txBox="1">
            <a:spLocks noChangeArrowheads="1"/>
          </p:cNvSpPr>
          <p:nvPr/>
        </p:nvSpPr>
        <p:spPr bwMode="auto">
          <a:xfrm>
            <a:off x="3203575" y="40767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165957" name="U3ReaA00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373688"/>
            <a:ext cx="7191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65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5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5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5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5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5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5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5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5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65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6" dur="58358" fill="hold"/>
                                        <p:tgtEl>
                                          <p:spTgt spid="1659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957"/>
                  </p:tgtEl>
                </p:cond>
              </p:nextCondLst>
            </p:seq>
            <p:audio>
              <p:cMediaNode>
                <p:cTn id="1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5957"/>
                </p:tgtEl>
              </p:cMediaNode>
            </p:audio>
          </p:childTnLst>
        </p:cTn>
      </p:par>
    </p:tnLst>
    <p:bldLst>
      <p:bldP spid="165892" grpId="0"/>
      <p:bldP spid="165932" grpId="0" animBg="1"/>
      <p:bldP spid="165933" grpId="0" animBg="1"/>
      <p:bldP spid="165934" grpId="0" animBg="1"/>
      <p:bldP spid="165935" grpId="0" animBg="1"/>
      <p:bldP spid="165936" grpId="0" animBg="1"/>
      <p:bldP spid="165937" grpId="0" animBg="1"/>
      <p:bldP spid="165938" grpId="0" animBg="1"/>
      <p:bldP spid="165939" grpId="0" animBg="1"/>
      <p:bldP spid="165940" grpId="0" animBg="1"/>
      <p:bldP spid="165941" grpId="0" animBg="1"/>
      <p:bldP spid="165942" grpId="0" animBg="1"/>
      <p:bldP spid="165943" grpId="0" animBg="1"/>
      <p:bldP spid="165944" grpId="0" animBg="1"/>
      <p:bldP spid="165945" grpId="0" animBg="1"/>
      <p:bldP spid="165946" grpId="0" animBg="1"/>
      <p:bldP spid="165947" grpId="0" animBg="1"/>
      <p:bldP spid="165948" grpId="0"/>
      <p:bldP spid="165949" grpId="0"/>
      <p:bldP spid="165950" grpId="0"/>
      <p:bldP spid="165951" grpId="0"/>
      <p:bldP spid="165952" grpId="0"/>
      <p:bldP spid="165954" grpId="0"/>
      <p:bldP spid="165955" grpId="0"/>
      <p:bldP spid="1659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25400" y="0"/>
            <a:ext cx="911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       </a:t>
            </a:r>
            <a:r>
              <a:rPr lang="en-US" altLang="zh-CN" sz="3200" dirty="0"/>
              <a:t>Read the dialogue again and write a T if a sentence</a:t>
            </a:r>
          </a:p>
          <a:p>
            <a:pPr eaLnBrk="1" hangingPunct="1"/>
            <a:r>
              <a:rPr lang="en-US" altLang="zh-CN" sz="3200" dirty="0"/>
              <a:t> is true or an F if it is false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0" y="1484313"/>
            <a:ext cx="9085263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____1.Sunshine Middle School looks beautiful.</a:t>
            </a:r>
          </a:p>
          <a:p>
            <a:pPr eaLnBrk="1" hangingPunct="1"/>
            <a:r>
              <a:rPr lang="en-US" altLang="zh-CN" sz="3200" dirty="0"/>
              <a:t>____</a:t>
            </a:r>
            <a:r>
              <a:rPr lang="en-US" altLang="zh-CN" sz="2800" dirty="0"/>
              <a:t>2.Millie and her mum are behind the classroom building.</a:t>
            </a:r>
          </a:p>
          <a:p>
            <a:pPr eaLnBrk="1" hangingPunct="1"/>
            <a:r>
              <a:rPr lang="en-US" altLang="zh-CN" sz="3200" dirty="0"/>
              <a:t>____3.Millie’s classroom is on the ground floor.</a:t>
            </a:r>
          </a:p>
          <a:p>
            <a:pPr eaLnBrk="1" hangingPunct="1"/>
            <a:r>
              <a:rPr lang="en-US" altLang="zh-CN" sz="3200" dirty="0"/>
              <a:t>____4.They have a new library.</a:t>
            </a:r>
          </a:p>
          <a:p>
            <a:pPr eaLnBrk="1" hangingPunct="1"/>
            <a:r>
              <a:rPr lang="en-US" altLang="zh-CN" sz="3200" dirty="0"/>
              <a:t>____5.They have meetings in the library.</a:t>
            </a:r>
          </a:p>
          <a:p>
            <a:pPr eaLnBrk="1" hangingPunct="1"/>
            <a:r>
              <a:rPr lang="en-US" altLang="zh-CN" sz="3200" dirty="0"/>
              <a:t>____6.They do not have a school hall.</a:t>
            </a:r>
          </a:p>
          <a:p>
            <a:pPr eaLnBrk="1" hangingPunct="1"/>
            <a:r>
              <a:rPr lang="en-US" altLang="zh-CN" sz="3200" dirty="0"/>
              <a:t>____7.Mr.Wu is in a white shirt on the Open Day.</a:t>
            </a:r>
          </a:p>
          <a:p>
            <a:pPr eaLnBrk="1" hangingPunct="1"/>
            <a:r>
              <a:rPr lang="en-US" altLang="zh-CN" sz="3200" dirty="0"/>
              <a:t>____8.Mr.Wu is Millie’s Chinese teacher.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50825" y="1484313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323850" y="198913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250825" y="249237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250825" y="29972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50825" y="342900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250825" y="3933825"/>
            <a:ext cx="433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250825" y="4437063"/>
            <a:ext cx="433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303213" y="486251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/>
      <p:bldP spid="180230" grpId="0"/>
      <p:bldP spid="180231" grpId="0"/>
      <p:bldP spid="180236" grpId="0"/>
      <p:bldP spid="1802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179388" y="0"/>
            <a:ext cx="8964612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10 October.</a:t>
            </a:r>
          </a:p>
          <a:p>
            <a:pPr eaLnBrk="1" hangingPunct="1"/>
            <a:r>
              <a:rPr lang="en-US" altLang="zh-CN" sz="2800" dirty="0"/>
              <a:t>Dear Diary,</a:t>
            </a:r>
          </a:p>
          <a:p>
            <a:pPr eaLnBrk="1" hangingPunct="1"/>
            <a:r>
              <a:rPr lang="en-US" altLang="zh-CN" sz="2800" dirty="0"/>
              <a:t>Today is our Open Day. Our parents come and visit our school on this day.</a:t>
            </a:r>
          </a:p>
          <a:p>
            <a:pPr eaLnBrk="1" hangingPunct="1"/>
            <a:r>
              <a:rPr lang="en-US" altLang="zh-CN" sz="2800" dirty="0"/>
              <a:t>Our school looks_______.  The __________  is very big, and our classrooms are clean and _______.There are 18classrooms in the classroom _________and my classroom is on the ________floor. We also have an______ room, a music room and two _________  rooms.</a:t>
            </a:r>
          </a:p>
          <a:p>
            <a:pPr eaLnBrk="1" hangingPunct="1"/>
            <a:r>
              <a:rPr lang="en-US" altLang="zh-CN" sz="2800" dirty="0"/>
              <a:t>Our library is new and _______.There are lots of books. We often go there in the afternoon.</a:t>
            </a:r>
          </a:p>
          <a:p>
            <a:pPr eaLnBrk="1" hangingPunct="1"/>
            <a:r>
              <a:rPr lang="en-US" altLang="zh-CN" sz="2800" dirty="0"/>
              <a:t>We also have a school ______.We have meetings there.</a:t>
            </a:r>
          </a:p>
          <a:p>
            <a:pPr eaLnBrk="1" hangingPunct="1"/>
            <a:r>
              <a:rPr lang="en-US" altLang="zh-CN" sz="2800" dirty="0"/>
              <a:t> Our school is really nice. We all love it.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2700338" y="1700213"/>
            <a:ext cx="1446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beautiful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4859338" y="1700213"/>
            <a:ext cx="2665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playground</a:t>
            </a:r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4500563" y="2133600"/>
            <a:ext cx="1033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bright</a:t>
            </a:r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4787900" y="2565400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building</a:t>
            </a:r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1619250" y="2968625"/>
            <a:ext cx="119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ground</a:t>
            </a:r>
          </a:p>
        </p:txBody>
      </p:sp>
      <p:sp>
        <p:nvSpPr>
          <p:cNvPr id="182283" name="Text Box 11"/>
          <p:cNvSpPr txBox="1">
            <a:spLocks noChangeArrowheads="1"/>
          </p:cNvSpPr>
          <p:nvPr/>
        </p:nvSpPr>
        <p:spPr bwMode="auto">
          <a:xfrm>
            <a:off x="6372225" y="2997200"/>
            <a:ext cx="55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art</a:t>
            </a:r>
          </a:p>
        </p:txBody>
      </p:sp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3276600" y="3429000"/>
            <a:ext cx="1871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computer</a:t>
            </a:r>
          </a:p>
        </p:txBody>
      </p: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3635375" y="3860800"/>
            <a:ext cx="1316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modern</a:t>
            </a:r>
          </a:p>
        </p:txBody>
      </p:sp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3635375" y="4724400"/>
            <a:ext cx="715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9" grpId="0"/>
      <p:bldP spid="182280" grpId="0"/>
      <p:bldP spid="182281" grpId="0"/>
      <p:bldP spid="182282" grpId="0"/>
      <p:bldP spid="182283" grpId="0"/>
      <p:bldP spid="182284" grpId="0"/>
      <p:bldP spid="182285" grpId="0"/>
      <p:bldP spid="1822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b="1" dirty="0" smtClean="0"/>
              <a:t>Read and answer more questions</a:t>
            </a:r>
            <a:endParaRPr lang="zh-CN" altLang="en-US" sz="4000" b="1" dirty="0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b="1" dirty="0" smtClean="0"/>
              <a:t>How does Millie</a:t>
            </a:r>
            <a:r>
              <a:rPr lang="en-US" altLang="zh-CN" b="1" dirty="0" smtClean="0">
                <a:latin typeface="Arial" panose="020B0604020202020204" pitchFamily="34" charset="0"/>
              </a:rPr>
              <a:t>’</a:t>
            </a:r>
            <a:r>
              <a:rPr lang="en-US" altLang="zh-CN" b="1" dirty="0" smtClean="0"/>
              <a:t>s school look?</a:t>
            </a:r>
          </a:p>
          <a:p>
            <a:pPr marL="609600" indent="-609600" eaLnBrk="1" hangingPunct="1">
              <a:buFontTx/>
              <a:buNone/>
            </a:pPr>
            <a:endParaRPr lang="en-US" altLang="zh-CN" b="1" dirty="0" smtClean="0"/>
          </a:p>
          <a:p>
            <a:pPr marL="609600" indent="-609600" eaLnBrk="1" hangingPunct="1">
              <a:buFontTx/>
              <a:buNone/>
            </a:pPr>
            <a:r>
              <a:rPr lang="en-US" altLang="zh-CN" b="1" dirty="0" smtClean="0"/>
              <a:t>2. What about the playground?</a:t>
            </a:r>
          </a:p>
          <a:p>
            <a:pPr marL="609600" indent="-609600" eaLnBrk="1" hangingPunct="1">
              <a:buFontTx/>
              <a:buNone/>
            </a:pPr>
            <a:endParaRPr lang="en-US" altLang="zh-CN" b="1" dirty="0" smtClean="0"/>
          </a:p>
          <a:p>
            <a:pPr marL="609600" indent="-609600" eaLnBrk="1" hangingPunct="1">
              <a:buFontTx/>
              <a:buNone/>
            </a:pPr>
            <a:r>
              <a:rPr lang="en-US" altLang="zh-CN" b="1" dirty="0" smtClean="0"/>
              <a:t>3. How many classrooms are there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 dirty="0" smtClean="0"/>
              <a:t>    in the school?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b="1" dirty="0" smtClean="0"/>
              <a:t>4. Where is Millie</a:t>
            </a:r>
            <a:r>
              <a:rPr lang="en-US" altLang="zh-CN" b="1" dirty="0" smtClean="0">
                <a:latin typeface="Arial" panose="020B0604020202020204" pitchFamily="34" charset="0"/>
              </a:rPr>
              <a:t>’</a:t>
            </a:r>
            <a:r>
              <a:rPr lang="en-US" altLang="zh-CN" b="1" dirty="0" smtClean="0"/>
              <a:t>s classroom ?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209800" y="25908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4400">
              <a:latin typeface="Comic Sans MS" panose="030F0702030302020204" pitchFamily="66" charset="0"/>
            </a:endParaRP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057400" y="2362200"/>
            <a:ext cx="541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It looks beautiful.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1981200" y="3505200"/>
            <a:ext cx="518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It is so big</a:t>
            </a:r>
            <a:r>
              <a:rPr lang="en-US" altLang="zh-CN" sz="2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4572000" y="45720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18 </a:t>
            </a:r>
            <a:r>
              <a:rPr lang="en-US" altLang="zh-CN" sz="2800" b="1" dirty="0">
                <a:solidFill>
                  <a:srgbClr val="FF0000"/>
                </a:solidFill>
              </a:rPr>
              <a:t>classrooms.</a:t>
            </a: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2971800" y="5791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On the ground floor.</a:t>
            </a:r>
            <a:r>
              <a:rPr lang="en-US" altLang="zh-CN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autoUpdateAnimBg="0"/>
      <p:bldP spid="171016" grpId="0" autoUpdateAnimBg="0"/>
      <p:bldP spid="171017" grpId="0" autoUpdateAnimBg="0"/>
      <p:bldP spid="1710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7918450" cy="540385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smtClean="0"/>
              <a:t>5. What does Millie</a:t>
            </a:r>
            <a:r>
              <a:rPr lang="en-US" altLang="zh-CN" b="1" smtClean="0">
                <a:latin typeface="Arial" panose="020B0604020202020204" pitchFamily="34" charset="0"/>
              </a:rPr>
              <a:t>’</a:t>
            </a:r>
            <a:r>
              <a:rPr lang="en-US" altLang="zh-CN" b="1" smtClean="0"/>
              <a:t>s mother think                          of her classroom?</a:t>
            </a:r>
          </a:p>
          <a:p>
            <a:pPr eaLnBrk="1" hangingPunct="1"/>
            <a:endParaRPr lang="en-US" altLang="zh-CN" b="1" smtClean="0"/>
          </a:p>
          <a:p>
            <a:pPr eaLnBrk="1" hangingPunct="1">
              <a:buFontTx/>
              <a:buNone/>
            </a:pPr>
            <a:r>
              <a:rPr lang="en-US" altLang="zh-CN" b="1" smtClean="0"/>
              <a:t>6. What else is in her school?</a:t>
            </a:r>
          </a:p>
          <a:p>
            <a:pPr eaLnBrk="1" hangingPunct="1">
              <a:buFontTx/>
              <a:buNone/>
            </a:pPr>
            <a:endParaRPr lang="en-US" altLang="zh-CN" b="1" smtClean="0"/>
          </a:p>
          <a:p>
            <a:pPr eaLnBrk="1" hangingPunct="1">
              <a:buFontTx/>
              <a:buNone/>
            </a:pPr>
            <a:r>
              <a:rPr lang="en-US" altLang="zh-CN" b="1" smtClean="0"/>
              <a:t>7. Where does her mother have the meeting?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533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Clean and bright.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371600" y="2895600"/>
            <a:ext cx="358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4400">
              <a:latin typeface="Comic Sans MS" panose="030F0702030302020204" pitchFamily="66" charset="0"/>
            </a:endParaRP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937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An art room ,a music room ,two computer rooms.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1524000" y="43434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The school hall.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utoUpdateAnimBg="0"/>
      <p:bldP spid="166919" grpId="0" autoUpdateAnimBg="0"/>
      <p:bldP spid="16692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" y="381000"/>
            <a:ext cx="441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b="1" i="1" dirty="0">
                <a:solidFill>
                  <a:srgbClr val="6600FF"/>
                </a:solidFill>
                <a:latin typeface="Arial" panose="020B0604020202020204" pitchFamily="34" charset="0"/>
              </a:rPr>
              <a:t>Homework: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5288" y="1844675"/>
            <a:ext cx="7924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FF3399"/>
                </a:solidFill>
                <a:latin typeface="Arial" panose="020B0604020202020204" pitchFamily="34" charset="0"/>
              </a:rPr>
              <a:t>1.Try to retell the text.</a:t>
            </a:r>
          </a:p>
          <a:p>
            <a:pPr eaLnBrk="1" hangingPunct="1"/>
            <a:r>
              <a:rPr lang="en-US" altLang="zh-CN" sz="4400" b="1" dirty="0" smtClean="0">
                <a:solidFill>
                  <a:srgbClr val="FF3399"/>
                </a:solidFill>
                <a:latin typeface="Arial" panose="020B0604020202020204" pitchFamily="34" charset="0"/>
              </a:rPr>
              <a:t>2.Remember </a:t>
            </a:r>
            <a:r>
              <a:rPr lang="en-US" altLang="zh-CN" sz="4400" b="1" dirty="0">
                <a:solidFill>
                  <a:srgbClr val="FF3399"/>
                </a:solidFill>
                <a:latin typeface="Arial" panose="020B0604020202020204" pitchFamily="34" charset="0"/>
              </a:rPr>
              <a:t>the new words.</a:t>
            </a:r>
          </a:p>
          <a:p>
            <a:pPr eaLnBrk="1" hangingPunct="1"/>
            <a:r>
              <a:rPr lang="en-US" altLang="zh-CN" sz="4400" b="1" dirty="0">
                <a:solidFill>
                  <a:srgbClr val="FF3399"/>
                </a:solidFill>
                <a:latin typeface="Arial" panose="020B0604020202020204" pitchFamily="34" charset="0"/>
              </a:rPr>
              <a:t>3.Do Part B1.</a:t>
            </a:r>
          </a:p>
          <a:p>
            <a:pPr eaLnBrk="1" hangingPunct="1"/>
            <a:r>
              <a:rPr lang="en-US" altLang="zh-CN" sz="4400" b="1" dirty="0">
                <a:solidFill>
                  <a:srgbClr val="FF3399"/>
                </a:solidFill>
                <a:latin typeface="Arial" panose="020B0604020202020204" pitchFamily="34" charset="0"/>
              </a:rPr>
              <a:t>4.Read the dialogue</a:t>
            </a:r>
            <a:r>
              <a:rPr lang="en-US" altLang="zh-CN" sz="4400" b="1" dirty="0" smtClean="0">
                <a:solidFill>
                  <a:srgbClr val="FF3399"/>
                </a:solidFill>
                <a:latin typeface="Arial" panose="020B0604020202020204" pitchFamily="34" charset="0"/>
              </a:rPr>
              <a:t>. </a:t>
            </a:r>
            <a:endParaRPr lang="en-US" altLang="zh-CN" sz="4400" b="1" dirty="0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绿化图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1"/>
          <p:cNvSpPr>
            <a:spLocks noChangeArrowheads="1"/>
          </p:cNvSpPr>
          <p:nvPr/>
        </p:nvSpPr>
        <p:spPr bwMode="auto">
          <a:xfrm>
            <a:off x="0" y="333375"/>
            <a:ext cx="51117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4000" dirty="0">
                <a:solidFill>
                  <a:srgbClr val="FF0000"/>
                </a:solidFill>
              </a:rPr>
              <a:t>Welcome to our school</a:t>
            </a:r>
          </a:p>
        </p:txBody>
      </p:sp>
      <p:sp>
        <p:nvSpPr>
          <p:cNvPr id="3076" name="Text Box 27"/>
          <p:cNvSpPr txBox="1">
            <a:spLocks noChangeArrowheads="1"/>
          </p:cNvSpPr>
          <p:nvPr/>
        </p:nvSpPr>
        <p:spPr bwMode="auto">
          <a:xfrm>
            <a:off x="808038" y="15367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8204" name="Rectangle 28"/>
          <p:cNvSpPr>
            <a:spLocks noChangeArrowheads="1"/>
          </p:cNvSpPr>
          <p:nvPr/>
        </p:nvSpPr>
        <p:spPr bwMode="auto">
          <a:xfrm>
            <a:off x="250825" y="981075"/>
            <a:ext cx="7416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66"/>
                </a:solidFill>
              </a:rPr>
              <a:t>Is our school beautiful?</a:t>
            </a:r>
          </a:p>
          <a:p>
            <a:r>
              <a:rPr lang="en-US" altLang="zh-CN" sz="3200" dirty="0">
                <a:solidFill>
                  <a:srgbClr val="000066"/>
                </a:solidFill>
              </a:rPr>
              <a:t>Do you like our school? </a:t>
            </a:r>
          </a:p>
          <a:p>
            <a:r>
              <a:rPr lang="en-US" altLang="zh-CN" sz="3200" dirty="0">
                <a:solidFill>
                  <a:srgbClr val="000066"/>
                </a:solidFill>
              </a:rPr>
              <a:t>We like our school because</a:t>
            </a:r>
            <a:endParaRPr lang="zh-CN" altLang="en-US" sz="3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7380287" cy="10668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kumimoji="1"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itchFamily="34" charset="-122"/>
              </a:rPr>
              <a:t>How do you feel about your new life here in the first month?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468313" y="2349500"/>
            <a:ext cx="46085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solidFill>
                  <a:srgbClr val="FF0000"/>
                </a:solidFill>
              </a:rPr>
              <a:t>example:</a:t>
            </a:r>
          </a:p>
          <a:p>
            <a:pPr eaLnBrk="1" hangingPunct="1"/>
            <a:r>
              <a:rPr kumimoji="1" lang="en-US" altLang="zh-CN" sz="2400" b="1" dirty="0"/>
              <a:t>I feel so ··· in my new school . The school is ····. My classmates are very ···.And  all the teachers are …to me.</a:t>
            </a:r>
            <a:endParaRPr kumimoji="1" lang="zh-CN" altLang="en-US" sz="2400" b="1" dirty="0"/>
          </a:p>
        </p:txBody>
      </p:sp>
      <p:pic>
        <p:nvPicPr>
          <p:cNvPr id="4100" name="Picture 4" descr="2008111908595453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573463"/>
            <a:ext cx="40322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260350"/>
            <a:ext cx="91440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 dirty="0"/>
              <a:t>We have good teachers and lovely classmates here.</a:t>
            </a:r>
          </a:p>
        </p:txBody>
      </p:sp>
      <p:pic>
        <p:nvPicPr>
          <p:cNvPr id="181254" name="Picture 6" descr="20129111324137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28775"/>
            <a:ext cx="40322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5" name="Picture 7" descr="老师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57338"/>
            <a:ext cx="41036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339528" y="1628775"/>
            <a:ext cx="2376488" cy="3960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200" dirty="0" smtClean="0"/>
              <a:t>Chinese</a:t>
            </a:r>
          </a:p>
          <a:p>
            <a:pPr eaLnBrk="1" hangingPunct="1">
              <a:buFontTx/>
              <a:buNone/>
            </a:pPr>
            <a:r>
              <a:rPr lang="en-US" altLang="zh-CN" sz="3200" dirty="0" err="1" smtClean="0"/>
              <a:t>Maths</a:t>
            </a:r>
            <a:endParaRPr lang="en-US" altLang="zh-CN" sz="3200" dirty="0" smtClean="0"/>
          </a:p>
          <a:p>
            <a:pPr eaLnBrk="1" hangingPunct="1">
              <a:buFontTx/>
              <a:buNone/>
            </a:pPr>
            <a:r>
              <a:rPr lang="en-US" altLang="zh-CN" sz="3200" dirty="0" smtClean="0"/>
              <a:t>English</a:t>
            </a:r>
          </a:p>
          <a:p>
            <a:pPr eaLnBrk="1" hangingPunct="1">
              <a:buFontTx/>
              <a:buNone/>
            </a:pPr>
            <a:r>
              <a:rPr lang="en-US" altLang="zh-CN" sz="3200" dirty="0" smtClean="0"/>
              <a:t>Music</a:t>
            </a:r>
          </a:p>
          <a:p>
            <a:pPr eaLnBrk="1" hangingPunct="1">
              <a:buFontTx/>
              <a:buNone/>
            </a:pPr>
            <a:r>
              <a:rPr lang="en-US" altLang="zh-CN" sz="3200" dirty="0" smtClean="0"/>
              <a:t>PE</a:t>
            </a:r>
          </a:p>
          <a:p>
            <a:pPr eaLnBrk="1" hangingPunct="1">
              <a:buFontTx/>
              <a:buNone/>
            </a:pPr>
            <a:r>
              <a:rPr lang="en-US" altLang="zh-CN" sz="3200" dirty="0" smtClean="0"/>
              <a:t>Art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468313" y="476250"/>
            <a:ext cx="7993062" cy="6413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FF0000"/>
                </a:solidFill>
              </a:rPr>
              <a:t>We can learn lots of subjects here: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5580063" y="2276475"/>
            <a:ext cx="2376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Geography</a:t>
            </a: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5651500" y="2852738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History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5651500" y="3429000"/>
            <a:ext cx="2881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Politics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5651500" y="4005263"/>
            <a:ext cx="3168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Computer studies</a:t>
            </a:r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5580063" y="1700213"/>
            <a:ext cx="1565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Biology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0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 build="p"/>
      <p:bldP spid="150537" grpId="0"/>
      <p:bldP spid="150538" grpId="0"/>
      <p:bldP spid="150539" grpId="0"/>
      <p:bldP spid="150540" grpId="0"/>
      <p:bldP spid="1505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403350" y="260350"/>
            <a:ext cx="6985000" cy="6413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  We can have colourful school life. 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219700" y="6338888"/>
            <a:ext cx="3167063" cy="51911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Table tennis Club</a:t>
            </a:r>
          </a:p>
        </p:txBody>
      </p:sp>
      <p:sp>
        <p:nvSpPr>
          <p:cNvPr id="154636" name="Oval 12" descr="u=3844165098,2965371417&amp;fm=52&amp;gp=0"/>
          <p:cNvSpPr>
            <a:spLocks noChangeArrowheads="1"/>
          </p:cNvSpPr>
          <p:nvPr/>
        </p:nvSpPr>
        <p:spPr bwMode="auto">
          <a:xfrm>
            <a:off x="5508625" y="4005263"/>
            <a:ext cx="2844800" cy="2349500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468313" y="6338888"/>
            <a:ext cx="2951162" cy="51911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Basketball Club</a:t>
            </a:r>
          </a:p>
        </p:txBody>
      </p:sp>
      <p:sp>
        <p:nvSpPr>
          <p:cNvPr id="154645" name="Oval 21" descr="u=3680323279,2063352131&amp;fm=52&amp;gp=0"/>
          <p:cNvSpPr>
            <a:spLocks noChangeArrowheads="1"/>
          </p:cNvSpPr>
          <p:nvPr/>
        </p:nvSpPr>
        <p:spPr bwMode="auto">
          <a:xfrm>
            <a:off x="395288" y="3933825"/>
            <a:ext cx="2808287" cy="2205038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3348038" y="5229225"/>
            <a:ext cx="2232025" cy="51911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Singing Club</a:t>
            </a:r>
          </a:p>
        </p:txBody>
      </p:sp>
      <p:sp>
        <p:nvSpPr>
          <p:cNvPr id="154647" name="Oval 23" descr="sing1"/>
          <p:cNvSpPr>
            <a:spLocks noChangeArrowheads="1"/>
          </p:cNvSpPr>
          <p:nvPr/>
        </p:nvSpPr>
        <p:spPr bwMode="auto">
          <a:xfrm>
            <a:off x="2916238" y="2852738"/>
            <a:ext cx="2952750" cy="230505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648" name="Oval 24" descr="u=683197185,4006232338&amp;fm=23&amp;gp=0"/>
          <p:cNvSpPr>
            <a:spLocks noChangeArrowheads="1"/>
          </p:cNvSpPr>
          <p:nvPr/>
        </p:nvSpPr>
        <p:spPr bwMode="auto">
          <a:xfrm>
            <a:off x="4932363" y="981075"/>
            <a:ext cx="3455987" cy="2592388"/>
          </a:xfrm>
          <a:prstGeom prst="ellipse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6011863" y="3429000"/>
            <a:ext cx="2951162" cy="51911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sports meeting</a:t>
            </a:r>
          </a:p>
        </p:txBody>
      </p:sp>
      <p:sp>
        <p:nvSpPr>
          <p:cNvPr id="154650" name="Oval 26" descr="201106070943031301"/>
          <p:cNvSpPr>
            <a:spLocks noChangeArrowheads="1"/>
          </p:cNvSpPr>
          <p:nvPr/>
        </p:nvSpPr>
        <p:spPr bwMode="auto">
          <a:xfrm>
            <a:off x="395288" y="981075"/>
            <a:ext cx="3455987" cy="2592388"/>
          </a:xfrm>
          <a:prstGeom prst="ellipse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0" y="3573463"/>
            <a:ext cx="2951163" cy="51911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parents’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5" grpId="0" animBg="1"/>
      <p:bldP spid="154636" grpId="0" animBg="1"/>
      <p:bldP spid="154644" grpId="0" animBg="1"/>
      <p:bldP spid="154645" grpId="0" animBg="1"/>
      <p:bldP spid="154646" grpId="0" animBg="1"/>
      <p:bldP spid="154647" grpId="0" animBg="1"/>
      <p:bldP spid="154648" grpId="0" animBg="1"/>
      <p:bldP spid="154649" grpId="0" animBg="1"/>
      <p:bldP spid="154650" grpId="0" animBg="1"/>
      <p:bldP spid="1546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15888"/>
            <a:ext cx="5689600" cy="649287"/>
          </a:xfrm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en-US" altLang="zh-CN" sz="4000" smtClean="0">
                <a:solidFill>
                  <a:srgbClr val="FF0000"/>
                </a:solidFill>
              </a:rPr>
              <a:t>School open day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765175"/>
            <a:ext cx="777240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>
                <a:solidFill>
                  <a:srgbClr val="FF0000"/>
                </a:solidFill>
              </a:rPr>
              <a:t>Let</a:t>
            </a:r>
            <a:r>
              <a:rPr lang="en-US" altLang="zh-CN" smtClean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mtClean="0">
                <a:solidFill>
                  <a:srgbClr val="FF0000"/>
                </a:solidFill>
              </a:rPr>
              <a:t>s show your parents around our school!</a:t>
            </a:r>
          </a:p>
        </p:txBody>
      </p:sp>
      <p:pic>
        <p:nvPicPr>
          <p:cNvPr id="155660" name="Picture 12" descr="20125231748506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54138"/>
            <a:ext cx="3382963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1258888" y="36576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playground</a:t>
            </a:r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827088" y="6400800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classroom building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5795963" y="64008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dining hall</a:t>
            </a:r>
          </a:p>
        </p:txBody>
      </p:sp>
      <p:pic>
        <p:nvPicPr>
          <p:cNvPr id="155669" name="Picture 21" descr="配套的餐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4149725"/>
            <a:ext cx="35274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70" name="Picture 22" descr="DSCF01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149725"/>
            <a:ext cx="33845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  <p:bldP spid="155661" grpId="0"/>
      <p:bldP spid="155665" grpId="0"/>
      <p:bldP spid="1556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19250" y="115888"/>
            <a:ext cx="5689600" cy="649287"/>
          </a:xfrm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en-US" altLang="zh-CN" sz="4000" smtClean="0">
                <a:solidFill>
                  <a:srgbClr val="FF0000"/>
                </a:solidFill>
              </a:rPr>
              <a:t>School open day</a:t>
            </a:r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088" y="765175"/>
            <a:ext cx="777240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>
                <a:solidFill>
                  <a:srgbClr val="FF0000"/>
                </a:solidFill>
              </a:rPr>
              <a:t>Let</a:t>
            </a:r>
            <a:r>
              <a:rPr lang="en-US" altLang="zh-CN" smtClean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mtClean="0">
                <a:solidFill>
                  <a:srgbClr val="FF0000"/>
                </a:solidFill>
              </a:rPr>
              <a:t>s show your parents around our school!</a:t>
            </a:r>
          </a:p>
        </p:txBody>
      </p:sp>
      <p:sp>
        <p:nvSpPr>
          <p:cNvPr id="157704" name="Text Box 1032"/>
          <p:cNvSpPr txBox="1">
            <a:spLocks noChangeArrowheads="1"/>
          </p:cNvSpPr>
          <p:nvPr/>
        </p:nvSpPr>
        <p:spPr bwMode="auto">
          <a:xfrm>
            <a:off x="1258888" y="3644900"/>
            <a:ext cx="2017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reading room</a:t>
            </a:r>
          </a:p>
        </p:txBody>
      </p:sp>
      <p:sp>
        <p:nvSpPr>
          <p:cNvPr id="157705" name="Text Box 1033"/>
          <p:cNvSpPr txBox="1">
            <a:spLocks noChangeArrowheads="1"/>
          </p:cNvSpPr>
          <p:nvPr/>
        </p:nvSpPr>
        <p:spPr bwMode="auto">
          <a:xfrm>
            <a:off x="5580063" y="3716338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computer room</a:t>
            </a:r>
            <a:endParaRPr lang="en-US" altLang="zh-CN" sz="1600"/>
          </a:p>
        </p:txBody>
      </p:sp>
      <p:sp>
        <p:nvSpPr>
          <p:cNvPr id="157706" name="Text Box 1034"/>
          <p:cNvSpPr txBox="1">
            <a:spLocks noChangeArrowheads="1"/>
          </p:cNvSpPr>
          <p:nvPr/>
        </p:nvSpPr>
        <p:spPr bwMode="auto">
          <a:xfrm>
            <a:off x="755650" y="6400800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dancing room</a:t>
            </a:r>
          </a:p>
        </p:txBody>
      </p:sp>
      <p:sp>
        <p:nvSpPr>
          <p:cNvPr id="157707" name="Text Box 1035"/>
          <p:cNvSpPr txBox="1">
            <a:spLocks noChangeArrowheads="1"/>
          </p:cNvSpPr>
          <p:nvPr/>
        </p:nvSpPr>
        <p:spPr bwMode="auto">
          <a:xfrm>
            <a:off x="5724525" y="64008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art room</a:t>
            </a:r>
          </a:p>
        </p:txBody>
      </p:sp>
      <p:pic>
        <p:nvPicPr>
          <p:cNvPr id="157708" name="Picture 1036" descr="20125231751191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33432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09" name="Picture 1037" descr="20125231751587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6150" y="1389063"/>
            <a:ext cx="34163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10" name="Picture 1038" descr="20125231755393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149725"/>
            <a:ext cx="3384550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11" name="Picture 1039" descr="20125231759155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4149725"/>
            <a:ext cx="34559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704" grpId="0"/>
      <p:bldP spid="157705" grpId="0"/>
      <p:bldP spid="157706" grpId="0"/>
      <p:bldP spid="1577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15888"/>
            <a:ext cx="5689600" cy="649287"/>
          </a:xfrm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en-US" altLang="zh-CN" sz="4000" smtClean="0">
                <a:solidFill>
                  <a:srgbClr val="FF0000"/>
                </a:solidFill>
              </a:rPr>
              <a:t>School open day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765175"/>
            <a:ext cx="777240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>
                <a:solidFill>
                  <a:srgbClr val="FF0000"/>
                </a:solidFill>
              </a:rPr>
              <a:t>Let</a:t>
            </a:r>
            <a:r>
              <a:rPr lang="en-US" altLang="zh-CN" smtClean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mtClean="0">
                <a:solidFill>
                  <a:srgbClr val="FF0000"/>
                </a:solidFill>
              </a:rPr>
              <a:t>s show your parents around our school!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1403350" y="356393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library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5651500" y="36322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school hall</a:t>
            </a:r>
            <a:endParaRPr lang="en-US" altLang="zh-CN" sz="1600"/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5651500" y="6237288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meeting room</a:t>
            </a:r>
          </a:p>
        </p:txBody>
      </p:sp>
      <p:pic>
        <p:nvPicPr>
          <p:cNvPr id="160780" name="Picture 12" descr="library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12875"/>
            <a:ext cx="316865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781" name="Picture 13" descr="hall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412875"/>
            <a:ext cx="3095625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784" name="Picture 16" descr="meetin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4076700"/>
            <a:ext cx="321786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785" name="Picture 17" descr="音乐室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4076700"/>
            <a:ext cx="32400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827088" y="6208713"/>
            <a:ext cx="187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/>
              <a:t>music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  <p:bldP spid="160776" grpId="0"/>
      <p:bldP spid="160777" grpId="0"/>
      <p:bldP spid="160779" grpId="0"/>
      <p:bldP spid="16078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全屏显示(4:3)</PresentationFormat>
  <Paragraphs>137</Paragraphs>
  <Slides>19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 Unicode MS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Unit3 Welcome to our school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School open day</vt:lpstr>
      <vt:lpstr>School open day</vt:lpstr>
      <vt:lpstr>School open day</vt:lpstr>
      <vt:lpstr>Let’s go to Beijing Sunshine Middle School!</vt:lpstr>
      <vt:lpstr>PowerPoint 演示文稿</vt:lpstr>
      <vt:lpstr>Listen to the tape and answer the two questions:</vt:lpstr>
      <vt:lpstr>Read the dialogue and finish Part B1:</vt:lpstr>
      <vt:lpstr>Read the dialogue in pairs and finish Part B2:</vt:lpstr>
      <vt:lpstr>PowerPoint 演示文稿</vt:lpstr>
      <vt:lpstr>PowerPoint 演示文稿</vt:lpstr>
      <vt:lpstr>Read and answer more questions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2113-01-01T00:00:00Z</dcterms:created>
  <dcterms:modified xsi:type="dcterms:W3CDTF">2023-01-16T22:54:54Z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1CC893B8EAA645D3A2B5823AF270C96C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