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303" r:id="rId2"/>
    <p:sldId id="304" r:id="rId3"/>
    <p:sldId id="305" r:id="rId4"/>
    <p:sldId id="306" r:id="rId5"/>
    <p:sldId id="307" r:id="rId6"/>
    <p:sldId id="308" r:id="rId7"/>
    <p:sldId id="309" r:id="rId8"/>
    <p:sldId id="310" r:id="rId9"/>
    <p:sldId id="311" r:id="rId10"/>
    <p:sldId id="312" r:id="rId11"/>
    <p:sldId id="313" r:id="rId12"/>
    <p:sldId id="314" r:id="rId13"/>
    <p:sldId id="315" r:id="rId14"/>
  </p:sldIdLst>
  <p:sldSz cx="9144000" cy="6858000" type="screen4x3"/>
  <p:notesSz cx="6858000" cy="9144000"/>
  <p:defaultTextStyle>
    <a:defPPr>
      <a:defRPr lang="zh-CN"/>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FFFFFF"/>
    <a:srgbClr val="990033"/>
    <a:srgbClr val="A50021"/>
    <a:srgbClr val="FF006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21" autoAdjust="0"/>
    <p:restoredTop sz="94720" autoAdjust="0"/>
  </p:normalViewPr>
  <p:slideViewPr>
    <p:cSldViewPr>
      <p:cViewPr>
        <p:scale>
          <a:sx n="100" d="100"/>
          <a:sy n="100" d="100"/>
        </p:scale>
        <p:origin x="-534" y="-26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99" d="100"/>
        <a:sy n="9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63CE3E-C42C-4006-8768-D353D368CCC9}"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4877D-60CB-4D93-BA09-254EB4C4074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E4877D-60CB-4D93-BA09-254EB4C40747}" type="slidenum">
              <a:rPr lang="zh-CN" altLang="en-US" smtClean="0"/>
              <a:t>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fr-CA" smtClean="0"/>
              <a:t>单击此处编辑母版标题样式</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fr-CA" smtClean="0"/>
              <a:t>单击此处编辑母版文本样式</a:t>
            </a:r>
          </a:p>
          <a:p>
            <a:pPr lvl="1"/>
            <a:r>
              <a:rPr lang="zh-CN" altLang="fr-CA" smtClean="0"/>
              <a:t>第二级</a:t>
            </a:r>
          </a:p>
          <a:p>
            <a:pPr lvl="2"/>
            <a:r>
              <a:rPr lang="zh-CN" altLang="fr-CA" smtClean="0"/>
              <a:t>第三级</a:t>
            </a:r>
          </a:p>
          <a:p>
            <a:pPr lvl="3"/>
            <a:r>
              <a:rPr lang="zh-CN" altLang="fr-CA" smtClean="0"/>
              <a:t>第四级</a:t>
            </a:r>
          </a:p>
          <a:p>
            <a:pPr lvl="4"/>
            <a:r>
              <a:rPr lang="zh-CN" altLang="fr-CA"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panose="020B0604020202020204" pitchFamily="34" charset="0"/>
          <a:ea typeface="微软雅黑" panose="020B0503020204020204" pitchFamily="34" charset="-122"/>
        </a:defRPr>
      </a:lvl2pPr>
      <a:lvl3pPr algn="l" rtl="0" eaLnBrk="1" fontAlgn="base" hangingPunct="1">
        <a:spcBef>
          <a:spcPct val="0"/>
        </a:spcBef>
        <a:spcAft>
          <a:spcPct val="0"/>
        </a:spcAft>
        <a:defRPr sz="3200">
          <a:solidFill>
            <a:schemeClr val="tx2"/>
          </a:solidFill>
          <a:latin typeface="Arial" panose="020B0604020202020204" pitchFamily="34" charset="0"/>
          <a:ea typeface="微软雅黑" panose="020B0503020204020204" pitchFamily="34" charset="-122"/>
        </a:defRPr>
      </a:lvl3pPr>
      <a:lvl4pPr algn="l" rtl="0" eaLnBrk="1" fontAlgn="base" hangingPunct="1">
        <a:spcBef>
          <a:spcPct val="0"/>
        </a:spcBef>
        <a:spcAft>
          <a:spcPct val="0"/>
        </a:spcAft>
        <a:defRPr sz="3200">
          <a:solidFill>
            <a:schemeClr val="tx2"/>
          </a:solidFill>
          <a:latin typeface="Arial" panose="020B0604020202020204" pitchFamily="34" charset="0"/>
          <a:ea typeface="微软雅黑" panose="020B0503020204020204" pitchFamily="34" charset="-122"/>
        </a:defRPr>
      </a:lvl4pPr>
      <a:lvl5pPr algn="l" rtl="0" eaLnBrk="1" fontAlgn="base" hangingPunct="1">
        <a:spcBef>
          <a:spcPct val="0"/>
        </a:spcBef>
        <a:spcAft>
          <a:spcPct val="0"/>
        </a:spcAft>
        <a:defRPr sz="3200">
          <a:solidFill>
            <a:schemeClr val="tx2"/>
          </a:solidFill>
          <a:latin typeface="Arial" panose="020B0604020202020204" pitchFamily="34" charset="0"/>
          <a:ea typeface="微软雅黑" panose="020B0503020204020204" pitchFamily="34" charset="-122"/>
        </a:defRPr>
      </a:lvl5pPr>
      <a:lvl6pPr marL="457200" algn="l" rtl="0" eaLnBrk="1" fontAlgn="base" hangingPunct="1">
        <a:spcBef>
          <a:spcPct val="0"/>
        </a:spcBef>
        <a:spcAft>
          <a:spcPct val="0"/>
        </a:spcAft>
        <a:defRPr sz="3200">
          <a:solidFill>
            <a:schemeClr val="tx2"/>
          </a:solidFill>
          <a:latin typeface="Arial" panose="020B0604020202020204" pitchFamily="34" charset="0"/>
          <a:ea typeface="微软雅黑" panose="020B0503020204020204" pitchFamily="34" charset="-122"/>
        </a:defRPr>
      </a:lvl6pPr>
      <a:lvl7pPr marL="914400" algn="l" rtl="0" eaLnBrk="1" fontAlgn="base" hangingPunct="1">
        <a:spcBef>
          <a:spcPct val="0"/>
        </a:spcBef>
        <a:spcAft>
          <a:spcPct val="0"/>
        </a:spcAft>
        <a:defRPr sz="3200">
          <a:solidFill>
            <a:schemeClr val="tx2"/>
          </a:solidFill>
          <a:latin typeface="Arial" panose="020B0604020202020204" pitchFamily="34" charset="0"/>
          <a:ea typeface="微软雅黑" panose="020B0503020204020204" pitchFamily="34" charset="-122"/>
        </a:defRPr>
      </a:lvl7pPr>
      <a:lvl8pPr marL="1371600" algn="l" rtl="0" eaLnBrk="1" fontAlgn="base" hangingPunct="1">
        <a:spcBef>
          <a:spcPct val="0"/>
        </a:spcBef>
        <a:spcAft>
          <a:spcPct val="0"/>
        </a:spcAft>
        <a:defRPr sz="3200">
          <a:solidFill>
            <a:schemeClr val="tx2"/>
          </a:solidFill>
          <a:latin typeface="Arial" panose="020B0604020202020204" pitchFamily="34" charset="0"/>
          <a:ea typeface="微软雅黑" panose="020B0503020204020204" pitchFamily="34" charset="-122"/>
        </a:defRPr>
      </a:lvl8pPr>
      <a:lvl9pPr marL="1828800" algn="l" rtl="0" eaLnBrk="1" fontAlgn="base" hangingPunct="1">
        <a:spcBef>
          <a:spcPct val="0"/>
        </a:spcBef>
        <a:spcAft>
          <a:spcPct val="0"/>
        </a:spcAft>
        <a:defRPr sz="32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a:solidFill>
            <a:schemeClr val="tx1"/>
          </a:solidFill>
          <a:latin typeface="+mn-lt"/>
          <a:ea typeface="+mn-ea"/>
        </a:defRPr>
      </a:lvl3pPr>
      <a:lvl4pPr marL="1600200" indent="-228600" algn="l" rtl="0" eaLnBrk="1" fontAlgn="base" hangingPunct="1">
        <a:spcBef>
          <a:spcPct val="20000"/>
        </a:spcBef>
        <a:spcAft>
          <a:spcPct val="0"/>
        </a:spcAft>
        <a:buChar char="–"/>
        <a:defRPr sz="1600">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0.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9.wmf"/><Relationship Id="rId2" Type="http://schemas.openxmlformats.org/officeDocument/2006/relationships/slideLayout" Target="../slideLayouts/slideLayout7.xml"/><Relationship Id="rId16" Type="http://schemas.openxmlformats.org/officeDocument/2006/relationships/image" Target="../media/image11.wmf"/><Relationship Id="rId1" Type="http://schemas.openxmlformats.org/officeDocument/2006/relationships/vmlDrawing" Target="../drawings/vmlDrawing3.vml"/><Relationship Id="rId6" Type="http://schemas.openxmlformats.org/officeDocument/2006/relationships/image" Target="../media/image6.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 Id="rId14" Type="http://schemas.openxmlformats.org/officeDocument/2006/relationships/image" Target="../media/image10.wmf"/></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8.wmf"/><Relationship Id="rId5" Type="http://schemas.openxmlformats.org/officeDocument/2006/relationships/oleObject" Target="../embeddings/oleObject16.bin"/><Relationship Id="rId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WordArt 2"/>
          <p:cNvSpPr>
            <a:spLocks noChangeArrowheads="1" noChangeShapeType="1" noTextEdit="1"/>
          </p:cNvSpPr>
          <p:nvPr/>
        </p:nvSpPr>
        <p:spPr bwMode="auto">
          <a:xfrm>
            <a:off x="1066800" y="1714500"/>
            <a:ext cx="7239000" cy="1752600"/>
          </a:xfrm>
          <a:prstGeom prst="rect">
            <a:avLst/>
          </a:prstGeom>
        </p:spPr>
        <p:txBody>
          <a:bodyPr wrap="none" fromWordArt="1">
            <a:prstTxWarp prst="textDeflate">
              <a:avLst>
                <a:gd name="adj" fmla="val 18750"/>
              </a:avLst>
            </a:prstTxWarp>
          </a:bodyPr>
          <a:lstStyle/>
          <a:p>
            <a:pPr algn="ctr"/>
            <a:r>
              <a:rPr lang="zh-CN" altLang="en-US" sz="3600" b="1" kern="10" dirty="0">
                <a:ln w="12700">
                  <a:solidFill>
                    <a:srgbClr val="FF0000"/>
                  </a:solidFill>
                  <a:round/>
                </a:ln>
                <a:solidFill>
                  <a:srgbClr val="FF0000"/>
                </a:solidFill>
                <a:latin typeface="隶书" panose="02010509060101010101" charset="-122"/>
                <a:ea typeface="隶书" panose="02010509060101010101" charset="-122"/>
              </a:rPr>
              <a:t>相似三角形的性质</a:t>
            </a:r>
          </a:p>
        </p:txBody>
      </p:sp>
      <p:sp>
        <p:nvSpPr>
          <p:cNvPr id="3" name="矩形 2"/>
          <p:cNvSpPr/>
          <p:nvPr/>
        </p:nvSpPr>
        <p:spPr>
          <a:xfrm>
            <a:off x="2780170" y="5229281"/>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chemeClr val="accent5">
                    <a:lumMod val="10000"/>
                  </a:schemeClr>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4294967295"/>
          </p:nvPr>
        </p:nvSpPr>
        <p:spPr>
          <a:xfrm>
            <a:off x="0" y="609600"/>
            <a:ext cx="7772400" cy="4114800"/>
          </a:xfrm>
        </p:spPr>
        <p:txBody>
          <a:bodyPr/>
          <a:lstStyle/>
          <a:p>
            <a:pPr algn="just"/>
            <a:r>
              <a:rPr lang="en-US" altLang="zh-CN" b="1" dirty="0"/>
              <a:t>3.</a:t>
            </a:r>
            <a:r>
              <a:rPr lang="zh-CN" altLang="en-US" b="1" dirty="0">
                <a:latin typeface="Times New Roman" panose="02020603050405020304" pitchFamily="18" charset="0"/>
              </a:rPr>
              <a:t>如图</a:t>
            </a:r>
            <a:r>
              <a:rPr lang="en-US" altLang="zh-CN" b="1" dirty="0"/>
              <a:t>,</a:t>
            </a:r>
            <a:r>
              <a:rPr lang="zh-CN" altLang="en-US" b="1" dirty="0">
                <a:latin typeface="Times New Roman" panose="02020603050405020304" pitchFamily="18" charset="0"/>
              </a:rPr>
              <a:t>在正方形网格上有△</a:t>
            </a:r>
            <a:r>
              <a:rPr lang="en-US" altLang="zh-CN" b="1" i="1" dirty="0"/>
              <a:t>A</a:t>
            </a:r>
            <a:r>
              <a:rPr lang="en-US" altLang="zh-CN" b="1" baseline="-30000" dirty="0"/>
              <a:t>1</a:t>
            </a:r>
            <a:r>
              <a:rPr lang="en-US" altLang="zh-CN" b="1" i="1" dirty="0"/>
              <a:t>B</a:t>
            </a:r>
            <a:r>
              <a:rPr lang="en-US" altLang="zh-CN" b="1" baseline="-30000" dirty="0"/>
              <a:t>1</a:t>
            </a:r>
            <a:r>
              <a:rPr lang="en-US" altLang="zh-CN" b="1" i="1" dirty="0"/>
              <a:t>C</a:t>
            </a:r>
            <a:r>
              <a:rPr lang="en-US" altLang="zh-CN" b="1" baseline="-30000" dirty="0"/>
              <a:t>1</a:t>
            </a:r>
            <a:r>
              <a:rPr lang="zh-CN" altLang="en-US" b="1" dirty="0">
                <a:latin typeface="Times New Roman" panose="02020603050405020304" pitchFamily="18" charset="0"/>
              </a:rPr>
              <a:t>和△</a:t>
            </a:r>
            <a:r>
              <a:rPr lang="en-US" altLang="zh-CN" b="1" i="1" dirty="0"/>
              <a:t>A</a:t>
            </a:r>
            <a:r>
              <a:rPr lang="en-US" altLang="zh-CN" b="1" baseline="-30000" dirty="0"/>
              <a:t>2</a:t>
            </a:r>
            <a:r>
              <a:rPr lang="en-US" altLang="zh-CN" b="1" i="1" dirty="0"/>
              <a:t>B</a:t>
            </a:r>
            <a:r>
              <a:rPr lang="en-US" altLang="zh-CN" b="1" baseline="-30000" dirty="0"/>
              <a:t>2</a:t>
            </a:r>
            <a:r>
              <a:rPr lang="en-US" altLang="zh-CN" b="1" i="1" dirty="0"/>
              <a:t>C</a:t>
            </a:r>
            <a:r>
              <a:rPr lang="en-US" altLang="zh-CN" b="1" baseline="-30000" dirty="0"/>
              <a:t>2</a:t>
            </a:r>
            <a:r>
              <a:rPr lang="en-US" altLang="zh-CN" b="1" dirty="0"/>
              <a:t>,</a:t>
            </a:r>
            <a:r>
              <a:rPr lang="zh-CN" altLang="en-US" b="1" dirty="0">
                <a:latin typeface="Times New Roman" panose="02020603050405020304" pitchFamily="18" charset="0"/>
              </a:rPr>
              <a:t>这两个三角形相似吗</a:t>
            </a:r>
            <a:r>
              <a:rPr lang="en-US" altLang="zh-CN" b="1" dirty="0"/>
              <a:t>?</a:t>
            </a:r>
            <a:r>
              <a:rPr lang="zh-CN" altLang="en-US" b="1" dirty="0">
                <a:latin typeface="Times New Roman" panose="02020603050405020304" pitchFamily="18" charset="0"/>
              </a:rPr>
              <a:t>如果相似</a:t>
            </a:r>
            <a:r>
              <a:rPr lang="en-US" altLang="zh-CN" b="1" dirty="0"/>
              <a:t>,</a:t>
            </a:r>
            <a:r>
              <a:rPr lang="zh-CN" altLang="en-US" b="1" dirty="0">
                <a:latin typeface="Times New Roman" panose="02020603050405020304" pitchFamily="18" charset="0"/>
              </a:rPr>
              <a:t>求出△</a:t>
            </a:r>
            <a:r>
              <a:rPr lang="en-US" altLang="zh-CN" b="1" i="1" dirty="0"/>
              <a:t>A</a:t>
            </a:r>
            <a:r>
              <a:rPr lang="en-US" altLang="zh-CN" b="1" baseline="-30000" dirty="0"/>
              <a:t>1</a:t>
            </a:r>
            <a:r>
              <a:rPr lang="en-US" altLang="zh-CN" b="1" i="1" dirty="0"/>
              <a:t>B</a:t>
            </a:r>
            <a:r>
              <a:rPr lang="en-US" altLang="zh-CN" b="1" baseline="-30000" dirty="0"/>
              <a:t>1</a:t>
            </a:r>
            <a:r>
              <a:rPr lang="en-US" altLang="zh-CN" b="1" i="1" dirty="0"/>
              <a:t>C</a:t>
            </a:r>
            <a:r>
              <a:rPr lang="en-US" altLang="zh-CN" b="1" baseline="-30000" dirty="0"/>
              <a:t>1</a:t>
            </a:r>
            <a:r>
              <a:rPr lang="zh-CN" altLang="en-US" b="1" dirty="0">
                <a:latin typeface="Times New Roman" panose="02020603050405020304" pitchFamily="18" charset="0"/>
              </a:rPr>
              <a:t>和△</a:t>
            </a:r>
            <a:r>
              <a:rPr lang="en-US" altLang="zh-CN" b="1" i="1" dirty="0"/>
              <a:t>A</a:t>
            </a:r>
            <a:r>
              <a:rPr lang="en-US" altLang="zh-CN" b="1" baseline="-30000" dirty="0"/>
              <a:t>2</a:t>
            </a:r>
            <a:r>
              <a:rPr lang="en-US" altLang="zh-CN" b="1" i="1" dirty="0"/>
              <a:t>B</a:t>
            </a:r>
            <a:r>
              <a:rPr lang="en-US" altLang="zh-CN" b="1" baseline="-30000" dirty="0"/>
              <a:t>2</a:t>
            </a:r>
            <a:r>
              <a:rPr lang="en-US" altLang="zh-CN" b="1" i="1" dirty="0"/>
              <a:t>C</a:t>
            </a:r>
            <a:r>
              <a:rPr lang="en-US" altLang="zh-CN" b="1" baseline="-30000" dirty="0"/>
              <a:t>2</a:t>
            </a:r>
            <a:r>
              <a:rPr lang="zh-CN" altLang="en-US" b="1" dirty="0">
                <a:latin typeface="Times New Roman" panose="02020603050405020304" pitchFamily="18" charset="0"/>
              </a:rPr>
              <a:t>的面积比</a:t>
            </a:r>
            <a:r>
              <a:rPr lang="en-US" altLang="zh-CN" b="1" dirty="0"/>
              <a:t>.</a:t>
            </a:r>
          </a:p>
          <a:p>
            <a:endParaRPr lang="en-US" altLang="zh-CN" b="1" dirty="0"/>
          </a:p>
        </p:txBody>
      </p:sp>
      <p:graphicFrame>
        <p:nvGraphicFramePr>
          <p:cNvPr id="38915" name="Object 4"/>
          <p:cNvGraphicFramePr>
            <a:graphicFrameLocks noChangeAspect="1"/>
          </p:cNvGraphicFramePr>
          <p:nvPr/>
        </p:nvGraphicFramePr>
        <p:xfrm>
          <a:off x="3124200" y="2590800"/>
          <a:ext cx="3733800" cy="3708400"/>
        </p:xfrm>
        <a:graphic>
          <a:graphicData uri="http://schemas.openxmlformats.org/presentationml/2006/ole">
            <mc:AlternateContent xmlns:mc="http://schemas.openxmlformats.org/markup-compatibility/2006">
              <mc:Choice xmlns:v="urn:schemas-microsoft-com:vml" Requires="v">
                <p:oleObj spid="_x0000_s38922" name="Picture2" r:id="rId3" imgW="1400175" imgH="1390650" progId="Word.Picture.8">
                  <p:embed/>
                </p:oleObj>
              </mc:Choice>
              <mc:Fallback>
                <p:oleObj name="Picture2" r:id="rId3" imgW="1400175" imgH="139065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590800"/>
                        <a:ext cx="3733800"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533400" y="818356"/>
            <a:ext cx="8001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200" b="1" dirty="0">
                <a:latin typeface="宋体" panose="02010600030101010101" pitchFamily="2" charset="-122"/>
              </a:rPr>
              <a:t>4</a:t>
            </a:r>
            <a:r>
              <a:rPr kumimoji="1" lang="zh-CN" altLang="en-US" sz="3200" b="1" dirty="0">
                <a:latin typeface="宋体" panose="02010600030101010101" pitchFamily="2" charset="-122"/>
              </a:rPr>
              <a:t>、如图，点</a:t>
            </a:r>
            <a:r>
              <a:rPr kumimoji="1" lang="en-US" altLang="zh-CN" sz="3200" b="1" dirty="0">
                <a:latin typeface="Times New Roman" panose="02020603050405020304" pitchFamily="18" charset="0"/>
              </a:rPr>
              <a:t>D</a:t>
            </a:r>
            <a:r>
              <a:rPr kumimoji="1" lang="zh-CN" altLang="en-US" sz="3200" b="1" dirty="0">
                <a:latin typeface="宋体" panose="02010600030101010101" pitchFamily="2" charset="-122"/>
              </a:rPr>
              <a:t>、</a:t>
            </a:r>
            <a:r>
              <a:rPr kumimoji="1" lang="en-US" altLang="zh-CN" sz="3200" b="1" dirty="0">
                <a:latin typeface="Times New Roman" panose="02020603050405020304" pitchFamily="18" charset="0"/>
              </a:rPr>
              <a:t>E</a:t>
            </a:r>
            <a:r>
              <a:rPr kumimoji="1" lang="zh-CN" altLang="en-US" sz="3200" b="1" dirty="0">
                <a:latin typeface="宋体" panose="02010600030101010101" pitchFamily="2" charset="-122"/>
              </a:rPr>
              <a:t>分别是△</a:t>
            </a:r>
            <a:r>
              <a:rPr kumimoji="1" lang="en-US" altLang="zh-CN" sz="3200" b="1" dirty="0">
                <a:latin typeface="Times New Roman" panose="02020603050405020304" pitchFamily="18" charset="0"/>
              </a:rPr>
              <a:t>ABC</a:t>
            </a:r>
            <a:r>
              <a:rPr kumimoji="1" lang="zh-CN" altLang="en-US" sz="3200" b="1" dirty="0">
                <a:latin typeface="宋体" panose="02010600030101010101" pitchFamily="2" charset="-122"/>
              </a:rPr>
              <a:t>边</a:t>
            </a:r>
            <a:r>
              <a:rPr kumimoji="1" lang="en-US" altLang="zh-CN" sz="3200" b="1" dirty="0">
                <a:latin typeface="Times New Roman" panose="02020603050405020304" pitchFamily="18" charset="0"/>
              </a:rPr>
              <a:t>AB</a:t>
            </a:r>
            <a:r>
              <a:rPr kumimoji="1" lang="zh-CN" altLang="en-US" sz="3200" b="1" dirty="0">
                <a:latin typeface="宋体" panose="02010600030101010101" pitchFamily="2" charset="-122"/>
              </a:rPr>
              <a:t>、</a:t>
            </a:r>
            <a:r>
              <a:rPr kumimoji="1" lang="en-US" altLang="zh-CN" sz="3200" b="1" dirty="0">
                <a:latin typeface="Times New Roman" panose="02020603050405020304" pitchFamily="18" charset="0"/>
              </a:rPr>
              <a:t>AC</a:t>
            </a:r>
            <a:r>
              <a:rPr kumimoji="1" lang="zh-CN" altLang="en-US" sz="3200" b="1" dirty="0">
                <a:latin typeface="宋体" panose="02010600030101010101" pitchFamily="2" charset="-122"/>
              </a:rPr>
              <a:t>上的点，且</a:t>
            </a:r>
            <a:r>
              <a:rPr kumimoji="1" lang="en-US" altLang="zh-CN" sz="3200" b="1" dirty="0">
                <a:latin typeface="Times New Roman" panose="02020603050405020304" pitchFamily="18" charset="0"/>
              </a:rPr>
              <a:t>DE</a:t>
            </a:r>
            <a:r>
              <a:rPr kumimoji="1" lang="en-US" altLang="zh-CN" sz="3200" b="1" dirty="0">
                <a:latin typeface="宋体" panose="02010600030101010101" pitchFamily="2" charset="-122"/>
              </a:rPr>
              <a:t>∥</a:t>
            </a:r>
            <a:r>
              <a:rPr kumimoji="1" lang="en-US" altLang="zh-CN" sz="3200" b="1" dirty="0">
                <a:latin typeface="Times New Roman" panose="02020603050405020304" pitchFamily="18" charset="0"/>
              </a:rPr>
              <a:t>BC</a:t>
            </a:r>
            <a:r>
              <a:rPr kumimoji="1" lang="zh-CN" altLang="en-US" sz="3200" b="1" dirty="0">
                <a:latin typeface="宋体" panose="02010600030101010101" pitchFamily="2" charset="-122"/>
              </a:rPr>
              <a:t>，</a:t>
            </a:r>
            <a:r>
              <a:rPr kumimoji="1" lang="en-US" altLang="zh-CN" sz="3200" b="1" dirty="0">
                <a:latin typeface="Times New Roman" panose="02020603050405020304" pitchFamily="18" charset="0"/>
              </a:rPr>
              <a:t>BD</a:t>
            </a:r>
            <a:r>
              <a:rPr kumimoji="1" lang="zh-CN" altLang="en-US" sz="3200" b="1" dirty="0">
                <a:latin typeface="宋体" panose="02010600030101010101" pitchFamily="2" charset="-122"/>
              </a:rPr>
              <a:t>＝</a:t>
            </a:r>
            <a:r>
              <a:rPr kumimoji="1" lang="en-US" altLang="zh-CN" sz="3200" b="1" dirty="0">
                <a:latin typeface="Times New Roman" panose="02020603050405020304" pitchFamily="18" charset="0"/>
              </a:rPr>
              <a:t>2AD</a:t>
            </a:r>
            <a:r>
              <a:rPr kumimoji="1" lang="zh-CN" altLang="en-US" sz="3200" b="1" dirty="0">
                <a:latin typeface="宋体" panose="02010600030101010101" pitchFamily="2" charset="-122"/>
              </a:rPr>
              <a:t>，那么△</a:t>
            </a:r>
            <a:r>
              <a:rPr kumimoji="1" lang="en-US" altLang="zh-CN" sz="3200" b="1" dirty="0">
                <a:latin typeface="Times New Roman" panose="02020603050405020304" pitchFamily="18" charset="0"/>
              </a:rPr>
              <a:t>ADE</a:t>
            </a:r>
            <a:r>
              <a:rPr kumimoji="1" lang="zh-CN" altLang="en-US" sz="3200" b="1" dirty="0">
                <a:latin typeface="宋体" panose="02010600030101010101" pitchFamily="2" charset="-122"/>
              </a:rPr>
              <a:t>的周长</a:t>
            </a:r>
            <a:r>
              <a:rPr kumimoji="1" lang="en-US" altLang="zh-CN" sz="3200" b="1" dirty="0">
                <a:latin typeface="宋体" panose="02010600030101010101" pitchFamily="2" charset="-122"/>
              </a:rPr>
              <a:t>︰△</a:t>
            </a:r>
            <a:r>
              <a:rPr kumimoji="1" lang="en-US" altLang="zh-CN" sz="3200" b="1" dirty="0">
                <a:latin typeface="Times New Roman" panose="02020603050405020304" pitchFamily="18" charset="0"/>
              </a:rPr>
              <a:t>ABC</a:t>
            </a:r>
            <a:r>
              <a:rPr kumimoji="1" lang="zh-CN" altLang="en-US" sz="3200" b="1" dirty="0">
                <a:latin typeface="宋体" panose="02010600030101010101" pitchFamily="2" charset="-122"/>
              </a:rPr>
              <a:t>的周长＝</a:t>
            </a:r>
            <a:r>
              <a:rPr kumimoji="1" lang="zh-CN" altLang="en-US" sz="3200" b="1" u="sng" dirty="0">
                <a:latin typeface="宋体" panose="02010600030101010101" pitchFamily="2" charset="-122"/>
              </a:rPr>
              <a:t>　　　　</a:t>
            </a:r>
            <a:r>
              <a:rPr kumimoji="1" lang="zh-CN" altLang="en-US" sz="3200" b="1" dirty="0">
                <a:latin typeface="宋体" panose="02010600030101010101" pitchFamily="2" charset="-122"/>
              </a:rPr>
              <a:t>。</a:t>
            </a:r>
            <a:r>
              <a:rPr kumimoji="1" lang="zh-CN" altLang="en-US" sz="2400" dirty="0">
                <a:latin typeface="Times New Roman" panose="02020603050405020304" pitchFamily="18" charset="0"/>
              </a:rPr>
              <a:t> </a:t>
            </a:r>
          </a:p>
        </p:txBody>
      </p:sp>
      <p:grpSp>
        <p:nvGrpSpPr>
          <p:cNvPr id="2" name="Group 5"/>
          <p:cNvGrpSpPr/>
          <p:nvPr/>
        </p:nvGrpSpPr>
        <p:grpSpPr bwMode="auto">
          <a:xfrm>
            <a:off x="4648200" y="2362200"/>
            <a:ext cx="3276600" cy="2636838"/>
            <a:chOff x="1488" y="1728"/>
            <a:chExt cx="2064" cy="1661"/>
          </a:xfrm>
        </p:grpSpPr>
        <p:sp>
          <p:nvSpPr>
            <p:cNvPr id="39940" name="Line 6"/>
            <p:cNvSpPr>
              <a:spLocks noChangeShapeType="1"/>
            </p:cNvSpPr>
            <p:nvPr/>
          </p:nvSpPr>
          <p:spPr bwMode="auto">
            <a:xfrm flipH="1">
              <a:off x="1776" y="2064"/>
              <a:ext cx="768" cy="1056"/>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39941" name="Line 7"/>
            <p:cNvSpPr>
              <a:spLocks noChangeShapeType="1"/>
            </p:cNvSpPr>
            <p:nvPr/>
          </p:nvSpPr>
          <p:spPr bwMode="auto">
            <a:xfrm>
              <a:off x="2544" y="2064"/>
              <a:ext cx="624" cy="1056"/>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39942" name="Line 8"/>
            <p:cNvSpPr>
              <a:spLocks noChangeShapeType="1"/>
            </p:cNvSpPr>
            <p:nvPr/>
          </p:nvSpPr>
          <p:spPr bwMode="auto">
            <a:xfrm>
              <a:off x="1776" y="3120"/>
              <a:ext cx="1392" cy="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39943" name="Line 9"/>
            <p:cNvSpPr>
              <a:spLocks noChangeShapeType="1"/>
            </p:cNvSpPr>
            <p:nvPr/>
          </p:nvSpPr>
          <p:spPr bwMode="auto">
            <a:xfrm>
              <a:off x="2256" y="2496"/>
              <a:ext cx="528" cy="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39944" name="Text Box 10"/>
            <p:cNvSpPr txBox="1">
              <a:spLocks noChangeArrowheads="1"/>
            </p:cNvSpPr>
            <p:nvPr/>
          </p:nvSpPr>
          <p:spPr bwMode="auto">
            <a:xfrm>
              <a:off x="2448" y="1728"/>
              <a:ext cx="33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200" b="1">
                  <a:solidFill>
                    <a:srgbClr val="0000FF"/>
                  </a:solidFill>
                  <a:latin typeface="Times New Roman" panose="02020603050405020304" pitchFamily="18" charset="0"/>
                </a:rPr>
                <a:t>A</a:t>
              </a:r>
            </a:p>
          </p:txBody>
        </p:sp>
        <p:sp>
          <p:nvSpPr>
            <p:cNvPr id="39945" name="Text Box 11"/>
            <p:cNvSpPr txBox="1">
              <a:spLocks noChangeArrowheads="1"/>
            </p:cNvSpPr>
            <p:nvPr/>
          </p:nvSpPr>
          <p:spPr bwMode="auto">
            <a:xfrm>
              <a:off x="1488" y="3024"/>
              <a:ext cx="33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200" b="1">
                  <a:solidFill>
                    <a:srgbClr val="0000FF"/>
                  </a:solidFill>
                  <a:latin typeface="Times New Roman" panose="02020603050405020304" pitchFamily="18" charset="0"/>
                </a:rPr>
                <a:t>B</a:t>
              </a:r>
            </a:p>
          </p:txBody>
        </p:sp>
        <p:sp>
          <p:nvSpPr>
            <p:cNvPr id="39946" name="Text Box 12"/>
            <p:cNvSpPr txBox="1">
              <a:spLocks noChangeArrowheads="1"/>
            </p:cNvSpPr>
            <p:nvPr/>
          </p:nvSpPr>
          <p:spPr bwMode="auto">
            <a:xfrm>
              <a:off x="3168" y="3024"/>
              <a:ext cx="38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200" b="1">
                  <a:solidFill>
                    <a:srgbClr val="0000FF"/>
                  </a:solidFill>
                  <a:latin typeface="Times New Roman" panose="02020603050405020304" pitchFamily="18" charset="0"/>
                </a:rPr>
                <a:t>C</a:t>
              </a:r>
            </a:p>
          </p:txBody>
        </p:sp>
        <p:sp>
          <p:nvSpPr>
            <p:cNvPr id="39947" name="Text Box 13"/>
            <p:cNvSpPr txBox="1">
              <a:spLocks noChangeArrowheads="1"/>
            </p:cNvSpPr>
            <p:nvPr/>
          </p:nvSpPr>
          <p:spPr bwMode="auto">
            <a:xfrm>
              <a:off x="1920" y="2208"/>
              <a:ext cx="33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200" b="1">
                  <a:solidFill>
                    <a:srgbClr val="0000FF"/>
                  </a:solidFill>
                  <a:latin typeface="Times New Roman" panose="02020603050405020304" pitchFamily="18" charset="0"/>
                </a:rPr>
                <a:t>D</a:t>
              </a:r>
            </a:p>
          </p:txBody>
        </p:sp>
        <p:sp>
          <p:nvSpPr>
            <p:cNvPr id="39948" name="Text Box 14"/>
            <p:cNvSpPr txBox="1">
              <a:spLocks noChangeArrowheads="1"/>
            </p:cNvSpPr>
            <p:nvPr/>
          </p:nvSpPr>
          <p:spPr bwMode="auto">
            <a:xfrm>
              <a:off x="2784" y="2208"/>
              <a:ext cx="28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3200" b="1">
                  <a:solidFill>
                    <a:srgbClr val="0000FF"/>
                  </a:solidFill>
                  <a:latin typeface="Times New Roman" panose="02020603050405020304" pitchFamily="18" charset="0"/>
                </a:rPr>
                <a:t>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wipe(left)">
                                      <p:cBhvr>
                                        <p:cTn id="7" dur="500"/>
                                        <p:tgtEl>
                                          <p:spTgt spid="399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3"/>
          <p:cNvGrpSpPr/>
          <p:nvPr/>
        </p:nvGrpSpPr>
        <p:grpSpPr bwMode="auto">
          <a:xfrm>
            <a:off x="357188" y="500063"/>
            <a:ext cx="7558087" cy="1685925"/>
            <a:chOff x="195" y="432"/>
            <a:chExt cx="4761" cy="1062"/>
          </a:xfrm>
        </p:grpSpPr>
        <p:sp>
          <p:nvSpPr>
            <p:cNvPr id="40963" name="Text Box 4"/>
            <p:cNvSpPr txBox="1">
              <a:spLocks noChangeArrowheads="1"/>
            </p:cNvSpPr>
            <p:nvPr/>
          </p:nvSpPr>
          <p:spPr bwMode="auto">
            <a:xfrm>
              <a:off x="195" y="432"/>
              <a:ext cx="43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a:latin typeface="Times New Roman" panose="02020603050405020304" pitchFamily="18" charset="0"/>
                </a:rPr>
                <a:t>      5</a:t>
              </a:r>
              <a:r>
                <a:rPr kumimoji="1" lang="zh-CN" altLang="en-US" sz="2400" b="1">
                  <a:latin typeface="Times New Roman" panose="02020603050405020304" pitchFamily="18" charset="0"/>
                </a:rPr>
                <a:t>、已知：如图△</a:t>
              </a:r>
              <a:r>
                <a:rPr kumimoji="1" lang="en-US" altLang="zh-CN" sz="2400" b="1">
                  <a:latin typeface="Times New Roman" panose="02020603050405020304" pitchFamily="18" charset="0"/>
                </a:rPr>
                <a:t>ABC</a:t>
              </a:r>
              <a:r>
                <a:rPr kumimoji="1" lang="zh-CN" altLang="en-US" sz="2400" b="1">
                  <a:latin typeface="Times New Roman" panose="02020603050405020304" pitchFamily="18" charset="0"/>
                </a:rPr>
                <a:t>中，</a:t>
              </a:r>
              <a:r>
                <a:rPr kumimoji="1" lang="en-US" altLang="zh-CN" sz="2400" b="1">
                  <a:latin typeface="Times New Roman" panose="02020603050405020304" pitchFamily="18" charset="0"/>
                </a:rPr>
                <a:t>DE∥BC</a:t>
              </a:r>
              <a:r>
                <a:rPr kumimoji="1" lang="zh-CN" altLang="en-US" sz="2400" b="1">
                  <a:latin typeface="Times New Roman" panose="02020603050405020304" pitchFamily="18" charset="0"/>
                </a:rPr>
                <a:t>，</a:t>
              </a:r>
              <a:r>
                <a:rPr kumimoji="1" lang="en-US" altLang="zh-CN" sz="2400" b="1">
                  <a:latin typeface="Times New Roman" panose="02020603050405020304" pitchFamily="18" charset="0"/>
                </a:rPr>
                <a:t>AF⊥DE</a:t>
              </a:r>
            </a:p>
          </p:txBody>
        </p:sp>
        <p:graphicFrame>
          <p:nvGraphicFramePr>
            <p:cNvPr id="40964" name="Object 5"/>
            <p:cNvGraphicFramePr>
              <a:graphicFrameLocks noChangeAspect="1"/>
            </p:cNvGraphicFramePr>
            <p:nvPr/>
          </p:nvGraphicFramePr>
          <p:xfrm>
            <a:off x="1056" y="960"/>
            <a:ext cx="3070" cy="534"/>
          </p:xfrm>
          <a:graphic>
            <a:graphicData uri="http://schemas.openxmlformats.org/presentationml/2006/ole">
              <mc:AlternateContent xmlns:mc="http://schemas.openxmlformats.org/markup-compatibility/2006">
                <mc:Choice xmlns:v="urn:schemas-microsoft-com:vml" Requires="v">
                  <p:oleObj spid="_x0000_s41019" name="Equation" r:id="rId3" imgW="2476500" imgH="431800" progId="Equation.3">
                    <p:embed/>
                  </p:oleObj>
                </mc:Choice>
                <mc:Fallback>
                  <p:oleObj name="Equation" r:id="rId3" imgW="2476500" imgH="431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 y="960"/>
                          <a:ext cx="3070" cy="5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65" name="Text Box 6"/>
            <p:cNvSpPr txBox="1">
              <a:spLocks noChangeArrowheads="1"/>
            </p:cNvSpPr>
            <p:nvPr/>
          </p:nvSpPr>
          <p:spPr bwMode="auto">
            <a:xfrm>
              <a:off x="780" y="720"/>
              <a:ext cx="41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400" b="1">
                  <a:latin typeface="Times New Roman" panose="02020603050405020304" pitchFamily="18" charset="0"/>
                </a:rPr>
                <a:t>垂足为</a:t>
              </a:r>
              <a:r>
                <a:rPr kumimoji="1" lang="en-US" altLang="zh-CN" sz="2400" b="1">
                  <a:latin typeface="Times New Roman" panose="02020603050405020304" pitchFamily="18" charset="0"/>
                </a:rPr>
                <a:t>F</a:t>
              </a:r>
              <a:r>
                <a:rPr kumimoji="1" lang="zh-CN" altLang="en-US" sz="2400" b="1">
                  <a:latin typeface="Times New Roman" panose="02020603050405020304" pitchFamily="18" charset="0"/>
                </a:rPr>
                <a:t>，</a:t>
              </a:r>
              <a:r>
                <a:rPr kumimoji="1" lang="en-US" altLang="zh-CN" sz="2400" b="1">
                  <a:latin typeface="Times New Roman" panose="02020603050405020304" pitchFamily="18" charset="0"/>
                </a:rPr>
                <a:t>AF</a:t>
              </a:r>
              <a:r>
                <a:rPr kumimoji="1" lang="zh-CN" altLang="en-US" sz="2400" b="1">
                  <a:latin typeface="Times New Roman" panose="02020603050405020304" pitchFamily="18" charset="0"/>
                </a:rPr>
                <a:t>交</a:t>
              </a:r>
              <a:r>
                <a:rPr kumimoji="1" lang="en-US" altLang="zh-CN" sz="2400" b="1">
                  <a:latin typeface="Times New Roman" panose="02020603050405020304" pitchFamily="18" charset="0"/>
                </a:rPr>
                <a:t>BC</a:t>
              </a:r>
              <a:r>
                <a:rPr kumimoji="1" lang="zh-CN" altLang="en-US" sz="2400" b="1">
                  <a:latin typeface="Times New Roman" panose="02020603050405020304" pitchFamily="18" charset="0"/>
                </a:rPr>
                <a:t>于</a:t>
              </a:r>
              <a:r>
                <a:rPr kumimoji="1" lang="en-US" altLang="zh-CN" sz="2400" b="1">
                  <a:latin typeface="Times New Roman" panose="02020603050405020304" pitchFamily="18" charset="0"/>
                </a:rPr>
                <a:t>G</a:t>
              </a:r>
              <a:r>
                <a:rPr kumimoji="1" lang="zh-CN" altLang="en-US" sz="2400" b="1">
                  <a:latin typeface="Times New Roman" panose="02020603050405020304" pitchFamily="18" charset="0"/>
                </a:rPr>
                <a:t>。若</a:t>
              </a:r>
              <a:r>
                <a:rPr kumimoji="1" lang="en-US" altLang="zh-CN" sz="2400" b="1">
                  <a:latin typeface="Times New Roman" panose="02020603050405020304" pitchFamily="18" charset="0"/>
                </a:rPr>
                <a:t>AF=5</a:t>
              </a:r>
              <a:r>
                <a:rPr kumimoji="1" lang="zh-CN" altLang="en-US" sz="2400" b="1">
                  <a:latin typeface="Times New Roman" panose="02020603050405020304" pitchFamily="18" charset="0"/>
                </a:rPr>
                <a:t>，</a:t>
              </a:r>
              <a:r>
                <a:rPr kumimoji="1" lang="en-US" altLang="zh-CN" sz="2400" b="1">
                  <a:latin typeface="Times New Roman" panose="02020603050405020304" pitchFamily="18" charset="0"/>
                </a:rPr>
                <a:t>FG=3</a:t>
              </a:r>
              <a:r>
                <a:rPr kumimoji="1" lang="zh-CN" altLang="en-US" sz="2400" b="1">
                  <a:latin typeface="Times New Roman" panose="02020603050405020304" pitchFamily="18" charset="0"/>
                </a:rPr>
                <a:t>，</a:t>
              </a:r>
            </a:p>
          </p:txBody>
        </p:sp>
        <p:sp>
          <p:nvSpPr>
            <p:cNvPr id="40966" name="Rectangle 7"/>
            <p:cNvSpPr>
              <a:spLocks noChangeArrowheads="1"/>
            </p:cNvSpPr>
            <p:nvPr/>
          </p:nvSpPr>
          <p:spPr bwMode="auto">
            <a:xfrm>
              <a:off x="825" y="1056"/>
              <a:ext cx="3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kumimoji="1" lang="zh-CN" altLang="en-US" sz="2400" b="1">
                  <a:latin typeface="Times New Roman" panose="02020603050405020304" pitchFamily="18" charset="0"/>
                </a:rPr>
                <a:t>则</a:t>
              </a:r>
            </a:p>
          </p:txBody>
        </p:sp>
      </p:grpSp>
      <p:grpSp>
        <p:nvGrpSpPr>
          <p:cNvPr id="40967" name="Group 8"/>
          <p:cNvGrpSpPr/>
          <p:nvPr/>
        </p:nvGrpSpPr>
        <p:grpSpPr bwMode="auto">
          <a:xfrm>
            <a:off x="1143000" y="2109788"/>
            <a:ext cx="3429000" cy="2401887"/>
            <a:chOff x="1008" y="1968"/>
            <a:chExt cx="2352" cy="1659"/>
          </a:xfrm>
        </p:grpSpPr>
        <p:sp>
          <p:nvSpPr>
            <p:cNvPr id="40968" name="Line 9"/>
            <p:cNvSpPr>
              <a:spLocks noChangeShapeType="1"/>
            </p:cNvSpPr>
            <p:nvPr/>
          </p:nvSpPr>
          <p:spPr bwMode="auto">
            <a:xfrm>
              <a:off x="1584" y="2976"/>
              <a:ext cx="1248"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40969" name="Group 10"/>
            <p:cNvGrpSpPr/>
            <p:nvPr/>
          </p:nvGrpSpPr>
          <p:grpSpPr bwMode="auto">
            <a:xfrm>
              <a:off x="1008" y="1968"/>
              <a:ext cx="2352" cy="1659"/>
              <a:chOff x="1008" y="1968"/>
              <a:chExt cx="2352" cy="1659"/>
            </a:xfrm>
          </p:grpSpPr>
          <p:sp>
            <p:nvSpPr>
              <p:cNvPr id="40970" name="Line 11"/>
              <p:cNvSpPr>
                <a:spLocks noChangeShapeType="1"/>
              </p:cNvSpPr>
              <p:nvPr/>
            </p:nvSpPr>
            <p:spPr bwMode="auto">
              <a:xfrm flipH="1">
                <a:off x="1200" y="2208"/>
                <a:ext cx="1152" cy="115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71" name="Line 12"/>
              <p:cNvSpPr>
                <a:spLocks noChangeShapeType="1"/>
              </p:cNvSpPr>
              <p:nvPr/>
            </p:nvSpPr>
            <p:spPr bwMode="auto">
              <a:xfrm>
                <a:off x="2352" y="2208"/>
                <a:ext cx="720" cy="115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72" name="Line 13"/>
              <p:cNvSpPr>
                <a:spLocks noChangeShapeType="1"/>
              </p:cNvSpPr>
              <p:nvPr/>
            </p:nvSpPr>
            <p:spPr bwMode="auto">
              <a:xfrm>
                <a:off x="1200" y="3360"/>
                <a:ext cx="1872"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73" name="Line 14"/>
              <p:cNvSpPr>
                <a:spLocks noChangeShapeType="1"/>
              </p:cNvSpPr>
              <p:nvPr/>
            </p:nvSpPr>
            <p:spPr bwMode="auto">
              <a:xfrm>
                <a:off x="2352" y="2208"/>
                <a:ext cx="0" cy="115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74" name="Line 15"/>
              <p:cNvSpPr>
                <a:spLocks noChangeShapeType="1"/>
              </p:cNvSpPr>
              <p:nvPr/>
            </p:nvSpPr>
            <p:spPr bwMode="auto">
              <a:xfrm>
                <a:off x="2256" y="2880"/>
                <a:ext cx="0" cy="96"/>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75" name="Line 16"/>
              <p:cNvSpPr>
                <a:spLocks noChangeShapeType="1"/>
              </p:cNvSpPr>
              <p:nvPr/>
            </p:nvSpPr>
            <p:spPr bwMode="auto">
              <a:xfrm>
                <a:off x="2256" y="2880"/>
                <a:ext cx="9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76" name="Text Box 17"/>
              <p:cNvSpPr txBox="1">
                <a:spLocks noChangeArrowheads="1"/>
              </p:cNvSpPr>
              <p:nvPr/>
            </p:nvSpPr>
            <p:spPr bwMode="auto">
              <a:xfrm>
                <a:off x="2208" y="1968"/>
                <a:ext cx="336"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A</a:t>
                </a:r>
              </a:p>
            </p:txBody>
          </p:sp>
          <p:sp>
            <p:nvSpPr>
              <p:cNvPr id="40977" name="Text Box 18"/>
              <p:cNvSpPr txBox="1">
                <a:spLocks noChangeArrowheads="1"/>
              </p:cNvSpPr>
              <p:nvPr/>
            </p:nvSpPr>
            <p:spPr bwMode="auto">
              <a:xfrm>
                <a:off x="2352" y="2736"/>
                <a:ext cx="336"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F</a:t>
                </a:r>
              </a:p>
            </p:txBody>
          </p:sp>
          <p:sp>
            <p:nvSpPr>
              <p:cNvPr id="40978" name="Text Box 19"/>
              <p:cNvSpPr txBox="1">
                <a:spLocks noChangeArrowheads="1"/>
              </p:cNvSpPr>
              <p:nvPr/>
            </p:nvSpPr>
            <p:spPr bwMode="auto">
              <a:xfrm>
                <a:off x="2832" y="2784"/>
                <a:ext cx="336"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E</a:t>
                </a:r>
              </a:p>
            </p:txBody>
          </p:sp>
          <p:sp>
            <p:nvSpPr>
              <p:cNvPr id="40979" name="Text Box 20"/>
              <p:cNvSpPr txBox="1">
                <a:spLocks noChangeArrowheads="1"/>
              </p:cNvSpPr>
              <p:nvPr/>
            </p:nvSpPr>
            <p:spPr bwMode="auto">
              <a:xfrm>
                <a:off x="1392" y="2784"/>
                <a:ext cx="336"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D</a:t>
                </a:r>
              </a:p>
            </p:txBody>
          </p:sp>
          <p:sp>
            <p:nvSpPr>
              <p:cNvPr id="40980" name="Text Box 21"/>
              <p:cNvSpPr txBox="1">
                <a:spLocks noChangeArrowheads="1"/>
              </p:cNvSpPr>
              <p:nvPr/>
            </p:nvSpPr>
            <p:spPr bwMode="auto">
              <a:xfrm>
                <a:off x="1008" y="3168"/>
                <a:ext cx="336"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B</a:t>
                </a:r>
              </a:p>
            </p:txBody>
          </p:sp>
          <p:sp>
            <p:nvSpPr>
              <p:cNvPr id="40981" name="Text Box 22"/>
              <p:cNvSpPr txBox="1">
                <a:spLocks noChangeArrowheads="1"/>
              </p:cNvSpPr>
              <p:nvPr/>
            </p:nvSpPr>
            <p:spPr bwMode="auto">
              <a:xfrm>
                <a:off x="3024" y="3168"/>
                <a:ext cx="336"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C</a:t>
                </a:r>
              </a:p>
            </p:txBody>
          </p:sp>
          <p:sp>
            <p:nvSpPr>
              <p:cNvPr id="40982" name="Text Box 23"/>
              <p:cNvSpPr txBox="1">
                <a:spLocks noChangeArrowheads="1"/>
              </p:cNvSpPr>
              <p:nvPr/>
            </p:nvSpPr>
            <p:spPr bwMode="auto">
              <a:xfrm>
                <a:off x="2256" y="3312"/>
                <a:ext cx="336"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G</a:t>
                </a:r>
              </a:p>
            </p:txBody>
          </p:sp>
        </p:grpSp>
      </p:grpSp>
      <p:grpSp>
        <p:nvGrpSpPr>
          <p:cNvPr id="5" name="Group 24"/>
          <p:cNvGrpSpPr/>
          <p:nvPr/>
        </p:nvGrpSpPr>
        <p:grpSpPr bwMode="auto">
          <a:xfrm>
            <a:off x="5029200" y="2414588"/>
            <a:ext cx="3276600" cy="2057400"/>
            <a:chOff x="2736" y="1632"/>
            <a:chExt cx="2064" cy="1296"/>
          </a:xfrm>
        </p:grpSpPr>
        <p:sp>
          <p:nvSpPr>
            <p:cNvPr id="40984" name="Line 25"/>
            <p:cNvSpPr>
              <a:spLocks noChangeShapeType="1"/>
            </p:cNvSpPr>
            <p:nvPr/>
          </p:nvSpPr>
          <p:spPr bwMode="auto">
            <a:xfrm flipH="1">
              <a:off x="2873" y="1843"/>
              <a:ext cx="275" cy="83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85" name="Line 26"/>
            <p:cNvSpPr>
              <a:spLocks noChangeShapeType="1"/>
            </p:cNvSpPr>
            <p:nvPr/>
          </p:nvSpPr>
          <p:spPr bwMode="auto">
            <a:xfrm>
              <a:off x="2873" y="2681"/>
              <a:ext cx="1467"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86" name="Line 27"/>
            <p:cNvSpPr>
              <a:spLocks noChangeShapeType="1"/>
            </p:cNvSpPr>
            <p:nvPr/>
          </p:nvSpPr>
          <p:spPr bwMode="auto">
            <a:xfrm flipV="1">
              <a:off x="4340" y="1843"/>
              <a:ext cx="229" cy="83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87" name="Line 28"/>
            <p:cNvSpPr>
              <a:spLocks noChangeShapeType="1"/>
            </p:cNvSpPr>
            <p:nvPr/>
          </p:nvSpPr>
          <p:spPr bwMode="auto">
            <a:xfrm flipH="1">
              <a:off x="3148" y="1843"/>
              <a:ext cx="1421"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88" name="Line 29"/>
            <p:cNvSpPr>
              <a:spLocks noChangeShapeType="1"/>
            </p:cNvSpPr>
            <p:nvPr/>
          </p:nvSpPr>
          <p:spPr bwMode="auto">
            <a:xfrm flipH="1" flipV="1">
              <a:off x="3148" y="1843"/>
              <a:ext cx="504" cy="83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89" name="Line 30"/>
            <p:cNvSpPr>
              <a:spLocks noChangeShapeType="1"/>
            </p:cNvSpPr>
            <p:nvPr/>
          </p:nvSpPr>
          <p:spPr bwMode="auto">
            <a:xfrm flipV="1">
              <a:off x="3240" y="1843"/>
              <a:ext cx="1329" cy="83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90" name="Line 31"/>
            <p:cNvSpPr>
              <a:spLocks noChangeShapeType="1"/>
            </p:cNvSpPr>
            <p:nvPr/>
          </p:nvSpPr>
          <p:spPr bwMode="auto">
            <a:xfrm flipH="1">
              <a:off x="3552" y="1824"/>
              <a:ext cx="0" cy="86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40991" name="Text Box 32"/>
            <p:cNvSpPr txBox="1">
              <a:spLocks noChangeArrowheads="1"/>
            </p:cNvSpPr>
            <p:nvPr/>
          </p:nvSpPr>
          <p:spPr bwMode="auto">
            <a:xfrm>
              <a:off x="3562" y="2402"/>
              <a:ext cx="31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H</a:t>
              </a:r>
            </a:p>
          </p:txBody>
        </p:sp>
        <p:sp>
          <p:nvSpPr>
            <p:cNvPr id="40992" name="Text Box 33"/>
            <p:cNvSpPr txBox="1">
              <a:spLocks noChangeArrowheads="1"/>
            </p:cNvSpPr>
            <p:nvPr/>
          </p:nvSpPr>
          <p:spPr bwMode="auto">
            <a:xfrm>
              <a:off x="3377" y="2640"/>
              <a:ext cx="3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N</a:t>
              </a:r>
            </a:p>
          </p:txBody>
        </p:sp>
        <p:sp>
          <p:nvSpPr>
            <p:cNvPr id="40993" name="Text Box 34"/>
            <p:cNvSpPr txBox="1">
              <a:spLocks noChangeArrowheads="1"/>
            </p:cNvSpPr>
            <p:nvPr/>
          </p:nvSpPr>
          <p:spPr bwMode="auto">
            <a:xfrm>
              <a:off x="3471" y="1632"/>
              <a:ext cx="3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M</a:t>
              </a:r>
            </a:p>
          </p:txBody>
        </p:sp>
        <p:sp>
          <p:nvSpPr>
            <p:cNvPr id="40994" name="Text Box 35"/>
            <p:cNvSpPr txBox="1">
              <a:spLocks noChangeArrowheads="1"/>
            </p:cNvSpPr>
            <p:nvPr/>
          </p:nvSpPr>
          <p:spPr bwMode="auto">
            <a:xfrm>
              <a:off x="3148" y="2640"/>
              <a:ext cx="3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F</a:t>
              </a:r>
            </a:p>
          </p:txBody>
        </p:sp>
        <p:sp>
          <p:nvSpPr>
            <p:cNvPr id="40995" name="Text Box 36"/>
            <p:cNvSpPr txBox="1">
              <a:spLocks noChangeArrowheads="1"/>
            </p:cNvSpPr>
            <p:nvPr/>
          </p:nvSpPr>
          <p:spPr bwMode="auto">
            <a:xfrm>
              <a:off x="3562" y="2640"/>
              <a:ext cx="3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E</a:t>
              </a:r>
            </a:p>
          </p:txBody>
        </p:sp>
        <p:sp>
          <p:nvSpPr>
            <p:cNvPr id="40996" name="Text Box 37"/>
            <p:cNvSpPr txBox="1">
              <a:spLocks noChangeArrowheads="1"/>
            </p:cNvSpPr>
            <p:nvPr/>
          </p:nvSpPr>
          <p:spPr bwMode="auto">
            <a:xfrm>
              <a:off x="4478" y="1632"/>
              <a:ext cx="32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D</a:t>
              </a:r>
            </a:p>
          </p:txBody>
        </p:sp>
        <p:sp>
          <p:nvSpPr>
            <p:cNvPr id="40997" name="Text Box 38"/>
            <p:cNvSpPr txBox="1">
              <a:spLocks noChangeArrowheads="1"/>
            </p:cNvSpPr>
            <p:nvPr/>
          </p:nvSpPr>
          <p:spPr bwMode="auto">
            <a:xfrm>
              <a:off x="4294" y="2601"/>
              <a:ext cx="3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C</a:t>
              </a:r>
            </a:p>
          </p:txBody>
        </p:sp>
        <p:sp>
          <p:nvSpPr>
            <p:cNvPr id="40998" name="Text Box 39"/>
            <p:cNvSpPr txBox="1">
              <a:spLocks noChangeArrowheads="1"/>
            </p:cNvSpPr>
            <p:nvPr/>
          </p:nvSpPr>
          <p:spPr bwMode="auto">
            <a:xfrm>
              <a:off x="2736" y="2641"/>
              <a:ext cx="322"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B</a:t>
              </a:r>
            </a:p>
          </p:txBody>
        </p:sp>
        <p:sp>
          <p:nvSpPr>
            <p:cNvPr id="40999" name="Text Box 40"/>
            <p:cNvSpPr txBox="1">
              <a:spLocks noChangeArrowheads="1"/>
            </p:cNvSpPr>
            <p:nvPr/>
          </p:nvSpPr>
          <p:spPr bwMode="auto">
            <a:xfrm>
              <a:off x="2965" y="1643"/>
              <a:ext cx="2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A</a:t>
              </a:r>
            </a:p>
          </p:txBody>
        </p:sp>
      </p:grpSp>
      <p:sp>
        <p:nvSpPr>
          <p:cNvPr id="41000" name="AutoShape 41"/>
          <p:cNvSpPr>
            <a:spLocks noChangeArrowheads="1"/>
          </p:cNvSpPr>
          <p:nvPr/>
        </p:nvSpPr>
        <p:spPr bwMode="auto">
          <a:xfrm>
            <a:off x="2271713" y="4700588"/>
            <a:ext cx="242887" cy="76200"/>
          </a:xfrm>
          <a:prstGeom prst="parallelogram">
            <a:avLst>
              <a:gd name="adj" fmla="val 8618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zh-CN" altLang="en-US" sz="2400">
              <a:latin typeface="Times New Roman" panose="02020603050405020304" pitchFamily="18" charset="0"/>
            </a:endParaRPr>
          </a:p>
        </p:txBody>
      </p:sp>
      <p:sp>
        <p:nvSpPr>
          <p:cNvPr id="41001" name="Text Box 42"/>
          <p:cNvSpPr txBox="1">
            <a:spLocks noChangeArrowheads="1"/>
          </p:cNvSpPr>
          <p:nvPr/>
        </p:nvSpPr>
        <p:spPr bwMode="auto">
          <a:xfrm>
            <a:off x="762000" y="4548188"/>
            <a:ext cx="7239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a:latin typeface="Times New Roman" panose="02020603050405020304" pitchFamily="18" charset="0"/>
              </a:rPr>
              <a:t>6</a:t>
            </a:r>
            <a:r>
              <a:rPr kumimoji="1" lang="zh-CN" altLang="en-US" sz="2400" b="1">
                <a:latin typeface="Times New Roman" panose="02020603050405020304" pitchFamily="18" charset="0"/>
              </a:rPr>
              <a:t>、如图在    </a:t>
            </a:r>
            <a:r>
              <a:rPr kumimoji="1" lang="en-US" altLang="zh-CN" sz="2400" b="1">
                <a:latin typeface="Times New Roman" panose="02020603050405020304" pitchFamily="18" charset="0"/>
              </a:rPr>
              <a:t>ABCD</a:t>
            </a:r>
            <a:r>
              <a:rPr kumimoji="1" lang="zh-CN" altLang="en-US" sz="2400" b="1">
                <a:latin typeface="Times New Roman" panose="02020603050405020304" pitchFamily="18" charset="0"/>
              </a:rPr>
              <a:t>中，</a:t>
            </a:r>
            <a:r>
              <a:rPr kumimoji="1" lang="en-US" altLang="zh-CN" sz="2400" b="1">
                <a:latin typeface="Times New Roman" panose="02020603050405020304" pitchFamily="18" charset="0"/>
              </a:rPr>
              <a:t>E</a:t>
            </a:r>
            <a:r>
              <a:rPr kumimoji="1" lang="zh-CN" altLang="en-US" sz="2400" b="1">
                <a:latin typeface="Times New Roman" panose="02020603050405020304" pitchFamily="18" charset="0"/>
              </a:rPr>
              <a:t>是</a:t>
            </a:r>
            <a:r>
              <a:rPr kumimoji="1" lang="en-US" altLang="zh-CN" sz="2400" b="1">
                <a:latin typeface="Times New Roman" panose="02020603050405020304" pitchFamily="18" charset="0"/>
              </a:rPr>
              <a:t>BC</a:t>
            </a:r>
            <a:r>
              <a:rPr kumimoji="1" lang="zh-CN" altLang="en-US" sz="2400" b="1">
                <a:latin typeface="Times New Roman" panose="02020603050405020304" pitchFamily="18" charset="0"/>
              </a:rPr>
              <a:t>的中点，</a:t>
            </a:r>
            <a:r>
              <a:rPr kumimoji="1" lang="en-US" altLang="zh-CN" sz="2400" b="1">
                <a:latin typeface="Times New Roman" panose="02020603050405020304" pitchFamily="18" charset="0"/>
              </a:rPr>
              <a:t>F</a:t>
            </a:r>
            <a:r>
              <a:rPr kumimoji="1" lang="zh-CN" altLang="en-US" sz="2400" b="1">
                <a:latin typeface="Times New Roman" panose="02020603050405020304" pitchFamily="18" charset="0"/>
              </a:rPr>
              <a:t>是</a:t>
            </a:r>
            <a:r>
              <a:rPr kumimoji="1" lang="en-US" altLang="zh-CN" sz="2400" b="1">
                <a:latin typeface="Times New Roman" panose="02020603050405020304" pitchFamily="18" charset="0"/>
              </a:rPr>
              <a:t>BE</a:t>
            </a:r>
            <a:r>
              <a:rPr kumimoji="1" lang="zh-CN" altLang="en-US" sz="2400" b="1">
                <a:latin typeface="Times New Roman" panose="02020603050405020304" pitchFamily="18" charset="0"/>
              </a:rPr>
              <a:t>的中点，</a:t>
            </a:r>
          </a:p>
        </p:txBody>
      </p:sp>
      <p:sp>
        <p:nvSpPr>
          <p:cNvPr id="41002" name="Rectangle 43"/>
          <p:cNvSpPr>
            <a:spLocks noChangeArrowheads="1"/>
          </p:cNvSpPr>
          <p:nvPr/>
        </p:nvSpPr>
        <p:spPr bwMode="auto">
          <a:xfrm>
            <a:off x="1295400" y="4929188"/>
            <a:ext cx="7013575"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kumimoji="1" lang="en-US" altLang="zh-CN" sz="2400" b="1">
                <a:latin typeface="Times New Roman" panose="02020603050405020304" pitchFamily="18" charset="0"/>
              </a:rPr>
              <a:t>AE</a:t>
            </a:r>
            <a:r>
              <a:rPr kumimoji="1" lang="zh-CN" altLang="en-US" sz="2400" b="1">
                <a:latin typeface="Times New Roman" panose="02020603050405020304" pitchFamily="18" charset="0"/>
              </a:rPr>
              <a:t>与</a:t>
            </a:r>
            <a:r>
              <a:rPr kumimoji="1" lang="en-US" altLang="zh-CN" sz="2400" b="1">
                <a:latin typeface="Times New Roman" panose="02020603050405020304" pitchFamily="18" charset="0"/>
              </a:rPr>
              <a:t>DF</a:t>
            </a:r>
            <a:r>
              <a:rPr kumimoji="1" lang="zh-CN" altLang="en-US" sz="2400" b="1">
                <a:latin typeface="Times New Roman" panose="02020603050405020304" pitchFamily="18" charset="0"/>
              </a:rPr>
              <a:t>交于点</a:t>
            </a:r>
            <a:r>
              <a:rPr kumimoji="1" lang="en-US" altLang="zh-CN" sz="2400" b="1">
                <a:latin typeface="Times New Roman" panose="02020603050405020304" pitchFamily="18" charset="0"/>
              </a:rPr>
              <a:t>H</a:t>
            </a:r>
            <a:r>
              <a:rPr kumimoji="1" lang="zh-CN" altLang="en-US" sz="2400" b="1">
                <a:latin typeface="Times New Roman" panose="02020603050405020304" pitchFamily="18" charset="0"/>
              </a:rPr>
              <a:t>，过点</a:t>
            </a:r>
            <a:r>
              <a:rPr kumimoji="1" lang="en-US" altLang="zh-CN" sz="2400" b="1">
                <a:latin typeface="Times New Roman" panose="02020603050405020304" pitchFamily="18" charset="0"/>
              </a:rPr>
              <a:t>H</a:t>
            </a:r>
            <a:r>
              <a:rPr kumimoji="1" lang="zh-CN" altLang="en-US" sz="2400" b="1">
                <a:latin typeface="Times New Roman" panose="02020603050405020304" pitchFamily="18" charset="0"/>
              </a:rPr>
              <a:t>作</a:t>
            </a:r>
            <a:r>
              <a:rPr kumimoji="1" lang="en-US" altLang="zh-CN" sz="2400" b="1">
                <a:latin typeface="Times New Roman" panose="02020603050405020304" pitchFamily="18" charset="0"/>
              </a:rPr>
              <a:t>MN⊥AD</a:t>
            </a:r>
            <a:r>
              <a:rPr kumimoji="1" lang="zh-CN" altLang="en-US" sz="2400" b="1">
                <a:latin typeface="Times New Roman" panose="02020603050405020304" pitchFamily="18" charset="0"/>
              </a:rPr>
              <a:t>，垂足为</a:t>
            </a:r>
            <a:r>
              <a:rPr kumimoji="1" lang="en-US" altLang="zh-CN" sz="2400" b="1">
                <a:latin typeface="Times New Roman" panose="02020603050405020304" pitchFamily="18" charset="0"/>
              </a:rPr>
              <a:t>M</a:t>
            </a:r>
            <a:r>
              <a:rPr kumimoji="1" lang="zh-CN" altLang="en-US" sz="2400" b="1">
                <a:latin typeface="Times New Roman" panose="02020603050405020304" pitchFamily="18" charset="0"/>
              </a:rPr>
              <a:t>，</a:t>
            </a:r>
          </a:p>
          <a:p>
            <a:pPr>
              <a:spcBef>
                <a:spcPct val="50000"/>
              </a:spcBef>
            </a:pPr>
            <a:r>
              <a:rPr kumimoji="1" lang="zh-CN" altLang="en-US" sz="2400" b="1">
                <a:latin typeface="Times New Roman" panose="02020603050405020304" pitchFamily="18" charset="0"/>
              </a:rPr>
              <a:t>交</a:t>
            </a:r>
            <a:r>
              <a:rPr kumimoji="1" lang="en-US" altLang="zh-CN" sz="2400" b="1">
                <a:latin typeface="Times New Roman" panose="02020603050405020304" pitchFamily="18" charset="0"/>
              </a:rPr>
              <a:t>BC</a:t>
            </a:r>
            <a:r>
              <a:rPr kumimoji="1" lang="zh-CN" altLang="en-US" sz="2400" b="1">
                <a:latin typeface="Times New Roman" panose="02020603050405020304" pitchFamily="18" charset="0"/>
              </a:rPr>
              <a:t>于</a:t>
            </a:r>
            <a:r>
              <a:rPr kumimoji="1" lang="en-US" altLang="zh-CN" sz="2400" b="1">
                <a:latin typeface="Times New Roman" panose="02020603050405020304" pitchFamily="18" charset="0"/>
              </a:rPr>
              <a:t>N</a:t>
            </a:r>
            <a:r>
              <a:rPr kumimoji="1" lang="zh-CN" altLang="en-US" sz="2400" b="1">
                <a:latin typeface="Times New Roman" panose="02020603050405020304" pitchFamily="18" charset="0"/>
              </a:rPr>
              <a:t>，则</a:t>
            </a:r>
            <a:r>
              <a:rPr kumimoji="1" lang="en-US" altLang="zh-CN" sz="2400" b="1">
                <a:latin typeface="Times New Roman" panose="02020603050405020304" pitchFamily="18" charset="0"/>
              </a:rPr>
              <a:t>NH:MH=______</a:t>
            </a:r>
            <a:r>
              <a:rPr kumimoji="1" lang="zh-CN" altLang="en-US" sz="2400" b="1">
                <a:latin typeface="Times New Roman" panose="02020603050405020304" pitchFamily="18" charset="0"/>
              </a:rPr>
              <a:t>。   </a:t>
            </a:r>
          </a:p>
        </p:txBody>
      </p:sp>
      <p:grpSp>
        <p:nvGrpSpPr>
          <p:cNvPr id="6" name="Group 44"/>
          <p:cNvGrpSpPr/>
          <p:nvPr/>
        </p:nvGrpSpPr>
        <p:grpSpPr bwMode="auto">
          <a:xfrm>
            <a:off x="4191000" y="1347788"/>
            <a:ext cx="336550" cy="762000"/>
            <a:chOff x="2640" y="960"/>
            <a:chExt cx="212" cy="480"/>
          </a:xfrm>
        </p:grpSpPr>
        <p:sp>
          <p:nvSpPr>
            <p:cNvPr id="41004" name="Rectangle 45"/>
            <p:cNvSpPr>
              <a:spLocks noChangeArrowheads="1"/>
            </p:cNvSpPr>
            <p:nvPr/>
          </p:nvSpPr>
          <p:spPr bwMode="auto">
            <a:xfrm>
              <a:off x="2640" y="960"/>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400">
                  <a:solidFill>
                    <a:schemeClr val="accent2"/>
                  </a:solidFill>
                  <a:latin typeface="Times New Roman" panose="02020603050405020304" pitchFamily="18" charset="0"/>
                </a:rPr>
                <a:t>5</a:t>
              </a:r>
            </a:p>
          </p:txBody>
        </p:sp>
        <p:sp>
          <p:nvSpPr>
            <p:cNvPr id="41005" name="Rectangle 46"/>
            <p:cNvSpPr>
              <a:spLocks noChangeArrowheads="1"/>
            </p:cNvSpPr>
            <p:nvPr/>
          </p:nvSpPr>
          <p:spPr bwMode="auto">
            <a:xfrm>
              <a:off x="2640" y="1152"/>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400">
                  <a:solidFill>
                    <a:schemeClr val="accent2"/>
                  </a:solidFill>
                  <a:latin typeface="Times New Roman" panose="02020603050405020304" pitchFamily="18" charset="0"/>
                </a:rPr>
                <a:t>8</a:t>
              </a:r>
            </a:p>
          </p:txBody>
        </p:sp>
      </p:grpSp>
      <p:grpSp>
        <p:nvGrpSpPr>
          <p:cNvPr id="7" name="Group 47"/>
          <p:cNvGrpSpPr/>
          <p:nvPr/>
        </p:nvGrpSpPr>
        <p:grpSpPr bwMode="auto">
          <a:xfrm>
            <a:off x="2590800" y="1347788"/>
            <a:ext cx="336550" cy="762000"/>
            <a:chOff x="1632" y="960"/>
            <a:chExt cx="212" cy="480"/>
          </a:xfrm>
        </p:grpSpPr>
        <p:sp>
          <p:nvSpPr>
            <p:cNvPr id="41007" name="Rectangle 48"/>
            <p:cNvSpPr>
              <a:spLocks noChangeArrowheads="1"/>
            </p:cNvSpPr>
            <p:nvPr/>
          </p:nvSpPr>
          <p:spPr bwMode="auto">
            <a:xfrm>
              <a:off x="1632" y="960"/>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400">
                  <a:solidFill>
                    <a:schemeClr val="accent2"/>
                  </a:solidFill>
                  <a:latin typeface="Times New Roman" panose="02020603050405020304" pitchFamily="18" charset="0"/>
                </a:rPr>
                <a:t>5</a:t>
              </a:r>
            </a:p>
          </p:txBody>
        </p:sp>
        <p:sp>
          <p:nvSpPr>
            <p:cNvPr id="41008" name="Rectangle 49"/>
            <p:cNvSpPr>
              <a:spLocks noChangeArrowheads="1"/>
            </p:cNvSpPr>
            <p:nvPr/>
          </p:nvSpPr>
          <p:spPr bwMode="auto">
            <a:xfrm>
              <a:off x="1632" y="1152"/>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400">
                  <a:solidFill>
                    <a:schemeClr val="accent2"/>
                  </a:solidFill>
                  <a:latin typeface="Times New Roman" panose="02020603050405020304" pitchFamily="18" charset="0"/>
                </a:rPr>
                <a:t>8</a:t>
              </a:r>
            </a:p>
          </p:txBody>
        </p:sp>
      </p:grpSp>
      <p:grpSp>
        <p:nvGrpSpPr>
          <p:cNvPr id="8" name="Group 50"/>
          <p:cNvGrpSpPr/>
          <p:nvPr/>
        </p:nvGrpSpPr>
        <p:grpSpPr bwMode="auto">
          <a:xfrm>
            <a:off x="5791200" y="1347788"/>
            <a:ext cx="488950" cy="762000"/>
            <a:chOff x="3648" y="960"/>
            <a:chExt cx="308" cy="480"/>
          </a:xfrm>
        </p:grpSpPr>
        <p:sp>
          <p:nvSpPr>
            <p:cNvPr id="41010" name="Rectangle 51"/>
            <p:cNvSpPr>
              <a:spLocks noChangeArrowheads="1"/>
            </p:cNvSpPr>
            <p:nvPr/>
          </p:nvSpPr>
          <p:spPr bwMode="auto">
            <a:xfrm>
              <a:off x="3648" y="96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400">
                  <a:solidFill>
                    <a:schemeClr val="accent2"/>
                  </a:solidFill>
                  <a:latin typeface="Times New Roman" panose="02020603050405020304" pitchFamily="18" charset="0"/>
                </a:rPr>
                <a:t>25</a:t>
              </a:r>
            </a:p>
          </p:txBody>
        </p:sp>
        <p:sp>
          <p:nvSpPr>
            <p:cNvPr id="41011" name="Rectangle 52"/>
            <p:cNvSpPr>
              <a:spLocks noChangeArrowheads="1"/>
            </p:cNvSpPr>
            <p:nvPr/>
          </p:nvSpPr>
          <p:spPr bwMode="auto">
            <a:xfrm>
              <a:off x="3648" y="115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400">
                  <a:solidFill>
                    <a:schemeClr val="accent2"/>
                  </a:solidFill>
                  <a:latin typeface="Times New Roman" panose="02020603050405020304" pitchFamily="18" charset="0"/>
                </a:rPr>
                <a:t>64</a:t>
              </a:r>
            </a:p>
          </p:txBody>
        </p:sp>
      </p:grpSp>
      <p:sp>
        <p:nvSpPr>
          <p:cNvPr id="41012" name="Text Box 53"/>
          <p:cNvSpPr txBox="1">
            <a:spLocks noChangeArrowheads="1"/>
          </p:cNvSpPr>
          <p:nvPr/>
        </p:nvSpPr>
        <p:spPr bwMode="auto">
          <a:xfrm>
            <a:off x="4724400" y="5462588"/>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solidFill>
                  <a:srgbClr val="FF0000"/>
                </a:solidFill>
                <a:latin typeface="Times New Roman" panose="02020603050405020304" pitchFamily="18" charset="0"/>
              </a:rPr>
              <a:t>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out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41012"/>
                                        </p:tgtEl>
                                        <p:attrNameLst>
                                          <p:attrName>style.visibility</p:attrName>
                                        </p:attrNameLst>
                                      </p:cBhvr>
                                      <p:to>
                                        <p:strVal val="visible"/>
                                      </p:to>
                                    </p:set>
                                    <p:animEffect transition="in" filter="barn(outVertical)">
                                      <p:cBhvr>
                                        <p:cTn id="27" dur="500"/>
                                        <p:tgtEl>
                                          <p:spTgt spid="41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4294967295"/>
          </p:nvPr>
        </p:nvSpPr>
        <p:spPr>
          <a:xfrm>
            <a:off x="0" y="1536700"/>
            <a:ext cx="7772400" cy="623888"/>
          </a:xfrm>
        </p:spPr>
        <p:txBody>
          <a:bodyPr/>
          <a:lstStyle/>
          <a:p>
            <a:r>
              <a:rPr lang="zh-CN" altLang="en-US" b="1" dirty="0"/>
              <a:t>今天我们学习相似三角形哪些性质？</a:t>
            </a:r>
          </a:p>
        </p:txBody>
      </p:sp>
      <p:sp>
        <p:nvSpPr>
          <p:cNvPr id="41987" name="Rectangle 4"/>
          <p:cNvSpPr>
            <a:spLocks noChangeArrowheads="1"/>
          </p:cNvSpPr>
          <p:nvPr/>
        </p:nvSpPr>
        <p:spPr bwMode="auto">
          <a:xfrm>
            <a:off x="814387" y="2393950"/>
            <a:ext cx="738505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kumimoji="1" lang="en-US" altLang="zh-CN" sz="2800" b="1" dirty="0">
                <a:latin typeface="Times New Roman" panose="02020603050405020304" pitchFamily="18" charset="0"/>
                <a:ea typeface="华文行楷" panose="02010800040101010101" pitchFamily="2" charset="-122"/>
              </a:rPr>
              <a:t>1</a:t>
            </a:r>
            <a:r>
              <a:rPr kumimoji="1" lang="zh-CN" altLang="en-US" sz="2800" b="1" dirty="0">
                <a:latin typeface="Times New Roman" panose="02020603050405020304" pitchFamily="18" charset="0"/>
                <a:ea typeface="华文行楷" panose="02010800040101010101" pitchFamily="2" charset="-122"/>
              </a:rPr>
              <a:t>、相似三角形</a:t>
            </a:r>
            <a:r>
              <a:rPr kumimoji="1" lang="zh-CN" altLang="en-US" sz="2800" b="1" dirty="0">
                <a:solidFill>
                  <a:srgbClr val="FF0000"/>
                </a:solidFill>
                <a:latin typeface="Times New Roman" panose="02020603050405020304" pitchFamily="18" charset="0"/>
                <a:ea typeface="华文行楷" panose="02010800040101010101" pitchFamily="2" charset="-122"/>
              </a:rPr>
              <a:t>对应高的比</a:t>
            </a:r>
            <a:r>
              <a:rPr kumimoji="1" lang="zh-CN" altLang="en-US" sz="2800" b="1" dirty="0">
                <a:latin typeface="Times New Roman" panose="02020603050405020304" pitchFamily="18" charset="0"/>
                <a:ea typeface="华文行楷" panose="02010800040101010101" pitchFamily="2" charset="-122"/>
              </a:rPr>
              <a:t>等于</a:t>
            </a:r>
            <a:r>
              <a:rPr kumimoji="1" lang="zh-CN" altLang="en-US" sz="2800" b="1" dirty="0">
                <a:solidFill>
                  <a:srgbClr val="FF0000"/>
                </a:solidFill>
                <a:latin typeface="Times New Roman" panose="02020603050405020304" pitchFamily="18" charset="0"/>
                <a:ea typeface="华文行楷" panose="02010800040101010101" pitchFamily="2" charset="-122"/>
              </a:rPr>
              <a:t>相似比</a:t>
            </a:r>
            <a:r>
              <a:rPr kumimoji="1" lang="en-US" altLang="zh-CN" sz="2800" b="1" dirty="0">
                <a:solidFill>
                  <a:srgbClr val="FF0000"/>
                </a:solidFill>
                <a:latin typeface="Times New Roman" panose="02020603050405020304" pitchFamily="18" charset="0"/>
                <a:ea typeface="华文行楷" panose="02010800040101010101" pitchFamily="2" charset="-122"/>
              </a:rPr>
              <a:t>,</a:t>
            </a:r>
          </a:p>
          <a:p>
            <a:pPr>
              <a:spcBef>
                <a:spcPct val="50000"/>
              </a:spcBef>
            </a:pPr>
            <a:r>
              <a:rPr kumimoji="1" lang="en-US" altLang="zh-CN" sz="2800" b="1" dirty="0">
                <a:solidFill>
                  <a:srgbClr val="FF0000"/>
                </a:solidFill>
                <a:latin typeface="Times New Roman" panose="02020603050405020304" pitchFamily="18" charset="0"/>
                <a:ea typeface="华文行楷" panose="02010800040101010101" pitchFamily="2" charset="-122"/>
              </a:rPr>
              <a:t>      </a:t>
            </a:r>
            <a:r>
              <a:rPr kumimoji="1" lang="zh-CN" altLang="en-US" sz="2800" b="1" dirty="0">
                <a:latin typeface="Times New Roman" panose="02020603050405020304" pitchFamily="18" charset="0"/>
                <a:ea typeface="华文行楷" panose="02010800040101010101" pitchFamily="2" charset="-122"/>
              </a:rPr>
              <a:t>相似三角形</a:t>
            </a:r>
            <a:r>
              <a:rPr kumimoji="1" lang="zh-CN" altLang="en-US" sz="2800" b="1" dirty="0">
                <a:solidFill>
                  <a:srgbClr val="FF0000"/>
                </a:solidFill>
                <a:latin typeface="Times New Roman" panose="02020603050405020304" pitchFamily="18" charset="0"/>
                <a:ea typeface="华文行楷" panose="02010800040101010101" pitchFamily="2" charset="-122"/>
              </a:rPr>
              <a:t>对应中线的比</a:t>
            </a:r>
            <a:r>
              <a:rPr kumimoji="1" lang="zh-CN" altLang="en-US" sz="2800" b="1" dirty="0">
                <a:latin typeface="Times New Roman" panose="02020603050405020304" pitchFamily="18" charset="0"/>
                <a:ea typeface="华文行楷" panose="02010800040101010101" pitchFamily="2" charset="-122"/>
              </a:rPr>
              <a:t>等于</a:t>
            </a:r>
            <a:r>
              <a:rPr kumimoji="1" lang="zh-CN" altLang="en-US" sz="2800" b="1" dirty="0">
                <a:solidFill>
                  <a:srgbClr val="FF0000"/>
                </a:solidFill>
                <a:latin typeface="Times New Roman" panose="02020603050405020304" pitchFamily="18" charset="0"/>
                <a:ea typeface="华文行楷" panose="02010800040101010101" pitchFamily="2" charset="-122"/>
              </a:rPr>
              <a:t>相似比</a:t>
            </a:r>
            <a:r>
              <a:rPr kumimoji="1" lang="en-US" altLang="zh-CN" sz="2800" b="1" dirty="0">
                <a:solidFill>
                  <a:srgbClr val="FF0000"/>
                </a:solidFill>
                <a:latin typeface="Times New Roman" panose="02020603050405020304" pitchFamily="18" charset="0"/>
                <a:ea typeface="华文行楷" panose="02010800040101010101" pitchFamily="2" charset="-122"/>
              </a:rPr>
              <a:t>,</a:t>
            </a:r>
            <a:endParaRPr kumimoji="1" lang="en-US" altLang="zh-CN" sz="2800" b="1" dirty="0">
              <a:latin typeface="Times New Roman" panose="02020603050405020304" pitchFamily="18" charset="0"/>
              <a:ea typeface="华文行楷" panose="02010800040101010101" pitchFamily="2" charset="-122"/>
            </a:endParaRPr>
          </a:p>
          <a:p>
            <a:pPr>
              <a:spcBef>
                <a:spcPct val="50000"/>
              </a:spcBef>
            </a:pPr>
            <a:r>
              <a:rPr kumimoji="1" lang="en-US" altLang="zh-CN" sz="2800" b="1" dirty="0">
                <a:latin typeface="Times New Roman" panose="02020603050405020304" pitchFamily="18" charset="0"/>
                <a:ea typeface="华文行楷" panose="02010800040101010101" pitchFamily="2" charset="-122"/>
              </a:rPr>
              <a:t>     </a:t>
            </a:r>
            <a:r>
              <a:rPr kumimoji="1" lang="zh-CN" altLang="en-US" sz="2800" b="1" dirty="0">
                <a:latin typeface="Times New Roman" panose="02020603050405020304" pitchFamily="18" charset="0"/>
                <a:ea typeface="华文行楷" panose="02010800040101010101" pitchFamily="2" charset="-122"/>
              </a:rPr>
              <a:t>相似三角形</a:t>
            </a:r>
            <a:r>
              <a:rPr kumimoji="1" lang="zh-CN" altLang="en-US" sz="2800" b="1" dirty="0">
                <a:solidFill>
                  <a:srgbClr val="FF0000"/>
                </a:solidFill>
                <a:latin typeface="Times New Roman" panose="02020603050405020304" pitchFamily="18" charset="0"/>
                <a:ea typeface="华文行楷" panose="02010800040101010101" pitchFamily="2" charset="-122"/>
              </a:rPr>
              <a:t>对应角平分线</a:t>
            </a:r>
            <a:r>
              <a:rPr kumimoji="1" lang="zh-CN" altLang="en-US" sz="2800" b="1" dirty="0">
                <a:solidFill>
                  <a:srgbClr val="FF00FF"/>
                </a:solidFill>
                <a:latin typeface="Times New Roman" panose="02020603050405020304" pitchFamily="18" charset="0"/>
                <a:ea typeface="华文行楷" panose="02010800040101010101" pitchFamily="2" charset="-122"/>
              </a:rPr>
              <a:t>的比</a:t>
            </a:r>
            <a:r>
              <a:rPr kumimoji="1" lang="zh-CN" altLang="en-US" sz="2800" b="1" dirty="0">
                <a:latin typeface="Times New Roman" panose="02020603050405020304" pitchFamily="18" charset="0"/>
                <a:ea typeface="华文行楷" panose="02010800040101010101" pitchFamily="2" charset="-122"/>
              </a:rPr>
              <a:t>等于</a:t>
            </a:r>
            <a:r>
              <a:rPr kumimoji="1" lang="zh-CN" altLang="en-US" sz="2800" b="1" dirty="0">
                <a:solidFill>
                  <a:srgbClr val="FF00FF"/>
                </a:solidFill>
                <a:latin typeface="Times New Roman" panose="02020603050405020304" pitchFamily="18" charset="0"/>
                <a:ea typeface="华文行楷" panose="02010800040101010101" pitchFamily="2" charset="-122"/>
              </a:rPr>
              <a:t>相似比</a:t>
            </a:r>
            <a:r>
              <a:rPr kumimoji="1" lang="zh-CN" altLang="en-US" sz="2800" b="1" dirty="0">
                <a:latin typeface="Times New Roman" panose="02020603050405020304" pitchFamily="18" charset="0"/>
                <a:ea typeface="华文行楷" panose="02010800040101010101" pitchFamily="2" charset="-122"/>
              </a:rPr>
              <a:t>。</a:t>
            </a:r>
          </a:p>
        </p:txBody>
      </p:sp>
      <p:sp>
        <p:nvSpPr>
          <p:cNvPr id="41988" name="Rectangle 5"/>
          <p:cNvSpPr>
            <a:spLocks noChangeArrowheads="1"/>
          </p:cNvSpPr>
          <p:nvPr/>
        </p:nvSpPr>
        <p:spPr bwMode="auto">
          <a:xfrm>
            <a:off x="814387" y="4616450"/>
            <a:ext cx="70294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en-US" altLang="zh-CN" sz="2800" b="1" dirty="0">
                <a:latin typeface="Times New Roman" panose="02020603050405020304" pitchFamily="18" charset="0"/>
                <a:ea typeface="华文行楷" panose="02010800040101010101" pitchFamily="2" charset="-122"/>
              </a:rPr>
              <a:t>2</a:t>
            </a:r>
            <a:r>
              <a:rPr kumimoji="1" lang="zh-CN" altLang="en-US" sz="2800" b="1" dirty="0">
                <a:latin typeface="Times New Roman" panose="02020603050405020304" pitchFamily="18" charset="0"/>
                <a:ea typeface="华文行楷" panose="02010800040101010101" pitchFamily="2" charset="-122"/>
              </a:rPr>
              <a:t>、相似三角形</a:t>
            </a:r>
            <a:r>
              <a:rPr kumimoji="1" lang="zh-CN" altLang="en-US" sz="2800" b="1" dirty="0">
                <a:solidFill>
                  <a:srgbClr val="FF0000"/>
                </a:solidFill>
                <a:latin typeface="Times New Roman" panose="02020603050405020304" pitchFamily="18" charset="0"/>
                <a:ea typeface="华文行楷" panose="02010800040101010101" pitchFamily="2" charset="-122"/>
              </a:rPr>
              <a:t>周长的比</a:t>
            </a:r>
            <a:r>
              <a:rPr kumimoji="1" lang="zh-CN" altLang="en-US" sz="2800" b="1" dirty="0">
                <a:latin typeface="Times New Roman" panose="02020603050405020304" pitchFamily="18" charset="0"/>
                <a:ea typeface="华文行楷" panose="02010800040101010101" pitchFamily="2" charset="-122"/>
              </a:rPr>
              <a:t>等于</a:t>
            </a:r>
            <a:r>
              <a:rPr kumimoji="1" lang="zh-CN" altLang="en-US" sz="2800" b="1" dirty="0">
                <a:solidFill>
                  <a:srgbClr val="FF00FF"/>
                </a:solidFill>
                <a:latin typeface="Times New Roman" panose="02020603050405020304" pitchFamily="18" charset="0"/>
                <a:ea typeface="华文行楷" panose="02010800040101010101" pitchFamily="2" charset="-122"/>
              </a:rPr>
              <a:t>相似比</a:t>
            </a:r>
            <a:r>
              <a:rPr kumimoji="1" lang="zh-CN" altLang="en-US" sz="2800" b="1" dirty="0">
                <a:latin typeface="Times New Roman" panose="02020603050405020304" pitchFamily="18" charset="0"/>
                <a:ea typeface="华文行楷" panose="02010800040101010101" pitchFamily="2" charset="-122"/>
              </a:rPr>
              <a:t>，</a:t>
            </a:r>
          </a:p>
          <a:p>
            <a:r>
              <a:rPr kumimoji="1" lang="zh-CN" altLang="en-US" sz="2800" b="1" dirty="0">
                <a:latin typeface="Times New Roman" panose="02020603050405020304" pitchFamily="18" charset="0"/>
                <a:ea typeface="华文行楷" panose="02010800040101010101" pitchFamily="2" charset="-122"/>
              </a:rPr>
              <a:t>     相似三角形</a:t>
            </a:r>
            <a:r>
              <a:rPr kumimoji="1" lang="zh-CN" altLang="en-US" sz="2800" b="1" dirty="0">
                <a:solidFill>
                  <a:srgbClr val="FF0000"/>
                </a:solidFill>
                <a:latin typeface="Times New Roman" panose="02020603050405020304" pitchFamily="18" charset="0"/>
                <a:ea typeface="华文行楷" panose="02010800040101010101" pitchFamily="2" charset="-122"/>
              </a:rPr>
              <a:t>面积的比</a:t>
            </a:r>
            <a:r>
              <a:rPr kumimoji="1" lang="zh-CN" altLang="en-US" sz="2800" b="1" dirty="0">
                <a:latin typeface="Times New Roman" panose="02020603050405020304" pitchFamily="18" charset="0"/>
                <a:ea typeface="华文行楷" panose="02010800040101010101" pitchFamily="2" charset="-122"/>
              </a:rPr>
              <a:t>等于</a:t>
            </a:r>
            <a:r>
              <a:rPr kumimoji="1" lang="zh-CN" altLang="en-US" sz="2800" b="1" dirty="0">
                <a:solidFill>
                  <a:srgbClr val="FF00FF"/>
                </a:solidFill>
                <a:latin typeface="Times New Roman" panose="02020603050405020304" pitchFamily="18" charset="0"/>
                <a:ea typeface="华文行楷" panose="02010800040101010101" pitchFamily="2" charset="-122"/>
              </a:rPr>
              <a:t>相似比的平方</a:t>
            </a:r>
            <a:r>
              <a:rPr kumimoji="1" lang="zh-CN" altLang="en-US" sz="2800" b="1" dirty="0">
                <a:latin typeface="Times New Roman" panose="02020603050405020304" pitchFamily="18" charset="0"/>
                <a:ea typeface="华文行楷" panose="02010800040101010101" pitchFamily="2" charset="-122"/>
              </a:rPr>
              <a:t>。</a:t>
            </a:r>
          </a:p>
        </p:txBody>
      </p:sp>
      <p:sp>
        <p:nvSpPr>
          <p:cNvPr id="41989" name="TextBox 8"/>
          <p:cNvSpPr txBox="1">
            <a:spLocks noChangeArrowheads="1"/>
          </p:cNvSpPr>
          <p:nvPr/>
        </p:nvSpPr>
        <p:spPr bwMode="auto">
          <a:xfrm>
            <a:off x="885825" y="747713"/>
            <a:ext cx="3000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3600" b="1" dirty="0">
                <a:solidFill>
                  <a:srgbClr val="FF0000"/>
                </a:solidFill>
                <a:latin typeface="华文新魏" panose="02010800040101010101" pitchFamily="2" charset="-122"/>
                <a:ea typeface="华文新魏" panose="02010800040101010101" pitchFamily="2" charset="-122"/>
              </a:rPr>
              <a:t>课堂小结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dissolve">
                                      <p:cBhvr>
                                        <p:cTn id="7"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0" y="785813"/>
            <a:ext cx="8358188" cy="1143000"/>
          </a:xfrm>
        </p:spPr>
        <p:txBody>
          <a:bodyPr>
            <a:normAutofit/>
          </a:bodyPr>
          <a:lstStyle/>
          <a:p>
            <a:r>
              <a:rPr lang="zh-CN" altLang="en-US" sz="3200" b="1" dirty="0"/>
              <a:t>        已知</a:t>
            </a:r>
            <a:r>
              <a:rPr lang="zh-CN" altLang="en-US" dirty="0"/>
              <a:t>： </a:t>
            </a:r>
            <a:r>
              <a:rPr lang="zh-CN" altLang="en-US" sz="3200" b="1" dirty="0">
                <a:solidFill>
                  <a:schemeClr val="tx1"/>
                </a:solidFill>
                <a:ea typeface="楷体_GB2312" pitchFamily="49" charset="-122"/>
              </a:rPr>
              <a:t>∆</a:t>
            </a:r>
            <a:r>
              <a:rPr lang="en-US" altLang="zh-CN" sz="3200" b="1" dirty="0">
                <a:solidFill>
                  <a:schemeClr val="tx1"/>
                </a:solidFill>
                <a:ea typeface="楷体_GB2312" pitchFamily="49" charset="-122"/>
              </a:rPr>
              <a:t>ABC∽∆A’B’C’</a:t>
            </a:r>
            <a:r>
              <a:rPr lang="zh-CN" altLang="en-US" sz="3200" b="1" dirty="0">
                <a:solidFill>
                  <a:schemeClr val="tx1"/>
                </a:solidFill>
                <a:ea typeface="楷体_GB2312" pitchFamily="49" charset="-122"/>
              </a:rPr>
              <a:t>，根据相似的定义，我们有哪些结论？</a:t>
            </a:r>
          </a:p>
        </p:txBody>
      </p:sp>
      <p:sp>
        <p:nvSpPr>
          <p:cNvPr id="30723" name="Text Box 4"/>
          <p:cNvSpPr txBox="1">
            <a:spLocks noChangeArrowheads="1"/>
          </p:cNvSpPr>
          <p:nvPr/>
        </p:nvSpPr>
        <p:spPr bwMode="auto">
          <a:xfrm>
            <a:off x="838200" y="228600"/>
            <a:ext cx="2500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3600" b="1" dirty="0">
                <a:solidFill>
                  <a:srgbClr val="FF0000"/>
                </a:solidFill>
                <a:latin typeface="华文新魏" panose="02010800040101010101" pitchFamily="2" charset="-122"/>
                <a:ea typeface="华文新魏" panose="02010800040101010101" pitchFamily="2" charset="-122"/>
              </a:rPr>
              <a:t>情境引入：</a:t>
            </a:r>
          </a:p>
        </p:txBody>
      </p:sp>
      <p:grpSp>
        <p:nvGrpSpPr>
          <p:cNvPr id="2" name="Group 5"/>
          <p:cNvGrpSpPr/>
          <p:nvPr/>
        </p:nvGrpSpPr>
        <p:grpSpPr bwMode="auto">
          <a:xfrm>
            <a:off x="2133600" y="1928813"/>
            <a:ext cx="2667000" cy="2057400"/>
            <a:chOff x="1344" y="1296"/>
            <a:chExt cx="1680" cy="1296"/>
          </a:xfrm>
        </p:grpSpPr>
        <p:sp>
          <p:nvSpPr>
            <p:cNvPr id="30725" name="AutoShape 6"/>
            <p:cNvSpPr>
              <a:spLocks noChangeArrowheads="1"/>
            </p:cNvSpPr>
            <p:nvPr/>
          </p:nvSpPr>
          <p:spPr bwMode="auto">
            <a:xfrm>
              <a:off x="1584" y="1536"/>
              <a:ext cx="1152" cy="912"/>
            </a:xfrm>
            <a:prstGeom prst="triangle">
              <a:avLst>
                <a:gd name="adj" fmla="val 79426"/>
              </a:avLst>
            </a:prstGeom>
            <a:solidFill>
              <a:schemeClr val="accent1"/>
            </a:solidFill>
            <a:ln w="9525">
              <a:solidFill>
                <a:schemeClr val="tx1"/>
              </a:solidFill>
              <a:miter lim="800000"/>
            </a:ln>
          </p:spPr>
          <p:txBody>
            <a:bodyPr wrap="none" anchor="ctr"/>
            <a:lstStyle/>
            <a:p>
              <a:endParaRPr kumimoji="1" lang="zh-CN" altLang="en-US" sz="2400">
                <a:latin typeface="Times New Roman" panose="02020603050405020304" pitchFamily="18" charset="0"/>
              </a:endParaRPr>
            </a:p>
          </p:txBody>
        </p:sp>
        <p:sp>
          <p:nvSpPr>
            <p:cNvPr id="30726" name="Text Box 7"/>
            <p:cNvSpPr txBox="1">
              <a:spLocks noChangeArrowheads="1"/>
            </p:cNvSpPr>
            <p:nvPr/>
          </p:nvSpPr>
          <p:spPr bwMode="auto">
            <a:xfrm>
              <a:off x="2400" y="12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A</a:t>
              </a:r>
            </a:p>
          </p:txBody>
        </p:sp>
        <p:sp>
          <p:nvSpPr>
            <p:cNvPr id="30727" name="Text Box 8"/>
            <p:cNvSpPr txBox="1">
              <a:spLocks noChangeArrowheads="1"/>
            </p:cNvSpPr>
            <p:nvPr/>
          </p:nvSpPr>
          <p:spPr bwMode="auto">
            <a:xfrm>
              <a:off x="2736" y="23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C</a:t>
              </a:r>
            </a:p>
          </p:txBody>
        </p:sp>
        <p:sp>
          <p:nvSpPr>
            <p:cNvPr id="30728" name="Text Box 9"/>
            <p:cNvSpPr txBox="1">
              <a:spLocks noChangeArrowheads="1"/>
            </p:cNvSpPr>
            <p:nvPr/>
          </p:nvSpPr>
          <p:spPr bwMode="auto">
            <a:xfrm>
              <a:off x="1344" y="2304"/>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B</a:t>
              </a:r>
            </a:p>
          </p:txBody>
        </p:sp>
      </p:grpSp>
      <p:grpSp>
        <p:nvGrpSpPr>
          <p:cNvPr id="3" name="Group 10"/>
          <p:cNvGrpSpPr/>
          <p:nvPr/>
        </p:nvGrpSpPr>
        <p:grpSpPr bwMode="auto">
          <a:xfrm>
            <a:off x="5715000" y="2005013"/>
            <a:ext cx="2362200" cy="1763712"/>
            <a:chOff x="3072" y="1584"/>
            <a:chExt cx="1488" cy="972"/>
          </a:xfrm>
        </p:grpSpPr>
        <p:sp>
          <p:nvSpPr>
            <p:cNvPr id="30730" name="AutoShape 11"/>
            <p:cNvSpPr>
              <a:spLocks noChangeArrowheads="1"/>
            </p:cNvSpPr>
            <p:nvPr/>
          </p:nvSpPr>
          <p:spPr bwMode="auto">
            <a:xfrm>
              <a:off x="3312" y="1824"/>
              <a:ext cx="720" cy="624"/>
            </a:xfrm>
            <a:prstGeom prst="triangle">
              <a:avLst>
                <a:gd name="adj" fmla="val 79426"/>
              </a:avLst>
            </a:prstGeom>
            <a:solidFill>
              <a:schemeClr val="accent1"/>
            </a:solidFill>
            <a:ln w="9525">
              <a:solidFill>
                <a:schemeClr val="tx1"/>
              </a:solidFill>
              <a:miter lim="800000"/>
            </a:ln>
          </p:spPr>
          <p:txBody>
            <a:bodyPr wrap="none" anchor="ctr"/>
            <a:lstStyle/>
            <a:p>
              <a:endParaRPr kumimoji="1" lang="zh-CN" altLang="en-US" sz="2400">
                <a:latin typeface="Times New Roman" panose="02020603050405020304" pitchFamily="18" charset="0"/>
              </a:endParaRPr>
            </a:p>
          </p:txBody>
        </p:sp>
        <p:sp>
          <p:nvSpPr>
            <p:cNvPr id="30731" name="Text Box 12"/>
            <p:cNvSpPr txBox="1">
              <a:spLocks noChangeArrowheads="1"/>
            </p:cNvSpPr>
            <p:nvPr/>
          </p:nvSpPr>
          <p:spPr bwMode="auto">
            <a:xfrm>
              <a:off x="3072" y="2304"/>
              <a:ext cx="52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B′</a:t>
              </a:r>
            </a:p>
          </p:txBody>
        </p:sp>
        <p:sp>
          <p:nvSpPr>
            <p:cNvPr id="30732" name="Text Box 13"/>
            <p:cNvSpPr txBox="1">
              <a:spLocks noChangeArrowheads="1"/>
            </p:cNvSpPr>
            <p:nvPr/>
          </p:nvSpPr>
          <p:spPr bwMode="auto">
            <a:xfrm>
              <a:off x="3792" y="1584"/>
              <a:ext cx="52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A′</a:t>
              </a:r>
            </a:p>
          </p:txBody>
        </p:sp>
        <p:sp>
          <p:nvSpPr>
            <p:cNvPr id="30733" name="Text Box 14"/>
            <p:cNvSpPr txBox="1">
              <a:spLocks noChangeArrowheads="1"/>
            </p:cNvSpPr>
            <p:nvPr/>
          </p:nvSpPr>
          <p:spPr bwMode="auto">
            <a:xfrm>
              <a:off x="4032" y="2304"/>
              <a:ext cx="52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imes New Roman" panose="02020603050405020304" pitchFamily="18" charset="0"/>
                </a:rPr>
                <a:t>C′</a:t>
              </a:r>
            </a:p>
          </p:txBody>
        </p:sp>
      </p:grpSp>
      <p:sp>
        <p:nvSpPr>
          <p:cNvPr id="30734" name="Text Box 15"/>
          <p:cNvSpPr txBox="1">
            <a:spLocks noChangeArrowheads="1"/>
          </p:cNvSpPr>
          <p:nvPr/>
        </p:nvSpPr>
        <p:spPr bwMode="auto">
          <a:xfrm>
            <a:off x="989013" y="4071938"/>
            <a:ext cx="60309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800" b="1" dirty="0">
                <a:latin typeface="Times New Roman" panose="02020603050405020304" pitchFamily="18" charset="0"/>
              </a:rPr>
              <a:t>从对应边上看： </a:t>
            </a:r>
            <a:r>
              <a:rPr kumimoji="1" lang="en-US" altLang="zh-CN" sz="2800" b="1" dirty="0">
                <a:latin typeface="Times New Roman" panose="02020603050405020304" pitchFamily="18" charset="0"/>
              </a:rPr>
              <a:t>__________________</a:t>
            </a:r>
          </a:p>
        </p:txBody>
      </p:sp>
      <p:sp>
        <p:nvSpPr>
          <p:cNvPr id="30735" name="Text Box 16"/>
          <p:cNvSpPr txBox="1">
            <a:spLocks noChangeArrowheads="1"/>
          </p:cNvSpPr>
          <p:nvPr/>
        </p:nvSpPr>
        <p:spPr bwMode="auto">
          <a:xfrm>
            <a:off x="928688" y="4640263"/>
            <a:ext cx="77358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800" b="1" dirty="0">
                <a:latin typeface="Times New Roman" panose="02020603050405020304" pitchFamily="18" charset="0"/>
              </a:rPr>
              <a:t>从对应角上看：</a:t>
            </a:r>
            <a:r>
              <a:rPr kumimoji="1" lang="en-US" altLang="zh-CN" sz="2800" b="1" dirty="0">
                <a:latin typeface="Times New Roman" panose="02020603050405020304" pitchFamily="18" charset="0"/>
              </a:rPr>
              <a:t>____________________________</a:t>
            </a:r>
          </a:p>
        </p:txBody>
      </p:sp>
      <p:sp>
        <p:nvSpPr>
          <p:cNvPr id="30736" name="Text Box 17"/>
          <p:cNvSpPr txBox="1">
            <a:spLocks noChangeArrowheads="1"/>
          </p:cNvSpPr>
          <p:nvPr/>
        </p:nvSpPr>
        <p:spPr bwMode="auto">
          <a:xfrm>
            <a:off x="642938" y="5214938"/>
            <a:ext cx="8143875" cy="130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kumimoji="1" lang="zh-CN" altLang="en-US" sz="2800" b="1" dirty="0">
                <a:latin typeface="宋体" panose="02010600030101010101" pitchFamily="2" charset="-122"/>
              </a:rPr>
              <a:t>两个三角形相似，除了</a:t>
            </a:r>
            <a:r>
              <a:rPr kumimoji="1" lang="zh-CN" altLang="en-US" sz="2800" b="1" dirty="0">
                <a:solidFill>
                  <a:srgbClr val="FF0000"/>
                </a:solidFill>
                <a:latin typeface="宋体" panose="02010600030101010101" pitchFamily="2" charset="-122"/>
              </a:rPr>
              <a:t>对应边成比例、对应角相等</a:t>
            </a:r>
            <a:r>
              <a:rPr kumimoji="1" lang="zh-CN" altLang="en-US" sz="2800" b="1" dirty="0">
                <a:latin typeface="宋体" panose="02010600030101010101" pitchFamily="2" charset="-122"/>
              </a:rPr>
              <a:t>之外，我们还可以得到哪些结论？</a:t>
            </a:r>
            <a:r>
              <a:rPr kumimoji="1" lang="zh-CN" altLang="en-US" sz="2800" b="1" dirty="0">
                <a:latin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 calcmode="lin" valueType="num">
                                      <p:cBhvr additive="base">
                                        <p:cTn id="7" dur="500" fill="hold"/>
                                        <p:tgtEl>
                                          <p:spTgt spid="30723"/>
                                        </p:tgtEl>
                                        <p:attrNameLst>
                                          <p:attrName>ppt_x</p:attrName>
                                        </p:attrNameLst>
                                      </p:cBhvr>
                                      <p:tavLst>
                                        <p:tav tm="0">
                                          <p:val>
                                            <p:strVal val="0-#ppt_w/2"/>
                                          </p:val>
                                        </p:tav>
                                        <p:tav tm="100000">
                                          <p:val>
                                            <p:strVal val="#ppt_x"/>
                                          </p:val>
                                        </p:tav>
                                      </p:tavLst>
                                    </p:anim>
                                    <p:anim calcmode="lin" valueType="num">
                                      <p:cBhvr additive="base">
                                        <p:cTn id="8" dur="500" fill="hold"/>
                                        <p:tgtEl>
                                          <p:spTgt spid="307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2"/>
                                        </p:tgtEl>
                                        <p:attrNameLst>
                                          <p:attrName>style.visibility</p:attrName>
                                        </p:attrNameLst>
                                      </p:cBhvr>
                                      <p:to>
                                        <p:strVal val="visible"/>
                                      </p:to>
                                    </p:set>
                                    <p:anim calcmode="lin" valueType="num">
                                      <p:cBhvr additive="base">
                                        <p:cTn id="13" dur="500" fill="hold"/>
                                        <p:tgtEl>
                                          <p:spTgt spid="30722"/>
                                        </p:tgtEl>
                                        <p:attrNameLst>
                                          <p:attrName>ppt_x</p:attrName>
                                        </p:attrNameLst>
                                      </p:cBhvr>
                                      <p:tavLst>
                                        <p:tav tm="0">
                                          <p:val>
                                            <p:strVal val="0-#ppt_w/2"/>
                                          </p:val>
                                        </p:tav>
                                        <p:tav tm="100000">
                                          <p:val>
                                            <p:strVal val="#ppt_x"/>
                                          </p:val>
                                        </p:tav>
                                      </p:tavLst>
                                    </p:anim>
                                    <p:anim calcmode="lin" valueType="num">
                                      <p:cBhvr additive="base">
                                        <p:cTn id="14" dur="500" fill="hold"/>
                                        <p:tgtEl>
                                          <p:spTgt spid="3072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32"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ox(out)">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32"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ox(out)">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0734"/>
                                        </p:tgtEl>
                                        <p:attrNameLst>
                                          <p:attrName>style.visibility</p:attrName>
                                        </p:attrNameLst>
                                      </p:cBhvr>
                                      <p:to>
                                        <p:strVal val="visible"/>
                                      </p:to>
                                    </p:set>
                                    <p:anim calcmode="lin" valueType="num">
                                      <p:cBhvr additive="base">
                                        <p:cTn id="29" dur="500" fill="hold"/>
                                        <p:tgtEl>
                                          <p:spTgt spid="30734"/>
                                        </p:tgtEl>
                                        <p:attrNameLst>
                                          <p:attrName>ppt_x</p:attrName>
                                        </p:attrNameLst>
                                      </p:cBhvr>
                                      <p:tavLst>
                                        <p:tav tm="0">
                                          <p:val>
                                            <p:strVal val="0-#ppt_w/2"/>
                                          </p:val>
                                        </p:tav>
                                        <p:tav tm="100000">
                                          <p:val>
                                            <p:strVal val="#ppt_x"/>
                                          </p:val>
                                        </p:tav>
                                      </p:tavLst>
                                    </p:anim>
                                    <p:anim calcmode="lin" valueType="num">
                                      <p:cBhvr additive="base">
                                        <p:cTn id="30" dur="500" fill="hold"/>
                                        <p:tgtEl>
                                          <p:spTgt spid="3073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0735"/>
                                        </p:tgtEl>
                                        <p:attrNameLst>
                                          <p:attrName>style.visibility</p:attrName>
                                        </p:attrNameLst>
                                      </p:cBhvr>
                                      <p:to>
                                        <p:strVal val="visible"/>
                                      </p:to>
                                    </p:set>
                                    <p:anim calcmode="lin" valueType="num">
                                      <p:cBhvr additive="base">
                                        <p:cTn id="35" dur="500" fill="hold"/>
                                        <p:tgtEl>
                                          <p:spTgt spid="30735"/>
                                        </p:tgtEl>
                                        <p:attrNameLst>
                                          <p:attrName>ppt_x</p:attrName>
                                        </p:attrNameLst>
                                      </p:cBhvr>
                                      <p:tavLst>
                                        <p:tav tm="0">
                                          <p:val>
                                            <p:strVal val="0-#ppt_w/2"/>
                                          </p:val>
                                        </p:tav>
                                        <p:tav tm="100000">
                                          <p:val>
                                            <p:strVal val="#ppt_x"/>
                                          </p:val>
                                        </p:tav>
                                      </p:tavLst>
                                    </p:anim>
                                    <p:anim calcmode="lin" valueType="num">
                                      <p:cBhvr additive="base">
                                        <p:cTn id="36" dur="500" fill="hold"/>
                                        <p:tgtEl>
                                          <p:spTgt spid="3073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0736"/>
                                        </p:tgtEl>
                                        <p:attrNameLst>
                                          <p:attrName>style.visibility</p:attrName>
                                        </p:attrNameLst>
                                      </p:cBhvr>
                                      <p:to>
                                        <p:strVal val="visible"/>
                                      </p:to>
                                    </p:set>
                                    <p:anim calcmode="lin" valueType="num">
                                      <p:cBhvr additive="base">
                                        <p:cTn id="41" dur="500" fill="hold"/>
                                        <p:tgtEl>
                                          <p:spTgt spid="30736"/>
                                        </p:tgtEl>
                                        <p:attrNameLst>
                                          <p:attrName>ppt_x</p:attrName>
                                        </p:attrNameLst>
                                      </p:cBhvr>
                                      <p:tavLst>
                                        <p:tav tm="0">
                                          <p:val>
                                            <p:strVal val="0-#ppt_w/2"/>
                                          </p:val>
                                        </p:tav>
                                        <p:tav tm="100000">
                                          <p:val>
                                            <p:strVal val="#ppt_x"/>
                                          </p:val>
                                        </p:tav>
                                      </p:tavLst>
                                    </p:anim>
                                    <p:anim calcmode="lin" valueType="num">
                                      <p:cBhvr additive="base">
                                        <p:cTn id="42" dur="500" fill="hold"/>
                                        <p:tgtEl>
                                          <p:spTgt spid="307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autoUpdateAnimBg="0"/>
      <p:bldP spid="30734" grpId="0" autoUpdateAnimBg="0"/>
      <p:bldP spid="30735" grpId="0" autoUpdateAnimBg="0"/>
      <p:bldP spid="3073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6"/>
          <p:cNvSpPr>
            <a:spLocks noGrp="1" noChangeArrowheads="1"/>
          </p:cNvSpPr>
          <p:nvPr>
            <p:ph type="body" idx="4294967295"/>
          </p:nvPr>
        </p:nvSpPr>
        <p:spPr>
          <a:xfrm>
            <a:off x="0" y="357188"/>
            <a:ext cx="8786813" cy="4114800"/>
          </a:xfrm>
          <a:noFill/>
        </p:spPr>
        <p:txBody>
          <a:bodyPr/>
          <a:lstStyle/>
          <a:p>
            <a:pPr algn="ctr">
              <a:buFontTx/>
              <a:buNone/>
            </a:pPr>
            <a:r>
              <a:rPr lang="zh-CN" altLang="en-US" b="1" dirty="0">
                <a:latin typeface="Times New Roman" panose="02020603050405020304" pitchFamily="18" charset="0"/>
              </a:rPr>
              <a:t>例如：△</a:t>
            </a:r>
            <a:r>
              <a:rPr lang="en-US" altLang="zh-CN" b="1" i="1" dirty="0"/>
              <a:t>ABC</a:t>
            </a:r>
            <a:r>
              <a:rPr lang="zh-CN" altLang="en-US" b="1" dirty="0">
                <a:latin typeface="Times New Roman" panose="02020603050405020304" pitchFamily="18" charset="0"/>
              </a:rPr>
              <a:t>和△</a:t>
            </a:r>
            <a:r>
              <a:rPr lang="en-US" altLang="zh-CN" b="1" i="1" dirty="0"/>
              <a:t>A</a:t>
            </a:r>
            <a:r>
              <a:rPr lang="en-US" altLang="zh-CN" b="1" i="1" dirty="0">
                <a:latin typeface="Times New Roman" panose="02020603050405020304" pitchFamily="18" charset="0"/>
              </a:rPr>
              <a:t>′</a:t>
            </a:r>
            <a:r>
              <a:rPr lang="en-US" altLang="zh-CN" b="1" i="1" dirty="0"/>
              <a:t>B</a:t>
            </a:r>
            <a:r>
              <a:rPr lang="en-US" altLang="zh-CN" b="1" i="1" dirty="0">
                <a:latin typeface="Times New Roman" panose="02020603050405020304" pitchFamily="18" charset="0"/>
              </a:rPr>
              <a:t>′</a:t>
            </a:r>
            <a:r>
              <a:rPr lang="en-US" altLang="zh-CN" b="1" i="1" dirty="0"/>
              <a:t>C</a:t>
            </a:r>
            <a:r>
              <a:rPr lang="en-US" altLang="zh-CN" b="1" i="1" dirty="0">
                <a:latin typeface="Times New Roman" panose="02020603050405020304" pitchFamily="18" charset="0"/>
              </a:rPr>
              <a:t>′</a:t>
            </a:r>
            <a:r>
              <a:rPr lang="zh-CN" altLang="en-US" b="1" dirty="0">
                <a:latin typeface="Times New Roman" panose="02020603050405020304" pitchFamily="18" charset="0"/>
              </a:rPr>
              <a:t>相似三角形，</a:t>
            </a:r>
            <a:endParaRPr lang="zh-CN" altLang="en-US" b="1" dirty="0"/>
          </a:p>
          <a:p>
            <a:pPr>
              <a:buFontTx/>
              <a:buNone/>
            </a:pPr>
            <a:r>
              <a:rPr lang="zh-CN" altLang="en-US" b="1" dirty="0">
                <a:latin typeface="Times New Roman" panose="02020603050405020304" pitchFamily="18" charset="0"/>
              </a:rPr>
              <a:t>相似比为</a:t>
            </a:r>
            <a:r>
              <a:rPr lang="en-US" altLang="zh-CN" b="1" i="1" dirty="0"/>
              <a:t>k</a:t>
            </a:r>
            <a:r>
              <a:rPr lang="zh-CN" altLang="en-US" b="1" dirty="0">
                <a:latin typeface="Times New Roman" panose="02020603050405020304" pitchFamily="18" charset="0"/>
              </a:rPr>
              <a:t>，其中</a:t>
            </a:r>
            <a:r>
              <a:rPr lang="en-US" altLang="zh-CN" b="1" i="1" dirty="0"/>
              <a:t>AD</a:t>
            </a:r>
            <a:r>
              <a:rPr lang="zh-CN" altLang="en-US" b="1" i="1" dirty="0">
                <a:latin typeface="Times New Roman" panose="02020603050405020304" pitchFamily="18" charset="0"/>
              </a:rPr>
              <a:t>、</a:t>
            </a:r>
            <a:r>
              <a:rPr lang="en-US" altLang="zh-CN" b="1" i="1" dirty="0"/>
              <a:t>A</a:t>
            </a:r>
            <a:r>
              <a:rPr lang="en-US" altLang="zh-CN" b="1" i="1" dirty="0">
                <a:latin typeface="Times New Roman" panose="02020603050405020304" pitchFamily="18" charset="0"/>
              </a:rPr>
              <a:t>′</a:t>
            </a:r>
            <a:r>
              <a:rPr lang="en-US" altLang="zh-CN" b="1" i="1" dirty="0"/>
              <a:t>D</a:t>
            </a:r>
            <a:r>
              <a:rPr lang="en-US" altLang="zh-CN" b="1" i="1" dirty="0">
                <a:latin typeface="Times New Roman" panose="02020603050405020304" pitchFamily="18" charset="0"/>
              </a:rPr>
              <a:t>′</a:t>
            </a:r>
            <a:r>
              <a:rPr lang="zh-CN" altLang="en-US" b="1" dirty="0">
                <a:latin typeface="Times New Roman" panose="02020603050405020304" pitchFamily="18" charset="0"/>
              </a:rPr>
              <a:t>分别为</a:t>
            </a:r>
            <a:r>
              <a:rPr lang="en-US" altLang="zh-CN" b="1" i="1" dirty="0"/>
              <a:t>BC</a:t>
            </a:r>
            <a:r>
              <a:rPr lang="zh-CN" altLang="en-US" b="1" i="1" dirty="0">
                <a:latin typeface="Times New Roman" panose="02020603050405020304" pitchFamily="18" charset="0"/>
              </a:rPr>
              <a:t>、</a:t>
            </a:r>
            <a:r>
              <a:rPr lang="en-US" altLang="zh-CN" b="1" i="1" dirty="0"/>
              <a:t>B</a:t>
            </a:r>
            <a:r>
              <a:rPr lang="en-US" altLang="zh-CN" b="1" i="1" dirty="0">
                <a:latin typeface="Times New Roman" panose="02020603050405020304" pitchFamily="18" charset="0"/>
              </a:rPr>
              <a:t>′</a:t>
            </a:r>
            <a:r>
              <a:rPr lang="en-US" altLang="zh-CN" b="1" i="1" dirty="0"/>
              <a:t>C</a:t>
            </a:r>
            <a:r>
              <a:rPr lang="en-US" altLang="zh-CN" b="1" i="1" dirty="0">
                <a:latin typeface="Times New Roman" panose="02020603050405020304" pitchFamily="18" charset="0"/>
              </a:rPr>
              <a:t>′</a:t>
            </a:r>
            <a:r>
              <a:rPr lang="zh-CN" altLang="en-US" b="1" dirty="0">
                <a:latin typeface="Times New Roman" panose="02020603050405020304" pitchFamily="18" charset="0"/>
              </a:rPr>
              <a:t>边上的高，那么</a:t>
            </a:r>
            <a:r>
              <a:rPr lang="en-US" altLang="zh-CN" b="1" i="1" dirty="0"/>
              <a:t>AD</a:t>
            </a:r>
            <a:r>
              <a:rPr lang="zh-CN" altLang="en-US" b="1" i="1" dirty="0">
                <a:latin typeface="Times New Roman" panose="02020603050405020304" pitchFamily="18" charset="0"/>
              </a:rPr>
              <a:t>、</a:t>
            </a:r>
            <a:r>
              <a:rPr lang="zh-CN" altLang="en-US" b="1" i="1" dirty="0"/>
              <a:t> </a:t>
            </a:r>
            <a:r>
              <a:rPr lang="en-US" altLang="zh-CN" b="1" i="1" dirty="0"/>
              <a:t>A</a:t>
            </a:r>
            <a:r>
              <a:rPr lang="en-US" altLang="zh-CN" b="1" i="1" dirty="0">
                <a:latin typeface="Times New Roman" panose="02020603050405020304" pitchFamily="18" charset="0"/>
              </a:rPr>
              <a:t>′</a:t>
            </a:r>
            <a:r>
              <a:rPr lang="en-US" altLang="zh-CN" b="1" i="1" dirty="0"/>
              <a:t>D</a:t>
            </a:r>
            <a:r>
              <a:rPr lang="en-US" altLang="zh-CN" b="1" i="1" dirty="0">
                <a:latin typeface="宋体" panose="02010600030101010101" pitchFamily="2" charset="-122"/>
              </a:rPr>
              <a:t>′</a:t>
            </a:r>
            <a:r>
              <a:rPr lang="zh-CN" altLang="en-US" b="1" dirty="0">
                <a:latin typeface="宋体" panose="02010600030101010101" pitchFamily="2" charset="-122"/>
              </a:rPr>
              <a:t>之间有什么关系？</a:t>
            </a:r>
            <a:r>
              <a:rPr lang="zh-CN" altLang="en-US" b="1" dirty="0"/>
              <a:t> </a:t>
            </a:r>
          </a:p>
        </p:txBody>
      </p:sp>
      <p:sp>
        <p:nvSpPr>
          <p:cNvPr id="31747" name="Rectangle 8"/>
          <p:cNvSpPr>
            <a:spLocks noChangeArrowheads="1"/>
          </p:cNvSpPr>
          <p:nvPr/>
        </p:nvSpPr>
        <p:spPr bwMode="auto">
          <a:xfrm>
            <a:off x="2857500" y="28670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kumimoji="1" lang="zh-CN" altLang="en-US" sz="2400">
              <a:latin typeface="Times New Roman" panose="02020603050405020304" pitchFamily="18" charset="0"/>
            </a:endParaRPr>
          </a:p>
        </p:txBody>
      </p:sp>
      <p:graphicFrame>
        <p:nvGraphicFramePr>
          <p:cNvPr id="19463" name="Object 7"/>
          <p:cNvGraphicFramePr>
            <a:graphicFrameLocks noChangeAspect="1"/>
          </p:cNvGraphicFramePr>
          <p:nvPr/>
        </p:nvGraphicFramePr>
        <p:xfrm>
          <a:off x="285750" y="2000250"/>
          <a:ext cx="8458200" cy="2771775"/>
        </p:xfrm>
        <a:graphic>
          <a:graphicData uri="http://schemas.openxmlformats.org/presentationml/2006/ole">
            <mc:AlternateContent xmlns:mc="http://schemas.openxmlformats.org/markup-compatibility/2006">
              <mc:Choice xmlns:v="urn:schemas-microsoft-com:vml" Requires="v">
                <p:oleObj spid="_x0000_s31759" name="Picture2" r:id="rId3" imgW="3429000" imgH="1123950" progId="Word.Picture.8">
                  <p:embed/>
                </p:oleObj>
              </mc:Choice>
              <mc:Fallback>
                <p:oleObj name="Picture2" r:id="rId3" imgW="3429000" imgH="1123950" progId="Word.Picture.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2000250"/>
                        <a:ext cx="8458200" cy="277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49" name="Text Box 9"/>
          <p:cNvSpPr txBox="1">
            <a:spLocks noChangeArrowheads="1"/>
          </p:cNvSpPr>
          <p:nvPr/>
        </p:nvSpPr>
        <p:spPr bwMode="auto">
          <a:xfrm>
            <a:off x="739775" y="4471988"/>
            <a:ext cx="7689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dirty="0">
                <a:latin typeface="宋体" panose="02010600030101010101" pitchFamily="2" charset="-122"/>
              </a:rPr>
              <a:t>由此可以得出结论：</a:t>
            </a:r>
            <a:r>
              <a:rPr kumimoji="1" lang="zh-CN" altLang="en-US" sz="2400" b="1" dirty="0">
                <a:latin typeface="Times New Roman" panose="02020603050405020304" pitchFamily="18" charset="0"/>
              </a:rPr>
              <a:t> </a:t>
            </a:r>
            <a:r>
              <a:rPr kumimoji="1" lang="zh-CN" altLang="en-US" sz="2400" b="1" dirty="0">
                <a:latin typeface="宋体" panose="02010600030101010101" pitchFamily="2" charset="-122"/>
              </a:rPr>
              <a:t>相似三角形</a:t>
            </a:r>
            <a:r>
              <a:rPr kumimoji="1" lang="zh-CN" altLang="en-US" sz="2400" b="1" dirty="0">
                <a:solidFill>
                  <a:srgbClr val="FF0000"/>
                </a:solidFill>
                <a:latin typeface="宋体" panose="02010600030101010101" pitchFamily="2" charset="-122"/>
              </a:rPr>
              <a:t>对应高的比</a:t>
            </a:r>
            <a:r>
              <a:rPr kumimoji="1" lang="zh-CN" altLang="en-US" sz="2400" b="1" dirty="0">
                <a:latin typeface="宋体" panose="02010600030101010101" pitchFamily="2" charset="-122"/>
              </a:rPr>
              <a:t>等于</a:t>
            </a:r>
            <a:r>
              <a:rPr kumimoji="1" lang="zh-CN" altLang="en-US" sz="2400" b="1" dirty="0">
                <a:solidFill>
                  <a:srgbClr val="FF0000"/>
                </a:solidFill>
                <a:latin typeface="宋体" panose="02010600030101010101" pitchFamily="2" charset="-122"/>
              </a:rPr>
              <a:t>相似比</a:t>
            </a:r>
            <a:r>
              <a:rPr kumimoji="1" lang="zh-CN" altLang="en-US" sz="2400" b="1" dirty="0">
                <a:latin typeface="Times New Roman" panose="02020603050405020304" pitchFamily="18" charset="0"/>
              </a:rPr>
              <a:t> </a:t>
            </a:r>
          </a:p>
        </p:txBody>
      </p:sp>
      <p:sp>
        <p:nvSpPr>
          <p:cNvPr id="31750" name="Text Box 10"/>
          <p:cNvSpPr txBox="1">
            <a:spLocks noChangeArrowheads="1"/>
          </p:cNvSpPr>
          <p:nvPr/>
        </p:nvSpPr>
        <p:spPr bwMode="auto">
          <a:xfrm>
            <a:off x="1143000" y="5143500"/>
            <a:ext cx="661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dirty="0">
                <a:latin typeface="Times New Roman" panose="02020603050405020304" pitchFamily="18" charset="0"/>
              </a:rPr>
              <a:t>变化一：如果把对应的高改为对应边上的中线？</a:t>
            </a:r>
          </a:p>
        </p:txBody>
      </p:sp>
      <p:sp>
        <p:nvSpPr>
          <p:cNvPr id="31751" name="Text Box 12"/>
          <p:cNvSpPr txBox="1">
            <a:spLocks noChangeArrowheads="1"/>
          </p:cNvSpPr>
          <p:nvPr/>
        </p:nvSpPr>
        <p:spPr bwMode="auto">
          <a:xfrm>
            <a:off x="1203325" y="60404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endParaRPr kumimoji="1" lang="zh-CN" altLang="zh-CN" sz="2400">
              <a:latin typeface="Times New Roman" panose="02020603050405020304" pitchFamily="18" charset="0"/>
            </a:endParaRPr>
          </a:p>
        </p:txBody>
      </p:sp>
      <p:sp>
        <p:nvSpPr>
          <p:cNvPr id="31752" name="Text Box 13"/>
          <p:cNvSpPr txBox="1">
            <a:spLocks noChangeArrowheads="1"/>
          </p:cNvSpPr>
          <p:nvPr/>
        </p:nvSpPr>
        <p:spPr bwMode="auto">
          <a:xfrm>
            <a:off x="1143000" y="5676900"/>
            <a:ext cx="692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dirty="0">
                <a:latin typeface="Times New Roman" panose="02020603050405020304" pitchFamily="18" charset="0"/>
              </a:rPr>
              <a:t>变化二：如果把对应的高改为对应角的角平分线？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500" fill="hold"/>
                                        <p:tgtEl>
                                          <p:spTgt spid="317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6">
                                            <p:txEl>
                                              <p:pRg st="1" end="1"/>
                                            </p:txEl>
                                          </p:spTgt>
                                        </p:tgtEl>
                                        <p:attrNameLst>
                                          <p:attrName>style.visibility</p:attrName>
                                        </p:attrNameLst>
                                      </p:cBhvr>
                                      <p:to>
                                        <p:strVal val="visible"/>
                                      </p:to>
                                    </p:set>
                                    <p:anim calcmode="lin" valueType="num">
                                      <p:cBhvr additive="base">
                                        <p:cTn id="13" dur="500" fill="hold"/>
                                        <p:tgtEl>
                                          <p:spTgt spid="3174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nodePh="1">
                                  <p:stCondLst>
                                    <p:cond delay="0"/>
                                  </p:stCondLst>
                                  <p:endCondLst>
                                    <p:cond evt="begin" delay="0">
                                      <p:tn val="17"/>
                                    </p:cond>
                                  </p:endCondLst>
                                  <p:childTnLst>
                                    <p:set>
                                      <p:cBhvr>
                                        <p:cTn id="18" dur="1" fill="hold">
                                          <p:stCondLst>
                                            <p:cond delay="0"/>
                                          </p:stCondLst>
                                        </p:cTn>
                                        <p:tgtEl>
                                          <p:spTgt spid="31747"/>
                                        </p:tgtEl>
                                        <p:attrNameLst>
                                          <p:attrName>style.visibility</p:attrName>
                                        </p:attrNameLst>
                                      </p:cBhvr>
                                      <p:to>
                                        <p:strVal val="visible"/>
                                      </p:to>
                                    </p:set>
                                    <p:anim calcmode="lin" valueType="num">
                                      <p:cBhvr additive="base">
                                        <p:cTn id="19" dur="500" fill="hold"/>
                                        <p:tgtEl>
                                          <p:spTgt spid="31747"/>
                                        </p:tgtEl>
                                        <p:attrNameLst>
                                          <p:attrName>ppt_x</p:attrName>
                                        </p:attrNameLst>
                                      </p:cBhvr>
                                      <p:tavLst>
                                        <p:tav tm="0">
                                          <p:val>
                                            <p:strVal val="0-#ppt_w/2"/>
                                          </p:val>
                                        </p:tav>
                                        <p:tav tm="100000">
                                          <p:val>
                                            <p:strVal val="#ppt_x"/>
                                          </p:val>
                                        </p:tav>
                                      </p:tavLst>
                                    </p:anim>
                                    <p:anim calcmode="lin" valueType="num">
                                      <p:cBhvr additive="base">
                                        <p:cTn id="20" dur="500" fill="hold"/>
                                        <p:tgtEl>
                                          <p:spTgt spid="3174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9463"/>
                                        </p:tgtEl>
                                        <p:attrNameLst>
                                          <p:attrName>style.visibility</p:attrName>
                                        </p:attrNameLst>
                                      </p:cBhvr>
                                      <p:to>
                                        <p:strVal val="visible"/>
                                      </p:to>
                                    </p:set>
                                    <p:anim calcmode="lin" valueType="num">
                                      <p:cBhvr additive="base">
                                        <p:cTn id="25" dur="500" fill="hold"/>
                                        <p:tgtEl>
                                          <p:spTgt spid="19463"/>
                                        </p:tgtEl>
                                        <p:attrNameLst>
                                          <p:attrName>ppt_x</p:attrName>
                                        </p:attrNameLst>
                                      </p:cBhvr>
                                      <p:tavLst>
                                        <p:tav tm="0">
                                          <p:val>
                                            <p:strVal val="0-#ppt_w/2"/>
                                          </p:val>
                                        </p:tav>
                                        <p:tav tm="100000">
                                          <p:val>
                                            <p:strVal val="#ppt_x"/>
                                          </p:val>
                                        </p:tav>
                                      </p:tavLst>
                                    </p:anim>
                                    <p:anim calcmode="lin" valueType="num">
                                      <p:cBhvr additive="base">
                                        <p:cTn id="26" dur="500" fill="hold"/>
                                        <p:tgtEl>
                                          <p:spTgt spid="1946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1749"/>
                                        </p:tgtEl>
                                        <p:attrNameLst>
                                          <p:attrName>style.visibility</p:attrName>
                                        </p:attrNameLst>
                                      </p:cBhvr>
                                      <p:to>
                                        <p:strVal val="visible"/>
                                      </p:to>
                                    </p:set>
                                    <p:anim calcmode="lin" valueType="num">
                                      <p:cBhvr additive="base">
                                        <p:cTn id="31" dur="500" fill="hold"/>
                                        <p:tgtEl>
                                          <p:spTgt spid="31749"/>
                                        </p:tgtEl>
                                        <p:attrNameLst>
                                          <p:attrName>ppt_x</p:attrName>
                                        </p:attrNameLst>
                                      </p:cBhvr>
                                      <p:tavLst>
                                        <p:tav tm="0">
                                          <p:val>
                                            <p:strVal val="0-#ppt_w/2"/>
                                          </p:val>
                                        </p:tav>
                                        <p:tav tm="100000">
                                          <p:val>
                                            <p:strVal val="#ppt_x"/>
                                          </p:val>
                                        </p:tav>
                                      </p:tavLst>
                                    </p:anim>
                                    <p:anim calcmode="lin" valueType="num">
                                      <p:cBhvr additive="base">
                                        <p:cTn id="32" dur="500" fill="hold"/>
                                        <p:tgtEl>
                                          <p:spTgt spid="3174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1750"/>
                                        </p:tgtEl>
                                        <p:attrNameLst>
                                          <p:attrName>style.visibility</p:attrName>
                                        </p:attrNameLst>
                                      </p:cBhvr>
                                      <p:to>
                                        <p:strVal val="visible"/>
                                      </p:to>
                                    </p:set>
                                    <p:anim calcmode="lin" valueType="num">
                                      <p:cBhvr additive="base">
                                        <p:cTn id="37" dur="500" fill="hold"/>
                                        <p:tgtEl>
                                          <p:spTgt spid="31750"/>
                                        </p:tgtEl>
                                        <p:attrNameLst>
                                          <p:attrName>ppt_x</p:attrName>
                                        </p:attrNameLst>
                                      </p:cBhvr>
                                      <p:tavLst>
                                        <p:tav tm="0">
                                          <p:val>
                                            <p:strVal val="0-#ppt_w/2"/>
                                          </p:val>
                                        </p:tav>
                                        <p:tav tm="100000">
                                          <p:val>
                                            <p:strVal val="#ppt_x"/>
                                          </p:val>
                                        </p:tav>
                                      </p:tavLst>
                                    </p:anim>
                                    <p:anim calcmode="lin" valueType="num">
                                      <p:cBhvr additive="base">
                                        <p:cTn id="38" dur="500" fill="hold"/>
                                        <p:tgtEl>
                                          <p:spTgt spid="3175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nodePh="1">
                                  <p:stCondLst>
                                    <p:cond delay="0"/>
                                  </p:stCondLst>
                                  <p:endCondLst>
                                    <p:cond evt="begin" delay="0">
                                      <p:tn val="41"/>
                                    </p:cond>
                                  </p:endCondLst>
                                  <p:childTnLst>
                                    <p:set>
                                      <p:cBhvr>
                                        <p:cTn id="42" dur="1" fill="hold">
                                          <p:stCondLst>
                                            <p:cond delay="0"/>
                                          </p:stCondLst>
                                        </p:cTn>
                                        <p:tgtEl>
                                          <p:spTgt spid="31751"/>
                                        </p:tgtEl>
                                        <p:attrNameLst>
                                          <p:attrName>style.visibility</p:attrName>
                                        </p:attrNameLst>
                                      </p:cBhvr>
                                      <p:to>
                                        <p:strVal val="visible"/>
                                      </p:to>
                                    </p:set>
                                    <p:anim calcmode="lin" valueType="num">
                                      <p:cBhvr additive="base">
                                        <p:cTn id="43" dur="500" fill="hold"/>
                                        <p:tgtEl>
                                          <p:spTgt spid="31751"/>
                                        </p:tgtEl>
                                        <p:attrNameLst>
                                          <p:attrName>ppt_x</p:attrName>
                                        </p:attrNameLst>
                                      </p:cBhvr>
                                      <p:tavLst>
                                        <p:tav tm="0">
                                          <p:val>
                                            <p:strVal val="0-#ppt_w/2"/>
                                          </p:val>
                                        </p:tav>
                                        <p:tav tm="100000">
                                          <p:val>
                                            <p:strVal val="#ppt_x"/>
                                          </p:val>
                                        </p:tav>
                                      </p:tavLst>
                                    </p:anim>
                                    <p:anim calcmode="lin" valueType="num">
                                      <p:cBhvr additive="base">
                                        <p:cTn id="44" dur="500" fill="hold"/>
                                        <p:tgtEl>
                                          <p:spTgt spid="3175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1752"/>
                                        </p:tgtEl>
                                        <p:attrNameLst>
                                          <p:attrName>style.visibility</p:attrName>
                                        </p:attrNameLst>
                                      </p:cBhvr>
                                      <p:to>
                                        <p:strVal val="visible"/>
                                      </p:to>
                                    </p:set>
                                    <p:anim calcmode="lin" valueType="num">
                                      <p:cBhvr additive="base">
                                        <p:cTn id="49" dur="500" fill="hold"/>
                                        <p:tgtEl>
                                          <p:spTgt spid="31752"/>
                                        </p:tgtEl>
                                        <p:attrNameLst>
                                          <p:attrName>ppt_x</p:attrName>
                                        </p:attrNameLst>
                                      </p:cBhvr>
                                      <p:tavLst>
                                        <p:tav tm="0">
                                          <p:val>
                                            <p:strVal val="0-#ppt_w/2"/>
                                          </p:val>
                                        </p:tav>
                                        <p:tav tm="100000">
                                          <p:val>
                                            <p:strVal val="#ppt_x"/>
                                          </p:val>
                                        </p:tav>
                                      </p:tavLst>
                                    </p:anim>
                                    <p:anim calcmode="lin" valueType="num">
                                      <p:cBhvr additive="base">
                                        <p:cTn id="50" dur="500" fill="hold"/>
                                        <p:tgtEl>
                                          <p:spTgt spid="317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p:bldP spid="31749" grpId="0" autoUpdateAnimBg="0"/>
      <p:bldP spid="31750" grpId="0" autoUpdateAnimBg="0"/>
      <p:bldP spid="31751" grpId="0" autoUpdateAnimBg="0"/>
      <p:bldP spid="3175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371600" y="0"/>
            <a:ext cx="7772400" cy="1143000"/>
          </a:xfrm>
        </p:spPr>
        <p:txBody>
          <a:bodyPr/>
          <a:lstStyle/>
          <a:p>
            <a:r>
              <a:rPr lang="zh-CN" altLang="en-US" sz="3200" b="1" dirty="0">
                <a:solidFill>
                  <a:srgbClr val="FF0000"/>
                </a:solidFill>
              </a:rPr>
              <a:t>我们再用心来观察下面一组图形：</a:t>
            </a:r>
          </a:p>
        </p:txBody>
      </p:sp>
      <p:sp>
        <p:nvSpPr>
          <p:cNvPr id="32771" name="Rectangle 3"/>
          <p:cNvSpPr>
            <a:spLocks noGrp="1" noChangeArrowheads="1"/>
          </p:cNvSpPr>
          <p:nvPr>
            <p:ph type="body" idx="4294967295"/>
          </p:nvPr>
        </p:nvSpPr>
        <p:spPr>
          <a:xfrm>
            <a:off x="0" y="2428875"/>
            <a:ext cx="8715375" cy="1095375"/>
          </a:xfrm>
        </p:spPr>
        <p:txBody>
          <a:bodyPr>
            <a:normAutofit fontScale="92500" lnSpcReduction="10000"/>
          </a:bodyPr>
          <a:lstStyle/>
          <a:p>
            <a:pPr algn="just">
              <a:lnSpc>
                <a:spcPct val="150000"/>
              </a:lnSpc>
            </a:pPr>
            <a:r>
              <a:rPr lang="zh-CN" altLang="en-US" b="1" dirty="0">
                <a:latin typeface="Times New Roman" panose="02020603050405020304" pitchFamily="18" charset="0"/>
              </a:rPr>
              <a:t>图中（</a:t>
            </a:r>
            <a:r>
              <a:rPr lang="en-US" altLang="zh-CN" b="1" dirty="0"/>
              <a:t>1</a:t>
            </a:r>
            <a:r>
              <a:rPr lang="zh-CN" altLang="en-US" b="1" dirty="0">
                <a:latin typeface="Times New Roman" panose="02020603050405020304" pitchFamily="18" charset="0"/>
              </a:rPr>
              <a:t>）、（</a:t>
            </a:r>
            <a:r>
              <a:rPr lang="en-US" altLang="zh-CN" b="1" dirty="0"/>
              <a:t>2</a:t>
            </a:r>
            <a:r>
              <a:rPr lang="zh-CN" altLang="en-US" b="1" dirty="0">
                <a:latin typeface="Times New Roman" panose="02020603050405020304" pitchFamily="18" charset="0"/>
              </a:rPr>
              <a:t>）、（</a:t>
            </a:r>
            <a:r>
              <a:rPr lang="en-US" altLang="zh-CN" b="1" dirty="0"/>
              <a:t>3</a:t>
            </a:r>
            <a:r>
              <a:rPr lang="zh-CN" altLang="en-US" b="1" dirty="0">
                <a:latin typeface="Times New Roman" panose="02020603050405020304" pitchFamily="18" charset="0"/>
              </a:rPr>
              <a:t>）分别是边长为</a:t>
            </a:r>
            <a:r>
              <a:rPr lang="en-US" altLang="zh-CN" b="1" dirty="0"/>
              <a:t>1</a:t>
            </a:r>
            <a:r>
              <a:rPr lang="zh-CN" altLang="en-US" b="1" dirty="0">
                <a:latin typeface="Times New Roman" panose="02020603050405020304" pitchFamily="18" charset="0"/>
              </a:rPr>
              <a:t>、</a:t>
            </a:r>
            <a:r>
              <a:rPr lang="en-US" altLang="zh-CN" b="1" dirty="0"/>
              <a:t>2</a:t>
            </a:r>
            <a:r>
              <a:rPr lang="zh-CN" altLang="en-US" b="1" dirty="0">
                <a:latin typeface="Times New Roman" panose="02020603050405020304" pitchFamily="18" charset="0"/>
              </a:rPr>
              <a:t>、</a:t>
            </a:r>
            <a:r>
              <a:rPr lang="en-US" altLang="zh-CN" b="1" dirty="0"/>
              <a:t>3</a:t>
            </a:r>
            <a:r>
              <a:rPr lang="zh-CN" altLang="en-US" b="1" dirty="0">
                <a:latin typeface="Times New Roman" panose="02020603050405020304" pitchFamily="18" charset="0"/>
              </a:rPr>
              <a:t>的等边三角形，它们都相似？为什么？</a:t>
            </a:r>
            <a:endParaRPr lang="zh-CN" altLang="en-US" b="1" dirty="0"/>
          </a:p>
        </p:txBody>
      </p:sp>
      <p:sp>
        <p:nvSpPr>
          <p:cNvPr id="32772" name="Rectangle 5"/>
          <p:cNvSpPr>
            <a:spLocks noChangeArrowheads="1"/>
          </p:cNvSpPr>
          <p:nvPr/>
        </p:nvSpPr>
        <p:spPr bwMode="auto">
          <a:xfrm>
            <a:off x="1524000" y="2876550"/>
            <a:ext cx="10425113"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kumimoji="1" lang="zh-CN" altLang="en-US" sz="2400">
              <a:latin typeface="Times New Roman" panose="02020603050405020304" pitchFamily="18" charset="0"/>
            </a:endParaRPr>
          </a:p>
        </p:txBody>
      </p:sp>
      <p:graphicFrame>
        <p:nvGraphicFramePr>
          <p:cNvPr id="20484" name="Object 4"/>
          <p:cNvGraphicFramePr>
            <a:graphicFrameLocks noChangeAspect="1"/>
          </p:cNvGraphicFramePr>
          <p:nvPr/>
        </p:nvGraphicFramePr>
        <p:xfrm>
          <a:off x="1371600" y="857250"/>
          <a:ext cx="6338888" cy="1981200"/>
        </p:xfrm>
        <a:graphic>
          <a:graphicData uri="http://schemas.openxmlformats.org/presentationml/2006/ole">
            <mc:AlternateContent xmlns:mc="http://schemas.openxmlformats.org/markup-compatibility/2006">
              <mc:Choice xmlns:v="urn:schemas-microsoft-com:vml" Requires="v">
                <p:oleObj spid="_x0000_s32781" name="Picture2" r:id="rId3" imgW="3533775" imgH="1104900" progId="Word.Picture.8">
                  <p:embed/>
                </p:oleObj>
              </mc:Choice>
              <mc:Fallback>
                <p:oleObj name="Picture2" r:id="rId3" imgW="3533775" imgH="11049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857250"/>
                        <a:ext cx="6338888"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74" name="Text Box 6"/>
          <p:cNvSpPr txBox="1">
            <a:spLocks noChangeArrowheads="1"/>
          </p:cNvSpPr>
          <p:nvPr/>
        </p:nvSpPr>
        <p:spPr bwMode="auto">
          <a:xfrm>
            <a:off x="1714500" y="3857625"/>
            <a:ext cx="6511925" cy="281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lnSpc>
                <a:spcPts val="3575"/>
              </a:lnSpc>
            </a:pPr>
            <a:r>
              <a:rPr kumimoji="1" lang="zh-CN" altLang="en-US" sz="2400" b="1" dirty="0">
                <a:latin typeface="宋体" panose="02010600030101010101" pitchFamily="2" charset="-122"/>
              </a:rPr>
              <a:t>（</a:t>
            </a:r>
            <a:r>
              <a:rPr kumimoji="1" lang="en-US" altLang="zh-CN" sz="2400" b="1" dirty="0">
                <a:latin typeface="Times New Roman" panose="02020603050405020304" pitchFamily="18" charset="0"/>
              </a:rPr>
              <a:t>2</a:t>
            </a:r>
            <a:r>
              <a:rPr kumimoji="1" lang="zh-CN" altLang="en-US" sz="2400" b="1" dirty="0">
                <a:latin typeface="宋体" panose="02010600030101010101" pitchFamily="2" charset="-122"/>
              </a:rPr>
              <a:t>）与（</a:t>
            </a:r>
            <a:r>
              <a:rPr kumimoji="1" lang="en-US" altLang="zh-CN" sz="2400" b="1" dirty="0">
                <a:latin typeface="Times New Roman" panose="02020603050405020304" pitchFamily="18" charset="0"/>
              </a:rPr>
              <a:t>1</a:t>
            </a:r>
            <a:r>
              <a:rPr kumimoji="1" lang="zh-CN" altLang="en-US" sz="2400" b="1" dirty="0">
                <a:latin typeface="宋体" panose="02010600030101010101" pitchFamily="2" charset="-122"/>
              </a:rPr>
              <a:t>）的相似比＝</a:t>
            </a:r>
            <a:r>
              <a:rPr kumimoji="1" lang="en-US" altLang="zh-CN" sz="2400" b="1" dirty="0">
                <a:latin typeface="Times New Roman" panose="02020603050405020304" pitchFamily="18" charset="0"/>
              </a:rPr>
              <a:t>________________</a:t>
            </a:r>
            <a:r>
              <a:rPr kumimoji="1" lang="zh-CN" altLang="en-US" sz="2400" b="1" dirty="0">
                <a:latin typeface="宋体" panose="02010600030101010101" pitchFamily="2" charset="-122"/>
              </a:rPr>
              <a:t>，</a:t>
            </a:r>
            <a:r>
              <a:rPr kumimoji="1" lang="zh-CN" altLang="en-US" sz="2400" b="1" dirty="0">
                <a:latin typeface="Times New Roman" panose="02020603050405020304" pitchFamily="18" charset="0"/>
              </a:rPr>
              <a:t>  </a:t>
            </a:r>
          </a:p>
          <a:p>
            <a:pPr eaLnBrk="1" hangingPunct="1">
              <a:lnSpc>
                <a:spcPts val="3575"/>
              </a:lnSpc>
            </a:pPr>
            <a:r>
              <a:rPr kumimoji="1" lang="zh-CN" altLang="en-US" sz="2400" b="1" dirty="0">
                <a:latin typeface="宋体" panose="02010600030101010101" pitchFamily="2" charset="-122"/>
              </a:rPr>
              <a:t>（</a:t>
            </a:r>
            <a:r>
              <a:rPr kumimoji="1" lang="en-US" altLang="zh-CN" sz="2400" b="1" dirty="0">
                <a:latin typeface="Times New Roman" panose="02020603050405020304" pitchFamily="18" charset="0"/>
              </a:rPr>
              <a:t>2</a:t>
            </a:r>
            <a:r>
              <a:rPr kumimoji="1" lang="zh-CN" altLang="en-US" sz="2400" b="1" dirty="0">
                <a:latin typeface="宋体" panose="02010600030101010101" pitchFamily="2" charset="-122"/>
              </a:rPr>
              <a:t>）与（</a:t>
            </a:r>
            <a:r>
              <a:rPr kumimoji="1" lang="en-US" altLang="zh-CN" sz="2400" b="1" dirty="0">
                <a:latin typeface="Times New Roman" panose="02020603050405020304" pitchFamily="18" charset="0"/>
              </a:rPr>
              <a:t>1</a:t>
            </a:r>
            <a:r>
              <a:rPr kumimoji="1" lang="zh-CN" altLang="en-US" sz="2400" b="1" dirty="0">
                <a:latin typeface="宋体" panose="02010600030101010101" pitchFamily="2" charset="-122"/>
              </a:rPr>
              <a:t>）的周长比＝</a:t>
            </a:r>
            <a:r>
              <a:rPr kumimoji="1" lang="en-US" altLang="zh-CN" sz="2400" b="1" dirty="0">
                <a:latin typeface="Times New Roman" panose="02020603050405020304" pitchFamily="18" charset="0"/>
              </a:rPr>
              <a:t>________________;  </a:t>
            </a:r>
          </a:p>
          <a:p>
            <a:pPr eaLnBrk="1" hangingPunct="1">
              <a:lnSpc>
                <a:spcPts val="3575"/>
              </a:lnSpc>
            </a:pPr>
            <a:r>
              <a:rPr kumimoji="1" lang="zh-CN" altLang="en-US" sz="2400" b="1" dirty="0">
                <a:latin typeface="宋体" panose="02010600030101010101" pitchFamily="2" charset="-122"/>
              </a:rPr>
              <a:t>（</a:t>
            </a:r>
            <a:r>
              <a:rPr kumimoji="1" lang="en-US" altLang="zh-CN" sz="2400" b="1" dirty="0">
                <a:latin typeface="Times New Roman" panose="02020603050405020304" pitchFamily="18" charset="0"/>
              </a:rPr>
              <a:t>2</a:t>
            </a:r>
            <a:r>
              <a:rPr kumimoji="1" lang="zh-CN" altLang="en-US" sz="2400" b="1" dirty="0">
                <a:latin typeface="宋体" panose="02010600030101010101" pitchFamily="2" charset="-122"/>
              </a:rPr>
              <a:t>）与（</a:t>
            </a:r>
            <a:r>
              <a:rPr kumimoji="1" lang="en-US" altLang="zh-CN" sz="2400" b="1" dirty="0">
                <a:latin typeface="Times New Roman" panose="02020603050405020304" pitchFamily="18" charset="0"/>
              </a:rPr>
              <a:t>1</a:t>
            </a:r>
            <a:r>
              <a:rPr kumimoji="1" lang="zh-CN" altLang="en-US" sz="2400" b="1" dirty="0">
                <a:latin typeface="宋体" panose="02010600030101010101" pitchFamily="2" charset="-122"/>
              </a:rPr>
              <a:t>）的面积比＝</a:t>
            </a:r>
            <a:r>
              <a:rPr kumimoji="1" lang="en-US" altLang="zh-CN" sz="2400" b="1" dirty="0">
                <a:latin typeface="Times New Roman" panose="02020603050405020304" pitchFamily="18" charset="0"/>
              </a:rPr>
              <a:t>________________;</a:t>
            </a:r>
            <a:endParaRPr kumimoji="1" lang="en-US" altLang="zh-CN" sz="2400" b="1" dirty="0">
              <a:latin typeface="宋体" panose="02010600030101010101" pitchFamily="2" charset="-122"/>
            </a:endParaRPr>
          </a:p>
          <a:p>
            <a:pPr eaLnBrk="1" hangingPunct="1">
              <a:lnSpc>
                <a:spcPts val="3575"/>
              </a:lnSpc>
            </a:pPr>
            <a:r>
              <a:rPr kumimoji="1" lang="zh-CN" altLang="en-US" sz="2400" b="1" dirty="0">
                <a:latin typeface="宋体" panose="02010600030101010101" pitchFamily="2" charset="-122"/>
              </a:rPr>
              <a:t>（</a:t>
            </a:r>
            <a:r>
              <a:rPr kumimoji="1" lang="en-US" altLang="zh-CN" sz="2400" b="1" dirty="0">
                <a:latin typeface="Times New Roman" panose="02020603050405020304" pitchFamily="18" charset="0"/>
              </a:rPr>
              <a:t>3</a:t>
            </a:r>
            <a:r>
              <a:rPr kumimoji="1" lang="zh-CN" altLang="en-US" sz="2400" b="1" dirty="0">
                <a:latin typeface="宋体" panose="02010600030101010101" pitchFamily="2" charset="-122"/>
              </a:rPr>
              <a:t>）与（</a:t>
            </a:r>
            <a:r>
              <a:rPr kumimoji="1" lang="en-US" altLang="zh-CN" sz="2400" b="1" dirty="0">
                <a:latin typeface="Times New Roman" panose="02020603050405020304" pitchFamily="18" charset="0"/>
              </a:rPr>
              <a:t>1</a:t>
            </a:r>
            <a:r>
              <a:rPr kumimoji="1" lang="zh-CN" altLang="en-US" sz="2400" b="1" dirty="0">
                <a:latin typeface="宋体" panose="02010600030101010101" pitchFamily="2" charset="-122"/>
              </a:rPr>
              <a:t>）的相似比＝</a:t>
            </a:r>
            <a:r>
              <a:rPr kumimoji="1" lang="en-US" altLang="zh-CN" sz="2400" b="1" dirty="0">
                <a:latin typeface="Times New Roman" panose="02020603050405020304" pitchFamily="18" charset="0"/>
              </a:rPr>
              <a:t>________________</a:t>
            </a:r>
            <a:r>
              <a:rPr kumimoji="1" lang="zh-CN" altLang="en-US" sz="2400" b="1" dirty="0">
                <a:latin typeface="宋体" panose="02010600030101010101" pitchFamily="2" charset="-122"/>
              </a:rPr>
              <a:t>，</a:t>
            </a:r>
            <a:r>
              <a:rPr kumimoji="1" lang="zh-CN" altLang="en-US" sz="2400" b="1" dirty="0">
                <a:latin typeface="Times New Roman" panose="02020603050405020304" pitchFamily="18" charset="0"/>
              </a:rPr>
              <a:t>  </a:t>
            </a:r>
          </a:p>
          <a:p>
            <a:pPr eaLnBrk="1" hangingPunct="1">
              <a:lnSpc>
                <a:spcPts val="3575"/>
              </a:lnSpc>
            </a:pPr>
            <a:r>
              <a:rPr kumimoji="1" lang="zh-CN" altLang="en-US" sz="2400" b="1" dirty="0">
                <a:latin typeface="宋体" panose="02010600030101010101" pitchFamily="2" charset="-122"/>
              </a:rPr>
              <a:t>（</a:t>
            </a:r>
            <a:r>
              <a:rPr kumimoji="1" lang="en-US" altLang="zh-CN" sz="2400" b="1" dirty="0">
                <a:latin typeface="Times New Roman" panose="02020603050405020304" pitchFamily="18" charset="0"/>
              </a:rPr>
              <a:t>3</a:t>
            </a:r>
            <a:r>
              <a:rPr kumimoji="1" lang="zh-CN" altLang="en-US" sz="2400" b="1" dirty="0">
                <a:latin typeface="宋体" panose="02010600030101010101" pitchFamily="2" charset="-122"/>
              </a:rPr>
              <a:t>）与（</a:t>
            </a:r>
            <a:r>
              <a:rPr kumimoji="1" lang="en-US" altLang="zh-CN" sz="2400" b="1" dirty="0">
                <a:latin typeface="Times New Roman" panose="02020603050405020304" pitchFamily="18" charset="0"/>
              </a:rPr>
              <a:t>1</a:t>
            </a:r>
            <a:r>
              <a:rPr kumimoji="1" lang="zh-CN" altLang="en-US" sz="2400" b="1" dirty="0">
                <a:latin typeface="宋体" panose="02010600030101010101" pitchFamily="2" charset="-122"/>
              </a:rPr>
              <a:t>）的周长比＝</a:t>
            </a:r>
            <a:r>
              <a:rPr kumimoji="1" lang="en-US" altLang="zh-CN" sz="2400" b="1" dirty="0">
                <a:latin typeface="Times New Roman" panose="02020603050405020304" pitchFamily="18" charset="0"/>
              </a:rPr>
              <a:t>________________.  </a:t>
            </a:r>
          </a:p>
          <a:p>
            <a:pPr eaLnBrk="1" hangingPunct="1">
              <a:lnSpc>
                <a:spcPts val="3575"/>
              </a:lnSpc>
            </a:pPr>
            <a:r>
              <a:rPr kumimoji="1" lang="zh-CN" altLang="en-US" sz="2400" b="1" dirty="0">
                <a:latin typeface="Times New Roman" panose="02020603050405020304" pitchFamily="18" charset="0"/>
              </a:rPr>
              <a:t>（</a:t>
            </a:r>
            <a:r>
              <a:rPr kumimoji="1" lang="en-US" altLang="zh-CN" sz="2400" b="1" dirty="0">
                <a:latin typeface="Times New Roman" panose="02020603050405020304" pitchFamily="18" charset="0"/>
              </a:rPr>
              <a:t>3</a:t>
            </a:r>
            <a:r>
              <a:rPr kumimoji="1" lang="zh-CN" altLang="en-US" sz="2400" b="1" dirty="0">
                <a:latin typeface="宋体" panose="02010600030101010101" pitchFamily="2" charset="-122"/>
              </a:rPr>
              <a:t>）与（</a:t>
            </a:r>
            <a:r>
              <a:rPr kumimoji="1" lang="en-US" altLang="zh-CN" sz="2400" b="1" dirty="0">
                <a:latin typeface="Times New Roman" panose="02020603050405020304" pitchFamily="18" charset="0"/>
              </a:rPr>
              <a:t>1</a:t>
            </a:r>
            <a:r>
              <a:rPr kumimoji="1" lang="zh-CN" altLang="en-US" sz="2400" b="1" dirty="0">
                <a:latin typeface="宋体" panose="02010600030101010101" pitchFamily="2" charset="-122"/>
              </a:rPr>
              <a:t>）的面积比＝</a:t>
            </a:r>
            <a:r>
              <a:rPr kumimoji="1" lang="en-US" altLang="zh-CN" sz="2400" b="1" dirty="0">
                <a:latin typeface="Times New Roman" panose="02020603050405020304" pitchFamily="18" charset="0"/>
              </a:rPr>
              <a:t>________________.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0-#ppt_w/2"/>
                                          </p:val>
                                        </p:tav>
                                        <p:tav tm="100000">
                                          <p:val>
                                            <p:strVal val="#ppt_x"/>
                                          </p:val>
                                        </p:tav>
                                      </p:tavLst>
                                    </p:anim>
                                    <p:anim calcmode="lin" valueType="num">
                                      <p:cBhvr additive="base">
                                        <p:cTn id="8" dur="500" fill="hold"/>
                                        <p:tgtEl>
                                          <p:spTgt spid="327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0484"/>
                                        </p:tgtEl>
                                        <p:attrNameLst>
                                          <p:attrName>style.visibility</p:attrName>
                                        </p:attrNameLst>
                                      </p:cBhvr>
                                      <p:to>
                                        <p:strVal val="visible"/>
                                      </p:to>
                                    </p:set>
                                    <p:anim calcmode="lin" valueType="num">
                                      <p:cBhvr additive="base">
                                        <p:cTn id="13" dur="500" fill="hold"/>
                                        <p:tgtEl>
                                          <p:spTgt spid="20484"/>
                                        </p:tgtEl>
                                        <p:attrNameLst>
                                          <p:attrName>ppt_x</p:attrName>
                                        </p:attrNameLst>
                                      </p:cBhvr>
                                      <p:tavLst>
                                        <p:tav tm="0">
                                          <p:val>
                                            <p:strVal val="0-#ppt_w/2"/>
                                          </p:val>
                                        </p:tav>
                                        <p:tav tm="100000">
                                          <p:val>
                                            <p:strVal val="#ppt_x"/>
                                          </p:val>
                                        </p:tav>
                                      </p:tavLst>
                                    </p:anim>
                                    <p:anim calcmode="lin" valueType="num">
                                      <p:cBhvr additive="base">
                                        <p:cTn id="14" dur="500" fill="hold"/>
                                        <p:tgtEl>
                                          <p:spTgt spid="2048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pRg st="0" end="0"/>
                                            </p:txEl>
                                          </p:spTgt>
                                        </p:tgtEl>
                                        <p:attrNameLst>
                                          <p:attrName>style.visibility</p:attrName>
                                        </p:attrNameLst>
                                      </p:cBhvr>
                                      <p:to>
                                        <p:strVal val="visible"/>
                                      </p:to>
                                    </p:set>
                                    <p:anim calcmode="lin" valueType="num">
                                      <p:cBhvr additive="base">
                                        <p:cTn id="19"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74"/>
                                        </p:tgtEl>
                                        <p:attrNameLst>
                                          <p:attrName>style.visibility</p:attrName>
                                        </p:attrNameLst>
                                      </p:cBhvr>
                                      <p:to>
                                        <p:strVal val="visible"/>
                                      </p:to>
                                    </p:set>
                                    <p:anim calcmode="lin" valueType="num">
                                      <p:cBhvr additive="base">
                                        <p:cTn id="25" dur="500" fill="hold"/>
                                        <p:tgtEl>
                                          <p:spTgt spid="32774"/>
                                        </p:tgtEl>
                                        <p:attrNameLst>
                                          <p:attrName>ppt_x</p:attrName>
                                        </p:attrNameLst>
                                      </p:cBhvr>
                                      <p:tavLst>
                                        <p:tav tm="0">
                                          <p:val>
                                            <p:strVal val="0-#ppt_w/2"/>
                                          </p:val>
                                        </p:tav>
                                        <p:tav tm="100000">
                                          <p:val>
                                            <p:strVal val="#ppt_x"/>
                                          </p:val>
                                        </p:tav>
                                      </p:tavLst>
                                    </p:anim>
                                    <p:anim calcmode="lin" valueType="num">
                                      <p:cBhvr additive="base">
                                        <p:cTn id="26" dur="500" fill="hold"/>
                                        <p:tgtEl>
                                          <p:spTgt spid="327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build="p" autoUpdateAnimBg="0"/>
      <p:bldP spid="3277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0" y="1571625"/>
            <a:ext cx="7772400" cy="1143000"/>
          </a:xfrm>
        </p:spPr>
        <p:txBody>
          <a:bodyPr>
            <a:normAutofit fontScale="90000"/>
          </a:bodyPr>
          <a:lstStyle/>
          <a:p>
            <a:r>
              <a:rPr lang="zh-CN" altLang="en-US" sz="3600" b="1"/>
              <a:t>由此可以得出结论： 相似三角形的</a:t>
            </a:r>
            <a:r>
              <a:rPr lang="zh-CN" altLang="en-US" sz="3600" b="1">
                <a:solidFill>
                  <a:srgbClr val="FF0000"/>
                </a:solidFill>
              </a:rPr>
              <a:t>周长比</a:t>
            </a:r>
            <a:r>
              <a:rPr lang="zh-CN" altLang="en-US" sz="3600" b="1"/>
              <a:t>等于</a:t>
            </a:r>
            <a:r>
              <a:rPr lang="en-US" altLang="zh-CN" sz="3600" b="1"/>
              <a:t>_____________</a:t>
            </a:r>
            <a:r>
              <a:rPr lang="zh-CN" altLang="en-US" sz="3600" b="1"/>
              <a:t>．</a:t>
            </a:r>
            <a:br>
              <a:rPr lang="zh-CN" altLang="en-US" sz="3600" b="1"/>
            </a:br>
            <a:r>
              <a:rPr lang="zh-CN" altLang="en-US" sz="3600" b="1"/>
              <a:t> </a:t>
            </a:r>
            <a:br>
              <a:rPr lang="zh-CN" altLang="en-US" sz="3600" b="1"/>
            </a:br>
            <a:endParaRPr lang="zh-CN" altLang="en-US" sz="3600" b="1"/>
          </a:p>
        </p:txBody>
      </p:sp>
      <p:sp>
        <p:nvSpPr>
          <p:cNvPr id="33795" name="Text Box 5"/>
          <p:cNvSpPr txBox="1">
            <a:spLocks noChangeArrowheads="1"/>
          </p:cNvSpPr>
          <p:nvPr/>
        </p:nvSpPr>
        <p:spPr bwMode="auto">
          <a:xfrm>
            <a:off x="1203325" y="2382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endParaRPr kumimoji="1" lang="zh-CN" altLang="zh-CN" sz="2400">
              <a:latin typeface="Times New Roman" panose="02020603050405020304" pitchFamily="18" charset="0"/>
            </a:endParaRPr>
          </a:p>
        </p:txBody>
      </p:sp>
      <p:sp>
        <p:nvSpPr>
          <p:cNvPr id="33796" name="Text Box 7"/>
          <p:cNvSpPr txBox="1">
            <a:spLocks noChangeArrowheads="1"/>
          </p:cNvSpPr>
          <p:nvPr/>
        </p:nvSpPr>
        <p:spPr bwMode="auto">
          <a:xfrm>
            <a:off x="642938" y="2895600"/>
            <a:ext cx="81756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3600" b="1">
                <a:latin typeface="Times New Roman" panose="02020603050405020304" pitchFamily="18" charset="0"/>
              </a:rPr>
              <a:t>由可以得出结论： 相似三角形的</a:t>
            </a:r>
            <a:r>
              <a:rPr kumimoji="1" lang="zh-CN" altLang="en-US" sz="3600" b="1">
                <a:solidFill>
                  <a:srgbClr val="FF0000"/>
                </a:solidFill>
                <a:latin typeface="Times New Roman" panose="02020603050405020304" pitchFamily="18" charset="0"/>
              </a:rPr>
              <a:t>面积比</a:t>
            </a:r>
          </a:p>
          <a:p>
            <a:pPr eaLnBrk="1" hangingPunct="1"/>
            <a:r>
              <a:rPr kumimoji="1" lang="zh-CN" altLang="en-US" sz="3600" b="1">
                <a:latin typeface="Times New Roman" panose="02020603050405020304" pitchFamily="18" charset="0"/>
              </a:rPr>
              <a:t>等于</a:t>
            </a:r>
            <a:r>
              <a:rPr kumimoji="1" lang="en-US" altLang="zh-CN" sz="3600" b="1">
                <a:latin typeface="Times New Roman" panose="02020603050405020304" pitchFamily="18" charset="0"/>
              </a:rPr>
              <a:t>___________</a:t>
            </a:r>
            <a:r>
              <a:rPr kumimoji="1" lang="zh-CN" altLang="en-US" sz="3600" b="1">
                <a:latin typeface="Times New Roman" panose="02020603050405020304" pitchFamily="18" charset="0"/>
              </a:rPr>
              <a:t>．</a:t>
            </a:r>
          </a:p>
          <a:p>
            <a:pPr eaLnBrk="1" hangingPunct="1"/>
            <a:r>
              <a:rPr kumimoji="1" lang="zh-CN" altLang="en-US" sz="3600" b="1">
                <a:latin typeface="Times New Roman" panose="02020603050405020304" pitchFamily="18" charset="0"/>
              </a:rPr>
              <a:t> </a:t>
            </a:r>
          </a:p>
          <a:p>
            <a:pPr eaLnBrk="1" hangingPunct="1"/>
            <a:endParaRPr kumimoji="1" lang="en-US" altLang="zh-CN" sz="3600" b="1">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0" y="285750"/>
            <a:ext cx="3595688" cy="714375"/>
          </a:xfrm>
        </p:spPr>
        <p:txBody>
          <a:bodyPr/>
          <a:lstStyle/>
          <a:p>
            <a:r>
              <a:rPr lang="zh-CN" altLang="en-US" sz="3600" b="1" dirty="0">
                <a:solidFill>
                  <a:srgbClr val="FF0000"/>
                </a:solidFill>
                <a:latin typeface="华文新魏" panose="02010800040101010101" pitchFamily="2" charset="-122"/>
                <a:ea typeface="华文新魏" panose="02010800040101010101" pitchFamily="2" charset="-122"/>
              </a:rPr>
              <a:t>我来试一试：</a:t>
            </a:r>
          </a:p>
        </p:txBody>
      </p:sp>
      <p:sp>
        <p:nvSpPr>
          <p:cNvPr id="34819" name="Rectangle 3"/>
          <p:cNvSpPr>
            <a:spLocks noGrp="1" noChangeArrowheads="1"/>
          </p:cNvSpPr>
          <p:nvPr>
            <p:ph type="body" idx="4294967295"/>
          </p:nvPr>
        </p:nvSpPr>
        <p:spPr>
          <a:xfrm>
            <a:off x="0" y="1000125"/>
            <a:ext cx="9001125" cy="2667000"/>
          </a:xfrm>
        </p:spPr>
        <p:txBody>
          <a:bodyPr/>
          <a:lstStyle/>
          <a:p>
            <a:pPr algn="just"/>
            <a:r>
              <a:rPr lang="en-US" altLang="zh-CN" b="1" dirty="0"/>
              <a:t>1.</a:t>
            </a:r>
            <a:r>
              <a:rPr lang="zh-CN" altLang="en-US" b="1" dirty="0">
                <a:latin typeface="Times New Roman" panose="02020603050405020304" pitchFamily="18" charset="0"/>
              </a:rPr>
              <a:t>相似三角形对应边的比为</a:t>
            </a:r>
            <a:r>
              <a:rPr lang="en-US" altLang="zh-CN" b="1" dirty="0">
                <a:solidFill>
                  <a:srgbClr val="FF0000"/>
                </a:solidFill>
                <a:latin typeface="Times New Roman" panose="02020603050405020304" pitchFamily="18" charset="0"/>
              </a:rPr>
              <a:t>3</a:t>
            </a:r>
            <a:r>
              <a:rPr lang="en-US" altLang="zh-CN" b="1" dirty="0">
                <a:solidFill>
                  <a:srgbClr val="FF0000"/>
                </a:solidFill>
                <a:latin typeface="宋体" panose="02010600030101010101" pitchFamily="2" charset="-122"/>
              </a:rPr>
              <a:t>∶</a:t>
            </a:r>
            <a:r>
              <a:rPr lang="en-US" altLang="zh-CN" b="1" dirty="0">
                <a:solidFill>
                  <a:srgbClr val="FF0000"/>
                </a:solidFill>
                <a:latin typeface="Times New Roman" panose="02020603050405020304" pitchFamily="18" charset="0"/>
              </a:rPr>
              <a:t>5</a:t>
            </a:r>
            <a:r>
              <a:rPr lang="en-US" altLang="zh-CN" b="1" dirty="0">
                <a:latin typeface="Times New Roman" panose="02020603050405020304" pitchFamily="18" charset="0"/>
              </a:rPr>
              <a:t> </a:t>
            </a:r>
            <a:r>
              <a:rPr lang="en-US" altLang="zh-CN" b="1" dirty="0">
                <a:solidFill>
                  <a:srgbClr val="FF0000"/>
                </a:solidFill>
              </a:rPr>
              <a:t>,</a:t>
            </a:r>
            <a:r>
              <a:rPr lang="zh-CN" altLang="en-US" b="1" dirty="0">
                <a:latin typeface="Times New Roman" panose="02020603050405020304" pitchFamily="18" charset="0"/>
              </a:rPr>
              <a:t>那么相似比为</a:t>
            </a:r>
            <a:r>
              <a:rPr lang="en-US" altLang="zh-CN" b="1" dirty="0"/>
              <a:t>___________,</a:t>
            </a:r>
            <a:r>
              <a:rPr lang="zh-CN" altLang="en-US" b="1" dirty="0">
                <a:latin typeface="Times New Roman" panose="02020603050405020304" pitchFamily="18" charset="0"/>
              </a:rPr>
              <a:t>对应角的角平分线的比为</a:t>
            </a:r>
            <a:r>
              <a:rPr lang="en-US" altLang="zh-CN" b="1" dirty="0"/>
              <a:t>______,</a:t>
            </a:r>
            <a:r>
              <a:rPr lang="zh-CN" altLang="en-US" b="1" dirty="0">
                <a:latin typeface="Times New Roman" panose="02020603050405020304" pitchFamily="18" charset="0"/>
              </a:rPr>
              <a:t>周长的比为</a:t>
            </a:r>
            <a:r>
              <a:rPr lang="en-US" altLang="zh-CN" b="1" dirty="0"/>
              <a:t>_____,</a:t>
            </a:r>
            <a:r>
              <a:rPr lang="zh-CN" altLang="en-US" b="1" dirty="0">
                <a:latin typeface="Times New Roman" panose="02020603050405020304" pitchFamily="18" charset="0"/>
              </a:rPr>
              <a:t>面积的比为</a:t>
            </a:r>
            <a:r>
              <a:rPr lang="en-US" altLang="zh-CN" b="1" dirty="0"/>
              <a:t>_____</a:t>
            </a:r>
            <a:r>
              <a:rPr lang="zh-CN" altLang="en-US" sz="2800" b="1" dirty="0"/>
              <a:t>。</a:t>
            </a:r>
          </a:p>
        </p:txBody>
      </p:sp>
      <p:sp>
        <p:nvSpPr>
          <p:cNvPr id="34820" name="Text Box 4"/>
          <p:cNvSpPr txBox="1">
            <a:spLocks noChangeArrowheads="1"/>
          </p:cNvSpPr>
          <p:nvPr/>
        </p:nvSpPr>
        <p:spPr bwMode="auto">
          <a:xfrm>
            <a:off x="1143000" y="2714625"/>
            <a:ext cx="70183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800" b="1" dirty="0">
                <a:solidFill>
                  <a:srgbClr val="0000FF"/>
                </a:solidFill>
                <a:latin typeface="Times New Roman" panose="02020603050405020304" pitchFamily="18" charset="0"/>
              </a:rPr>
              <a:t>变化</a:t>
            </a:r>
            <a:r>
              <a:rPr kumimoji="1" lang="zh-CN" altLang="en-US" sz="3200" b="1" dirty="0">
                <a:latin typeface="Times New Roman" panose="02020603050405020304" pitchFamily="18" charset="0"/>
              </a:rPr>
              <a:t>：相似三角形对应边的比为</a:t>
            </a:r>
            <a:r>
              <a:rPr kumimoji="1" lang="en-US" altLang="zh-CN" sz="3200" b="1" dirty="0">
                <a:solidFill>
                  <a:srgbClr val="FF0000"/>
                </a:solidFill>
                <a:latin typeface="Times New Roman" panose="02020603050405020304" pitchFamily="18" charset="0"/>
              </a:rPr>
              <a:t>9</a:t>
            </a:r>
            <a:r>
              <a:rPr kumimoji="1" lang="en-US" altLang="zh-CN" sz="3200" b="1" dirty="0">
                <a:solidFill>
                  <a:srgbClr val="FF0000"/>
                </a:solidFill>
                <a:latin typeface="宋体" panose="02010600030101010101" pitchFamily="2" charset="-122"/>
              </a:rPr>
              <a:t>∶8</a:t>
            </a:r>
            <a:r>
              <a:rPr kumimoji="1" lang="zh-CN" altLang="en-US" sz="3200" b="1" dirty="0">
                <a:solidFill>
                  <a:srgbClr val="FF0000"/>
                </a:solidFill>
                <a:latin typeface="宋体" panose="02010600030101010101" pitchFamily="2" charset="-122"/>
              </a:rPr>
              <a:t>？</a:t>
            </a:r>
            <a:endParaRPr kumimoji="1" lang="zh-CN" altLang="en-US" sz="3200" b="1" dirty="0">
              <a:latin typeface="Times New Roman" panose="02020603050405020304" pitchFamily="18" charset="0"/>
            </a:endParaRPr>
          </a:p>
        </p:txBody>
      </p:sp>
      <p:sp>
        <p:nvSpPr>
          <p:cNvPr id="34821" name="Text Box 6"/>
          <p:cNvSpPr txBox="1">
            <a:spLocks noChangeArrowheads="1"/>
          </p:cNvSpPr>
          <p:nvPr/>
        </p:nvSpPr>
        <p:spPr bwMode="auto">
          <a:xfrm>
            <a:off x="2298700" y="3357563"/>
            <a:ext cx="54879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3200" b="1" dirty="0">
                <a:latin typeface="Times New Roman" panose="02020603050405020304" pitchFamily="18" charset="0"/>
              </a:rPr>
              <a:t>相似三角形对应边的比为</a:t>
            </a:r>
            <a:r>
              <a:rPr kumimoji="1" lang="en-US" altLang="zh-CN" sz="3200" b="1" dirty="0">
                <a:solidFill>
                  <a:srgbClr val="FF0000"/>
                </a:solidFill>
                <a:latin typeface="宋体" panose="02010600030101010101" pitchFamily="2" charset="-122"/>
              </a:rPr>
              <a:t>0.</a:t>
            </a:r>
            <a:r>
              <a:rPr kumimoji="1" lang="en-US" altLang="zh-CN" sz="3200" b="1" dirty="0">
                <a:solidFill>
                  <a:srgbClr val="FF0000"/>
                </a:solidFill>
                <a:latin typeface="Times New Roman" panose="02020603050405020304" pitchFamily="18" charset="0"/>
              </a:rPr>
              <a:t>5?</a:t>
            </a:r>
          </a:p>
        </p:txBody>
      </p:sp>
      <p:sp>
        <p:nvSpPr>
          <p:cNvPr id="34822" name="Rectangle 8"/>
          <p:cNvSpPr>
            <a:spLocks noChangeArrowheads="1"/>
          </p:cNvSpPr>
          <p:nvPr/>
        </p:nvSpPr>
        <p:spPr bwMode="auto">
          <a:xfrm>
            <a:off x="71438" y="4000500"/>
            <a:ext cx="86439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buClr>
                <a:schemeClr val="accent1"/>
              </a:buClr>
              <a:buSzPct val="80000"/>
              <a:buFont typeface="Wingdings" panose="05000000000000000000" pitchFamily="2" charset="2"/>
              <a:buChar char="n"/>
            </a:pPr>
            <a:r>
              <a:rPr kumimoji="1" lang="en-US" altLang="zh-CN" sz="3200" b="1" dirty="0">
                <a:solidFill>
                  <a:srgbClr val="0000FF"/>
                </a:solidFill>
                <a:latin typeface="宋体" panose="02010600030101010101" pitchFamily="2" charset="-122"/>
              </a:rPr>
              <a:t>2</a:t>
            </a:r>
            <a:r>
              <a:rPr kumimoji="1" lang="zh-CN" altLang="en-US" sz="3200" b="1" dirty="0">
                <a:latin typeface="宋体" panose="02010600030101010101" pitchFamily="2" charset="-122"/>
              </a:rPr>
              <a:t>．两个相似三角形对应高的比为</a:t>
            </a:r>
            <a:r>
              <a:rPr kumimoji="1" lang="en-US" altLang="zh-CN" sz="3200" b="1" dirty="0">
                <a:latin typeface="宋体" panose="02010600030101010101" pitchFamily="2" charset="-122"/>
              </a:rPr>
              <a:t>2:5</a:t>
            </a:r>
            <a:r>
              <a:rPr kumimoji="1" lang="zh-CN" altLang="en-US" sz="3200" b="1" dirty="0">
                <a:latin typeface="宋体" panose="02010600030101010101" pitchFamily="2" charset="-122"/>
              </a:rPr>
              <a:t>，则对应角平分线的比为</a:t>
            </a:r>
            <a:r>
              <a:rPr kumimoji="1" lang="en-US" altLang="zh-CN" sz="3200" b="1" dirty="0">
                <a:latin typeface="宋体" panose="02010600030101010101" pitchFamily="2" charset="-122"/>
              </a:rPr>
              <a:t>____,</a:t>
            </a:r>
            <a:r>
              <a:rPr kumimoji="1" lang="en-US" altLang="zh-CN" sz="2800" b="1" dirty="0">
                <a:latin typeface="宋体" panose="02010600030101010101" pitchFamily="2" charset="-122"/>
              </a:rPr>
              <a:t> </a:t>
            </a:r>
            <a:r>
              <a:rPr kumimoji="1" lang="zh-CN" altLang="en-US" sz="2800" b="1" dirty="0">
                <a:latin typeface="宋体" panose="02010600030101010101" pitchFamily="2" charset="-122"/>
              </a:rPr>
              <a:t>周长比为</a:t>
            </a:r>
            <a:r>
              <a:rPr kumimoji="1" lang="en-US" altLang="zh-CN" sz="2800" b="1" dirty="0">
                <a:latin typeface="宋体" panose="02010600030101010101" pitchFamily="2" charset="-122"/>
              </a:rPr>
              <a:t>___ . </a:t>
            </a:r>
            <a:endParaRPr kumimoji="1" lang="en-US" altLang="zh-CN" sz="3200" b="1" dirty="0">
              <a:latin typeface="隶书" panose="02010509060101010101" charset="-122"/>
              <a:ea typeface="隶书" panose="02010509060101010101" charset="-122"/>
            </a:endParaRPr>
          </a:p>
        </p:txBody>
      </p:sp>
      <p:sp>
        <p:nvSpPr>
          <p:cNvPr id="34823" name="Rectangle 9"/>
          <p:cNvSpPr>
            <a:spLocks noChangeArrowheads="1"/>
          </p:cNvSpPr>
          <p:nvPr/>
        </p:nvSpPr>
        <p:spPr bwMode="auto">
          <a:xfrm>
            <a:off x="71438" y="5219700"/>
            <a:ext cx="87868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buClr>
                <a:schemeClr val="accent1"/>
              </a:buClr>
              <a:buSzPct val="80000"/>
              <a:buFont typeface="Wingdings" panose="05000000000000000000" pitchFamily="2" charset="2"/>
              <a:buChar char="n"/>
            </a:pPr>
            <a:r>
              <a:rPr kumimoji="1" lang="en-US" altLang="zh-CN" sz="3200" b="1" dirty="0">
                <a:solidFill>
                  <a:srgbClr val="0000FF"/>
                </a:solidFill>
                <a:latin typeface="宋体" panose="02010600030101010101" pitchFamily="2" charset="-122"/>
              </a:rPr>
              <a:t>3</a:t>
            </a:r>
            <a:r>
              <a:rPr kumimoji="1" lang="zh-CN" altLang="en-US" sz="3200" b="1" dirty="0">
                <a:solidFill>
                  <a:srgbClr val="0000FF"/>
                </a:solidFill>
                <a:latin typeface="宋体" panose="02010600030101010101" pitchFamily="2" charset="-122"/>
              </a:rPr>
              <a:t>．</a:t>
            </a:r>
            <a:r>
              <a:rPr kumimoji="1" lang="zh-CN" altLang="en-US" sz="3200" b="1" dirty="0">
                <a:latin typeface="宋体" panose="02010600030101010101" pitchFamily="2" charset="-122"/>
              </a:rPr>
              <a:t>两个相似三角形对应中线的比为</a:t>
            </a:r>
            <a:r>
              <a:rPr kumimoji="1" lang="en-US" altLang="zh-CN" sz="3200" b="1" dirty="0">
                <a:latin typeface="宋体" panose="02010600030101010101" pitchFamily="2" charset="-122"/>
              </a:rPr>
              <a:t>1:4</a:t>
            </a:r>
            <a:r>
              <a:rPr kumimoji="1" lang="zh-CN" altLang="en-US" sz="3200" b="1" dirty="0">
                <a:latin typeface="宋体" panose="02010600030101010101" pitchFamily="2" charset="-122"/>
              </a:rPr>
              <a:t>，则对应高的比为</a:t>
            </a:r>
            <a:r>
              <a:rPr kumimoji="1" lang="en-US" altLang="zh-CN" sz="3200" b="1" dirty="0">
                <a:latin typeface="宋体" panose="02010600030101010101" pitchFamily="2" charset="-122"/>
              </a:rPr>
              <a:t>______ ,</a:t>
            </a:r>
            <a:r>
              <a:rPr kumimoji="1" lang="zh-CN" altLang="en-US" sz="3200" b="1" dirty="0">
                <a:latin typeface="宋体" panose="02010600030101010101" pitchFamily="2" charset="-122"/>
              </a:rPr>
              <a:t>面积比为</a:t>
            </a:r>
            <a:r>
              <a:rPr kumimoji="1" lang="en-US" altLang="zh-CN" sz="3200" b="1" dirty="0">
                <a:latin typeface="宋体" panose="02010600030101010101" pitchFamily="2" charset="-122"/>
              </a:rPr>
              <a:t>______</a:t>
            </a:r>
            <a:r>
              <a:rPr kumimoji="1" lang="zh-CN" altLang="en-US" sz="3200" b="1" dirty="0">
                <a:latin typeface="宋体" panose="0201060003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0-#ppt_w/2"/>
                                          </p:val>
                                        </p:tav>
                                        <p:tav tm="100000">
                                          <p:val>
                                            <p:strVal val="#ppt_x"/>
                                          </p:val>
                                        </p:tav>
                                      </p:tavLst>
                                    </p:anim>
                                    <p:anim calcmode="lin" valueType="num">
                                      <p:cBhvr additive="base">
                                        <p:cTn id="8" dur="500" fill="hold"/>
                                        <p:tgtEl>
                                          <p:spTgt spid="348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additive="base">
                                        <p:cTn id="13"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20"/>
                                        </p:tgtEl>
                                        <p:attrNameLst>
                                          <p:attrName>style.visibility</p:attrName>
                                        </p:attrNameLst>
                                      </p:cBhvr>
                                      <p:to>
                                        <p:strVal val="visible"/>
                                      </p:to>
                                    </p:set>
                                    <p:anim calcmode="lin" valueType="num">
                                      <p:cBhvr additive="base">
                                        <p:cTn id="19" dur="500" fill="hold"/>
                                        <p:tgtEl>
                                          <p:spTgt spid="34820"/>
                                        </p:tgtEl>
                                        <p:attrNameLst>
                                          <p:attrName>ppt_x</p:attrName>
                                        </p:attrNameLst>
                                      </p:cBhvr>
                                      <p:tavLst>
                                        <p:tav tm="0">
                                          <p:val>
                                            <p:strVal val="0-#ppt_w/2"/>
                                          </p:val>
                                        </p:tav>
                                        <p:tav tm="100000">
                                          <p:val>
                                            <p:strVal val="#ppt_x"/>
                                          </p:val>
                                        </p:tav>
                                      </p:tavLst>
                                    </p:anim>
                                    <p:anim calcmode="lin" valueType="num">
                                      <p:cBhvr additive="base">
                                        <p:cTn id="20" dur="500" fill="hold"/>
                                        <p:tgtEl>
                                          <p:spTgt spid="3482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821"/>
                                        </p:tgtEl>
                                        <p:attrNameLst>
                                          <p:attrName>style.visibility</p:attrName>
                                        </p:attrNameLst>
                                      </p:cBhvr>
                                      <p:to>
                                        <p:strVal val="visible"/>
                                      </p:to>
                                    </p:set>
                                    <p:anim calcmode="lin" valueType="num">
                                      <p:cBhvr additive="base">
                                        <p:cTn id="25" dur="500" fill="hold"/>
                                        <p:tgtEl>
                                          <p:spTgt spid="34821"/>
                                        </p:tgtEl>
                                        <p:attrNameLst>
                                          <p:attrName>ppt_x</p:attrName>
                                        </p:attrNameLst>
                                      </p:cBhvr>
                                      <p:tavLst>
                                        <p:tav tm="0">
                                          <p:val>
                                            <p:strVal val="0-#ppt_w/2"/>
                                          </p:val>
                                        </p:tav>
                                        <p:tav tm="100000">
                                          <p:val>
                                            <p:strVal val="#ppt_x"/>
                                          </p:val>
                                        </p:tav>
                                      </p:tavLst>
                                    </p:anim>
                                    <p:anim calcmode="lin" valueType="num">
                                      <p:cBhvr additive="base">
                                        <p:cTn id="26" dur="500" fill="hold"/>
                                        <p:tgtEl>
                                          <p:spTgt spid="348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4822"/>
                                        </p:tgtEl>
                                        <p:attrNameLst>
                                          <p:attrName>style.visibility</p:attrName>
                                        </p:attrNameLst>
                                      </p:cBhvr>
                                      <p:to>
                                        <p:strVal val="visible"/>
                                      </p:to>
                                    </p:set>
                                    <p:animEffect transition="in" filter="dissolve">
                                      <p:cBhvr>
                                        <p:cTn id="31" dur="500"/>
                                        <p:tgtEl>
                                          <p:spTgt spid="3482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34823"/>
                                        </p:tgtEl>
                                        <p:attrNameLst>
                                          <p:attrName>style.visibility</p:attrName>
                                        </p:attrNameLst>
                                      </p:cBhvr>
                                      <p:to>
                                        <p:strVal val="visible"/>
                                      </p:to>
                                    </p:set>
                                    <p:animEffect transition="in" filter="dissolve">
                                      <p:cBhvr>
                                        <p:cTn id="36" dur="500"/>
                                        <p:tgtEl>
                                          <p:spTgt spid="3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build="p" autoUpdateAnimBg="0"/>
      <p:bldP spid="34820" grpId="0" autoUpdateAnimBg="0"/>
      <p:bldP spid="34821" grpId="0" autoUpdateAnimBg="0"/>
      <p:bldP spid="34822" grpId="0" autoUpdateAnimBg="0"/>
      <p:bldP spid="3482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1371600" y="357188"/>
            <a:ext cx="7772400" cy="1143000"/>
          </a:xfrm>
        </p:spPr>
        <p:txBody>
          <a:bodyPr/>
          <a:lstStyle/>
          <a:p>
            <a:r>
              <a:rPr lang="zh-CN" altLang="en-US" b="1">
                <a:solidFill>
                  <a:srgbClr val="FF0000"/>
                </a:solidFill>
              </a:rPr>
              <a:t>例题：</a:t>
            </a:r>
          </a:p>
        </p:txBody>
      </p:sp>
      <p:grpSp>
        <p:nvGrpSpPr>
          <p:cNvPr id="2" name="Group 4"/>
          <p:cNvGrpSpPr/>
          <p:nvPr/>
        </p:nvGrpSpPr>
        <p:grpSpPr bwMode="auto">
          <a:xfrm>
            <a:off x="785813" y="1255713"/>
            <a:ext cx="6934200" cy="1244600"/>
            <a:chOff x="384" y="576"/>
            <a:chExt cx="4368" cy="784"/>
          </a:xfrm>
        </p:grpSpPr>
        <p:sp>
          <p:nvSpPr>
            <p:cNvPr id="35844" name="Text Box 5"/>
            <p:cNvSpPr txBox="1">
              <a:spLocks noChangeArrowheads="1"/>
            </p:cNvSpPr>
            <p:nvPr/>
          </p:nvSpPr>
          <p:spPr bwMode="auto">
            <a:xfrm>
              <a:off x="384" y="603"/>
              <a:ext cx="4368" cy="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kumimoji="1" lang="en-US" altLang="zh-CN" sz="2400" b="1">
                  <a:latin typeface="Times New Roman" panose="02020603050405020304" pitchFamily="18" charset="0"/>
                </a:rPr>
                <a:t>    </a:t>
              </a:r>
              <a:r>
                <a:rPr kumimoji="1" lang="zh-CN" altLang="en-US" sz="2400" b="1">
                  <a:latin typeface="Times New Roman" panose="02020603050405020304" pitchFamily="18" charset="0"/>
                </a:rPr>
                <a:t>例</a:t>
              </a:r>
              <a:r>
                <a:rPr kumimoji="1" lang="en-US" altLang="zh-CN" sz="2400" b="1">
                  <a:latin typeface="Times New Roman" panose="02020603050405020304" pitchFamily="18" charset="0"/>
                </a:rPr>
                <a:t>1</a:t>
              </a:r>
              <a:r>
                <a:rPr kumimoji="1" lang="zh-CN" altLang="en-US" sz="2400" b="1">
                  <a:latin typeface="Times New Roman" panose="02020603050405020304" pitchFamily="18" charset="0"/>
                </a:rPr>
                <a:t>：已知：                              ，它们的周长分别   为</a:t>
              </a:r>
              <a:r>
                <a:rPr kumimoji="1" lang="en-US" altLang="zh-CN" sz="2400" b="1">
                  <a:latin typeface="Times New Roman" panose="02020603050405020304" pitchFamily="18" charset="0"/>
                </a:rPr>
                <a:t>60cm</a:t>
              </a:r>
              <a:r>
                <a:rPr kumimoji="1" lang="zh-CN" altLang="en-US" sz="2400" b="1">
                  <a:latin typeface="Times New Roman" panose="02020603050405020304" pitchFamily="18" charset="0"/>
                </a:rPr>
                <a:t>和</a:t>
              </a:r>
              <a:r>
                <a:rPr kumimoji="1" lang="en-US" altLang="zh-CN" sz="2400" b="1">
                  <a:latin typeface="Times New Roman" panose="02020603050405020304" pitchFamily="18" charset="0"/>
                </a:rPr>
                <a:t>72cm</a:t>
              </a:r>
              <a:r>
                <a:rPr kumimoji="1" lang="zh-CN" altLang="en-US" sz="2400" b="1">
                  <a:latin typeface="Times New Roman" panose="02020603050405020304" pitchFamily="18" charset="0"/>
                </a:rPr>
                <a:t>，且</a:t>
              </a:r>
              <a:r>
                <a:rPr kumimoji="1" lang="en-US" altLang="zh-CN" sz="2400" b="1">
                  <a:latin typeface="Times New Roman" panose="02020603050405020304" pitchFamily="18" charset="0"/>
                </a:rPr>
                <a:t>AB=15cm</a:t>
              </a:r>
              <a:r>
                <a:rPr kumimoji="1" lang="zh-CN" altLang="en-US" sz="2400" b="1">
                  <a:latin typeface="Times New Roman" panose="02020603050405020304" pitchFamily="18" charset="0"/>
                </a:rPr>
                <a:t>，</a:t>
              </a:r>
            </a:p>
          </p:txBody>
        </p:sp>
        <p:grpSp>
          <p:nvGrpSpPr>
            <p:cNvPr id="35845" name="Group 6"/>
            <p:cNvGrpSpPr/>
            <p:nvPr/>
          </p:nvGrpSpPr>
          <p:grpSpPr bwMode="auto">
            <a:xfrm>
              <a:off x="1392" y="576"/>
              <a:ext cx="1728" cy="363"/>
              <a:chOff x="1008" y="960"/>
              <a:chExt cx="1728" cy="363"/>
            </a:xfrm>
          </p:grpSpPr>
          <p:graphicFrame>
            <p:nvGraphicFramePr>
              <p:cNvPr id="35846" name="Object 7"/>
              <p:cNvGraphicFramePr>
                <a:graphicFrameLocks noChangeAspect="1"/>
              </p:cNvGraphicFramePr>
              <p:nvPr/>
            </p:nvGraphicFramePr>
            <p:xfrm>
              <a:off x="1008" y="1008"/>
              <a:ext cx="1728" cy="267"/>
            </p:xfrm>
            <a:graphic>
              <a:graphicData uri="http://schemas.openxmlformats.org/presentationml/2006/ole">
                <mc:AlternateContent xmlns:mc="http://schemas.openxmlformats.org/markup-compatibility/2006">
                  <mc:Choice xmlns:v="urn:schemas-microsoft-com:vml" Requires="v">
                    <p:oleObj spid="_x0000_s35902" name="Equation" r:id="rId3" imgW="1396365" imgH="215900" progId="Equation.3">
                      <p:embed/>
                    </p:oleObj>
                  </mc:Choice>
                  <mc:Fallback>
                    <p:oleObj name="Equation" r:id="rId3" imgW="1396365" imgH="2159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 y="1008"/>
                            <a:ext cx="1728" cy="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47" name="Text Box 8"/>
              <p:cNvSpPr txBox="1">
                <a:spLocks noChangeArrowheads="1"/>
              </p:cNvSpPr>
              <p:nvPr/>
            </p:nvSpPr>
            <p:spPr bwMode="auto">
              <a:xfrm>
                <a:off x="1728" y="960"/>
                <a:ext cx="52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kumimoji="1" lang="en-US" altLang="zh-CN" sz="2400" b="1">
                    <a:latin typeface="Times New Roman" panose="02020603050405020304" pitchFamily="18" charset="0"/>
                  </a:rPr>
                  <a:t>∽△</a:t>
                </a:r>
              </a:p>
            </p:txBody>
          </p:sp>
          <p:sp>
            <p:nvSpPr>
              <p:cNvPr id="35848" name="Text Box 9"/>
              <p:cNvSpPr txBox="1">
                <a:spLocks noChangeArrowheads="1"/>
              </p:cNvSpPr>
              <p:nvPr/>
            </p:nvSpPr>
            <p:spPr bwMode="auto">
              <a:xfrm>
                <a:off x="1152" y="960"/>
                <a:ext cx="28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kumimoji="1" lang="en-US" altLang="zh-CN" sz="2400" b="1">
                    <a:latin typeface="Times New Roman" panose="02020603050405020304" pitchFamily="18" charset="0"/>
                  </a:rPr>
                  <a:t>△</a:t>
                </a:r>
              </a:p>
            </p:txBody>
          </p:sp>
        </p:grpSp>
        <p:graphicFrame>
          <p:nvGraphicFramePr>
            <p:cNvPr id="35849" name="Object 10"/>
            <p:cNvGraphicFramePr>
              <a:graphicFrameLocks noChangeAspect="1"/>
            </p:cNvGraphicFramePr>
            <p:nvPr/>
          </p:nvGraphicFramePr>
          <p:xfrm>
            <a:off x="3060" y="1090"/>
            <a:ext cx="384" cy="215"/>
          </p:xfrm>
          <a:graphic>
            <a:graphicData uri="http://schemas.openxmlformats.org/presentationml/2006/ole">
              <mc:AlternateContent xmlns:mc="http://schemas.openxmlformats.org/markup-compatibility/2006">
                <mc:Choice xmlns:v="urn:schemas-microsoft-com:vml" Requires="v">
                  <p:oleObj spid="_x0000_s35903" name="Equation" r:id="rId5" imgW="316865" imgH="177800" progId="Equation.3">
                    <p:embed/>
                  </p:oleObj>
                </mc:Choice>
                <mc:Fallback>
                  <p:oleObj name="Equation" r:id="rId5" imgW="316865" imgH="1778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60" y="1090"/>
                          <a:ext cx="384"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850" name="Text Box 11"/>
            <p:cNvSpPr txBox="1">
              <a:spLocks noChangeArrowheads="1"/>
            </p:cNvSpPr>
            <p:nvPr/>
          </p:nvSpPr>
          <p:spPr bwMode="auto">
            <a:xfrm>
              <a:off x="3399" y="997"/>
              <a:ext cx="864"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kumimoji="1" lang="en-US" altLang="zh-CN" sz="2400" b="1">
                  <a:latin typeface="Times New Roman" panose="02020603050405020304" pitchFamily="18" charset="0"/>
                </a:rPr>
                <a:t>=24cm</a:t>
              </a:r>
              <a:r>
                <a:rPr kumimoji="1" lang="zh-CN" altLang="en-US" sz="2400" b="1">
                  <a:latin typeface="Times New Roman" panose="02020603050405020304" pitchFamily="18" charset="0"/>
                </a:rPr>
                <a:t>。</a:t>
              </a:r>
            </a:p>
          </p:txBody>
        </p:sp>
      </p:grpSp>
      <p:grpSp>
        <p:nvGrpSpPr>
          <p:cNvPr id="4" name="Group 12"/>
          <p:cNvGrpSpPr/>
          <p:nvPr/>
        </p:nvGrpSpPr>
        <p:grpSpPr bwMode="auto">
          <a:xfrm>
            <a:off x="1143000" y="2643188"/>
            <a:ext cx="3810000" cy="457200"/>
            <a:chOff x="1056" y="1488"/>
            <a:chExt cx="2400" cy="288"/>
          </a:xfrm>
        </p:grpSpPr>
        <p:graphicFrame>
          <p:nvGraphicFramePr>
            <p:cNvPr id="35852" name="Object 13"/>
            <p:cNvGraphicFramePr>
              <a:graphicFrameLocks noChangeAspect="1"/>
            </p:cNvGraphicFramePr>
            <p:nvPr/>
          </p:nvGraphicFramePr>
          <p:xfrm>
            <a:off x="2304" y="1527"/>
            <a:ext cx="388" cy="201"/>
          </p:xfrm>
          <a:graphic>
            <a:graphicData uri="http://schemas.openxmlformats.org/presentationml/2006/ole">
              <mc:AlternateContent xmlns:mc="http://schemas.openxmlformats.org/markup-compatibility/2006">
                <mc:Choice xmlns:v="urn:schemas-microsoft-com:vml" Requires="v">
                  <p:oleObj spid="_x0000_s35904" name="Equation" r:id="rId7" imgW="316865" imgH="165100" progId="Equation.3">
                    <p:embed/>
                  </p:oleObj>
                </mc:Choice>
                <mc:Fallback>
                  <p:oleObj name="Equation" r:id="rId7" imgW="316865" imgH="165100" progId="Equation.3">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4" y="1527"/>
                          <a:ext cx="388" cy="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5853" name="Group 14"/>
            <p:cNvGrpSpPr/>
            <p:nvPr/>
          </p:nvGrpSpPr>
          <p:grpSpPr bwMode="auto">
            <a:xfrm>
              <a:off x="1056" y="1488"/>
              <a:ext cx="2400" cy="288"/>
              <a:chOff x="1056" y="1200"/>
              <a:chExt cx="2400" cy="288"/>
            </a:xfrm>
          </p:grpSpPr>
          <p:graphicFrame>
            <p:nvGraphicFramePr>
              <p:cNvPr id="35854" name="Object 15"/>
              <p:cNvGraphicFramePr>
                <a:graphicFrameLocks noChangeAspect="1"/>
              </p:cNvGraphicFramePr>
              <p:nvPr/>
            </p:nvGraphicFramePr>
            <p:xfrm>
              <a:off x="2732" y="1248"/>
              <a:ext cx="388" cy="217"/>
            </p:xfrm>
            <a:graphic>
              <a:graphicData uri="http://schemas.openxmlformats.org/presentationml/2006/ole">
                <mc:AlternateContent xmlns:mc="http://schemas.openxmlformats.org/markup-compatibility/2006">
                  <mc:Choice xmlns:v="urn:schemas-microsoft-com:vml" Requires="v">
                    <p:oleObj spid="_x0000_s35905" name="Equation" r:id="rId9" imgW="316865" imgH="177800" progId="Equation.3">
                      <p:embed/>
                    </p:oleObj>
                  </mc:Choice>
                  <mc:Fallback>
                    <p:oleObj name="Equation" r:id="rId9" imgW="316865" imgH="177800" progId="Equation.3">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32" y="1248"/>
                            <a:ext cx="388" cy="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855" name="Text Box 16"/>
              <p:cNvSpPr txBox="1">
                <a:spLocks noChangeArrowheads="1"/>
              </p:cNvSpPr>
              <p:nvPr/>
            </p:nvSpPr>
            <p:spPr bwMode="auto">
              <a:xfrm>
                <a:off x="1056" y="1200"/>
                <a:ext cx="24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400" b="1">
                    <a:latin typeface="Times New Roman" panose="02020603050405020304" pitchFamily="18" charset="0"/>
                  </a:rPr>
                  <a:t>求：</a:t>
                </a:r>
                <a:r>
                  <a:rPr kumimoji="1" lang="en-US" altLang="zh-CN" sz="2400" b="1">
                    <a:latin typeface="Times New Roman" panose="02020603050405020304" pitchFamily="18" charset="0"/>
                  </a:rPr>
                  <a:t>BC</a:t>
                </a:r>
                <a:r>
                  <a:rPr kumimoji="1" lang="zh-CN" altLang="en-US" sz="2400" b="1">
                    <a:latin typeface="Times New Roman" panose="02020603050405020304" pitchFamily="18" charset="0"/>
                  </a:rPr>
                  <a:t>、</a:t>
                </a:r>
                <a:r>
                  <a:rPr kumimoji="1" lang="en-US" altLang="zh-CN" sz="2400" b="1">
                    <a:latin typeface="Times New Roman" panose="02020603050405020304" pitchFamily="18" charset="0"/>
                  </a:rPr>
                  <a:t>AC</a:t>
                </a:r>
                <a:r>
                  <a:rPr kumimoji="1" lang="zh-CN" altLang="en-US" sz="2400" b="1">
                    <a:latin typeface="Times New Roman" panose="02020603050405020304" pitchFamily="18" charset="0"/>
                  </a:rPr>
                  <a:t>、     、</a:t>
                </a:r>
              </a:p>
            </p:txBody>
          </p:sp>
        </p:grpSp>
      </p:grpSp>
      <p:grpSp>
        <p:nvGrpSpPr>
          <p:cNvPr id="6" name="Group 18"/>
          <p:cNvGrpSpPr/>
          <p:nvPr/>
        </p:nvGrpSpPr>
        <p:grpSpPr bwMode="auto">
          <a:xfrm>
            <a:off x="5410200" y="3200400"/>
            <a:ext cx="1676400" cy="1905000"/>
            <a:chOff x="3504" y="1200"/>
            <a:chExt cx="1056" cy="1200"/>
          </a:xfrm>
        </p:grpSpPr>
        <p:grpSp>
          <p:nvGrpSpPr>
            <p:cNvPr id="35857" name="Group 19"/>
            <p:cNvGrpSpPr/>
            <p:nvPr/>
          </p:nvGrpSpPr>
          <p:grpSpPr bwMode="auto">
            <a:xfrm>
              <a:off x="3648" y="1392"/>
              <a:ext cx="672" cy="864"/>
              <a:chOff x="3456" y="1248"/>
              <a:chExt cx="672" cy="864"/>
            </a:xfrm>
          </p:grpSpPr>
          <p:sp>
            <p:nvSpPr>
              <p:cNvPr id="35858" name="Line 20"/>
              <p:cNvSpPr>
                <a:spLocks noChangeShapeType="1"/>
              </p:cNvSpPr>
              <p:nvPr/>
            </p:nvSpPr>
            <p:spPr bwMode="auto">
              <a:xfrm>
                <a:off x="3456" y="1248"/>
                <a:ext cx="0" cy="52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5859" name="Line 21"/>
              <p:cNvSpPr>
                <a:spLocks noChangeShapeType="1"/>
              </p:cNvSpPr>
              <p:nvPr/>
            </p:nvSpPr>
            <p:spPr bwMode="auto">
              <a:xfrm>
                <a:off x="3456" y="1776"/>
                <a:ext cx="672" cy="336"/>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5860" name="Line 22"/>
              <p:cNvSpPr>
                <a:spLocks noChangeShapeType="1"/>
              </p:cNvSpPr>
              <p:nvPr/>
            </p:nvSpPr>
            <p:spPr bwMode="auto">
              <a:xfrm>
                <a:off x="3456" y="1248"/>
                <a:ext cx="672" cy="86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35861" name="Text Box 23"/>
            <p:cNvSpPr txBox="1">
              <a:spLocks noChangeArrowheads="1"/>
            </p:cNvSpPr>
            <p:nvPr/>
          </p:nvSpPr>
          <p:spPr bwMode="auto">
            <a:xfrm>
              <a:off x="3552" y="1200"/>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1600">
                  <a:latin typeface="Times New Roman" panose="02020603050405020304" pitchFamily="18" charset="0"/>
                </a:rPr>
                <a:t>A</a:t>
              </a:r>
            </a:p>
          </p:txBody>
        </p:sp>
        <p:sp>
          <p:nvSpPr>
            <p:cNvPr id="35862" name="Text Box 24"/>
            <p:cNvSpPr txBox="1">
              <a:spLocks noChangeArrowheads="1"/>
            </p:cNvSpPr>
            <p:nvPr/>
          </p:nvSpPr>
          <p:spPr bwMode="auto">
            <a:xfrm>
              <a:off x="3504" y="1872"/>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1600">
                  <a:latin typeface="Times New Roman" panose="02020603050405020304" pitchFamily="18" charset="0"/>
                </a:rPr>
                <a:t>B</a:t>
              </a:r>
            </a:p>
          </p:txBody>
        </p:sp>
        <p:sp>
          <p:nvSpPr>
            <p:cNvPr id="35863" name="Text Box 25"/>
            <p:cNvSpPr txBox="1">
              <a:spLocks noChangeArrowheads="1"/>
            </p:cNvSpPr>
            <p:nvPr/>
          </p:nvSpPr>
          <p:spPr bwMode="auto">
            <a:xfrm>
              <a:off x="4272" y="2188"/>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1600">
                  <a:latin typeface="Times New Roman" panose="02020603050405020304" pitchFamily="18" charset="0"/>
                </a:rPr>
                <a:t>C</a:t>
              </a:r>
            </a:p>
          </p:txBody>
        </p:sp>
      </p:grpSp>
      <p:grpSp>
        <p:nvGrpSpPr>
          <p:cNvPr id="8" name="Group 26"/>
          <p:cNvGrpSpPr/>
          <p:nvPr/>
        </p:nvGrpSpPr>
        <p:grpSpPr bwMode="auto">
          <a:xfrm>
            <a:off x="6553200" y="2895600"/>
            <a:ext cx="1905000" cy="2144713"/>
            <a:chOff x="4320" y="1200"/>
            <a:chExt cx="1200" cy="1351"/>
          </a:xfrm>
        </p:grpSpPr>
        <p:grpSp>
          <p:nvGrpSpPr>
            <p:cNvPr id="35865" name="Group 27"/>
            <p:cNvGrpSpPr/>
            <p:nvPr/>
          </p:nvGrpSpPr>
          <p:grpSpPr bwMode="auto">
            <a:xfrm>
              <a:off x="4464" y="1344"/>
              <a:ext cx="912" cy="1104"/>
              <a:chOff x="3456" y="1248"/>
              <a:chExt cx="672" cy="864"/>
            </a:xfrm>
          </p:grpSpPr>
          <p:sp>
            <p:nvSpPr>
              <p:cNvPr id="35866" name="Line 28"/>
              <p:cNvSpPr>
                <a:spLocks noChangeShapeType="1"/>
              </p:cNvSpPr>
              <p:nvPr/>
            </p:nvSpPr>
            <p:spPr bwMode="auto">
              <a:xfrm>
                <a:off x="3456" y="1248"/>
                <a:ext cx="0" cy="52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5867" name="Line 29"/>
              <p:cNvSpPr>
                <a:spLocks noChangeShapeType="1"/>
              </p:cNvSpPr>
              <p:nvPr/>
            </p:nvSpPr>
            <p:spPr bwMode="auto">
              <a:xfrm>
                <a:off x="3456" y="1776"/>
                <a:ext cx="672" cy="336"/>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5868" name="Line 30"/>
              <p:cNvSpPr>
                <a:spLocks noChangeShapeType="1"/>
              </p:cNvSpPr>
              <p:nvPr/>
            </p:nvSpPr>
            <p:spPr bwMode="auto">
              <a:xfrm>
                <a:off x="3456" y="1248"/>
                <a:ext cx="672" cy="86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graphicFrame>
          <p:nvGraphicFramePr>
            <p:cNvPr id="35869" name="Object 31"/>
            <p:cNvGraphicFramePr>
              <a:graphicFrameLocks noChangeAspect="1"/>
            </p:cNvGraphicFramePr>
            <p:nvPr/>
          </p:nvGraphicFramePr>
          <p:xfrm>
            <a:off x="4360" y="1200"/>
            <a:ext cx="152" cy="141"/>
          </p:xfrm>
          <a:graphic>
            <a:graphicData uri="http://schemas.openxmlformats.org/presentationml/2006/ole">
              <mc:AlternateContent xmlns:mc="http://schemas.openxmlformats.org/markup-compatibility/2006">
                <mc:Choice xmlns:v="urn:schemas-microsoft-com:vml" Requires="v">
                  <p:oleObj spid="_x0000_s35906" name="Equation" r:id="rId11" imgW="177800" imgH="165100" progId="Equation.3">
                    <p:embed/>
                  </p:oleObj>
                </mc:Choice>
                <mc:Fallback>
                  <p:oleObj name="Equation" r:id="rId11" imgW="177800" imgH="165100" progId="Equation.3">
                    <p:embed/>
                    <p:pic>
                      <p:nvPicPr>
                        <p:cNvPr id="0" name="Object 3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60" y="1200"/>
                          <a:ext cx="152" cy="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70" name="Object 32"/>
            <p:cNvGraphicFramePr>
              <a:graphicFrameLocks noChangeAspect="1"/>
            </p:cNvGraphicFramePr>
            <p:nvPr/>
          </p:nvGraphicFramePr>
          <p:xfrm>
            <a:off x="5368" y="2400"/>
            <a:ext cx="152" cy="151"/>
          </p:xfrm>
          <a:graphic>
            <a:graphicData uri="http://schemas.openxmlformats.org/presentationml/2006/ole">
              <mc:AlternateContent xmlns:mc="http://schemas.openxmlformats.org/markup-compatibility/2006">
                <mc:Choice xmlns:v="urn:schemas-microsoft-com:vml" Requires="v">
                  <p:oleObj spid="_x0000_s35907" name="Equation" r:id="rId13" imgW="177800" imgH="177800" progId="Equation.3">
                    <p:embed/>
                  </p:oleObj>
                </mc:Choice>
                <mc:Fallback>
                  <p:oleObj name="Equation" r:id="rId13" imgW="177800" imgH="177800" progId="Equation.3">
                    <p:embed/>
                    <p:pic>
                      <p:nvPicPr>
                        <p:cNvPr id="0" name="Object 3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68" y="2400"/>
                          <a:ext cx="152" cy="1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71" name="Object 33"/>
            <p:cNvGraphicFramePr>
              <a:graphicFrameLocks noChangeAspect="1"/>
            </p:cNvGraphicFramePr>
            <p:nvPr/>
          </p:nvGraphicFramePr>
          <p:xfrm>
            <a:off x="4320" y="2016"/>
            <a:ext cx="152" cy="141"/>
          </p:xfrm>
          <a:graphic>
            <a:graphicData uri="http://schemas.openxmlformats.org/presentationml/2006/ole">
              <mc:AlternateContent xmlns:mc="http://schemas.openxmlformats.org/markup-compatibility/2006">
                <mc:Choice xmlns:v="urn:schemas-microsoft-com:vml" Requires="v">
                  <p:oleObj spid="_x0000_s35908" name="Equation" r:id="rId15" imgW="177800" imgH="165100" progId="Equation.3">
                    <p:embed/>
                  </p:oleObj>
                </mc:Choice>
                <mc:Fallback>
                  <p:oleObj name="Equation" r:id="rId15" imgW="177800" imgH="165100" progId="Equation.3">
                    <p:embed/>
                    <p:pic>
                      <p:nvPicPr>
                        <p:cNvPr id="0" name="Object 3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320" y="2016"/>
                          <a:ext cx="152" cy="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0-#ppt_w/2"/>
                                          </p:val>
                                        </p:tav>
                                        <p:tav tm="100000">
                                          <p:val>
                                            <p:strVal val="#ppt_x"/>
                                          </p:val>
                                        </p:tav>
                                      </p:tavLst>
                                    </p:anim>
                                    <p:anim calcmode="lin" valueType="num">
                                      <p:cBhvr additive="base">
                                        <p:cTn id="8" dur="500" fill="hold"/>
                                        <p:tgtEl>
                                          <p:spTgt spid="358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4"/>
          <p:cNvSpPr>
            <a:spLocks noGrp="1" noChangeArrowheads="1"/>
          </p:cNvSpPr>
          <p:nvPr>
            <p:ph type="body" idx="4294967295"/>
          </p:nvPr>
        </p:nvSpPr>
        <p:spPr>
          <a:xfrm>
            <a:off x="0" y="642938"/>
            <a:ext cx="7772400" cy="4114800"/>
          </a:xfrm>
          <a:noFill/>
        </p:spPr>
        <p:txBody>
          <a:bodyPr/>
          <a:lstStyle/>
          <a:p>
            <a:pPr>
              <a:spcBef>
                <a:spcPct val="0"/>
              </a:spcBef>
              <a:buFontTx/>
              <a:buNone/>
            </a:pPr>
            <a:r>
              <a:rPr lang="en-US" altLang="zh-CN" sz="2000" b="1">
                <a:latin typeface="Times New Roman" panose="02020603050405020304" pitchFamily="18" charset="0"/>
              </a:rPr>
              <a:t>     </a:t>
            </a:r>
            <a:r>
              <a:rPr lang="zh-CN" altLang="en-US" sz="2000" b="1">
                <a:latin typeface="Times New Roman" panose="02020603050405020304" pitchFamily="18" charset="0"/>
              </a:rPr>
              <a:t>例</a:t>
            </a:r>
            <a:r>
              <a:rPr lang="en-US" altLang="zh-CN" sz="2000" b="1">
                <a:latin typeface="Times New Roman" panose="02020603050405020304" pitchFamily="18" charset="0"/>
              </a:rPr>
              <a:t>2</a:t>
            </a:r>
            <a:r>
              <a:rPr lang="zh-CN" altLang="en-US" sz="2000" b="1">
                <a:latin typeface="Times New Roman" panose="02020603050405020304" pitchFamily="18" charset="0"/>
              </a:rPr>
              <a:t>：如图所示，</a:t>
            </a:r>
            <a:r>
              <a:rPr lang="en-US" altLang="zh-CN" sz="2000" b="1">
                <a:latin typeface="Times New Roman" panose="02020603050405020304" pitchFamily="18" charset="0"/>
              </a:rPr>
              <a:t>D</a:t>
            </a:r>
            <a:r>
              <a:rPr lang="zh-CN" altLang="en-US" sz="2000" b="1">
                <a:latin typeface="Times New Roman" panose="02020603050405020304" pitchFamily="18" charset="0"/>
              </a:rPr>
              <a:t>、</a:t>
            </a:r>
            <a:r>
              <a:rPr lang="en-US" altLang="zh-CN" sz="2000" b="1">
                <a:latin typeface="Times New Roman" panose="02020603050405020304" pitchFamily="18" charset="0"/>
              </a:rPr>
              <a:t>E</a:t>
            </a:r>
            <a:r>
              <a:rPr lang="zh-CN" altLang="en-US" sz="2000" b="1">
                <a:latin typeface="Times New Roman" panose="02020603050405020304" pitchFamily="18" charset="0"/>
              </a:rPr>
              <a:t>分别是</a:t>
            </a:r>
            <a:r>
              <a:rPr lang="en-US" altLang="zh-CN" sz="2000" b="1">
                <a:latin typeface="Times New Roman" panose="02020603050405020304" pitchFamily="18" charset="0"/>
              </a:rPr>
              <a:t>AC</a:t>
            </a:r>
            <a:r>
              <a:rPr lang="zh-CN" altLang="en-US" sz="2000" b="1">
                <a:latin typeface="Times New Roman" panose="02020603050405020304" pitchFamily="18" charset="0"/>
              </a:rPr>
              <a:t>、</a:t>
            </a:r>
            <a:r>
              <a:rPr lang="en-US" altLang="zh-CN" sz="2000" b="1">
                <a:latin typeface="Times New Roman" panose="02020603050405020304" pitchFamily="18" charset="0"/>
              </a:rPr>
              <a:t>AB</a:t>
            </a:r>
            <a:r>
              <a:rPr lang="zh-CN" altLang="en-US" sz="2000" b="1">
                <a:latin typeface="Times New Roman" panose="02020603050405020304" pitchFamily="18" charset="0"/>
              </a:rPr>
              <a:t>上的点，</a:t>
            </a:r>
          </a:p>
        </p:txBody>
      </p:sp>
      <p:graphicFrame>
        <p:nvGraphicFramePr>
          <p:cNvPr id="36867" name="Object 5"/>
          <p:cNvGraphicFramePr>
            <a:graphicFrameLocks noChangeAspect="1"/>
          </p:cNvGraphicFramePr>
          <p:nvPr/>
        </p:nvGraphicFramePr>
        <p:xfrm>
          <a:off x="1347788" y="1252538"/>
          <a:ext cx="1454150" cy="617537"/>
        </p:xfrm>
        <a:graphic>
          <a:graphicData uri="http://schemas.openxmlformats.org/presentationml/2006/ole">
            <mc:AlternateContent xmlns:mc="http://schemas.openxmlformats.org/markup-compatibility/2006">
              <mc:Choice xmlns:v="urn:schemas-microsoft-com:vml" Requires="v">
                <p:oleObj spid="_x0000_s36920" name="Equation" r:id="rId3" imgW="926465" imgH="393700" progId="Equation.DSMT4">
                  <p:embed/>
                </p:oleObj>
              </mc:Choice>
              <mc:Fallback>
                <p:oleObj name="Equation" r:id="rId3" imgW="926465" imgH="3937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7788" y="1252538"/>
                        <a:ext cx="1454150" cy="617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68" name="Text Box 6"/>
          <p:cNvSpPr txBox="1">
            <a:spLocks noChangeArrowheads="1"/>
          </p:cNvSpPr>
          <p:nvPr/>
        </p:nvSpPr>
        <p:spPr bwMode="auto">
          <a:xfrm>
            <a:off x="3252788" y="1404938"/>
            <a:ext cx="3733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b="1">
                <a:latin typeface="Times New Roman" panose="02020603050405020304" pitchFamily="18" charset="0"/>
              </a:rPr>
              <a:t>已知△</a:t>
            </a:r>
            <a:r>
              <a:rPr kumimoji="1" lang="en-US" altLang="zh-CN" b="1">
                <a:latin typeface="Times New Roman" panose="02020603050405020304" pitchFamily="18" charset="0"/>
              </a:rPr>
              <a:t>ABC</a:t>
            </a:r>
            <a:r>
              <a:rPr kumimoji="1" lang="zh-CN" altLang="en-US" b="1">
                <a:latin typeface="Times New Roman" panose="02020603050405020304" pitchFamily="18" charset="0"/>
              </a:rPr>
              <a:t>的面积为　　　，　　　　</a:t>
            </a:r>
          </a:p>
        </p:txBody>
      </p:sp>
      <p:graphicFrame>
        <p:nvGraphicFramePr>
          <p:cNvPr id="36869" name="Object 7"/>
          <p:cNvGraphicFramePr>
            <a:graphicFrameLocks noChangeAspect="1"/>
          </p:cNvGraphicFramePr>
          <p:nvPr/>
        </p:nvGraphicFramePr>
        <p:xfrm>
          <a:off x="5691188" y="1481138"/>
          <a:ext cx="838200" cy="304800"/>
        </p:xfrm>
        <a:graphic>
          <a:graphicData uri="http://schemas.openxmlformats.org/presentationml/2006/ole">
            <mc:AlternateContent xmlns:mc="http://schemas.openxmlformats.org/markup-compatibility/2006">
              <mc:Choice xmlns:v="urn:schemas-microsoft-com:vml" Requires="v">
                <p:oleObj spid="_x0000_s36921" name="Equation" r:id="rId5" imgW="494665" imgH="203200" progId="Equation.DSMT4">
                  <p:embed/>
                </p:oleObj>
              </mc:Choice>
              <mc:Fallback>
                <p:oleObj name="Equation" r:id="rId5" imgW="494665" imgH="2032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91188" y="1481138"/>
                        <a:ext cx="8382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70" name="Rectangle 8"/>
          <p:cNvSpPr>
            <a:spLocks noChangeArrowheads="1"/>
          </p:cNvSpPr>
          <p:nvPr/>
        </p:nvSpPr>
        <p:spPr bwMode="auto">
          <a:xfrm>
            <a:off x="1423988" y="2243138"/>
            <a:ext cx="293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kumimoji="1" lang="zh-CN" altLang="en-US" b="1">
                <a:latin typeface="Times New Roman" panose="02020603050405020304" pitchFamily="18" charset="0"/>
              </a:rPr>
              <a:t>求四边形</a:t>
            </a:r>
            <a:r>
              <a:rPr kumimoji="1" lang="en-US" altLang="zh-CN" b="1">
                <a:latin typeface="Times New Roman" panose="02020603050405020304" pitchFamily="18" charset="0"/>
              </a:rPr>
              <a:t>BCDE</a:t>
            </a:r>
            <a:r>
              <a:rPr kumimoji="1" lang="zh-CN" altLang="en-US" b="1">
                <a:latin typeface="Times New Roman" panose="02020603050405020304" pitchFamily="18" charset="0"/>
              </a:rPr>
              <a:t>的面积。</a:t>
            </a:r>
          </a:p>
        </p:txBody>
      </p:sp>
      <p:grpSp>
        <p:nvGrpSpPr>
          <p:cNvPr id="36871" name="Group 14"/>
          <p:cNvGrpSpPr/>
          <p:nvPr/>
        </p:nvGrpSpPr>
        <p:grpSpPr bwMode="auto">
          <a:xfrm>
            <a:off x="5924550" y="2243138"/>
            <a:ext cx="1828800" cy="1600200"/>
            <a:chOff x="3888" y="528"/>
            <a:chExt cx="1152" cy="1008"/>
          </a:xfrm>
        </p:grpSpPr>
        <p:sp>
          <p:nvSpPr>
            <p:cNvPr id="36872" name="Line 15"/>
            <p:cNvSpPr>
              <a:spLocks noChangeShapeType="1"/>
            </p:cNvSpPr>
            <p:nvPr/>
          </p:nvSpPr>
          <p:spPr bwMode="auto">
            <a:xfrm flipH="1">
              <a:off x="3888" y="528"/>
              <a:ext cx="816" cy="10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6873" name="Line 16"/>
            <p:cNvSpPr>
              <a:spLocks noChangeShapeType="1"/>
            </p:cNvSpPr>
            <p:nvPr/>
          </p:nvSpPr>
          <p:spPr bwMode="auto">
            <a:xfrm>
              <a:off x="3888" y="1536"/>
              <a:ext cx="1152"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6874" name="Line 17"/>
            <p:cNvSpPr>
              <a:spLocks noChangeShapeType="1"/>
            </p:cNvSpPr>
            <p:nvPr/>
          </p:nvSpPr>
          <p:spPr bwMode="auto">
            <a:xfrm>
              <a:off x="4704" y="528"/>
              <a:ext cx="336" cy="100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36875" name="Line 18"/>
          <p:cNvSpPr>
            <a:spLocks noChangeShapeType="1"/>
          </p:cNvSpPr>
          <p:nvPr/>
        </p:nvSpPr>
        <p:spPr bwMode="auto">
          <a:xfrm>
            <a:off x="6762750" y="2852738"/>
            <a:ext cx="762000" cy="30480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6876" name="Text Box 19"/>
          <p:cNvSpPr txBox="1">
            <a:spLocks noChangeArrowheads="1"/>
          </p:cNvSpPr>
          <p:nvPr/>
        </p:nvSpPr>
        <p:spPr bwMode="auto">
          <a:xfrm>
            <a:off x="7062788" y="1785938"/>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a:latin typeface="Times New Roman" panose="02020603050405020304" pitchFamily="18" charset="0"/>
              </a:rPr>
              <a:t>A</a:t>
            </a:r>
          </a:p>
        </p:txBody>
      </p:sp>
      <p:sp>
        <p:nvSpPr>
          <p:cNvPr id="36877" name="Text Box 20"/>
          <p:cNvSpPr txBox="1">
            <a:spLocks noChangeArrowheads="1"/>
          </p:cNvSpPr>
          <p:nvPr/>
        </p:nvSpPr>
        <p:spPr bwMode="auto">
          <a:xfrm>
            <a:off x="6376988" y="2471738"/>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a:latin typeface="Times New Roman" panose="02020603050405020304" pitchFamily="18" charset="0"/>
              </a:rPr>
              <a:t>E</a:t>
            </a:r>
          </a:p>
        </p:txBody>
      </p:sp>
      <p:sp>
        <p:nvSpPr>
          <p:cNvPr id="36878" name="Text Box 21"/>
          <p:cNvSpPr txBox="1">
            <a:spLocks noChangeArrowheads="1"/>
          </p:cNvSpPr>
          <p:nvPr/>
        </p:nvSpPr>
        <p:spPr bwMode="auto">
          <a:xfrm>
            <a:off x="5543550" y="3614738"/>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a:latin typeface="Times New Roman" panose="02020603050405020304" pitchFamily="18" charset="0"/>
              </a:rPr>
              <a:t>B</a:t>
            </a:r>
          </a:p>
        </p:txBody>
      </p:sp>
      <p:sp>
        <p:nvSpPr>
          <p:cNvPr id="36879" name="Text Box 22"/>
          <p:cNvSpPr txBox="1">
            <a:spLocks noChangeArrowheads="1"/>
          </p:cNvSpPr>
          <p:nvPr/>
        </p:nvSpPr>
        <p:spPr bwMode="auto">
          <a:xfrm>
            <a:off x="7448550" y="2852738"/>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a:latin typeface="Times New Roman" panose="02020603050405020304" pitchFamily="18" charset="0"/>
              </a:rPr>
              <a:t>D</a:t>
            </a:r>
          </a:p>
        </p:txBody>
      </p:sp>
      <p:sp>
        <p:nvSpPr>
          <p:cNvPr id="36880" name="Text Box 23"/>
          <p:cNvSpPr txBox="1">
            <a:spLocks noChangeArrowheads="1"/>
          </p:cNvSpPr>
          <p:nvPr/>
        </p:nvSpPr>
        <p:spPr bwMode="auto">
          <a:xfrm>
            <a:off x="7677150" y="3690938"/>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a:latin typeface="Times New Roman" panose="02020603050405020304" pitchFamily="18" charset="0"/>
              </a:rPr>
              <a:t>C</a:t>
            </a:r>
          </a:p>
        </p:txBody>
      </p:sp>
      <p:grpSp>
        <p:nvGrpSpPr>
          <p:cNvPr id="3" name="Group 40"/>
          <p:cNvGrpSpPr/>
          <p:nvPr/>
        </p:nvGrpSpPr>
        <p:grpSpPr bwMode="auto">
          <a:xfrm>
            <a:off x="971550" y="3157538"/>
            <a:ext cx="7772400" cy="2819400"/>
            <a:chOff x="960" y="2304"/>
            <a:chExt cx="4896" cy="1776"/>
          </a:xfrm>
        </p:grpSpPr>
        <p:grpSp>
          <p:nvGrpSpPr>
            <p:cNvPr id="36882" name="Group 24"/>
            <p:cNvGrpSpPr/>
            <p:nvPr/>
          </p:nvGrpSpPr>
          <p:grpSpPr bwMode="auto">
            <a:xfrm>
              <a:off x="960" y="2304"/>
              <a:ext cx="2544" cy="384"/>
              <a:chOff x="576" y="1435"/>
              <a:chExt cx="2544" cy="389"/>
            </a:xfrm>
          </p:grpSpPr>
          <p:sp>
            <p:nvSpPr>
              <p:cNvPr id="36883" name="Text Box 25"/>
              <p:cNvSpPr txBox="1">
                <a:spLocks noChangeArrowheads="1"/>
              </p:cNvSpPr>
              <p:nvPr/>
            </p:nvSpPr>
            <p:spPr bwMode="auto">
              <a:xfrm>
                <a:off x="576" y="1478"/>
                <a:ext cx="720"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b="1">
                    <a:latin typeface="Times New Roman" panose="02020603050405020304" pitchFamily="18" charset="0"/>
                  </a:rPr>
                  <a:t>解：∵</a:t>
                </a:r>
              </a:p>
            </p:txBody>
          </p:sp>
          <p:graphicFrame>
            <p:nvGraphicFramePr>
              <p:cNvPr id="36884" name="Object 26"/>
              <p:cNvGraphicFramePr>
                <a:graphicFrameLocks noChangeAspect="1"/>
              </p:cNvGraphicFramePr>
              <p:nvPr/>
            </p:nvGraphicFramePr>
            <p:xfrm>
              <a:off x="1104" y="1435"/>
              <a:ext cx="916" cy="389"/>
            </p:xfrm>
            <a:graphic>
              <a:graphicData uri="http://schemas.openxmlformats.org/presentationml/2006/ole">
                <mc:AlternateContent xmlns:mc="http://schemas.openxmlformats.org/markup-compatibility/2006">
                  <mc:Choice xmlns:v="urn:schemas-microsoft-com:vml" Requires="v">
                    <p:oleObj spid="_x0000_s36922" name="Equation" r:id="rId7" imgW="926465" imgH="393700" progId="Equation.3">
                      <p:embed/>
                    </p:oleObj>
                  </mc:Choice>
                  <mc:Fallback>
                    <p:oleObj name="Equation" r:id="rId7" imgW="926465" imgH="393700"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4" y="1435"/>
                            <a:ext cx="916" cy="3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85" name="Text Box 27"/>
              <p:cNvSpPr txBox="1">
                <a:spLocks noChangeArrowheads="1"/>
              </p:cNvSpPr>
              <p:nvPr/>
            </p:nvSpPr>
            <p:spPr bwMode="auto">
              <a:xfrm>
                <a:off x="2016" y="1488"/>
                <a:ext cx="1104"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b="1">
                    <a:latin typeface="Times New Roman" panose="02020603050405020304" pitchFamily="18" charset="0"/>
                  </a:rPr>
                  <a:t>，∠</a:t>
                </a:r>
                <a:r>
                  <a:rPr kumimoji="1" lang="en-US" altLang="zh-CN" b="1">
                    <a:latin typeface="Times New Roman" panose="02020603050405020304" pitchFamily="18" charset="0"/>
                  </a:rPr>
                  <a:t>A=∠A</a:t>
                </a:r>
              </a:p>
            </p:txBody>
          </p:sp>
        </p:grpSp>
        <p:grpSp>
          <p:nvGrpSpPr>
            <p:cNvPr id="36886" name="Group 28"/>
            <p:cNvGrpSpPr/>
            <p:nvPr/>
          </p:nvGrpSpPr>
          <p:grpSpPr bwMode="auto">
            <a:xfrm>
              <a:off x="960" y="2928"/>
              <a:ext cx="1536" cy="288"/>
              <a:chOff x="1488" y="1824"/>
              <a:chExt cx="1536" cy="288"/>
            </a:xfrm>
          </p:grpSpPr>
          <p:sp>
            <p:nvSpPr>
              <p:cNvPr id="36887" name="Text Box 29"/>
              <p:cNvSpPr txBox="1">
                <a:spLocks noChangeArrowheads="1"/>
              </p:cNvSpPr>
              <p:nvPr/>
            </p:nvSpPr>
            <p:spPr bwMode="auto">
              <a:xfrm>
                <a:off x="1488" y="1824"/>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b="1">
                    <a:latin typeface="Times New Roman" panose="02020603050405020304" pitchFamily="18" charset="0"/>
                  </a:rPr>
                  <a:t>∴</a:t>
                </a:r>
              </a:p>
            </p:txBody>
          </p:sp>
          <p:grpSp>
            <p:nvGrpSpPr>
              <p:cNvPr id="36888" name="Group 30"/>
              <p:cNvGrpSpPr/>
              <p:nvPr/>
            </p:nvGrpSpPr>
            <p:grpSpPr bwMode="auto">
              <a:xfrm>
                <a:off x="1613" y="1824"/>
                <a:ext cx="1411" cy="288"/>
                <a:chOff x="974" y="1824"/>
                <a:chExt cx="1411" cy="288"/>
              </a:xfrm>
            </p:grpSpPr>
            <p:graphicFrame>
              <p:nvGraphicFramePr>
                <p:cNvPr id="36889" name="Object 31"/>
                <p:cNvGraphicFramePr>
                  <a:graphicFrameLocks noChangeAspect="1"/>
                </p:cNvGraphicFramePr>
                <p:nvPr/>
              </p:nvGraphicFramePr>
              <p:xfrm>
                <a:off x="974" y="1876"/>
                <a:ext cx="1411" cy="215"/>
              </p:xfrm>
              <a:graphic>
                <a:graphicData uri="http://schemas.openxmlformats.org/presentationml/2006/ole">
                  <mc:AlternateContent xmlns:mc="http://schemas.openxmlformats.org/markup-compatibility/2006">
                    <mc:Choice xmlns:v="urn:schemas-microsoft-com:vml" Requires="v">
                      <p:oleObj spid="_x0000_s36923" name="Equation" r:id="rId9" imgW="1282700" imgH="215900" progId="Equation.3">
                        <p:embed/>
                      </p:oleObj>
                    </mc:Choice>
                    <mc:Fallback>
                      <p:oleObj name="Equation" r:id="rId9" imgW="1282700" imgH="215900" progId="Equation.3">
                        <p:embed/>
                        <p:pic>
                          <p:nvPicPr>
                            <p:cNvPr id="0" name="Object 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4" y="1876"/>
                              <a:ext cx="1411"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90" name="Text Box 32"/>
                <p:cNvSpPr txBox="1">
                  <a:spLocks noChangeArrowheads="1"/>
                </p:cNvSpPr>
                <p:nvPr/>
              </p:nvSpPr>
              <p:spPr bwMode="auto">
                <a:xfrm>
                  <a:off x="1571" y="1824"/>
                  <a:ext cx="50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a:latin typeface="Times New Roman" panose="02020603050405020304" pitchFamily="18" charset="0"/>
                    </a:rPr>
                    <a:t>∽</a:t>
                  </a:r>
                  <a:r>
                    <a:rPr kumimoji="1" lang="en-US" altLang="zh-CN" b="1">
                      <a:latin typeface="Times New Roman" panose="02020603050405020304" pitchFamily="18" charset="0"/>
                    </a:rPr>
                    <a:t>△</a:t>
                  </a:r>
                </a:p>
              </p:txBody>
            </p:sp>
            <p:sp>
              <p:nvSpPr>
                <p:cNvPr id="36891" name="Text Box 33"/>
                <p:cNvSpPr txBox="1">
                  <a:spLocks noChangeArrowheads="1"/>
                </p:cNvSpPr>
                <p:nvPr/>
              </p:nvSpPr>
              <p:spPr bwMode="auto">
                <a:xfrm>
                  <a:off x="1044" y="1824"/>
                  <a:ext cx="18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b="1">
                      <a:latin typeface="Times New Roman" panose="02020603050405020304" pitchFamily="18" charset="0"/>
                    </a:rPr>
                    <a:t>△</a:t>
                  </a:r>
                </a:p>
              </p:txBody>
            </p:sp>
          </p:grpSp>
        </p:grpSp>
        <p:sp>
          <p:nvSpPr>
            <p:cNvPr id="36892" name="Text Box 34"/>
            <p:cNvSpPr txBox="1">
              <a:spLocks noChangeArrowheads="1"/>
            </p:cNvSpPr>
            <p:nvPr/>
          </p:nvSpPr>
          <p:spPr bwMode="auto">
            <a:xfrm>
              <a:off x="2496" y="2928"/>
              <a:ext cx="336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b="1">
                  <a:latin typeface="Times New Roman" panose="02020603050405020304" pitchFamily="18" charset="0"/>
                </a:rPr>
                <a:t>(</a:t>
              </a:r>
              <a:r>
                <a:rPr kumimoji="1" lang="zh-CN" altLang="en-US" b="1">
                  <a:latin typeface="Times New Roman" panose="02020603050405020304" pitchFamily="18" charset="0"/>
                </a:rPr>
                <a:t>两边对应成比例</a:t>
              </a:r>
              <a:r>
                <a:rPr kumimoji="1" lang="en-US" altLang="zh-CN" b="1">
                  <a:latin typeface="Times New Roman" panose="02020603050405020304" pitchFamily="18" charset="0"/>
                </a:rPr>
                <a:t>,</a:t>
              </a:r>
              <a:r>
                <a:rPr kumimoji="1" lang="zh-CN" altLang="en-US" b="1">
                  <a:latin typeface="Times New Roman" panose="02020603050405020304" pitchFamily="18" charset="0"/>
                </a:rPr>
                <a:t>且夹角相等</a:t>
              </a:r>
              <a:r>
                <a:rPr kumimoji="1" lang="en-US" altLang="zh-CN" b="1">
                  <a:latin typeface="Times New Roman" panose="02020603050405020304" pitchFamily="18" charset="0"/>
                </a:rPr>
                <a:t>,</a:t>
              </a:r>
              <a:r>
                <a:rPr kumimoji="1" lang="zh-CN" altLang="en-US" b="1">
                  <a:latin typeface="Times New Roman" panose="02020603050405020304" pitchFamily="18" charset="0"/>
                </a:rPr>
                <a:t>两三角形相似</a:t>
              </a:r>
              <a:r>
                <a:rPr kumimoji="1" lang="en-US" altLang="zh-CN" b="1">
                  <a:latin typeface="Times New Roman" panose="02020603050405020304" pitchFamily="18" charset="0"/>
                </a:rPr>
                <a:t>)</a:t>
              </a:r>
            </a:p>
          </p:txBody>
        </p:sp>
        <p:grpSp>
          <p:nvGrpSpPr>
            <p:cNvPr id="36893" name="Group 35"/>
            <p:cNvGrpSpPr/>
            <p:nvPr/>
          </p:nvGrpSpPr>
          <p:grpSpPr bwMode="auto">
            <a:xfrm>
              <a:off x="1056" y="3216"/>
              <a:ext cx="1248" cy="507"/>
              <a:chOff x="912" y="2006"/>
              <a:chExt cx="1248" cy="507"/>
            </a:xfrm>
          </p:grpSpPr>
          <p:sp>
            <p:nvSpPr>
              <p:cNvPr id="36894" name="Text Box 36"/>
              <p:cNvSpPr txBox="1">
                <a:spLocks noChangeArrowheads="1"/>
              </p:cNvSpPr>
              <p:nvPr/>
            </p:nvSpPr>
            <p:spPr bwMode="auto">
              <a:xfrm>
                <a:off x="912" y="2150"/>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a:latin typeface="Times New Roman" panose="02020603050405020304" pitchFamily="18" charset="0"/>
                  </a:rPr>
                  <a:t>∴</a:t>
                </a:r>
              </a:p>
            </p:txBody>
          </p:sp>
          <p:graphicFrame>
            <p:nvGraphicFramePr>
              <p:cNvPr id="36895" name="Object 37"/>
              <p:cNvGraphicFramePr>
                <a:graphicFrameLocks noChangeAspect="1"/>
              </p:cNvGraphicFramePr>
              <p:nvPr/>
            </p:nvGraphicFramePr>
            <p:xfrm>
              <a:off x="1201" y="2006"/>
              <a:ext cx="959" cy="507"/>
            </p:xfrm>
            <a:graphic>
              <a:graphicData uri="http://schemas.openxmlformats.org/presentationml/2006/ole">
                <mc:AlternateContent xmlns:mc="http://schemas.openxmlformats.org/markup-compatibility/2006">
                  <mc:Choice xmlns:v="urn:schemas-microsoft-com:vml" Requires="v">
                    <p:oleObj spid="_x0000_s36924" name="Equation" r:id="rId11" imgW="862965" imgH="457200" progId="Equation.3">
                      <p:embed/>
                    </p:oleObj>
                  </mc:Choice>
                  <mc:Fallback>
                    <p:oleObj name="Equation" r:id="rId11" imgW="862965" imgH="457200" progId="Equation.3">
                      <p:embed/>
                      <p:pic>
                        <p:nvPicPr>
                          <p:cNvPr id="0" name="Object 3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01" y="2006"/>
                            <a:ext cx="959" cy="5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6896" name="Text Box 38"/>
            <p:cNvSpPr txBox="1">
              <a:spLocks noChangeArrowheads="1"/>
            </p:cNvSpPr>
            <p:nvPr/>
          </p:nvSpPr>
          <p:spPr bwMode="auto">
            <a:xfrm>
              <a:off x="2400" y="3360"/>
              <a:ext cx="31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2400">
                  <a:latin typeface="Times New Roman" panose="02020603050405020304" pitchFamily="18" charset="0"/>
                </a:rPr>
                <a:t>（</a:t>
              </a:r>
              <a:r>
                <a:rPr kumimoji="1" lang="zh-CN" altLang="en-US" b="1" i="1">
                  <a:solidFill>
                    <a:srgbClr val="CC3300"/>
                  </a:solidFill>
                  <a:latin typeface="Times New Roman" panose="02020603050405020304" pitchFamily="18" charset="0"/>
                </a:rPr>
                <a:t>相似三角形面积的比等于相似比的平方</a:t>
              </a:r>
              <a:r>
                <a:rPr kumimoji="1" lang="zh-CN" altLang="en-US" sz="2400">
                  <a:latin typeface="Times New Roman" panose="02020603050405020304" pitchFamily="18" charset="0"/>
                </a:rPr>
                <a:t>）</a:t>
              </a:r>
            </a:p>
          </p:txBody>
        </p:sp>
        <p:sp>
          <p:nvSpPr>
            <p:cNvPr id="36897" name="Text Box 39"/>
            <p:cNvSpPr txBox="1">
              <a:spLocks noChangeArrowheads="1"/>
            </p:cNvSpPr>
            <p:nvPr/>
          </p:nvSpPr>
          <p:spPr bwMode="auto">
            <a:xfrm>
              <a:off x="1200" y="3792"/>
              <a:ext cx="10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2400">
                  <a:latin typeface="Times New Roman" panose="02020603050405020304" pitchFamily="18" charset="0"/>
                </a:rPr>
                <a:t>(</a:t>
              </a:r>
              <a:r>
                <a:rPr kumimoji="1" lang="zh-CN" altLang="en-US" sz="2400">
                  <a:latin typeface="Times New Roman" panose="02020603050405020304" pitchFamily="18" charset="0"/>
                </a:rPr>
                <a:t>以下解略</a:t>
              </a:r>
              <a:r>
                <a:rPr kumimoji="1" lang="en-US" altLang="zh-CN" sz="2400">
                  <a:latin typeface="Times New Roman" panose="02020603050405020304"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1371600" y="304800"/>
            <a:ext cx="7772400" cy="1143000"/>
          </a:xfrm>
        </p:spPr>
        <p:txBody>
          <a:bodyPr>
            <a:normAutofit fontScale="90000"/>
          </a:bodyPr>
          <a:lstStyle/>
          <a:p>
            <a:r>
              <a:rPr lang="zh-CN" altLang="en-US" sz="7200" b="1" i="1" baseline="4000" dirty="0">
                <a:solidFill>
                  <a:srgbClr val="FF0000"/>
                </a:solidFill>
              </a:rPr>
              <a:t>展示风采</a:t>
            </a:r>
            <a:r>
              <a:rPr lang="zh-CN" altLang="en-US" sz="7200" dirty="0"/>
              <a:t>：</a:t>
            </a:r>
          </a:p>
        </p:txBody>
      </p:sp>
      <p:sp>
        <p:nvSpPr>
          <p:cNvPr id="37891" name="Text Box 5"/>
          <p:cNvSpPr txBox="1">
            <a:spLocks noChangeArrowheads="1"/>
          </p:cNvSpPr>
          <p:nvPr/>
        </p:nvSpPr>
        <p:spPr bwMode="auto">
          <a:xfrm>
            <a:off x="788472" y="1797050"/>
            <a:ext cx="6934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dirty="0">
                <a:latin typeface="Times New Roman" panose="02020603050405020304" pitchFamily="18" charset="0"/>
              </a:rPr>
              <a:t>1</a:t>
            </a:r>
            <a:r>
              <a:rPr kumimoji="1" lang="zh-CN" altLang="en-US" sz="2400" b="1" dirty="0">
                <a:latin typeface="Times New Roman" panose="02020603050405020304" pitchFamily="18" charset="0"/>
              </a:rPr>
              <a:t>、连结三角形两边中点的线段把三角形截成的一个小三角形与原三角形的周长比等于</a:t>
            </a:r>
            <a:r>
              <a:rPr kumimoji="1" lang="en-US" altLang="zh-CN" sz="2400" b="1" dirty="0">
                <a:latin typeface="Times New Roman" panose="02020603050405020304" pitchFamily="18" charset="0"/>
              </a:rPr>
              <a:t>______,</a:t>
            </a:r>
            <a:r>
              <a:rPr kumimoji="1" lang="zh-CN" altLang="en-US" sz="2400" b="1" dirty="0">
                <a:latin typeface="Times New Roman" panose="02020603050405020304" pitchFamily="18" charset="0"/>
              </a:rPr>
              <a:t>面积比等于</a:t>
            </a:r>
            <a:r>
              <a:rPr kumimoji="1" lang="en-US" altLang="zh-CN" sz="2400" b="1" dirty="0">
                <a:latin typeface="Times New Roman" panose="02020603050405020304" pitchFamily="18" charset="0"/>
              </a:rPr>
              <a:t>_______.</a:t>
            </a:r>
          </a:p>
        </p:txBody>
      </p:sp>
      <p:grpSp>
        <p:nvGrpSpPr>
          <p:cNvPr id="2" name="Group 7"/>
          <p:cNvGrpSpPr/>
          <p:nvPr/>
        </p:nvGrpSpPr>
        <p:grpSpPr bwMode="auto">
          <a:xfrm>
            <a:off x="712272" y="3444875"/>
            <a:ext cx="6670675" cy="2085975"/>
            <a:chOff x="755" y="1998"/>
            <a:chExt cx="4169" cy="1314"/>
          </a:xfrm>
        </p:grpSpPr>
        <p:graphicFrame>
          <p:nvGraphicFramePr>
            <p:cNvPr id="37893" name="Object 8"/>
            <p:cNvGraphicFramePr>
              <a:graphicFrameLocks noChangeAspect="1"/>
            </p:cNvGraphicFramePr>
            <p:nvPr/>
          </p:nvGraphicFramePr>
          <p:xfrm>
            <a:off x="2112" y="3033"/>
            <a:ext cx="384" cy="279"/>
          </p:xfrm>
          <a:graphic>
            <a:graphicData uri="http://schemas.openxmlformats.org/presentationml/2006/ole">
              <mc:AlternateContent xmlns:mc="http://schemas.openxmlformats.org/markup-compatibility/2006">
                <mc:Choice xmlns:v="urn:schemas-microsoft-com:vml" Requires="v">
                  <p:oleObj spid="_x0000_s37911" name="Equation" r:id="rId3" imgW="279400" imgH="203200" progId="Equation.3">
                    <p:embed/>
                  </p:oleObj>
                </mc:Choice>
                <mc:Fallback>
                  <p:oleObj name="Equation" r:id="rId3" imgW="279400" imgH="20320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2" y="3033"/>
                          <a:ext cx="384" cy="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7894" name="Group 9"/>
            <p:cNvGrpSpPr/>
            <p:nvPr/>
          </p:nvGrpSpPr>
          <p:grpSpPr bwMode="auto">
            <a:xfrm>
              <a:off x="755" y="1998"/>
              <a:ext cx="4169" cy="1302"/>
              <a:chOff x="755" y="1998"/>
              <a:chExt cx="4169" cy="1302"/>
            </a:xfrm>
          </p:grpSpPr>
          <p:graphicFrame>
            <p:nvGraphicFramePr>
              <p:cNvPr id="37895" name="Object 10"/>
              <p:cNvGraphicFramePr>
                <a:graphicFrameLocks noChangeAspect="1"/>
              </p:cNvGraphicFramePr>
              <p:nvPr/>
            </p:nvGraphicFramePr>
            <p:xfrm>
              <a:off x="1331" y="2640"/>
              <a:ext cx="384" cy="279"/>
            </p:xfrm>
            <a:graphic>
              <a:graphicData uri="http://schemas.openxmlformats.org/presentationml/2006/ole">
                <mc:AlternateContent xmlns:mc="http://schemas.openxmlformats.org/markup-compatibility/2006">
                  <mc:Choice xmlns:v="urn:schemas-microsoft-com:vml" Requires="v">
                    <p:oleObj spid="_x0000_s37912" name="Equation" r:id="rId5" imgW="279400" imgH="203200" progId="Equation.3">
                      <p:embed/>
                    </p:oleObj>
                  </mc:Choice>
                  <mc:Fallback>
                    <p:oleObj name="Equation" r:id="rId5" imgW="279400" imgH="2032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 y="2640"/>
                            <a:ext cx="384" cy="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7896" name="Group 11"/>
              <p:cNvGrpSpPr/>
              <p:nvPr/>
            </p:nvGrpSpPr>
            <p:grpSpPr bwMode="auto">
              <a:xfrm>
                <a:off x="755" y="1998"/>
                <a:ext cx="4169" cy="1302"/>
                <a:chOff x="720" y="1872"/>
                <a:chExt cx="4169" cy="1302"/>
              </a:xfrm>
            </p:grpSpPr>
            <p:sp>
              <p:nvSpPr>
                <p:cNvPr id="37897" name="Text Box 12"/>
                <p:cNvSpPr txBox="1">
                  <a:spLocks noChangeArrowheads="1"/>
                </p:cNvSpPr>
                <p:nvPr/>
              </p:nvSpPr>
              <p:spPr bwMode="auto">
                <a:xfrm>
                  <a:off x="720" y="1872"/>
                  <a:ext cx="41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dirty="0">
                      <a:latin typeface="Times New Roman" panose="02020603050405020304" pitchFamily="18" charset="0"/>
                    </a:rPr>
                    <a:t>2</a:t>
                  </a:r>
                  <a:r>
                    <a:rPr kumimoji="1" lang="zh-CN" altLang="en-US" sz="2400" b="1" dirty="0">
                      <a:latin typeface="Times New Roman" panose="02020603050405020304" pitchFamily="18" charset="0"/>
                    </a:rPr>
                    <a:t>、两个相似三角形对应的中线长分别是</a:t>
                  </a:r>
                  <a:r>
                    <a:rPr kumimoji="1" lang="en-US" altLang="zh-CN" sz="2400" b="1" dirty="0">
                      <a:latin typeface="Times New Roman" panose="02020603050405020304" pitchFamily="18" charset="0"/>
                    </a:rPr>
                    <a:t>6</a:t>
                  </a:r>
                  <a:r>
                    <a:rPr kumimoji="1" lang="en-US" altLang="zh-CN" sz="2400" i="1" dirty="0">
                      <a:latin typeface="Times New Roman" panose="02020603050405020304" pitchFamily="18" charset="0"/>
                    </a:rPr>
                    <a:t>cm</a:t>
                  </a:r>
                  <a:r>
                    <a:rPr kumimoji="1" lang="zh-CN" altLang="en-US" sz="2400" b="1" dirty="0">
                      <a:latin typeface="Times New Roman" panose="02020603050405020304" pitchFamily="18" charset="0"/>
                    </a:rPr>
                    <a:t>和</a:t>
                  </a:r>
                </a:p>
              </p:txBody>
            </p:sp>
            <p:sp>
              <p:nvSpPr>
                <p:cNvPr id="37898" name="Rectangle 13"/>
                <p:cNvSpPr>
                  <a:spLocks noChangeArrowheads="1"/>
                </p:cNvSpPr>
                <p:nvPr/>
              </p:nvSpPr>
              <p:spPr bwMode="auto">
                <a:xfrm>
                  <a:off x="1077" y="2196"/>
                  <a:ext cx="3812"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457200" indent="-457200">
                    <a:spcBef>
                      <a:spcPct val="50000"/>
                    </a:spcBef>
                  </a:pPr>
                  <a:r>
                    <a:rPr kumimoji="1" lang="en-US" altLang="zh-CN" sz="2400" b="1" dirty="0">
                      <a:latin typeface="Times New Roman" panose="02020603050405020304" pitchFamily="18" charset="0"/>
                    </a:rPr>
                    <a:t>18</a:t>
                  </a:r>
                  <a:r>
                    <a:rPr kumimoji="1" lang="en-US" altLang="zh-CN" sz="2400" i="1" dirty="0">
                      <a:latin typeface="Times New Roman" panose="02020603050405020304" pitchFamily="18" charset="0"/>
                    </a:rPr>
                    <a:t>cm</a:t>
                  </a:r>
                  <a:r>
                    <a:rPr kumimoji="1" lang="zh-CN" altLang="en-US" sz="2400" b="1" dirty="0">
                      <a:latin typeface="Times New Roman" panose="02020603050405020304" pitchFamily="18" charset="0"/>
                    </a:rPr>
                    <a:t>，若较大三角形的周长是</a:t>
                  </a:r>
                  <a:r>
                    <a:rPr kumimoji="1" lang="en-US" altLang="zh-CN" sz="2400" b="1" dirty="0">
                      <a:latin typeface="Times New Roman" panose="02020603050405020304" pitchFamily="18" charset="0"/>
                    </a:rPr>
                    <a:t>42</a:t>
                  </a:r>
                  <a:r>
                    <a:rPr kumimoji="1" lang="en-US" altLang="zh-CN" sz="2400" i="1" dirty="0">
                      <a:latin typeface="Times New Roman" panose="02020603050405020304" pitchFamily="18" charset="0"/>
                    </a:rPr>
                    <a:t>cm</a:t>
                  </a:r>
                  <a:r>
                    <a:rPr kumimoji="1" lang="zh-CN" altLang="en-US" sz="2400" b="1" dirty="0">
                      <a:latin typeface="Times New Roman" panose="02020603050405020304" pitchFamily="18" charset="0"/>
                    </a:rPr>
                    <a:t>，面积是</a:t>
                  </a:r>
                </a:p>
                <a:p>
                  <a:pPr marL="457200" indent="-457200">
                    <a:spcBef>
                      <a:spcPct val="50000"/>
                    </a:spcBef>
                  </a:pPr>
                  <a:r>
                    <a:rPr kumimoji="1" lang="en-US" altLang="zh-CN" sz="2400" b="1" dirty="0">
                      <a:latin typeface="Times New Roman" panose="02020603050405020304" pitchFamily="18" charset="0"/>
                    </a:rPr>
                    <a:t>12     </a:t>
                  </a:r>
                  <a:r>
                    <a:rPr kumimoji="1" lang="zh-CN" altLang="en-US" sz="2400" b="1" dirty="0">
                      <a:latin typeface="Times New Roman" panose="02020603050405020304" pitchFamily="18" charset="0"/>
                    </a:rPr>
                    <a:t>，则较小三角形的周长为</a:t>
                  </a:r>
                  <a:r>
                    <a:rPr kumimoji="1" lang="en-US" altLang="zh-CN" sz="2400" b="1" dirty="0">
                      <a:latin typeface="Times New Roman" panose="02020603050405020304" pitchFamily="18" charset="0"/>
                    </a:rPr>
                    <a:t>________</a:t>
                  </a:r>
                  <a:r>
                    <a:rPr kumimoji="1" lang="en-US" altLang="zh-CN" sz="2400" i="1" dirty="0">
                      <a:latin typeface="Times New Roman" panose="02020603050405020304" pitchFamily="18" charset="0"/>
                    </a:rPr>
                    <a:t>cm</a:t>
                  </a:r>
                  <a:r>
                    <a:rPr kumimoji="1" lang="en-US" altLang="zh-CN" sz="2400" b="1" dirty="0">
                      <a:latin typeface="Times New Roman" panose="02020603050405020304" pitchFamily="18" charset="0"/>
                    </a:rPr>
                    <a:t>,</a:t>
                  </a:r>
                </a:p>
                <a:p>
                  <a:pPr marL="457200" indent="-457200">
                    <a:spcBef>
                      <a:spcPct val="50000"/>
                    </a:spcBef>
                  </a:pPr>
                  <a:r>
                    <a:rPr kumimoji="1" lang="zh-CN" altLang="en-US" sz="2400" b="1" dirty="0">
                      <a:latin typeface="Times New Roman" panose="02020603050405020304" pitchFamily="18" charset="0"/>
                    </a:rPr>
                    <a:t>面积为</a:t>
                  </a:r>
                  <a:r>
                    <a:rPr kumimoji="1" lang="en-US" altLang="zh-CN" sz="2400" b="1" dirty="0">
                      <a:latin typeface="Times New Roman" panose="02020603050405020304" pitchFamily="18" charset="0"/>
                    </a:rPr>
                    <a:t>____        </a:t>
                  </a:r>
                  <a:r>
                    <a:rPr kumimoji="1" lang="zh-CN" altLang="en-US" sz="2400" b="1" dirty="0">
                      <a:latin typeface="Times New Roman" panose="02020603050405020304" pitchFamily="18" charset="0"/>
                    </a:rPr>
                    <a:t>。</a:t>
                  </a:r>
                </a:p>
              </p:txBody>
            </p:sp>
          </p:grpSp>
        </p:grpSp>
      </p:grpSp>
      <p:sp>
        <p:nvSpPr>
          <p:cNvPr id="37899" name="Text Box 14"/>
          <p:cNvSpPr txBox="1">
            <a:spLocks noChangeArrowheads="1"/>
          </p:cNvSpPr>
          <p:nvPr/>
        </p:nvSpPr>
        <p:spPr bwMode="auto">
          <a:xfrm>
            <a:off x="5970072" y="217805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solidFill>
                  <a:schemeClr val="accent2"/>
                </a:solidFill>
                <a:latin typeface="Times New Roman" panose="02020603050405020304" pitchFamily="18" charset="0"/>
              </a:rPr>
              <a:t>1:2</a:t>
            </a:r>
          </a:p>
        </p:txBody>
      </p:sp>
      <p:sp>
        <p:nvSpPr>
          <p:cNvPr id="37900" name="Text Box 15"/>
          <p:cNvSpPr txBox="1">
            <a:spLocks noChangeArrowheads="1"/>
          </p:cNvSpPr>
          <p:nvPr/>
        </p:nvSpPr>
        <p:spPr bwMode="auto">
          <a:xfrm>
            <a:off x="2007672" y="248285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宋体" panose="02010600030101010101" pitchFamily="2" charset="-122"/>
              </a:defRPr>
            </a:lvl1pPr>
            <a:lvl2pPr marL="742950" indent="-285750" eaLnBrk="0" hangingPunct="0">
              <a:defRPr sz="2000">
                <a:solidFill>
                  <a:schemeClr val="tx1"/>
                </a:solidFill>
                <a:latin typeface="Arial" panose="020B0604020202020204" pitchFamily="34" charset="0"/>
                <a:ea typeface="宋体" panose="02010600030101010101" pitchFamily="2" charset="-122"/>
              </a:defRPr>
            </a:lvl2pPr>
            <a:lvl3pPr marL="1143000" indent="-228600" eaLnBrk="0" hangingPunct="0">
              <a:defRPr sz="2000">
                <a:solidFill>
                  <a:schemeClr val="tx1"/>
                </a:solidFill>
                <a:latin typeface="Arial" panose="020B0604020202020204" pitchFamily="34" charset="0"/>
                <a:ea typeface="宋体" panose="02010600030101010101" pitchFamily="2" charset="-122"/>
              </a:defRPr>
            </a:lvl3pPr>
            <a:lvl4pPr marL="1600200" indent="-228600" eaLnBrk="0" hangingPunct="0">
              <a:defRPr sz="2000">
                <a:solidFill>
                  <a:schemeClr val="tx1"/>
                </a:solidFill>
                <a:latin typeface="Arial" panose="020B0604020202020204" pitchFamily="34" charset="0"/>
                <a:ea typeface="宋体" panose="02010600030101010101" pitchFamily="2" charset="-122"/>
              </a:defRPr>
            </a:lvl4pPr>
            <a:lvl5pPr marL="2057400" indent="-228600" eaLnBrk="0" hangingPunct="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dirty="0">
                <a:solidFill>
                  <a:schemeClr val="accent2"/>
                </a:solidFill>
                <a:latin typeface="Times New Roman" panose="02020603050405020304" pitchFamily="18" charset="0"/>
              </a:rPr>
              <a:t>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7899"/>
                                        </p:tgtEl>
                                        <p:attrNameLst>
                                          <p:attrName>style.visibility</p:attrName>
                                        </p:attrNameLst>
                                      </p:cBhvr>
                                      <p:to>
                                        <p:strVal val="visible"/>
                                      </p:to>
                                    </p:set>
                                    <p:animEffect transition="in" filter="slide(fromBottom)">
                                      <p:cBhvr>
                                        <p:cTn id="7" dur="500"/>
                                        <p:tgtEl>
                                          <p:spTgt spid="3789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7900"/>
                                        </p:tgtEl>
                                        <p:attrNameLst>
                                          <p:attrName>style.visibility</p:attrName>
                                        </p:attrNameLst>
                                      </p:cBhvr>
                                      <p:to>
                                        <p:strVal val="visible"/>
                                      </p:to>
                                    </p:set>
                                    <p:animEffect transition="in" filter="slide(fromBottom)">
                                      <p:cBhvr>
                                        <p:cTn id="12" dur="500"/>
                                        <p:tgtEl>
                                          <p:spTgt spid="3790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9" grpId="0" autoUpdateAnimBg="0"/>
      <p:bldP spid="37900" grpId="0" autoUpdateAnimBg="0"/>
    </p:bldLst>
  </p:timing>
</p:sld>
</file>

<file path=ppt/theme/theme1.xml><?xml version="1.0" encoding="utf-8"?>
<a:theme xmlns:a="http://schemas.openxmlformats.org/drawingml/2006/main" name="WWW.2PPT.COM&#10;">
  <a:themeElements>
    <a:clrScheme name="报告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报告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fr-CA"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fr-CA"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报告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报告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报告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报告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报告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报告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报告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报告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报告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报告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报告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报告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主题8</Template>
  <TotalTime>0</TotalTime>
  <Words>780</Words>
  <Application>Microsoft Office PowerPoint</Application>
  <PresentationFormat>全屏显示(4:3)</PresentationFormat>
  <Paragraphs>114</Paragraphs>
  <Slides>13</Slides>
  <Notes>1</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2</vt:i4>
      </vt:variant>
      <vt:variant>
        <vt:lpstr>幻灯片标题</vt:lpstr>
      </vt:variant>
      <vt:variant>
        <vt:i4>13</vt:i4>
      </vt:variant>
    </vt:vector>
  </HeadingPairs>
  <TitlesOfParts>
    <vt:vector size="26" baseType="lpstr">
      <vt:lpstr>华文行楷</vt:lpstr>
      <vt:lpstr>华文新魏</vt:lpstr>
      <vt:lpstr>楷体_GB2312</vt:lpstr>
      <vt:lpstr>隶书</vt:lpstr>
      <vt:lpstr>宋体</vt:lpstr>
      <vt:lpstr>微软雅黑</vt:lpstr>
      <vt:lpstr>Arial</vt:lpstr>
      <vt:lpstr>Calibri</vt:lpstr>
      <vt:lpstr>Times New Roman</vt:lpstr>
      <vt:lpstr>Wingdings</vt:lpstr>
      <vt:lpstr>WWW.2PPT.COM
</vt:lpstr>
      <vt:lpstr>Picture2</vt:lpstr>
      <vt:lpstr>Equation</vt:lpstr>
      <vt:lpstr>PowerPoint 演示文稿</vt:lpstr>
      <vt:lpstr>        已知： ∆ABC∽∆A’B’C’，根据相似的定义，我们有哪些结论？</vt:lpstr>
      <vt:lpstr>PowerPoint 演示文稿</vt:lpstr>
      <vt:lpstr>我们再用心来观察下面一组图形：</vt:lpstr>
      <vt:lpstr>由此可以得出结论： 相似三角形的周长比等于_____________．   </vt:lpstr>
      <vt:lpstr>我来试一试：</vt:lpstr>
      <vt:lpstr>例题：</vt:lpstr>
      <vt:lpstr>PowerPoint 演示文稿</vt:lpstr>
      <vt:lpstr>展示风采：</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2022-01-10T02:15:49Z</dcterms:created>
  <dcterms:modified xsi:type="dcterms:W3CDTF">2023-01-16T22:55:16Z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886CA0A67BB94DFB8C6BBCFA02E90037</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