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269" r:id="rId10"/>
    <p:sldId id="315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06" r:id="rId19"/>
    <p:sldId id="317" r:id="rId20"/>
    <p:sldId id="318" r:id="rId21"/>
    <p:sldId id="319" r:id="rId22"/>
    <p:sldId id="321" r:id="rId23"/>
    <p:sldId id="322" r:id="rId24"/>
    <p:sldId id="323" r:id="rId25"/>
    <p:sldId id="325" r:id="rId26"/>
    <p:sldId id="329" r:id="rId27"/>
    <p:sldId id="330" r:id="rId28"/>
    <p:sldId id="331" r:id="rId29"/>
    <p:sldId id="332" r:id="rId30"/>
    <p:sldId id="327" r:id="rId31"/>
    <p:sldId id="333" r:id="rId32"/>
    <p:sldId id="328" r:id="rId33"/>
    <p:sldId id="342" r:id="rId34"/>
    <p:sldId id="341" r:id="rId35"/>
    <p:sldId id="297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94660"/>
  </p:normalViewPr>
  <p:slideViewPr>
    <p:cSldViewPr>
      <p:cViewPr>
        <p:scale>
          <a:sx n="100" d="100"/>
          <a:sy n="100" d="100"/>
        </p:scale>
        <p:origin x="-47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13EF6-AD0C-47FE-904A-A862EA5BAF0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252D3-C2B6-4269-ADE6-73669D165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52D3-C2B6-4269-ADE6-73669D16561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4BFA9-6C2E-4242-A85C-623AEDE77C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4248F-F5D5-47FD-BC3B-878C7F7D77D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FF943-302B-4CD6-9805-4384A266C0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B3D5B-1EE5-4951-BC1A-46EB1D3A0B0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77A7A-FFB1-44E9-A980-948EE582FDF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0F685-FFB6-47B4-A85A-CE38B5911F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4B960-EBC3-4070-897A-6063597D61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1DF33-FE55-409A-80D1-DF3E17A9BF8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7ACC9-9E89-4D0D-BC49-4EC03CED93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30393-F4EE-4DAC-874D-F81EB55B86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F3EE6-D4E6-42DF-8808-C7C96EBB59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B8185BD-97FD-4D54-A27F-314ABB553585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031" name="Picture 7" descr="QQ截图20130107095142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p1-1a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2.jpeg"/><Relationship Id="rId4" Type="http://schemas.openxmlformats.org/officeDocument/2006/relationships/image" Target="../media/image20.jpeg"/><Relationship Id="rId9" Type="http://schemas.openxmlformats.org/officeDocument/2006/relationships/hyperlink" Target="&#38142;&#25509;&#36164;&#28304;/p2-3A.mp3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12.jpeg"/><Relationship Id="rId5" Type="http://schemas.openxmlformats.org/officeDocument/2006/relationships/image" Target="../media/image20.jpeg"/><Relationship Id="rId10" Type="http://schemas.openxmlformats.org/officeDocument/2006/relationships/hyperlink" Target="&#38142;&#25509;&#36164;&#28304;/p2-3B.mp3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p1-1a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1"/>
            <a:ext cx="8458200" cy="3505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 </a:t>
            </a:r>
            <a:r>
              <a:rPr lang="en-US" altLang="zh-CN" sz="4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algn="ctr">
              <a:buFontTx/>
              <a:buNone/>
            </a:pPr>
            <a:r>
              <a:rPr lang="en-US" altLang="zh-CN" sz="6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I’m so happy.</a:t>
            </a:r>
          </a:p>
          <a:p>
            <a:pPr algn="ctr">
              <a:buFontTx/>
              <a:buNone/>
            </a:pPr>
            <a:endParaRPr lang="en-US" altLang="zh-CN" sz="24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Section A</a:t>
            </a:r>
          </a:p>
        </p:txBody>
      </p:sp>
      <p:sp>
        <p:nvSpPr>
          <p:cNvPr id="5" name="矩形 4"/>
          <p:cNvSpPr/>
          <p:nvPr/>
        </p:nvSpPr>
        <p:spPr>
          <a:xfrm>
            <a:off x="3038840" y="5486400"/>
            <a:ext cx="329449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038600"/>
          </a:xfrm>
        </p:spPr>
        <p:txBody>
          <a:bodyPr/>
          <a:lstStyle/>
          <a:p>
            <a:pPr marL="1183005" indent="-1183005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2333625" algn="l"/>
              </a:tabLst>
            </a:pPr>
            <a:r>
              <a:rPr lang="en-US" altLang="zh-CN" sz="3600" b="1" dirty="0">
                <a:latin typeface="Times New Roman" panose="02020603050405020304" pitchFamily="18" charset="0"/>
              </a:rPr>
              <a:t>3. When are they going to see the movie?</a:t>
            </a:r>
          </a:p>
          <a:p>
            <a:pPr marL="1183005" indent="-1183005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2333625" algn="l"/>
              </a:tabLst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This Saturday.</a:t>
            </a:r>
          </a:p>
          <a:p>
            <a:pPr marL="1183005" indent="-1183005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2333625" algn="l"/>
              </a:tabLst>
            </a:pPr>
            <a:r>
              <a:rPr lang="en-US" altLang="zh-CN" sz="3600" b="1" dirty="0">
                <a:latin typeface="Times New Roman" panose="02020603050405020304" pitchFamily="18" charset="0"/>
              </a:rPr>
              <a:t>4. What will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Kangkang’s</a:t>
            </a:r>
            <a:r>
              <a:rPr lang="en-US" altLang="zh-CN" sz="3600" b="1" dirty="0">
                <a:latin typeface="Times New Roman" panose="02020603050405020304" pitchFamily="18" charset="0"/>
              </a:rPr>
              <a:t> mom do?</a:t>
            </a:r>
          </a:p>
          <a:p>
            <a:pPr marL="1183005" indent="-1183005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2333625" algn="l"/>
              </a:tabLst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will prepare some delicious food </a:t>
            </a:r>
          </a:p>
          <a:p>
            <a:pPr marL="1183005" indent="-1183005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2333625" algn="l"/>
              </a:tabLst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for them.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2962275" cy="868363"/>
          </a:xfrm>
        </p:spPr>
        <p:txBody>
          <a:bodyPr/>
          <a:lstStyle/>
          <a:p>
            <a:pPr algn="l"/>
            <a:r>
              <a:rPr lang="en-US" altLang="zh-CN" sz="4000" b="1" dirty="0">
                <a:solidFill>
                  <a:schemeClr val="accent2"/>
                </a:solidFill>
              </a:rPr>
              <a:t>Key points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9530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1.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are you doing?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</a:rPr>
              <a:t>相当于</a:t>
            </a:r>
            <a:r>
              <a:rPr lang="en-US" altLang="zh-CN" b="1" dirty="0">
                <a:latin typeface="Times New Roman" panose="02020603050405020304" pitchFamily="18" charset="0"/>
              </a:rPr>
              <a:t>How are you?</a:t>
            </a:r>
            <a:r>
              <a:rPr lang="zh-CN" altLang="en-US" b="1" dirty="0">
                <a:latin typeface="Times New Roman" panose="02020603050405020304" pitchFamily="18" charset="0"/>
              </a:rPr>
              <a:t>意为“你最近好吗？” 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You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</a:t>
            </a:r>
            <a:r>
              <a:rPr lang="en-US" altLang="zh-CN" b="1" dirty="0">
                <a:latin typeface="Times New Roman" panose="02020603050405020304" pitchFamily="18" charset="0"/>
              </a:rPr>
              <a:t> so excited.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look</a:t>
            </a:r>
            <a:r>
              <a:rPr lang="zh-CN" altLang="en-US" b="1" dirty="0">
                <a:latin typeface="Times New Roman" panose="02020603050405020304" pitchFamily="18" charset="0"/>
              </a:rPr>
              <a:t>是系动词，后接形容词</a:t>
            </a:r>
            <a:r>
              <a:rPr lang="en-US" altLang="zh-CN" b="1" dirty="0">
                <a:latin typeface="Times New Roman" panose="02020603050405020304" pitchFamily="18" charset="0"/>
              </a:rPr>
              <a:t>excited </a:t>
            </a:r>
            <a:r>
              <a:rPr lang="zh-CN" altLang="en-US" b="1" dirty="0">
                <a:latin typeface="Times New Roman" panose="02020603050405020304" pitchFamily="18" charset="0"/>
              </a:rPr>
              <a:t>做表语</a:t>
            </a:r>
            <a:r>
              <a:rPr lang="en-US" altLang="zh-CN" b="1" dirty="0">
                <a:latin typeface="Times New Roman" panose="02020603050405020304" pitchFamily="18" charset="0"/>
              </a:rPr>
              <a:t>,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</a:rPr>
              <a:t>构成系表结构。常见的这类动词有</a:t>
            </a:r>
            <a:r>
              <a:rPr lang="en-US" altLang="zh-CN" b="1" dirty="0">
                <a:latin typeface="Times New Roman" panose="02020603050405020304" pitchFamily="18" charset="0"/>
              </a:rPr>
              <a:t>: feel, 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smell, sound, taste, turn, get, become, go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</a:rPr>
              <a:t>等。如：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     </a:t>
            </a:r>
            <a:r>
              <a:rPr lang="en-US" altLang="zh-CN" b="1" dirty="0">
                <a:latin typeface="Times New Roman" panose="02020603050405020304" pitchFamily="18" charset="0"/>
              </a:rPr>
              <a:t>Trees turn green in spring.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树木在春天变绿。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80400" cy="57912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3.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Guess what!</a:t>
            </a:r>
            <a:r>
              <a:rPr lang="en-US" altLang="zh-CN" sz="3600" b="1" dirty="0">
                <a:latin typeface="Times New Roman" panose="02020603050405020304" pitchFamily="18" charset="0"/>
              </a:rPr>
              <a:t> My father and mother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zh-CN" sz="3600" b="1" dirty="0">
                <a:latin typeface="Times New Roman" panose="02020603050405020304" pitchFamily="18" charset="0"/>
              </a:rPr>
              <a:t> to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invite</a:t>
            </a:r>
            <a:r>
              <a:rPr lang="en-US" altLang="zh-CN" sz="3600" b="1" dirty="0">
                <a:latin typeface="Times New Roman" panose="02020603050405020304" pitchFamily="18" charset="0"/>
              </a:rPr>
              <a:t> your parents to go to the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movie. </a:t>
            </a:r>
            <a:r>
              <a:rPr lang="zh-CN" altLang="en-US" sz="3600" b="1" dirty="0">
                <a:latin typeface="Times New Roman" panose="02020603050405020304" pitchFamily="18" charset="0"/>
              </a:rPr>
              <a:t>猜猜看！我父母想邀请你们的父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母一起去看电影。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</a:pPr>
            <a:r>
              <a:rPr lang="en-US" altLang="zh-CN" sz="3600" b="1" dirty="0">
                <a:latin typeface="Times New Roman" panose="02020603050405020304" pitchFamily="18" charset="0"/>
              </a:rPr>
              <a:t>Guess what! </a:t>
            </a:r>
            <a:r>
              <a:rPr lang="zh-CN" altLang="en-US" sz="3600" b="1" dirty="0">
                <a:latin typeface="Times New Roman" panose="02020603050405020304" pitchFamily="18" charset="0"/>
              </a:rPr>
              <a:t>用于即将告诉某人令其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惊讶之事时。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2) want  </a:t>
            </a:r>
            <a:r>
              <a:rPr lang="zh-CN" altLang="en-US" sz="3600" b="1" dirty="0">
                <a:latin typeface="Times New Roman" panose="02020603050405020304" pitchFamily="18" charset="0"/>
              </a:rPr>
              <a:t>的用法</a:t>
            </a:r>
            <a:r>
              <a:rPr lang="en-US" altLang="zh-CN" sz="3600" b="1" dirty="0">
                <a:latin typeface="Times New Roman" panose="02020603050405020304" pitchFamily="18" charset="0"/>
              </a:rPr>
              <a:t>: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want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600" b="1" dirty="0">
                <a:latin typeface="Times New Roman" panose="02020603050405020304" pitchFamily="18" charset="0"/>
              </a:rPr>
              <a:t>想要某物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I want a new pen. 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我想要一支新钢笔。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7543800" cy="5111750"/>
          </a:xfrm>
        </p:spPr>
        <p:txBody>
          <a:bodyPr/>
          <a:lstStyle/>
          <a:p>
            <a:pPr marL="630555" indent="-63055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want to do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想做某事                      </a:t>
            </a:r>
          </a:p>
          <a:p>
            <a:pPr marL="630555" indent="-63055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He wants to play basketball.</a:t>
            </a:r>
          </a:p>
          <a:p>
            <a:pPr marL="630555" indent="-63055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他想打篮球。</a:t>
            </a:r>
          </a:p>
          <a:p>
            <a:pPr marL="630555" indent="-63055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want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sb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to do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想让某人做某事</a:t>
            </a:r>
          </a:p>
          <a:p>
            <a:pPr marL="630555" indent="-63055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The teacher wanted his students to </a:t>
            </a:r>
          </a:p>
          <a:p>
            <a:pPr marL="630555" indent="-63055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study hard.</a:t>
            </a:r>
          </a:p>
          <a:p>
            <a:pPr marL="630555" indent="-63055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那位老师想要他的学生努力学习。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857250"/>
            <a:ext cx="8096250" cy="49482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3) invite sb. to do sth. </a:t>
            </a:r>
            <a:r>
              <a:rPr lang="zh-CN" altLang="en-US" sz="3600" b="1">
                <a:latin typeface="Times New Roman" panose="02020603050405020304" pitchFamily="18" charset="0"/>
              </a:rPr>
              <a:t>邀请某人做某事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May I invite you to go shopping with me?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我能邀请你一起去购物吗？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invite sb. to sp </a:t>
            </a:r>
            <a:r>
              <a:rPr lang="zh-CN" altLang="en-US" sz="3600" b="1">
                <a:latin typeface="Times New Roman" panose="02020603050405020304" pitchFamily="18" charset="0"/>
              </a:rPr>
              <a:t>邀请某人去某处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Mr. Wang invited me to his birthday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party.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王先生邀请我去参加他的生日宴会。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63600"/>
            <a:ext cx="8534400" cy="52324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4. Oh, it is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one of</a:t>
            </a:r>
            <a:r>
              <a:rPr lang="en-US" altLang="zh-CN" sz="3600" b="1">
                <a:latin typeface="Times New Roman" panose="02020603050405020304" pitchFamily="18" charset="0"/>
              </a:rPr>
              <a:t> my favorite movies. 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zh-CN" altLang="en-US" sz="3600" b="1">
                <a:latin typeface="Times New Roman" panose="02020603050405020304" pitchFamily="18" charset="0"/>
              </a:rPr>
              <a:t>啊呀，它是我喜欢的电影之一。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</a:rPr>
              <a:t>one of ...</a:t>
            </a:r>
            <a:r>
              <a:rPr lang="zh-CN" altLang="en-US" sz="3600" b="1">
                <a:latin typeface="Times New Roman" panose="02020603050405020304" pitchFamily="18" charset="0"/>
              </a:rPr>
              <a:t>表示“</a:t>
            </a:r>
            <a:r>
              <a:rPr lang="en-US" altLang="zh-CN" sz="3600" b="1">
                <a:latin typeface="宋体" panose="02010600030101010101" pitchFamily="2" charset="-122"/>
              </a:rPr>
              <a:t>……</a:t>
            </a:r>
            <a:r>
              <a:rPr lang="zh-CN" altLang="en-US" sz="3600" b="1">
                <a:latin typeface="Times New Roman" panose="02020603050405020304" pitchFamily="18" charset="0"/>
              </a:rPr>
              <a:t>之一” </a:t>
            </a:r>
            <a:r>
              <a:rPr lang="en-US" altLang="zh-CN" sz="3600" b="1">
                <a:latin typeface="Times New Roman" panose="02020603050405020304" pitchFamily="18" charset="0"/>
              </a:rPr>
              <a:t>, </a:t>
            </a:r>
            <a:r>
              <a:rPr lang="zh-CN" altLang="en-US" sz="3600" b="1">
                <a:latin typeface="Times New Roman" panose="02020603050405020304" pitchFamily="18" charset="0"/>
              </a:rPr>
              <a:t>后面的名词要用复数。如：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  </a:t>
            </a:r>
            <a:r>
              <a:rPr lang="en-US" altLang="zh-CN" sz="3600" b="1">
                <a:latin typeface="Times New Roman" panose="02020603050405020304" pitchFamily="18" charset="0"/>
              </a:rPr>
              <a:t>The sweater is one of my favorite clothes.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毛衣是我喜欢的衣物之一。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  </a:t>
            </a:r>
            <a:r>
              <a:rPr lang="en-US" altLang="zh-CN" sz="3600" b="1">
                <a:latin typeface="Times New Roman" panose="02020603050405020304" pitchFamily="18" charset="0"/>
              </a:rPr>
              <a:t>He is one of the tallest boys in his class.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他是他们班最高的男孩之一。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20713"/>
            <a:ext cx="8228013" cy="5472112"/>
          </a:xfrm>
        </p:spPr>
        <p:txBody>
          <a:bodyPr/>
          <a:lstStyle/>
          <a:p>
            <a:pPr marL="473075" indent="-47307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5. And we can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spend </a:t>
            </a:r>
            <a:r>
              <a:rPr lang="en-US" altLang="zh-CN" b="1">
                <a:latin typeface="Times New Roman" panose="02020603050405020304" pitchFamily="18" charset="0"/>
              </a:rPr>
              <a:t>the evening at my house.</a:t>
            </a:r>
          </a:p>
          <a:p>
            <a:pPr marL="473075" indent="-47307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 </a:t>
            </a:r>
            <a:r>
              <a:rPr lang="zh-CN" altLang="en-US" b="1">
                <a:latin typeface="Times New Roman" panose="02020603050405020304" pitchFamily="18" charset="0"/>
              </a:rPr>
              <a:t>我们可以在我家度过一晚上。</a:t>
            </a:r>
          </a:p>
          <a:p>
            <a:pPr marL="473075" indent="-47307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Times New Roman" panose="02020603050405020304" pitchFamily="18" charset="0"/>
              </a:rPr>
              <a:t>    </a:t>
            </a:r>
            <a:r>
              <a:rPr lang="en-US" altLang="zh-CN" b="1">
                <a:latin typeface="Times New Roman" panose="02020603050405020304" pitchFamily="18" charset="0"/>
              </a:rPr>
              <a:t>spend </a:t>
            </a:r>
            <a:r>
              <a:rPr lang="zh-CN" altLang="en-US" b="1">
                <a:latin typeface="Times New Roman" panose="02020603050405020304" pitchFamily="18" charset="0"/>
              </a:rPr>
              <a:t>表示“度过，花费”</a:t>
            </a:r>
            <a:r>
              <a:rPr lang="en-US" altLang="zh-CN" b="1">
                <a:latin typeface="Times New Roman" panose="02020603050405020304" pitchFamily="18" charset="0"/>
              </a:rPr>
              <a:t>, </a:t>
            </a:r>
            <a:r>
              <a:rPr lang="zh-CN" altLang="en-US" b="1">
                <a:latin typeface="Times New Roman" panose="02020603050405020304" pitchFamily="18" charset="0"/>
              </a:rPr>
              <a:t>主语一定是人</a:t>
            </a:r>
            <a:r>
              <a:rPr lang="en-US" altLang="zh-CN" b="1">
                <a:latin typeface="Times New Roman" panose="02020603050405020304" pitchFamily="18" charset="0"/>
              </a:rPr>
              <a:t>,</a:t>
            </a:r>
          </a:p>
          <a:p>
            <a:pPr marL="473075" indent="-47307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spend time/money on sth. / (in) doing sth. </a:t>
            </a:r>
            <a:r>
              <a:rPr lang="zh-CN" altLang="en-US" b="1">
                <a:latin typeface="Times New Roman" panose="02020603050405020304" pitchFamily="18" charset="0"/>
              </a:rPr>
              <a:t>花</a:t>
            </a:r>
          </a:p>
          <a:p>
            <a:pPr marL="473075" indent="-47307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Times New Roman" panose="02020603050405020304" pitchFamily="18" charset="0"/>
              </a:rPr>
              <a:t>  费时间或金钱做某事。如：</a:t>
            </a:r>
          </a:p>
          <a:p>
            <a:pPr marL="473075" indent="-47307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Times New Roman" panose="02020603050405020304" pitchFamily="18" charset="0"/>
              </a:rPr>
              <a:t>    </a:t>
            </a:r>
            <a:r>
              <a:rPr lang="en-US" altLang="zh-CN" b="1">
                <a:latin typeface="Times New Roman" panose="02020603050405020304" pitchFamily="18" charset="0"/>
              </a:rPr>
              <a:t>He spent ten yuan on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</a:rPr>
              <a:t>his book. </a:t>
            </a:r>
          </a:p>
          <a:p>
            <a:pPr marL="473075" indent="-47307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 or He spent ten yuan (in) buying his book.</a:t>
            </a:r>
          </a:p>
          <a:p>
            <a:pPr marL="473075" indent="-47307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</a:rPr>
              <a:t>    </a:t>
            </a:r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他花了十元钱买书。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7858125" cy="532765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6. Please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say thanks to</a:t>
            </a:r>
            <a:r>
              <a:rPr lang="en-US" altLang="zh-CN" sz="3600" b="1">
                <a:latin typeface="Times New Roman" panose="02020603050405020304" pitchFamily="18" charset="0"/>
              </a:rPr>
              <a:t> your mom.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</a:t>
            </a:r>
            <a:r>
              <a:rPr lang="zh-CN" altLang="en-US" sz="3600" b="1">
                <a:latin typeface="Times New Roman" panose="02020603050405020304" pitchFamily="18" charset="0"/>
              </a:rPr>
              <a:t>请代我谢谢你妈妈。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  </a:t>
            </a:r>
            <a:r>
              <a:rPr lang="en-US" altLang="zh-CN" sz="3600" b="1">
                <a:latin typeface="Times New Roman" panose="02020603050405020304" pitchFamily="18" charset="0"/>
              </a:rPr>
              <a:t>say thanks to …  </a:t>
            </a:r>
            <a:r>
              <a:rPr lang="zh-CN" altLang="en-US" sz="3600" b="1">
                <a:latin typeface="Times New Roman" panose="02020603050405020304" pitchFamily="18" charset="0"/>
              </a:rPr>
              <a:t>意为“向</a:t>
            </a:r>
            <a:r>
              <a:rPr lang="en-US" altLang="zh-CN" sz="3600" b="1">
                <a:latin typeface="Times New Roman" panose="02020603050405020304" pitchFamily="18" charset="0"/>
              </a:rPr>
              <a:t>(</a:t>
            </a:r>
            <a:r>
              <a:rPr lang="zh-CN" altLang="en-US" sz="3600" b="1">
                <a:latin typeface="Times New Roman" panose="02020603050405020304" pitchFamily="18" charset="0"/>
              </a:rPr>
              <a:t>代我</a:t>
            </a:r>
            <a:r>
              <a:rPr lang="en-US" altLang="zh-CN" sz="3600" b="1">
                <a:latin typeface="Times New Roman" panose="02020603050405020304" pitchFamily="18" charset="0"/>
              </a:rPr>
              <a:t>)</a:t>
            </a:r>
            <a:r>
              <a:rPr lang="en-US" altLang="zh-CN" sz="3600" b="1">
                <a:latin typeface="宋体" panose="02010600030101010101" pitchFamily="2" charset="-122"/>
              </a:rPr>
              <a:t>……</a:t>
            </a:r>
            <a:r>
              <a:rPr lang="zh-CN" altLang="en-US" sz="3600" b="1">
                <a:latin typeface="Times New Roman" panose="02020603050405020304" pitchFamily="18" charset="0"/>
              </a:rPr>
              <a:t>表示感谢”。类似的短语还有</a:t>
            </a:r>
            <a:r>
              <a:rPr lang="en-US" altLang="zh-CN" sz="3600" b="1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say hello to sb. 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向</a:t>
            </a:r>
            <a:r>
              <a:rPr lang="en-US" altLang="zh-CN" sz="3600" b="1">
                <a:solidFill>
                  <a:schemeClr val="accent2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问好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   </a:t>
            </a:r>
            <a:r>
              <a:rPr lang="en-US" altLang="zh-CN" sz="3600" b="1">
                <a:latin typeface="Times New Roman" panose="02020603050405020304" pitchFamily="18" charset="0"/>
              </a:rPr>
              <a:t>say goodbye to sb 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向</a:t>
            </a:r>
            <a:r>
              <a:rPr lang="en-US" altLang="zh-CN" sz="3600" b="1">
                <a:solidFill>
                  <a:schemeClr val="accent2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告别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8839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</a:rPr>
              <a:t>1b. Listen to 1a and match the three   parts.</a:t>
            </a:r>
          </a:p>
          <a:p>
            <a:pPr>
              <a:spcBef>
                <a:spcPct val="50000"/>
              </a:spcBef>
            </a:pPr>
            <a:endParaRPr lang="en-US" altLang="zh-CN" sz="3600" b="1">
              <a:solidFill>
                <a:schemeClr val="accent2"/>
              </a:solidFill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0" y="2209800"/>
            <a:ext cx="2366963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1. The parents</a:t>
            </a:r>
          </a:p>
        </p:txBody>
      </p:sp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0" y="3683000"/>
            <a:ext cx="2484438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2. The children</a:t>
            </a:r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0" y="4673600"/>
            <a:ext cx="2236788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3. Mr. Brown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5105400" y="2184400"/>
            <a:ext cx="3673475" cy="1033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couldn’t get a ticket to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the movie</a:t>
            </a:r>
          </a:p>
        </p:txBody>
      </p:sp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5105400" y="3657600"/>
            <a:ext cx="3757613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will go to see the movie </a:t>
            </a:r>
          </a:p>
        </p:txBody>
      </p:sp>
      <p:sp>
        <p:nvSpPr>
          <p:cNvPr id="56329" name="Text Box 13"/>
          <p:cNvSpPr txBox="1">
            <a:spLocks noChangeArrowheads="1"/>
          </p:cNvSpPr>
          <p:nvPr/>
        </p:nvSpPr>
        <p:spPr bwMode="auto">
          <a:xfrm>
            <a:off x="5105400" y="4648200"/>
            <a:ext cx="3603625" cy="1033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can spend the evening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together</a:t>
            </a: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2133600" y="2667000"/>
            <a:ext cx="1066800" cy="198120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3962400" y="4038600"/>
            <a:ext cx="1295400" cy="83820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2" name="Rectangle 23"/>
          <p:cNvSpPr>
            <a:spLocks noChangeArrowheads="1"/>
          </p:cNvSpPr>
          <p:nvPr/>
        </p:nvSpPr>
        <p:spPr bwMode="auto">
          <a:xfrm>
            <a:off x="3124200" y="4648200"/>
            <a:ext cx="1135063" cy="5191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happy</a:t>
            </a:r>
          </a:p>
        </p:txBody>
      </p:sp>
      <p:sp>
        <p:nvSpPr>
          <p:cNvPr id="56333" name="Rectangle 24"/>
          <p:cNvSpPr>
            <a:spLocks noChangeArrowheads="1"/>
          </p:cNvSpPr>
          <p:nvPr/>
        </p:nvSpPr>
        <p:spPr bwMode="auto">
          <a:xfrm>
            <a:off x="3124200" y="3657600"/>
            <a:ext cx="1338263" cy="5191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 excited</a:t>
            </a:r>
          </a:p>
        </p:txBody>
      </p:sp>
      <p:sp>
        <p:nvSpPr>
          <p:cNvPr id="56334" name="Rectangle 25"/>
          <p:cNvSpPr>
            <a:spLocks noChangeArrowheads="1"/>
          </p:cNvSpPr>
          <p:nvPr/>
        </p:nvSpPr>
        <p:spPr bwMode="auto">
          <a:xfrm>
            <a:off x="2590800" y="2184400"/>
            <a:ext cx="2143125" cy="5191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disappointed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514600" y="3962400"/>
            <a:ext cx="609600" cy="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3962400" y="4191000"/>
            <a:ext cx="1219200" cy="91440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2209800" y="2743200"/>
            <a:ext cx="1066800" cy="198120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4343400" y="2590800"/>
            <a:ext cx="838200" cy="30480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6341" name="Picture 21" descr="001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066800"/>
            <a:ext cx="11430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08" grpId="0" animBg="1"/>
      <p:bldP spid="12315" grpId="0" animBg="1"/>
      <p:bldP spid="12316" grpId="0" animBg="1"/>
      <p:bldP spid="12317" grpId="0" animBg="1"/>
      <p:bldP spid="123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712787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Example: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A: </a:t>
            </a:r>
            <a:r>
              <a:rPr lang="en-US" altLang="zh-CN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3200" b="1" dirty="0">
                <a:latin typeface="Times New Roman" panose="02020603050405020304" pitchFamily="18" charset="0"/>
              </a:rPr>
              <a:t> do the parents feel?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B: They </a:t>
            </a:r>
            <a:r>
              <a:rPr lang="en-US" altLang="zh-CN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feel happy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A: Why do they feel happy?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B: Because they will go to see the movie.</a:t>
            </a:r>
          </a:p>
        </p:txBody>
      </p:sp>
      <p:sp>
        <p:nvSpPr>
          <p:cNvPr id="74758" name="Rectangle 17"/>
          <p:cNvSpPr>
            <a:spLocks noChangeArrowheads="1"/>
          </p:cNvSpPr>
          <p:nvPr/>
        </p:nvSpPr>
        <p:spPr bwMode="auto">
          <a:xfrm>
            <a:off x="381000" y="304800"/>
            <a:ext cx="8382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</a:rPr>
              <a:t>1c. Ask and answer questions in pairs based on 1b. Pay attention to the underlined parts.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4475163" cy="85090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altLang="zh-CN" sz="4000" b="1">
                <a:solidFill>
                  <a:schemeClr val="accent2"/>
                </a:solidFill>
              </a:rPr>
              <a:t>How do they feel?</a:t>
            </a:r>
          </a:p>
        </p:txBody>
      </p:sp>
      <p:pic>
        <p:nvPicPr>
          <p:cNvPr id="49155" name="Picture 3" descr="xinhua_sc_msxhw20098171619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5410200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781800" y="25908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happy</a:t>
            </a:r>
          </a:p>
        </p:txBody>
      </p:sp>
      <p:pic>
        <p:nvPicPr>
          <p:cNvPr id="49157" name="Picture 5" descr="happ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810000"/>
            <a:ext cx="1546225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718550" cy="528638"/>
          </a:xfrm>
        </p:spPr>
        <p:txBody>
          <a:bodyPr/>
          <a:lstStyle/>
          <a:p>
            <a:pPr algn="l"/>
            <a:r>
              <a:rPr lang="en-US" altLang="zh-CN" sz="3200" dirty="0"/>
              <a:t> </a:t>
            </a:r>
            <a:r>
              <a:rPr lang="en-US" altLang="zh-CN" sz="3600" b="1" dirty="0">
                <a:solidFill>
                  <a:schemeClr val="accent2"/>
                </a:solidFill>
              </a:rPr>
              <a:t>1d.</a:t>
            </a:r>
            <a:r>
              <a:rPr lang="en-US" altLang="zh-CN" sz="3200" dirty="0"/>
              <a:t> </a:t>
            </a:r>
            <a:r>
              <a:rPr lang="en-US" altLang="zh-CN" sz="3600" b="1" dirty="0">
                <a:solidFill>
                  <a:schemeClr val="accent2"/>
                </a:solidFill>
              </a:rPr>
              <a:t>Read 1a and complete the passage.</a:t>
            </a:r>
            <a:r>
              <a:rPr lang="en-US" altLang="zh-CN" sz="3200" dirty="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47950"/>
            <a:ext cx="8115300" cy="30178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/>
              <a:t>    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81000" y="874713"/>
            <a:ext cx="84582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tx2"/>
                </a:solidFill>
              </a:rPr>
              <a:t>     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 looks ______ because his parents want to ______ other children’s parents to go to see the movie, The Sound of Music, this _______. The children plan to ______ the evening at his house. His parents will prepare some _______ food for them. Jane’s parents will feel ________ about the news.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 saw Mr. Brown on his way.  Mr. Brown was disappointed because he couldn’t buy a _______ to the film. 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0" y="914400"/>
            <a:ext cx="1403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excited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05000" y="1447800"/>
            <a:ext cx="115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invite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" y="2514600"/>
            <a:ext cx="1785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Saturday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715000" y="251460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spend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95400" y="3581400"/>
            <a:ext cx="1697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delicious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057400" y="4114800"/>
            <a:ext cx="1266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happy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85800" y="5791200"/>
            <a:ext cx="115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ticket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  <p:bldP spid="7178" grpId="0"/>
      <p:bldP spid="71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5715000" y="5029200"/>
            <a:ext cx="2103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smell / nice</a:t>
            </a: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762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</a:rPr>
              <a:t>2. Look at the pictures. Then ask and answer in pairs.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533400" y="1905000"/>
            <a:ext cx="52752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Example: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A: How do the flowers smell?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B: They smell nice. </a:t>
            </a:r>
          </a:p>
        </p:txBody>
      </p:sp>
      <p:grpSp>
        <p:nvGrpSpPr>
          <p:cNvPr id="2" name="Group 36"/>
          <p:cNvGrpSpPr/>
          <p:nvPr/>
        </p:nvGrpSpPr>
        <p:grpSpPr bwMode="auto">
          <a:xfrm>
            <a:off x="3200400" y="4343400"/>
            <a:ext cx="2133600" cy="1384300"/>
            <a:chOff x="2112" y="1584"/>
            <a:chExt cx="1344" cy="336"/>
          </a:xfrm>
        </p:grpSpPr>
        <p:sp>
          <p:nvSpPr>
            <p:cNvPr id="76810" name="AutoShape 24"/>
            <p:cNvSpPr>
              <a:spLocks noChangeArrowheads="1"/>
            </p:cNvSpPr>
            <p:nvPr/>
          </p:nvSpPr>
          <p:spPr bwMode="auto">
            <a:xfrm>
              <a:off x="2112" y="1584"/>
              <a:ext cx="1344" cy="336"/>
            </a:xfrm>
            <a:prstGeom prst="wedgeRoundRectCallout">
              <a:avLst>
                <a:gd name="adj1" fmla="val 66667"/>
                <a:gd name="adj2" fmla="val 25597"/>
                <a:gd name="adj3" fmla="val 16667"/>
              </a:avLst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76811" name="Text Box 25"/>
            <p:cNvSpPr txBox="1">
              <a:spLocks noChangeArrowheads="1"/>
            </p:cNvSpPr>
            <p:nvPr/>
          </p:nvSpPr>
          <p:spPr bwMode="auto">
            <a:xfrm>
              <a:off x="2112" y="1632"/>
              <a:ext cx="131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v. 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闻到； </a:t>
              </a: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n. 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气味</a:t>
              </a:r>
            </a:p>
          </p:txBody>
        </p:sp>
      </p:grpSp>
      <p:pic>
        <p:nvPicPr>
          <p:cNvPr id="76812" name="Picture 28" descr="p2-1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3581400"/>
            <a:ext cx="1828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62600" y="4953000"/>
            <a:ext cx="2328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feel / excited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447800" y="5029200"/>
            <a:ext cx="232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look / happy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1143000" y="2362200"/>
            <a:ext cx="2825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taste / delicious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953000" y="2209800"/>
            <a:ext cx="3321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sound / wonderful</a:t>
            </a:r>
          </a:p>
        </p:txBody>
      </p:sp>
      <p:pic>
        <p:nvPicPr>
          <p:cNvPr id="7886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19335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429000"/>
            <a:ext cx="2190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609600"/>
            <a:ext cx="17145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048000"/>
            <a:ext cx="17049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9" descr="P1-1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752600"/>
            <a:ext cx="57150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81200"/>
            <a:ext cx="5334000" cy="1981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3600"/>
              <a:t>Act out the conversation in groups of four.</a:t>
            </a:r>
          </a:p>
        </p:txBody>
      </p:sp>
      <p:sp>
        <p:nvSpPr>
          <p:cNvPr id="79876" name="WordArt 12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28956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662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FF00"/>
                  </a:solidFill>
                  <a:round/>
                </a:ln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Competition</a:t>
            </a:r>
            <a:endParaRPr lang="zh-CN" altLang="en-US" sz="3600" b="1" kern="10">
              <a:ln w="9525">
                <a:solidFill>
                  <a:srgbClr val="FFFF00"/>
                </a:solidFill>
                <a:round/>
              </a:ln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3" descr="1-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704975"/>
            <a:ext cx="17129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42" descr="p2-2-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175125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1" descr="p2-2-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781175"/>
            <a:ext cx="2209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40" descr="P2-2-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022725"/>
            <a:ext cx="1604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39" descr="p2-2-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022725"/>
            <a:ext cx="2057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38" descr="p2-2-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33575"/>
            <a:ext cx="22288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8" name="Text Box 10"/>
          <p:cNvSpPr txBox="1">
            <a:spLocks noChangeArrowheads="1"/>
          </p:cNvSpPr>
          <p:nvPr/>
        </p:nvSpPr>
        <p:spPr bwMode="auto">
          <a:xfrm>
            <a:off x="457200" y="304800"/>
            <a:ext cx="7696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</a:rPr>
              <a:t>3. A. Listen to the conversations and number the pictures.</a:t>
            </a:r>
          </a:p>
        </p:txBody>
      </p:sp>
      <p:sp>
        <p:nvSpPr>
          <p:cNvPr id="82960" name="Oval 12"/>
          <p:cNvSpPr>
            <a:spLocks noChangeArrowheads="1"/>
          </p:cNvSpPr>
          <p:nvPr/>
        </p:nvSpPr>
        <p:spPr bwMode="auto">
          <a:xfrm>
            <a:off x="6324600" y="37941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2961" name="Oval 13"/>
          <p:cNvSpPr>
            <a:spLocks noChangeArrowheads="1"/>
          </p:cNvSpPr>
          <p:nvPr/>
        </p:nvSpPr>
        <p:spPr bwMode="auto">
          <a:xfrm>
            <a:off x="6324600" y="37941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2962" name="Text Box 14"/>
          <p:cNvSpPr txBox="1">
            <a:spLocks noChangeArrowheads="1"/>
          </p:cNvSpPr>
          <p:nvPr/>
        </p:nvSpPr>
        <p:spPr bwMode="auto">
          <a:xfrm>
            <a:off x="6400800" y="38417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1</a:t>
            </a:r>
          </a:p>
        </p:txBody>
      </p:sp>
      <p:sp>
        <p:nvSpPr>
          <p:cNvPr id="82963" name="Oval 24"/>
          <p:cNvSpPr>
            <a:spLocks noChangeArrowheads="1"/>
          </p:cNvSpPr>
          <p:nvPr/>
        </p:nvSpPr>
        <p:spPr bwMode="auto">
          <a:xfrm>
            <a:off x="6324600" y="18129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2964" name="Oval 25"/>
          <p:cNvSpPr>
            <a:spLocks noChangeArrowheads="1"/>
          </p:cNvSpPr>
          <p:nvPr/>
        </p:nvSpPr>
        <p:spPr bwMode="auto">
          <a:xfrm>
            <a:off x="3124200" y="18129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2965" name="Oval 26"/>
          <p:cNvSpPr>
            <a:spLocks noChangeArrowheads="1"/>
          </p:cNvSpPr>
          <p:nvPr/>
        </p:nvSpPr>
        <p:spPr bwMode="auto">
          <a:xfrm>
            <a:off x="304800" y="18129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2966" name="Oval 27"/>
          <p:cNvSpPr>
            <a:spLocks noChangeArrowheads="1"/>
          </p:cNvSpPr>
          <p:nvPr/>
        </p:nvSpPr>
        <p:spPr bwMode="auto">
          <a:xfrm>
            <a:off x="381000" y="38703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2967" name="Oval 28"/>
          <p:cNvSpPr>
            <a:spLocks noChangeArrowheads="1"/>
          </p:cNvSpPr>
          <p:nvPr/>
        </p:nvSpPr>
        <p:spPr bwMode="auto">
          <a:xfrm>
            <a:off x="3124200" y="38703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6400800" y="182721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2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457200" y="38703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3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381000" y="18415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4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200400" y="38703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5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3200400" y="18129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6</a:t>
            </a:r>
          </a:p>
        </p:txBody>
      </p:sp>
      <p:sp>
        <p:nvSpPr>
          <p:cNvPr id="82981" name="Rectangle 55"/>
          <p:cNvSpPr>
            <a:spLocks noChangeArrowheads="1"/>
          </p:cNvSpPr>
          <p:nvPr/>
        </p:nvSpPr>
        <p:spPr bwMode="auto">
          <a:xfrm>
            <a:off x="304800" y="12795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</a:rPr>
              <a:t>3A</a:t>
            </a:r>
          </a:p>
        </p:txBody>
      </p:sp>
      <p:pic>
        <p:nvPicPr>
          <p:cNvPr id="82986" name="Picture 42" descr="00132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609600"/>
            <a:ext cx="11430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2" grpId="0"/>
      <p:bldP spid="9246" grpId="0"/>
      <p:bldP spid="9247" grpId="0"/>
      <p:bldP spid="9248" grpId="0"/>
      <p:bldP spid="92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3" descr="1-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25450"/>
            <a:ext cx="17129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42" descr="p2-2-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895600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1" descr="p2-2-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01650"/>
            <a:ext cx="2209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40" descr="P2-2-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743200"/>
            <a:ext cx="1604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39" descr="p2-2-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743200"/>
            <a:ext cx="2057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38" descr="p2-2-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654050"/>
            <a:ext cx="22288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Text Box 4"/>
          <p:cNvSpPr txBox="1">
            <a:spLocks noChangeArrowheads="1"/>
          </p:cNvSpPr>
          <p:nvPr/>
        </p:nvSpPr>
        <p:spPr bwMode="auto">
          <a:xfrm>
            <a:off x="6524625" y="4495800"/>
            <a:ext cx="208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</a:rPr>
              <a:t>looks happy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162800" y="1981200"/>
            <a:ext cx="1508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</a:rPr>
              <a:t>is     sad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4825" y="4495800"/>
            <a:ext cx="1728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</a:rPr>
              <a:t>are active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1927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</a:rPr>
              <a:t>feels angry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324225" y="4495800"/>
            <a:ext cx="261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</a:rPr>
              <a:t>tastes delicious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05200" y="1981200"/>
            <a:ext cx="2244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</a:rPr>
              <a:t>sounds great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71183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B. Listen again and write down the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     linking verbs and the adjectives.</a:t>
            </a:r>
          </a:p>
        </p:txBody>
      </p:sp>
      <p:sp>
        <p:nvSpPr>
          <p:cNvPr id="85008" name="Oval 12"/>
          <p:cNvSpPr>
            <a:spLocks noChangeArrowheads="1"/>
          </p:cNvSpPr>
          <p:nvPr/>
        </p:nvSpPr>
        <p:spPr bwMode="auto">
          <a:xfrm>
            <a:off x="6629400" y="2514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5009" name="Oval 13"/>
          <p:cNvSpPr>
            <a:spLocks noChangeArrowheads="1"/>
          </p:cNvSpPr>
          <p:nvPr/>
        </p:nvSpPr>
        <p:spPr bwMode="auto">
          <a:xfrm>
            <a:off x="6629400" y="2514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5010" name="Text Box 14"/>
          <p:cNvSpPr txBox="1">
            <a:spLocks noChangeArrowheads="1"/>
          </p:cNvSpPr>
          <p:nvPr/>
        </p:nvSpPr>
        <p:spPr bwMode="auto">
          <a:xfrm>
            <a:off x="6705600" y="25622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1</a:t>
            </a:r>
          </a:p>
        </p:txBody>
      </p:sp>
      <p:sp>
        <p:nvSpPr>
          <p:cNvPr id="85011" name="Oval 24"/>
          <p:cNvSpPr>
            <a:spLocks noChangeArrowheads="1"/>
          </p:cNvSpPr>
          <p:nvPr/>
        </p:nvSpPr>
        <p:spPr bwMode="auto">
          <a:xfrm>
            <a:off x="6629400" y="533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5012" name="Oval 25"/>
          <p:cNvSpPr>
            <a:spLocks noChangeArrowheads="1"/>
          </p:cNvSpPr>
          <p:nvPr/>
        </p:nvSpPr>
        <p:spPr bwMode="auto">
          <a:xfrm>
            <a:off x="3429000" y="533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5013" name="Oval 26"/>
          <p:cNvSpPr>
            <a:spLocks noChangeArrowheads="1"/>
          </p:cNvSpPr>
          <p:nvPr/>
        </p:nvSpPr>
        <p:spPr bwMode="auto">
          <a:xfrm>
            <a:off x="609600" y="533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5014" name="Oval 27"/>
          <p:cNvSpPr>
            <a:spLocks noChangeArrowheads="1"/>
          </p:cNvSpPr>
          <p:nvPr/>
        </p:nvSpPr>
        <p:spPr bwMode="auto">
          <a:xfrm>
            <a:off x="685800" y="2590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5015" name="Oval 28"/>
          <p:cNvSpPr>
            <a:spLocks noChangeArrowheads="1"/>
          </p:cNvSpPr>
          <p:nvPr/>
        </p:nvSpPr>
        <p:spPr bwMode="auto">
          <a:xfrm>
            <a:off x="3429000" y="2590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6705600" y="5476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2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76200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3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85800" y="5619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4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50520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5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3505200" y="533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6</a:t>
            </a:r>
          </a:p>
        </p:txBody>
      </p:sp>
      <p:sp>
        <p:nvSpPr>
          <p:cNvPr id="85021" name="Text Box 47"/>
          <p:cNvSpPr txBox="1">
            <a:spLocks noChangeArrowheads="1"/>
          </p:cNvSpPr>
          <p:nvPr/>
        </p:nvSpPr>
        <p:spPr bwMode="auto">
          <a:xfrm>
            <a:off x="457200" y="21193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/>
              <a:t>_______ ________</a:t>
            </a:r>
          </a:p>
        </p:txBody>
      </p:sp>
      <p:sp>
        <p:nvSpPr>
          <p:cNvPr id="85022" name="Text Box 48"/>
          <p:cNvSpPr txBox="1">
            <a:spLocks noChangeArrowheads="1"/>
          </p:cNvSpPr>
          <p:nvPr/>
        </p:nvSpPr>
        <p:spPr bwMode="auto">
          <a:xfrm>
            <a:off x="3429000" y="21336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/>
              <a:t>_________   ________</a:t>
            </a:r>
          </a:p>
        </p:txBody>
      </p:sp>
      <p:sp>
        <p:nvSpPr>
          <p:cNvPr id="85023" name="Text Box 49"/>
          <p:cNvSpPr txBox="1">
            <a:spLocks noChangeArrowheads="1"/>
          </p:cNvSpPr>
          <p:nvPr/>
        </p:nvSpPr>
        <p:spPr bwMode="auto">
          <a:xfrm>
            <a:off x="6858000" y="21193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/>
              <a:t>_______ ________</a:t>
            </a:r>
          </a:p>
        </p:txBody>
      </p:sp>
      <p:sp>
        <p:nvSpPr>
          <p:cNvPr id="85024" name="Text Box 51"/>
          <p:cNvSpPr txBox="1">
            <a:spLocks noChangeArrowheads="1"/>
          </p:cNvSpPr>
          <p:nvPr/>
        </p:nvSpPr>
        <p:spPr bwMode="auto">
          <a:xfrm>
            <a:off x="228600" y="4648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/>
              <a:t>_______ ________</a:t>
            </a:r>
          </a:p>
        </p:txBody>
      </p:sp>
      <p:sp>
        <p:nvSpPr>
          <p:cNvPr id="85025" name="Text Box 52"/>
          <p:cNvSpPr txBox="1">
            <a:spLocks noChangeArrowheads="1"/>
          </p:cNvSpPr>
          <p:nvPr/>
        </p:nvSpPr>
        <p:spPr bwMode="auto">
          <a:xfrm>
            <a:off x="3352800" y="46339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/>
              <a:t>_______ ___________</a:t>
            </a:r>
          </a:p>
        </p:txBody>
      </p:sp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6477000" y="464820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_______ ________</a:t>
            </a:r>
          </a:p>
        </p:txBody>
      </p:sp>
      <p:pic>
        <p:nvPicPr>
          <p:cNvPr id="85029" name="Picture 37" descr="0013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7600" y="5410200"/>
            <a:ext cx="11430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/>
      <p:bldP spid="9221" grpId="0"/>
      <p:bldP spid="9222" grpId="0"/>
      <p:bldP spid="9223" grpId="0"/>
      <p:bldP spid="9224" grpId="0"/>
      <p:bldP spid="9225" grpId="0"/>
      <p:bldP spid="9227" grpId="0"/>
      <p:bldP spid="85010" grpId="0"/>
      <p:bldP spid="9246" grpId="0"/>
      <p:bldP spid="9247" grpId="0"/>
      <p:bldP spid="9248" grpId="0"/>
      <p:bldP spid="92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81000" y="533400"/>
            <a:ext cx="83820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b="1" dirty="0">
                <a:solidFill>
                  <a:schemeClr val="accent2"/>
                </a:solidFill>
              </a:rPr>
              <a:t>4. 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Work in groups and make   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conversations , using the linking verbs 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and the adjectives.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09600" y="2514600"/>
            <a:ext cx="8077200" cy="390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A: How are you doing, Mike?</a:t>
            </a: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B: Very well, thank you. You look happy. </a:t>
            </a: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Why?</a:t>
            </a: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C: Because ... What about you, Maria? How </a:t>
            </a: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do you feel?</a:t>
            </a: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C: I feel...</a:t>
            </a:r>
            <a:endParaRPr lang="en-US" altLang="zh-CN" sz="32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371600" y="4800600"/>
            <a:ext cx="2274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worried</a:t>
            </a:r>
          </a:p>
        </p:txBody>
      </p:sp>
      <p:pic>
        <p:nvPicPr>
          <p:cNvPr id="97283" name="Picture 3" descr="Worried_little_gir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85800"/>
            <a:ext cx="36576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 descr="未命名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460500"/>
            <a:ext cx="4495800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562600" y="42672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funny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029325" y="5013325"/>
            <a:ext cx="919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sad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600200" y="4953000"/>
            <a:ext cx="1539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happy</a:t>
            </a:r>
          </a:p>
        </p:txBody>
      </p:sp>
      <p:pic>
        <p:nvPicPr>
          <p:cNvPr id="98308" name="Picture 4" descr="11045Q240-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99060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9" name="Picture 5" descr="352870_1240923427ZoZ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447800" y="57150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frightened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267200" y="1143000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angry</a:t>
            </a:r>
          </a:p>
        </p:txBody>
      </p:sp>
      <p:pic>
        <p:nvPicPr>
          <p:cNvPr id="99332" name="Picture 4" descr="02415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3048000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 descr="090324101284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00400"/>
            <a:ext cx="30480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 descr="OOOPIC_minggege_200907131b62c0b979b246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2362200"/>
            <a:ext cx="2700338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943600" y="5257800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active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4648200" y="2133600"/>
            <a:ext cx="121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/>
      <p:bldP spid="993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4475163" cy="85090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altLang="zh-CN" sz="4000" b="1">
                <a:solidFill>
                  <a:schemeClr val="accent2"/>
                </a:solidFill>
              </a:rPr>
              <a:t>How do they feel?</a:t>
            </a:r>
          </a:p>
        </p:txBody>
      </p:sp>
      <p:pic>
        <p:nvPicPr>
          <p:cNvPr id="50179" name="Picture 3" descr="200911520564831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1447800"/>
            <a:ext cx="377666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066800" y="32004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excited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85800" y="838200"/>
            <a:ext cx="9601200" cy="990600"/>
          </a:xfrm>
        </p:spPr>
        <p:txBody>
          <a:bodyPr/>
          <a:lstStyle/>
          <a:p>
            <a:pPr marL="838200" indent="-838200" algn="l"/>
            <a:r>
              <a:rPr lang="en-US" altLang="zh-CN" sz="3200"/>
              <a:t>	</a:t>
            </a:r>
          </a:p>
        </p:txBody>
      </p:sp>
      <p:sp>
        <p:nvSpPr>
          <p:cNvPr id="94212" name="WordArt 5"/>
          <p:cNvSpPr>
            <a:spLocks noChangeArrowheads="1" noChangeShapeType="1" noTextEdit="1"/>
          </p:cNvSpPr>
          <p:nvPr/>
        </p:nvSpPr>
        <p:spPr bwMode="auto">
          <a:xfrm rot="780000">
            <a:off x="6172200" y="152400"/>
            <a:ext cx="27432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662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Project</a:t>
            </a:r>
            <a:endParaRPr lang="zh-CN" altLang="en-US" sz="3600" kern="10" dirty="0">
              <a:ln w="9525">
                <a:solidFill>
                  <a:srgbClr val="FFFF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94244" name="Group 36"/>
          <p:cNvGraphicFramePr>
            <a:graphicFrameLocks noGrp="1"/>
          </p:cNvGraphicFramePr>
          <p:nvPr/>
        </p:nvGraphicFramePr>
        <p:xfrm>
          <a:off x="533400" y="3200400"/>
          <a:ext cx="8153400" cy="2316480"/>
        </p:xfrm>
        <a:graphic>
          <a:graphicData uri="http://schemas.openxmlformats.org/drawingml/2006/table">
            <a:tbl>
              <a:tblPr/>
              <a:tblGrid>
                <a:gridCol w="188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Feelings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Reasons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happy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nice 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unhappy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 find new watch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235" name="Rectangle 175"/>
          <p:cNvSpPr>
            <a:spLocks noChangeArrowheads="1"/>
          </p:cNvSpPr>
          <p:nvPr/>
        </p:nvSpPr>
        <p:spPr bwMode="auto">
          <a:xfrm>
            <a:off x="304800" y="990600"/>
            <a:ext cx="91440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1.Collect as many adjectives about feelings </a:t>
            </a: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as you can.</a:t>
            </a:r>
            <a:b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2.Make conversations using the information </a:t>
            </a: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on the table.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1000" y="1143000"/>
            <a:ext cx="8382000" cy="1981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A: How are you doing, Mike?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B: Very well, thank you. You look happy. Why?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A: Because … What about you, Maria? How    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   do you feel?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C: I feel…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9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25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4294967295"/>
          </p:nvPr>
        </p:nvSpPr>
        <p:spPr>
          <a:xfrm rot="21360000">
            <a:off x="533400" y="381000"/>
            <a:ext cx="8305800" cy="6248400"/>
          </a:xfrm>
          <a:solidFill>
            <a:srgbClr val="CCFFCC">
              <a:alpha val="70195"/>
            </a:srgbClr>
          </a:solidFill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	We learn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400" dirty="0">
                <a:solidFill>
                  <a:srgbClr val="0000FF"/>
                </a:solidFill>
              </a:rPr>
              <a:t>New words: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400" dirty="0">
                <a:solidFill>
                  <a:srgbClr val="0000FF"/>
                </a:solidFill>
              </a:rPr>
              <a:t>Linking verbs: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400" dirty="0">
                <a:solidFill>
                  <a:srgbClr val="0000FF"/>
                </a:solidFill>
              </a:rPr>
              <a:t>Adjectives about feelings: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Tx/>
              <a:buNone/>
            </a:pPr>
            <a:endParaRPr lang="en-US" altLang="zh-CN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400" dirty="0">
                <a:solidFill>
                  <a:srgbClr val="0000FF"/>
                </a:solidFill>
              </a:rPr>
              <a:t>Sentence pattern: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Tx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	We can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400" dirty="0">
                <a:solidFill>
                  <a:srgbClr val="0000FF"/>
                </a:solidFill>
              </a:rPr>
              <a:t>Use the structure: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400" dirty="0">
                <a:solidFill>
                  <a:srgbClr val="0000FF"/>
                </a:solidFill>
              </a:rPr>
              <a:t>Talk about our feelings.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400" dirty="0">
                <a:solidFill>
                  <a:srgbClr val="0000FF"/>
                </a:solidFill>
              </a:rPr>
              <a:t>Use “</a:t>
            </a:r>
            <a:r>
              <a:rPr lang="en-US" altLang="zh-CN" sz="2400" dirty="0">
                <a:solidFill>
                  <a:srgbClr val="FF0000"/>
                </a:solidFill>
              </a:rPr>
              <a:t>because</a:t>
            </a:r>
            <a:r>
              <a:rPr lang="en-US" altLang="zh-CN" sz="2400" dirty="0">
                <a:solidFill>
                  <a:srgbClr val="0000FF"/>
                </a:solidFill>
              </a:rPr>
              <a:t>” to talk about the reasons. </a:t>
            </a:r>
          </a:p>
        </p:txBody>
      </p:sp>
      <p:sp>
        <p:nvSpPr>
          <p:cNvPr id="95235" name="WordArt 4"/>
          <p:cNvSpPr>
            <a:spLocks noChangeArrowheads="1" noChangeShapeType="1" noTextEdit="1"/>
          </p:cNvSpPr>
          <p:nvPr/>
        </p:nvSpPr>
        <p:spPr bwMode="auto">
          <a:xfrm>
            <a:off x="6096000" y="304800"/>
            <a:ext cx="24384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662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Summary</a:t>
            </a:r>
            <a:endParaRPr lang="zh-CN" altLang="en-US" sz="3600" kern="10" dirty="0">
              <a:ln w="9525">
                <a:solidFill>
                  <a:srgbClr val="FFFF00"/>
                </a:solidFill>
                <a:round/>
              </a:ln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 rot="-240000">
            <a:off x="2478088" y="1217613"/>
            <a:ext cx="43608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invite, smell, film, disappointed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 rot="-240000">
            <a:off x="2849563" y="1752600"/>
            <a:ext cx="4622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be, look, feel, smell, taste, sound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 rot="-240000">
            <a:off x="4343400" y="2286000"/>
            <a:ext cx="441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happy, angry, excited,  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 rot="-240000">
            <a:off x="3459163" y="3581400"/>
            <a:ext cx="54562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How are you doing? Very well, thanks. 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 rot="-240000">
            <a:off x="3502025" y="4876800"/>
            <a:ext cx="358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linking verbs + adjectives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 rot="-240000">
            <a:off x="1423988" y="2817813"/>
            <a:ext cx="4395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disappointed, upset, frightened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9704" grpId="0"/>
      <p:bldP spid="29705" grpId="0"/>
      <p:bldP spid="29706" grpId="0"/>
      <p:bldP spid="297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6248400" cy="715963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accent2"/>
                </a:solidFill>
              </a:rPr>
              <a:t>Exercises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3820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zh-CN" b="1" dirty="0">
                <a:latin typeface="Times New Roman" panose="02020603050405020304" pitchFamily="18" charset="0"/>
              </a:rPr>
              <a:t>- How is your father doing?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  - He is very _____ (good/well). Thank you.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altLang="zh-CN" b="1" dirty="0">
                <a:latin typeface="Times New Roman" panose="02020603050405020304" pitchFamily="18" charset="0"/>
              </a:rPr>
              <a:t>English is _____ _____ my favorite _______(</a:t>
            </a:r>
            <a:r>
              <a:rPr lang="zh-CN" altLang="en-US" b="1" dirty="0">
                <a:latin typeface="Times New Roman" panose="02020603050405020304" pitchFamily="18" charset="0"/>
              </a:rPr>
              <a:t>最喜欢的学科之一</a:t>
            </a:r>
            <a:r>
              <a:rPr lang="en-US" altLang="zh-CN" b="1" dirty="0">
                <a:latin typeface="Times New Roman" panose="02020603050405020304" pitchFamily="18" charset="0"/>
              </a:rPr>
              <a:t>) 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altLang="zh-CN" b="1" dirty="0">
                <a:latin typeface="Times New Roman" panose="02020603050405020304" pitchFamily="18" charset="0"/>
              </a:rPr>
              <a:t>David wants to _______(</a:t>
            </a:r>
            <a:r>
              <a:rPr lang="zh-CN" altLang="en-US" b="1" dirty="0">
                <a:latin typeface="Times New Roman" panose="02020603050405020304" pitchFamily="18" charset="0"/>
              </a:rPr>
              <a:t>邀请</a:t>
            </a:r>
            <a:r>
              <a:rPr lang="en-US" altLang="zh-CN" b="1" dirty="0">
                <a:latin typeface="Times New Roman" panose="02020603050405020304" pitchFamily="18" charset="0"/>
              </a:rPr>
              <a:t>) some friends to his birthday party this Friday evening.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altLang="zh-CN" b="1" dirty="0">
                <a:latin typeface="Times New Roman" panose="02020603050405020304" pitchFamily="18" charset="0"/>
              </a:rPr>
              <a:t>- Helen, you ______ _______(</a:t>
            </a:r>
            <a:r>
              <a:rPr lang="zh-CN" altLang="en-US" b="1" dirty="0">
                <a:latin typeface="Times New Roman" panose="02020603050405020304" pitchFamily="18" charset="0"/>
              </a:rPr>
              <a:t>看起来不高兴</a:t>
            </a:r>
            <a:r>
              <a:rPr lang="en-US" altLang="zh-CN" b="1" dirty="0">
                <a:latin typeface="Times New Roman" panose="02020603050405020304" pitchFamily="18" charset="0"/>
              </a:rPr>
              <a:t>) . What’s the matter?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	- I can’t find _____ _____ _____(……</a:t>
            </a:r>
            <a:r>
              <a:rPr lang="zh-CN" altLang="en-US" b="1" dirty="0">
                <a:latin typeface="Times New Roman" panose="02020603050405020304" pitchFamily="18" charset="0"/>
              </a:rPr>
              <a:t>的票</a:t>
            </a:r>
            <a:r>
              <a:rPr lang="en-US" altLang="zh-CN" b="1" dirty="0">
                <a:latin typeface="Times New Roman" panose="02020603050405020304" pitchFamily="18" charset="0"/>
              </a:rPr>
              <a:t>) Han Hong’s concert(</a:t>
            </a:r>
            <a:r>
              <a:rPr lang="zh-CN" altLang="en-US" b="1" dirty="0">
                <a:latin typeface="Times New Roman" panose="02020603050405020304" pitchFamily="18" charset="0"/>
              </a:rPr>
              <a:t>音乐会</a:t>
            </a:r>
            <a:r>
              <a:rPr lang="en-US" altLang="zh-CN" b="1" dirty="0">
                <a:latin typeface="Times New Roman" panose="02020603050405020304" pitchFamily="18" charset="0"/>
              </a:rPr>
              <a:t>).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5"/>
            </a:pPr>
            <a:r>
              <a:rPr lang="en-US" altLang="zh-CN" b="1" dirty="0">
                <a:latin typeface="Times New Roman" panose="02020603050405020304" pitchFamily="18" charset="0"/>
              </a:rPr>
              <a:t>You must ______ _____ _____(</a:t>
            </a:r>
            <a:r>
              <a:rPr lang="zh-CN" altLang="en-US" b="1" dirty="0">
                <a:latin typeface="Times New Roman" panose="02020603050405020304" pitchFamily="18" charset="0"/>
              </a:rPr>
              <a:t>道谢</a:t>
            </a:r>
            <a:r>
              <a:rPr lang="en-US" altLang="zh-CN" b="1" dirty="0">
                <a:latin typeface="Times New Roman" panose="02020603050405020304" pitchFamily="18" charset="0"/>
              </a:rPr>
              <a:t>) him or her if getting one’s help. 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5"/>
            </a:pPr>
            <a:r>
              <a:rPr lang="en-US" altLang="zh-CN" b="1" dirty="0">
                <a:latin typeface="Times New Roman" panose="02020603050405020304" pitchFamily="18" charset="0"/>
              </a:rPr>
              <a:t>The _______ (</a:t>
            </a:r>
            <a:r>
              <a:rPr lang="zh-CN" altLang="en-US" b="1" dirty="0">
                <a:latin typeface="Times New Roman" panose="02020603050405020304" pitchFamily="18" charset="0"/>
              </a:rPr>
              <a:t>气味</a:t>
            </a:r>
            <a:r>
              <a:rPr lang="en-US" altLang="zh-CN" b="1" dirty="0">
                <a:latin typeface="Times New Roman" panose="02020603050405020304" pitchFamily="18" charset="0"/>
              </a:rPr>
              <a:t>) of roses is very nice. 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429000" y="1219200"/>
            <a:ext cx="884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well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1676400"/>
            <a:ext cx="1436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one 	of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914400" y="2057400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subjects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810000" y="2590800"/>
            <a:ext cx="115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invite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276600" y="3429000"/>
            <a:ext cx="2868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look    unhappy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505200" y="4343400"/>
            <a:ext cx="2609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 	ticket  to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124200" y="5181600"/>
            <a:ext cx="301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say	thanks    to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2057400" y="6019800"/>
            <a:ext cx="1087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smell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/>
      <p:bldP spid="31753" grpId="0"/>
      <p:bldP spid="31754" grpId="0"/>
      <p:bldP spid="31755" grpId="0"/>
      <p:bldP spid="31756" grpId="0"/>
      <p:bldP spid="317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848600" cy="639763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accent2"/>
                </a:solidFill>
              </a:rPr>
              <a:t>Complete the following sentences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020763"/>
            <a:ext cx="76962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1. </a:t>
            </a:r>
            <a:r>
              <a:rPr lang="zh-CN" altLang="en-US" b="1">
                <a:latin typeface="Times New Roman" panose="02020603050405020304" pitchFamily="18" charset="0"/>
              </a:rPr>
              <a:t>这个主意听起来很不错。</a:t>
            </a:r>
            <a:r>
              <a:rPr lang="en-US" altLang="zh-CN" b="1">
                <a:latin typeface="Times New Roman" panose="02020603050405020304" pitchFamily="18" charset="0"/>
              </a:rPr>
              <a:t>(sound)</a:t>
            </a:r>
          </a:p>
          <a:p>
            <a:pPr>
              <a:buFontTx/>
              <a:buNone/>
            </a:pPr>
            <a:endParaRPr lang="en-US" altLang="zh-CN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2. </a:t>
            </a:r>
            <a:r>
              <a:rPr lang="zh-CN" altLang="en-US" b="1">
                <a:latin typeface="Times New Roman" panose="02020603050405020304" pitchFamily="18" charset="0"/>
              </a:rPr>
              <a:t>学生们看来非常兴奋。 </a:t>
            </a:r>
            <a:r>
              <a:rPr lang="en-US" altLang="zh-CN" b="1">
                <a:latin typeface="Times New Roman" panose="02020603050405020304" pitchFamily="18" charset="0"/>
              </a:rPr>
              <a:t>(look)</a:t>
            </a:r>
          </a:p>
          <a:p>
            <a:pPr>
              <a:buFontTx/>
              <a:buNone/>
            </a:pPr>
            <a:endParaRPr lang="en-US" altLang="zh-CN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3. Mr. Brown</a:t>
            </a:r>
            <a:r>
              <a:rPr lang="zh-CN" altLang="en-US" b="1">
                <a:latin typeface="Times New Roman" panose="02020603050405020304" pitchFamily="18" charset="0"/>
              </a:rPr>
              <a:t>觉得很失望。 </a:t>
            </a:r>
            <a:r>
              <a:rPr lang="en-US" altLang="zh-CN" b="1">
                <a:latin typeface="Times New Roman" panose="02020603050405020304" pitchFamily="18" charset="0"/>
              </a:rPr>
              <a:t>(feel)</a:t>
            </a:r>
          </a:p>
          <a:p>
            <a:pPr>
              <a:buFontTx/>
              <a:buNone/>
            </a:pPr>
            <a:endParaRPr lang="en-US" altLang="zh-CN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4. </a:t>
            </a:r>
            <a:r>
              <a:rPr lang="zh-CN" altLang="en-US" b="1">
                <a:latin typeface="Times New Roman" panose="02020603050405020304" pitchFamily="18" charset="0"/>
              </a:rPr>
              <a:t>这鱼很好吃。</a:t>
            </a:r>
            <a:r>
              <a:rPr lang="en-US" altLang="zh-CN" b="1">
                <a:latin typeface="Times New Roman" panose="02020603050405020304" pitchFamily="18" charset="0"/>
              </a:rPr>
              <a:t>(taste)</a:t>
            </a:r>
          </a:p>
          <a:p>
            <a:pPr>
              <a:buFontTx/>
              <a:buNone/>
            </a:pPr>
            <a:endParaRPr lang="en-US" altLang="zh-CN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5. </a:t>
            </a:r>
            <a:r>
              <a:rPr lang="zh-CN" altLang="en-US" b="1">
                <a:latin typeface="Times New Roman" panose="02020603050405020304" pitchFamily="18" charset="0"/>
              </a:rPr>
              <a:t>那些食物闻起来很香。 </a:t>
            </a:r>
            <a:r>
              <a:rPr lang="en-US" altLang="zh-CN" b="1">
                <a:latin typeface="Times New Roman" panose="02020603050405020304" pitchFamily="18" charset="0"/>
              </a:rPr>
              <a:t>(smell)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79550" y="1554163"/>
            <a:ext cx="4160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 idea sounds great.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79550" y="2711450"/>
            <a:ext cx="7054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 students look/looked very excited.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479550" y="3992563"/>
            <a:ext cx="6423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Mr. Brown feels/ felt disappointed.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479550" y="5135563"/>
            <a:ext cx="6423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 fish tastes delicious. 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479550" y="6278563"/>
            <a:ext cx="6423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 food smells good. 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153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667000" y="533400"/>
            <a:ext cx="31051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500" b="1" dirty="0">
                <a:solidFill>
                  <a:schemeClr val="accent2"/>
                </a:solidFill>
              </a:rPr>
              <a:t>Homework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14400" y="2209800"/>
            <a:ext cx="7620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Complete 4 on Page 2.</a:t>
            </a:r>
          </a:p>
          <a:p>
            <a:pPr marL="342900" indent="-3429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Make more sentences including linking words.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4475163" cy="85090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altLang="zh-CN" sz="4000" b="1">
                <a:solidFill>
                  <a:schemeClr val="accent2"/>
                </a:solidFill>
              </a:rPr>
              <a:t>How do they feel?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324600" y="34290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funny</a:t>
            </a:r>
          </a:p>
        </p:txBody>
      </p:sp>
      <p:pic>
        <p:nvPicPr>
          <p:cNvPr id="51204" name="Picture 4" descr="nfl_fans_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447800"/>
            <a:ext cx="4191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4475163" cy="85090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altLang="zh-CN" sz="4000" b="1">
                <a:solidFill>
                  <a:schemeClr val="accent2"/>
                </a:solidFill>
              </a:rPr>
              <a:t>How do they feel?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90600" y="32004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worried</a:t>
            </a:r>
          </a:p>
        </p:txBody>
      </p:sp>
      <p:pic>
        <p:nvPicPr>
          <p:cNvPr id="52228" name="Picture 4" descr="W020081119380843114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295400"/>
            <a:ext cx="42560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4475163" cy="85090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altLang="zh-CN" sz="4000" b="1">
                <a:solidFill>
                  <a:schemeClr val="accent2"/>
                </a:solidFill>
              </a:rPr>
              <a:t>How do they feel?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828800" y="32766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sad</a:t>
            </a:r>
          </a:p>
        </p:txBody>
      </p:sp>
      <p:pic>
        <p:nvPicPr>
          <p:cNvPr id="53252" name="Picture 4" descr="20080818141632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5200" y="1295400"/>
            <a:ext cx="3886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sa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724400"/>
            <a:ext cx="1296988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4475163" cy="85090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altLang="zh-CN" sz="4000" b="1">
                <a:solidFill>
                  <a:schemeClr val="accent2"/>
                </a:solidFill>
              </a:rPr>
              <a:t>How do they feel?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172200" y="35814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angry</a:t>
            </a:r>
          </a:p>
        </p:txBody>
      </p:sp>
      <p:pic>
        <p:nvPicPr>
          <p:cNvPr id="54276" name="Picture 4" descr="未命名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43846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4475163" cy="85090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altLang="zh-CN" sz="4000" b="1">
                <a:solidFill>
                  <a:schemeClr val="accent2"/>
                </a:solidFill>
              </a:rPr>
              <a:t>How do they feel?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638800" y="38100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frightened</a:t>
            </a:r>
          </a:p>
        </p:txBody>
      </p:sp>
      <p:pic>
        <p:nvPicPr>
          <p:cNvPr id="55300" name="Picture 4" descr="2008841330591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39655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191000"/>
          </a:xfrm>
        </p:spPr>
        <p:txBody>
          <a:bodyPr/>
          <a:lstStyle/>
          <a:p>
            <a:pPr marL="1183005" indent="-1183005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2333625" algn="l"/>
              </a:tabLst>
            </a:pPr>
            <a:r>
              <a:rPr lang="en-US" altLang="zh-CN" sz="3600" b="1" dirty="0">
                <a:latin typeface="Times New Roman" panose="02020603050405020304" pitchFamily="18" charset="0"/>
              </a:rPr>
              <a:t>1. Why does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600" b="1" dirty="0">
                <a:latin typeface="Times New Roman" panose="02020603050405020304" pitchFamily="18" charset="0"/>
              </a:rPr>
              <a:t> feel excited?</a:t>
            </a:r>
          </a:p>
          <a:p>
            <a:pPr marL="1183005" indent="-1183005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2333625" algn="l"/>
              </a:tabLst>
            </a:pPr>
            <a:r>
              <a:rPr lang="en-US" altLang="zh-CN" sz="3600" b="1" dirty="0">
                <a:latin typeface="Times New Roman" panose="02020603050405020304" pitchFamily="18" charset="0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his father and mother want to</a:t>
            </a:r>
          </a:p>
          <a:p>
            <a:pPr marL="1183005" indent="-1183005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2333625" algn="l"/>
              </a:tabLst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invite Jane’s parents to go to the movie.</a:t>
            </a:r>
          </a:p>
          <a:p>
            <a:pPr marL="1183005" indent="-1183005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2333625" algn="l"/>
              </a:tabLst>
            </a:pPr>
            <a:r>
              <a:rPr lang="en-US" altLang="zh-CN" sz="3600" b="1" dirty="0">
                <a:latin typeface="Times New Roman" panose="02020603050405020304" pitchFamily="18" charset="0"/>
              </a:rPr>
              <a:t>2. What movie are they going to see?</a:t>
            </a:r>
          </a:p>
          <a:p>
            <a:pPr marL="1183005" indent="-1183005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2333625" algn="l"/>
              </a:tabLst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Sound of Music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858000" cy="1447800"/>
          </a:xfrm>
          <a:noFill/>
        </p:spPr>
        <p:txBody>
          <a:bodyPr/>
          <a:lstStyle/>
          <a:p>
            <a:pPr algn="l"/>
            <a:r>
              <a:rPr lang="en-US" altLang="zh-CN" sz="4000" b="1" dirty="0">
                <a:solidFill>
                  <a:schemeClr val="accent2"/>
                </a:solidFill>
              </a:rPr>
              <a:t>Listen and answer.</a:t>
            </a:r>
          </a:p>
        </p:txBody>
      </p:sp>
      <p:pic>
        <p:nvPicPr>
          <p:cNvPr id="17414" name="Picture 6" descr="001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81000"/>
            <a:ext cx="11430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Microsoft Office PowerPoint</Application>
  <PresentationFormat>全屏显示(4:3)</PresentationFormat>
  <Paragraphs>242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How do they feel?</vt:lpstr>
      <vt:lpstr>How do they feel?</vt:lpstr>
      <vt:lpstr>How do they feel?</vt:lpstr>
      <vt:lpstr>How do they feel?</vt:lpstr>
      <vt:lpstr>How do they feel?</vt:lpstr>
      <vt:lpstr>How do they feel?</vt:lpstr>
      <vt:lpstr>How do they feel?</vt:lpstr>
      <vt:lpstr>Listen and answer.</vt:lpstr>
      <vt:lpstr>PowerPoint 演示文稿</vt:lpstr>
      <vt:lpstr>Key points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1d. Read 1a and complete the passage.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Exercises</vt:lpstr>
      <vt:lpstr>Complete the following sentences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2023-01-16T22:55:32Z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1FA922C2BDE0465EA96D8F086203F12E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