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79" r:id="rId2"/>
    <p:sldId id="282" r:id="rId3"/>
    <p:sldId id="349" r:id="rId4"/>
    <p:sldId id="283" r:id="rId5"/>
    <p:sldId id="347" r:id="rId6"/>
    <p:sldId id="348" r:id="rId7"/>
    <p:sldId id="331" r:id="rId8"/>
    <p:sldId id="301" r:id="rId9"/>
    <p:sldId id="332" r:id="rId10"/>
    <p:sldId id="307" r:id="rId11"/>
    <p:sldId id="263" r:id="rId12"/>
    <p:sldId id="333" r:id="rId13"/>
    <p:sldId id="334" r:id="rId14"/>
    <p:sldId id="350" r:id="rId15"/>
    <p:sldId id="309" r:id="rId16"/>
    <p:sldId id="335" r:id="rId17"/>
    <p:sldId id="344" r:id="rId18"/>
    <p:sldId id="339" r:id="rId19"/>
    <p:sldId id="336" r:id="rId20"/>
    <p:sldId id="345" r:id="rId21"/>
    <p:sldId id="346" r:id="rId22"/>
    <p:sldId id="341" r:id="rId23"/>
    <p:sldId id="343" r:id="rId24"/>
    <p:sldId id="342" r:id="rId25"/>
    <p:sldId id="338" r:id="rId26"/>
    <p:sldId id="337" r:id="rId2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53C1F49-EABF-45DA-BD0D-C29EA8B3C12F}"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13C989C-B153-42FD-AD35-23565FB49C50}"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13C989C-B153-42FD-AD35-23565FB49C50}"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A99CD04-0346-4875-AB5F-ABE30F309550}"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BD54047-D255-4381-9529-884D74CB5B8F}"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74C147A-8476-4D01-8332-EF3109287A6B}"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A5B554-3C36-4178-835E-6EFF38ACAC4D}"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33400" y="457200"/>
            <a:ext cx="8077200" cy="1066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673225"/>
            <a:ext cx="8077200" cy="4498975"/>
          </a:xfrm>
        </p:spPr>
        <p:txBody>
          <a:bodyPr rtlCol="0">
            <a:normAutofit/>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DC053A1-4E4F-4187-BCA8-14C715063996}"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F775CC3-EBD5-48E2-A823-E67539BB94A1}"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CABA9CB-F7F6-4149-8840-D770D0B417F8}"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DCAB415-EADE-4C87-B6DB-4C725CCE3B60}"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9DFA0CD-02B6-4EC6-916F-1FF68A95340D}"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3D7497C-241C-4570-B451-3470E241DACC}"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6E1DD1C-188D-457E-91FB-F93DE3E42631}"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96724DA-5F3C-46C0-AF58-FBC9F4A221E1}"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3F9064A-A4AC-4B65-8D7B-C9455829A54F}"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433A20B-FCCF-42E5-9C6A-2CD631F82EC7}"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6BE9A16-D8DE-4AC4-8244-E4B765AF3AAF}"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2373972-414C-4655-90DA-95D349B96A43}"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FF77DC8-0100-409B-ACD7-E2281B8F900A}"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0E7C3AD-7580-4D63-91B9-3777AEB9B4DC}"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889EEB7-0146-44A1-921D-982BF783C035}"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4C438EC-73D8-49BA-8F84-38E9B711B79F}"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9060D32-3307-4DBC-9565-7ED9476226F4}"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lum/>
          </a:blip>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5DC0D35-BDB5-4DD0-9F06-6B34433DCAC9}"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B2889E8-AF6D-48CE-A2EE-62458E435AD0}"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odule%209%20Unit%201%20Activity%202.mp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teacher\&#26700;&#38754;\&#21021;&#19977;&#35838;&#20214;\&#21021;&#19977;&#65288;&#19979;&#65289;\Module%209\Unit%201\Doar%20Cu%20Tine-Activ.mp3" TargetMode="External"/><Relationship Id="rId1" Type="http://schemas.microsoft.com/office/2007/relationships/media" Target="file:///C:\Documents%20and%20Settings\teacher\&#26700;&#38754;\&#21021;&#19977;&#35838;&#20214;\&#21021;&#19977;&#65288;&#19979;&#65289;\Module%209\Unit%201\Doar%20Cu%20Tine-Activ.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gettyimages.cn/index/showmid/photoid/2527817.html" TargetMode="External"/><Relationship Id="rId3" Type="http://schemas.openxmlformats.org/officeDocument/2006/relationships/hyperlink" Target="http://www.wallcoo.com/holiday/USA_Independence_Day_wallpaper_1440/wallpapers/1680x1050/USA_Independence_Day_wallpaper_2007.html" TargetMode="External"/><Relationship Id="rId7" Type="http://schemas.openxmlformats.org/officeDocument/2006/relationships/hyperlink" Target="http://xyw.gov.cn/html/lvyou/lvyoutuijian/200811/21-473.html" TargetMode="External"/><Relationship Id="rId12"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hyperlink" Target="http://www.tplm123.com/picinfo-137757.html" TargetMode="External"/><Relationship Id="rId5" Type="http://schemas.openxmlformats.org/officeDocument/2006/relationships/oleObject" Target="../embeddings/oleObject1.bin"/><Relationship Id="rId10" Type="http://schemas.openxmlformats.org/officeDocument/2006/relationships/image" Target="../media/image8.jpeg"/><Relationship Id="rId4" Type="http://schemas.openxmlformats.org/officeDocument/2006/relationships/image" Target="../media/image6.jpeg"/><Relationship Id="rId9" Type="http://schemas.openxmlformats.org/officeDocument/2006/relationships/hyperlink" Target="http://hi.baidu.com/&#21888;&#36808;&#25289;&#30340;&#19990;&#30028;/album/item/f1eb67dce133e6f88c102902.html" TargetMode="External"/><Relationship Id="rId1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2.png"/><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611560" y="2060848"/>
            <a:ext cx="7992888" cy="20020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4400" b="1" dirty="0">
                <a:solidFill>
                  <a:srgbClr val="0000CC"/>
                </a:solidFill>
                <a:latin typeface="Times New Roman" panose="02020603050405020304" pitchFamily="18" charset="0"/>
                <a:cs typeface="Times New Roman" panose="02020603050405020304" pitchFamily="18" charset="0"/>
              </a:rPr>
              <a:t>Unit 1 </a:t>
            </a:r>
            <a:r>
              <a:rPr lang="en-US" altLang="zh-CN" sz="4400" b="1" dirty="0" smtClean="0">
                <a:solidFill>
                  <a:srgbClr val="0000CC"/>
                </a:solidFill>
                <a:latin typeface="Times New Roman" panose="02020603050405020304" pitchFamily="18" charset="0"/>
                <a:cs typeface="Times New Roman" panose="02020603050405020304" pitchFamily="18" charset="0"/>
              </a:rPr>
              <a:t>Have </a:t>
            </a:r>
            <a:r>
              <a:rPr lang="en-US" altLang="zh-CN" sz="4400" b="1" dirty="0">
                <a:solidFill>
                  <a:srgbClr val="0000CC"/>
                </a:solidFill>
                <a:latin typeface="Times New Roman" panose="02020603050405020304" pitchFamily="18" charset="0"/>
                <a:cs typeface="Times New Roman" panose="02020603050405020304" pitchFamily="18" charset="0"/>
              </a:rPr>
              <a:t>you ever been to an English corner?</a:t>
            </a:r>
            <a:endParaRPr lang="zh-CN" altLang="en-US" sz="4400" b="1" dirty="0">
              <a:solidFill>
                <a:srgbClr val="0000CC"/>
              </a:solidFill>
              <a:latin typeface="Times New Roman" panose="02020603050405020304" pitchFamily="18" charset="0"/>
              <a:cs typeface="Times New Roman" panose="02020603050405020304" pitchFamily="18" charset="0"/>
            </a:endParaRPr>
          </a:p>
        </p:txBody>
      </p:sp>
      <p:sp>
        <p:nvSpPr>
          <p:cNvPr id="2" name="矩形 1"/>
          <p:cNvSpPr/>
          <p:nvPr/>
        </p:nvSpPr>
        <p:spPr>
          <a:xfrm>
            <a:off x="1240029" y="1019969"/>
            <a:ext cx="6716903" cy="584775"/>
          </a:xfrm>
          <a:prstGeom prst="rect">
            <a:avLst/>
          </a:prstGeom>
        </p:spPr>
        <p:txBody>
          <a:bodyPr wrap="none">
            <a:spAutoFit/>
          </a:bodyPr>
          <a:lstStyle/>
          <a:p>
            <a:pPr algn="ctr"/>
            <a:r>
              <a:rPr lang="en-US" altLang="zh-CN" sz="3200" b="1" dirty="0">
                <a:solidFill>
                  <a:srgbClr val="0000CC"/>
                </a:solidFill>
              </a:rPr>
              <a:t>Module 7 </a:t>
            </a:r>
            <a:r>
              <a:rPr lang="en-US" altLang="zh-CN" sz="3200" b="1" dirty="0" smtClean="0">
                <a:solidFill>
                  <a:srgbClr val="0000CC"/>
                </a:solidFill>
              </a:rPr>
              <a:t> English </a:t>
            </a:r>
            <a:r>
              <a:rPr lang="en-US" altLang="zh-CN" sz="3200" b="1" dirty="0">
                <a:solidFill>
                  <a:srgbClr val="0000CC"/>
                </a:solidFill>
              </a:rPr>
              <a:t>for you and me</a:t>
            </a:r>
          </a:p>
        </p:txBody>
      </p:sp>
      <p:sp>
        <p:nvSpPr>
          <p:cNvPr id="4" name="矩形 3"/>
          <p:cNvSpPr/>
          <p:nvPr/>
        </p:nvSpPr>
        <p:spPr>
          <a:xfrm>
            <a:off x="2805391" y="5589240"/>
            <a:ext cx="3554179" cy="53245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6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b="1" kern="0" dirty="0">
              <a:solidFill>
                <a:srgbClr val="0000C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0" y="188913"/>
            <a:ext cx="8686800" cy="549275"/>
          </a:xfrm>
        </p:spPr>
        <p:txBody>
          <a:bodyPr/>
          <a:lstStyle/>
          <a:p>
            <a:r>
              <a:rPr lang="en-US" altLang="zh-CN" sz="4000" smtClean="0"/>
              <a:t>Listen again and fill in the form:</a:t>
            </a:r>
          </a:p>
        </p:txBody>
      </p:sp>
      <p:sp>
        <p:nvSpPr>
          <p:cNvPr id="69635" name="Rectangle 3"/>
          <p:cNvSpPr>
            <a:spLocks noGrp="1"/>
          </p:cNvSpPr>
          <p:nvPr>
            <p:ph type="body" idx="1"/>
          </p:nvPr>
        </p:nvSpPr>
        <p:spPr>
          <a:xfrm>
            <a:off x="179388" y="1125539"/>
            <a:ext cx="8785225" cy="4031654"/>
          </a:xfrm>
        </p:spPr>
        <p:txBody>
          <a:bodyPr/>
          <a:lstStyle/>
          <a:p>
            <a:pPr>
              <a:buFont typeface="Arial" panose="020B0604020202020204" pitchFamily="34" charset="0"/>
              <a:buNone/>
            </a:pPr>
            <a:r>
              <a:rPr lang="zh-CN" altLang="en-US" dirty="0" smtClean="0"/>
              <a:t>           </a:t>
            </a:r>
            <a:r>
              <a:rPr lang="en-US" altLang="zh-CN" dirty="0" smtClean="0"/>
              <a:t>Tony’s father thinks he has _______ a lot because he have _______ Chinese every day. His _______ is better than it was last year, </a:t>
            </a:r>
          </a:p>
          <a:p>
            <a:pPr>
              <a:buFont typeface="Arial" panose="020B0604020202020204" pitchFamily="34" charset="0"/>
              <a:buNone/>
            </a:pPr>
            <a:r>
              <a:rPr lang="en-US" altLang="zh-CN" dirty="0" smtClean="0"/>
              <a:t>   ______ ______ he hasn’t been to classes. </a:t>
            </a:r>
          </a:p>
          <a:p>
            <a:pPr>
              <a:buFont typeface="Arial" panose="020B0604020202020204" pitchFamily="34" charset="0"/>
              <a:buNone/>
            </a:pPr>
            <a:r>
              <a:rPr lang="en-US" altLang="zh-CN" dirty="0" smtClean="0"/>
              <a:t>             Tony’s father also thinks he has to</a:t>
            </a:r>
          </a:p>
          <a:p>
            <a:pPr>
              <a:buFont typeface="Arial" panose="020B0604020202020204" pitchFamily="34" charset="0"/>
              <a:buNone/>
            </a:pPr>
            <a:r>
              <a:rPr lang="en-US" altLang="zh-CN" dirty="0" smtClean="0"/>
              <a:t> ____ ____ _____. He thinks Chinese is ______ than English, anyway.</a:t>
            </a:r>
          </a:p>
        </p:txBody>
      </p:sp>
      <p:sp>
        <p:nvSpPr>
          <p:cNvPr id="69636" name="Text Box 4"/>
          <p:cNvSpPr txBox="1">
            <a:spLocks noChangeArrowheads="1"/>
          </p:cNvSpPr>
          <p:nvPr/>
        </p:nvSpPr>
        <p:spPr bwMode="auto">
          <a:xfrm>
            <a:off x="5651500" y="1052513"/>
            <a:ext cx="2940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a:solidFill>
                  <a:srgbClr val="CC0000"/>
                </a:solidFill>
              </a:rPr>
              <a:t>achieved</a:t>
            </a:r>
          </a:p>
        </p:txBody>
      </p:sp>
      <p:sp>
        <p:nvSpPr>
          <p:cNvPr id="69637" name="Text Box 5"/>
          <p:cNvSpPr txBox="1">
            <a:spLocks noChangeArrowheads="1"/>
          </p:cNvSpPr>
          <p:nvPr/>
        </p:nvSpPr>
        <p:spPr bwMode="auto">
          <a:xfrm>
            <a:off x="3203575" y="1557338"/>
            <a:ext cx="1871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solidFill>
                  <a:srgbClr val="CC0000"/>
                </a:solidFill>
              </a:rPr>
              <a:t>practised</a:t>
            </a:r>
          </a:p>
        </p:txBody>
      </p:sp>
      <p:sp>
        <p:nvSpPr>
          <p:cNvPr id="69638" name="Text Box 6"/>
          <p:cNvSpPr txBox="1">
            <a:spLocks noChangeArrowheads="1"/>
          </p:cNvSpPr>
          <p:nvPr/>
        </p:nvSpPr>
        <p:spPr bwMode="auto">
          <a:xfrm>
            <a:off x="611188" y="1989138"/>
            <a:ext cx="1584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solidFill>
                  <a:srgbClr val="CC0000"/>
                </a:solidFill>
              </a:rPr>
              <a:t>level</a:t>
            </a:r>
          </a:p>
        </p:txBody>
      </p:sp>
      <p:sp>
        <p:nvSpPr>
          <p:cNvPr id="69639" name="Text Box 7"/>
          <p:cNvSpPr txBox="1">
            <a:spLocks noChangeArrowheads="1"/>
          </p:cNvSpPr>
          <p:nvPr/>
        </p:nvSpPr>
        <p:spPr bwMode="auto">
          <a:xfrm>
            <a:off x="468313" y="2636838"/>
            <a:ext cx="28082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 </a:t>
            </a:r>
            <a:r>
              <a:rPr lang="en-US" altLang="zh-CN" sz="3200">
                <a:solidFill>
                  <a:srgbClr val="CC0000"/>
                </a:solidFill>
              </a:rPr>
              <a:t>even  though</a:t>
            </a:r>
          </a:p>
        </p:txBody>
      </p:sp>
      <p:sp>
        <p:nvSpPr>
          <p:cNvPr id="69640" name="Text Box 8"/>
          <p:cNvSpPr txBox="1">
            <a:spLocks noChangeArrowheads="1"/>
          </p:cNvSpPr>
          <p:nvPr/>
        </p:nvSpPr>
        <p:spPr bwMode="auto">
          <a:xfrm>
            <a:off x="395288" y="3789363"/>
            <a:ext cx="3095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solidFill>
                  <a:srgbClr val="CC0000"/>
                </a:solidFill>
              </a:rPr>
              <a:t>make  an  effort</a:t>
            </a:r>
          </a:p>
        </p:txBody>
      </p:sp>
      <p:sp>
        <p:nvSpPr>
          <p:cNvPr id="69641" name="Text Box 9"/>
          <p:cNvSpPr txBox="1">
            <a:spLocks noChangeArrowheads="1"/>
          </p:cNvSpPr>
          <p:nvPr/>
        </p:nvSpPr>
        <p:spPr bwMode="auto">
          <a:xfrm>
            <a:off x="6659563" y="3860800"/>
            <a:ext cx="1511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a:solidFill>
                  <a:srgbClr val="CC0000"/>
                </a:solidFill>
              </a:rPr>
              <a:t>simpler</a:t>
            </a:r>
          </a:p>
        </p:txBody>
      </p:sp>
      <p:sp>
        <p:nvSpPr>
          <p:cNvPr id="69642" name="AutoShape 10">
            <a:hlinkClick r:id="rId2" action="ppaction://hlinkfile" highlightClick="1"/>
          </p:cNvPr>
          <p:cNvSpPr>
            <a:spLocks noChangeArrowheads="1"/>
          </p:cNvSpPr>
          <p:nvPr/>
        </p:nvSpPr>
        <p:spPr bwMode="auto">
          <a:xfrm>
            <a:off x="7451725" y="549275"/>
            <a:ext cx="433388" cy="2159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500" fill="hold"/>
                                        <p:tgtEl>
                                          <p:spTgt spid="69636"/>
                                        </p:tgtEl>
                                        <p:attrNameLst>
                                          <p:attrName>ppt_x</p:attrName>
                                        </p:attrNameLst>
                                      </p:cBhvr>
                                      <p:tavLst>
                                        <p:tav tm="0">
                                          <p:val>
                                            <p:strVal val="#ppt_x"/>
                                          </p:val>
                                        </p:tav>
                                        <p:tav tm="100000">
                                          <p:val>
                                            <p:strVal val="#ppt_x"/>
                                          </p:val>
                                        </p:tav>
                                      </p:tavLst>
                                    </p:anim>
                                    <p:anim calcmode="lin" valueType="num">
                                      <p:cBhvr additive="base">
                                        <p:cTn id="8" dur="500" fill="hold"/>
                                        <p:tgtEl>
                                          <p:spTgt spid="696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7"/>
                                        </p:tgtEl>
                                        <p:attrNameLst>
                                          <p:attrName>style.visibility</p:attrName>
                                        </p:attrNameLst>
                                      </p:cBhvr>
                                      <p:to>
                                        <p:strVal val="visible"/>
                                      </p:to>
                                    </p:set>
                                    <p:anim calcmode="lin" valueType="num">
                                      <p:cBhvr additive="base">
                                        <p:cTn id="13" dur="500" fill="hold"/>
                                        <p:tgtEl>
                                          <p:spTgt spid="69637"/>
                                        </p:tgtEl>
                                        <p:attrNameLst>
                                          <p:attrName>ppt_x</p:attrName>
                                        </p:attrNameLst>
                                      </p:cBhvr>
                                      <p:tavLst>
                                        <p:tav tm="0">
                                          <p:val>
                                            <p:strVal val="#ppt_x"/>
                                          </p:val>
                                        </p:tav>
                                        <p:tav tm="100000">
                                          <p:val>
                                            <p:strVal val="#ppt_x"/>
                                          </p:val>
                                        </p:tav>
                                      </p:tavLst>
                                    </p:anim>
                                    <p:anim calcmode="lin" valueType="num">
                                      <p:cBhvr additive="base">
                                        <p:cTn id="14"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8"/>
                                        </p:tgtEl>
                                        <p:attrNameLst>
                                          <p:attrName>style.visibility</p:attrName>
                                        </p:attrNameLst>
                                      </p:cBhvr>
                                      <p:to>
                                        <p:strVal val="visible"/>
                                      </p:to>
                                    </p:set>
                                    <p:anim calcmode="lin" valueType="num">
                                      <p:cBhvr additive="base">
                                        <p:cTn id="19" dur="500" fill="hold"/>
                                        <p:tgtEl>
                                          <p:spTgt spid="69638"/>
                                        </p:tgtEl>
                                        <p:attrNameLst>
                                          <p:attrName>ppt_x</p:attrName>
                                        </p:attrNameLst>
                                      </p:cBhvr>
                                      <p:tavLst>
                                        <p:tav tm="0">
                                          <p:val>
                                            <p:strVal val="#ppt_x"/>
                                          </p:val>
                                        </p:tav>
                                        <p:tav tm="100000">
                                          <p:val>
                                            <p:strVal val="#ppt_x"/>
                                          </p:val>
                                        </p:tav>
                                      </p:tavLst>
                                    </p:anim>
                                    <p:anim calcmode="lin" valueType="num">
                                      <p:cBhvr additive="base">
                                        <p:cTn id="20" dur="500" fill="hold"/>
                                        <p:tgtEl>
                                          <p:spTgt spid="696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639"/>
                                        </p:tgtEl>
                                        <p:attrNameLst>
                                          <p:attrName>style.visibility</p:attrName>
                                        </p:attrNameLst>
                                      </p:cBhvr>
                                      <p:to>
                                        <p:strVal val="visible"/>
                                      </p:to>
                                    </p:set>
                                    <p:anim calcmode="lin" valueType="num">
                                      <p:cBhvr additive="base">
                                        <p:cTn id="25" dur="500" fill="hold"/>
                                        <p:tgtEl>
                                          <p:spTgt spid="69639"/>
                                        </p:tgtEl>
                                        <p:attrNameLst>
                                          <p:attrName>ppt_x</p:attrName>
                                        </p:attrNameLst>
                                      </p:cBhvr>
                                      <p:tavLst>
                                        <p:tav tm="0">
                                          <p:val>
                                            <p:strVal val="#ppt_x"/>
                                          </p:val>
                                        </p:tav>
                                        <p:tav tm="100000">
                                          <p:val>
                                            <p:strVal val="#ppt_x"/>
                                          </p:val>
                                        </p:tav>
                                      </p:tavLst>
                                    </p:anim>
                                    <p:anim calcmode="lin" valueType="num">
                                      <p:cBhvr additive="base">
                                        <p:cTn id="26"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9640"/>
                                        </p:tgtEl>
                                        <p:attrNameLst>
                                          <p:attrName>style.visibility</p:attrName>
                                        </p:attrNameLst>
                                      </p:cBhvr>
                                      <p:to>
                                        <p:strVal val="visible"/>
                                      </p:to>
                                    </p:set>
                                    <p:anim calcmode="lin" valueType="num">
                                      <p:cBhvr additive="base">
                                        <p:cTn id="31" dur="500" fill="hold"/>
                                        <p:tgtEl>
                                          <p:spTgt spid="69640"/>
                                        </p:tgtEl>
                                        <p:attrNameLst>
                                          <p:attrName>ppt_x</p:attrName>
                                        </p:attrNameLst>
                                      </p:cBhvr>
                                      <p:tavLst>
                                        <p:tav tm="0">
                                          <p:val>
                                            <p:strVal val="#ppt_x"/>
                                          </p:val>
                                        </p:tav>
                                        <p:tav tm="100000">
                                          <p:val>
                                            <p:strVal val="#ppt_x"/>
                                          </p:val>
                                        </p:tav>
                                      </p:tavLst>
                                    </p:anim>
                                    <p:anim calcmode="lin" valueType="num">
                                      <p:cBhvr additive="base">
                                        <p:cTn id="32" dur="500" fill="hold"/>
                                        <p:tgtEl>
                                          <p:spTgt spid="696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641"/>
                                        </p:tgtEl>
                                        <p:attrNameLst>
                                          <p:attrName>style.visibility</p:attrName>
                                        </p:attrNameLst>
                                      </p:cBhvr>
                                      <p:to>
                                        <p:strVal val="visible"/>
                                      </p:to>
                                    </p:set>
                                    <p:anim calcmode="lin" valueType="num">
                                      <p:cBhvr additive="base">
                                        <p:cTn id="37" dur="500" fill="hold"/>
                                        <p:tgtEl>
                                          <p:spTgt spid="69641"/>
                                        </p:tgtEl>
                                        <p:attrNameLst>
                                          <p:attrName>ppt_x</p:attrName>
                                        </p:attrNameLst>
                                      </p:cBhvr>
                                      <p:tavLst>
                                        <p:tav tm="0">
                                          <p:val>
                                            <p:strVal val="#ppt_x"/>
                                          </p:val>
                                        </p:tav>
                                        <p:tav tm="100000">
                                          <p:val>
                                            <p:strVal val="#ppt_x"/>
                                          </p:val>
                                        </p:tav>
                                      </p:tavLst>
                                    </p:anim>
                                    <p:anim calcmode="lin" valueType="num">
                                      <p:cBhvr additive="base">
                                        <p:cTn id="38" dur="500" fill="hold"/>
                                        <p:tgtEl>
                                          <p:spTgt spid="696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7" grpId="0"/>
      <p:bldP spid="69638" grpId="0"/>
      <p:bldP spid="69639" grpId="0"/>
      <p:bldP spid="69640" grpId="0"/>
      <p:bldP spid="696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1" name="Group 51"/>
          <p:cNvGraphicFramePr>
            <a:graphicFrameLocks noGrp="1"/>
          </p:cNvGraphicFramePr>
          <p:nvPr>
            <p:ph idx="1"/>
          </p:nvPr>
        </p:nvGraphicFramePr>
        <p:xfrm>
          <a:off x="395288" y="1268413"/>
          <a:ext cx="8431212" cy="4823461"/>
        </p:xfrm>
        <a:graphic>
          <a:graphicData uri="http://schemas.openxmlformats.org/drawingml/2006/table">
            <a:tbl>
              <a:tblPr/>
              <a:tblGrid>
                <a:gridCol w="583882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tblGrid>
              <a:tr h="936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Betty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Lingling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English may not be difficult to learn as long as you keep on trying.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6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Chinese may be more popular  in the future.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Learning English can be a lot of fun.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English is my favourite subject at school.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272" name="矩形 8"/>
          <p:cNvSpPr>
            <a:spLocks noChangeArrowheads="1"/>
          </p:cNvSpPr>
          <p:nvPr/>
        </p:nvSpPr>
        <p:spPr bwMode="auto">
          <a:xfrm>
            <a:off x="323850" y="188913"/>
            <a:ext cx="7886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CC0000"/>
                </a:solidFill>
                <a:latin typeface="Times New Roman" panose="02020603050405020304" pitchFamily="18" charset="0"/>
                <a:cs typeface="Times New Roman" panose="02020603050405020304" pitchFamily="18" charset="0"/>
              </a:rPr>
              <a:t>Now decide who might agree with the following sentences. Write B for Betty and L for Lingling .</a:t>
            </a:r>
            <a:endParaRPr lang="zh-CN" altLang="en-US" sz="2800" b="1">
              <a:solidFill>
                <a:srgbClr val="CC0000"/>
              </a:solidFill>
              <a:latin typeface="Times New Roman" panose="02020603050405020304" pitchFamily="18" charset="0"/>
              <a:cs typeface="Times New Roman" panose="02020603050405020304" pitchFamily="18" charset="0"/>
            </a:endParaRPr>
          </a:p>
        </p:txBody>
      </p:sp>
      <p:sp>
        <p:nvSpPr>
          <p:cNvPr id="10292" name="Text Box 52"/>
          <p:cNvSpPr txBox="1">
            <a:spLocks noChangeArrowheads="1"/>
          </p:cNvSpPr>
          <p:nvPr/>
        </p:nvSpPr>
        <p:spPr bwMode="auto">
          <a:xfrm>
            <a:off x="6516688" y="2492375"/>
            <a:ext cx="576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B</a:t>
            </a:r>
          </a:p>
        </p:txBody>
      </p:sp>
      <p:sp>
        <p:nvSpPr>
          <p:cNvPr id="10293" name="Text Box 53"/>
          <p:cNvSpPr txBox="1">
            <a:spLocks noChangeArrowheads="1"/>
          </p:cNvSpPr>
          <p:nvPr/>
        </p:nvSpPr>
        <p:spPr bwMode="auto">
          <a:xfrm>
            <a:off x="6588125" y="4437063"/>
            <a:ext cx="576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B</a:t>
            </a:r>
            <a:endParaRPr lang="zh-CN" altLang="en-US" sz="2800"/>
          </a:p>
        </p:txBody>
      </p:sp>
      <p:sp>
        <p:nvSpPr>
          <p:cNvPr id="10294" name="Text Box 54"/>
          <p:cNvSpPr txBox="1">
            <a:spLocks noChangeArrowheads="1"/>
          </p:cNvSpPr>
          <p:nvPr/>
        </p:nvSpPr>
        <p:spPr bwMode="auto">
          <a:xfrm>
            <a:off x="6588125" y="5373688"/>
            <a:ext cx="576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B</a:t>
            </a:r>
            <a:endParaRPr lang="zh-CN" altLang="en-US" sz="2800"/>
          </a:p>
        </p:txBody>
      </p:sp>
      <p:sp>
        <p:nvSpPr>
          <p:cNvPr id="10295" name="Text Box 55"/>
          <p:cNvSpPr txBox="1">
            <a:spLocks noChangeArrowheads="1"/>
          </p:cNvSpPr>
          <p:nvPr/>
        </p:nvSpPr>
        <p:spPr bwMode="auto">
          <a:xfrm>
            <a:off x="7667625" y="3573463"/>
            <a:ext cx="720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92"/>
                                        </p:tgtEl>
                                        <p:attrNameLst>
                                          <p:attrName>style.visibility</p:attrName>
                                        </p:attrNameLst>
                                      </p:cBhvr>
                                      <p:to>
                                        <p:strVal val="visible"/>
                                      </p:to>
                                    </p:set>
                                    <p:animEffect transition="in" filter="blinds(horizontal)">
                                      <p:cBhvr>
                                        <p:cTn id="7" dur="500"/>
                                        <p:tgtEl>
                                          <p:spTgt spid="102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95"/>
                                        </p:tgtEl>
                                        <p:attrNameLst>
                                          <p:attrName>style.visibility</p:attrName>
                                        </p:attrNameLst>
                                      </p:cBhvr>
                                      <p:to>
                                        <p:strVal val="visible"/>
                                      </p:to>
                                    </p:set>
                                    <p:animEffect transition="in" filter="blinds(horizontal)">
                                      <p:cBhvr>
                                        <p:cTn id="12" dur="500"/>
                                        <p:tgtEl>
                                          <p:spTgt spid="102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93"/>
                                        </p:tgtEl>
                                        <p:attrNameLst>
                                          <p:attrName>style.visibility</p:attrName>
                                        </p:attrNameLst>
                                      </p:cBhvr>
                                      <p:to>
                                        <p:strVal val="visible"/>
                                      </p:to>
                                    </p:set>
                                    <p:animEffect transition="in" filter="blinds(horizontal)">
                                      <p:cBhvr>
                                        <p:cTn id="17" dur="500"/>
                                        <p:tgtEl>
                                          <p:spTgt spid="1029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94"/>
                                        </p:tgtEl>
                                        <p:attrNameLst>
                                          <p:attrName>style.visibility</p:attrName>
                                        </p:attrNameLst>
                                      </p:cBhvr>
                                      <p:to>
                                        <p:strVal val="visible"/>
                                      </p:to>
                                    </p:set>
                                    <p:animEffect transition="in" filter="blinds(horizontal)">
                                      <p:cBhvr>
                                        <p:cTn id="22" dur="500"/>
                                        <p:tgtEl>
                                          <p:spTgt spid="10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2" grpId="0"/>
      <p:bldP spid="10293" grpId="0"/>
      <p:bldP spid="10294" grpId="0"/>
      <p:bldP spid="102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323850" y="1196975"/>
            <a:ext cx="85693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t>1 Some people think English is difficult to learn because ____________________________.</a:t>
            </a:r>
          </a:p>
          <a:p>
            <a:r>
              <a:rPr lang="en-US" altLang="zh-CN" sz="2800" b="1" dirty="0"/>
              <a:t>2 You’ll find a lot of fun in learning English if ___________________________________.</a:t>
            </a:r>
          </a:p>
          <a:p>
            <a:r>
              <a:rPr lang="en-US" altLang="zh-CN" sz="2800" b="1" dirty="0"/>
              <a:t>3 You can go to an English corner if _____</a:t>
            </a:r>
          </a:p>
          <a:p>
            <a:r>
              <a:rPr lang="en-US" altLang="zh-CN" sz="2800" b="1" dirty="0"/>
              <a:t>    ____________________________________.</a:t>
            </a:r>
          </a:p>
          <a:p>
            <a:r>
              <a:rPr lang="en-US" altLang="zh-CN" sz="2800" b="1" dirty="0"/>
              <a:t>4 It is good to meet other speakers of English, although ______________________________.</a:t>
            </a:r>
          </a:p>
          <a:p>
            <a:r>
              <a:rPr lang="en-US" altLang="zh-CN" sz="2800" b="1" dirty="0"/>
              <a:t>5 </a:t>
            </a:r>
            <a:r>
              <a:rPr lang="en-US" altLang="zh-CN" sz="2800" b="1" dirty="0" err="1"/>
              <a:t>Lingling</a:t>
            </a:r>
            <a:r>
              <a:rPr lang="en-US" altLang="zh-CN" sz="2800" b="1" dirty="0"/>
              <a:t> does not have to go to an English corner because _____________________.</a:t>
            </a:r>
            <a:endParaRPr lang="zh-CN" altLang="en-US" sz="2800" b="1" dirty="0"/>
          </a:p>
        </p:txBody>
      </p:sp>
      <p:sp>
        <p:nvSpPr>
          <p:cNvPr id="96261" name="Text Box 5"/>
          <p:cNvSpPr txBox="1">
            <a:spLocks noChangeArrowheads="1"/>
          </p:cNvSpPr>
          <p:nvPr/>
        </p:nvSpPr>
        <p:spPr bwMode="auto">
          <a:xfrm>
            <a:off x="250826" y="404664"/>
            <a:ext cx="7561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FF0066"/>
                </a:solidFill>
              </a:rPr>
              <a:t>Complete the sentences in your own words.</a:t>
            </a:r>
            <a:endParaRPr lang="zh-CN" altLang="en-US" sz="2800" b="1" dirty="0">
              <a:solidFill>
                <a:srgbClr val="FF0066"/>
              </a:solidFill>
            </a:endParaRPr>
          </a:p>
        </p:txBody>
      </p:sp>
      <p:sp>
        <p:nvSpPr>
          <p:cNvPr id="96263" name="Text Box 7"/>
          <p:cNvSpPr txBox="1">
            <a:spLocks noChangeArrowheads="1"/>
          </p:cNvSpPr>
          <p:nvPr/>
        </p:nvSpPr>
        <p:spPr bwMode="auto">
          <a:xfrm>
            <a:off x="684213" y="2492375"/>
            <a:ext cx="5329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solidFill>
                  <a:srgbClr val="FF0066"/>
                </a:solidFill>
              </a:rPr>
              <a:t>you  keep on trying</a:t>
            </a:r>
          </a:p>
        </p:txBody>
      </p:sp>
      <p:sp>
        <p:nvSpPr>
          <p:cNvPr id="96264" name="Text Box 8"/>
          <p:cNvSpPr txBox="1">
            <a:spLocks noChangeArrowheads="1"/>
          </p:cNvSpPr>
          <p:nvPr/>
        </p:nvSpPr>
        <p:spPr bwMode="auto">
          <a:xfrm>
            <a:off x="1908175" y="1628775"/>
            <a:ext cx="5903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they don’t enjoy learning it</a:t>
            </a:r>
          </a:p>
        </p:txBody>
      </p:sp>
      <p:sp>
        <p:nvSpPr>
          <p:cNvPr id="96265" name="Text Box 9"/>
          <p:cNvSpPr txBox="1">
            <a:spLocks noChangeArrowheads="1"/>
          </p:cNvSpPr>
          <p:nvPr/>
        </p:nvSpPr>
        <p:spPr bwMode="auto">
          <a:xfrm>
            <a:off x="1042988" y="3357563"/>
            <a:ext cx="64087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you want to improve your English</a:t>
            </a:r>
          </a:p>
        </p:txBody>
      </p:sp>
      <p:sp>
        <p:nvSpPr>
          <p:cNvPr id="96266" name="Text Box 10"/>
          <p:cNvSpPr txBox="1">
            <a:spLocks noChangeArrowheads="1"/>
          </p:cNvSpPr>
          <p:nvPr/>
        </p:nvSpPr>
        <p:spPr bwMode="auto">
          <a:xfrm>
            <a:off x="1979613" y="4221163"/>
            <a:ext cx="56880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you can’t speak English well</a:t>
            </a:r>
          </a:p>
        </p:txBody>
      </p:sp>
      <p:sp>
        <p:nvSpPr>
          <p:cNvPr id="96267" name="Text Box 11"/>
          <p:cNvSpPr txBox="1">
            <a:spLocks noChangeArrowheads="1"/>
          </p:cNvSpPr>
          <p:nvPr/>
        </p:nvSpPr>
        <p:spPr bwMode="auto">
          <a:xfrm>
            <a:off x="3059113" y="5013325"/>
            <a:ext cx="5183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FF0066"/>
                </a:solidFill>
              </a:rPr>
              <a:t>She can speak English with Betty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64"/>
                                        </p:tgtEl>
                                        <p:attrNameLst>
                                          <p:attrName>style.visibility</p:attrName>
                                        </p:attrNameLst>
                                      </p:cBhvr>
                                      <p:to>
                                        <p:strVal val="visible"/>
                                      </p:to>
                                    </p:set>
                                    <p:animEffect transition="in" filter="blinds(horizontal)">
                                      <p:cBhvr>
                                        <p:cTn id="7" dur="500"/>
                                        <p:tgtEl>
                                          <p:spTgt spid="962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63"/>
                                        </p:tgtEl>
                                        <p:attrNameLst>
                                          <p:attrName>style.visibility</p:attrName>
                                        </p:attrNameLst>
                                      </p:cBhvr>
                                      <p:to>
                                        <p:strVal val="visible"/>
                                      </p:to>
                                    </p:set>
                                    <p:animEffect transition="in" filter="blinds(horizontal)">
                                      <p:cBhvr>
                                        <p:cTn id="12" dur="500"/>
                                        <p:tgtEl>
                                          <p:spTgt spid="962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265"/>
                                        </p:tgtEl>
                                        <p:attrNameLst>
                                          <p:attrName>style.visibility</p:attrName>
                                        </p:attrNameLst>
                                      </p:cBhvr>
                                      <p:to>
                                        <p:strVal val="visible"/>
                                      </p:to>
                                    </p:set>
                                    <p:animEffect transition="in" filter="blinds(horizontal)">
                                      <p:cBhvr>
                                        <p:cTn id="17" dur="500"/>
                                        <p:tgtEl>
                                          <p:spTgt spid="962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6"/>
                                        </p:tgtEl>
                                        <p:attrNameLst>
                                          <p:attrName>style.visibility</p:attrName>
                                        </p:attrNameLst>
                                      </p:cBhvr>
                                      <p:to>
                                        <p:strVal val="visible"/>
                                      </p:to>
                                    </p:set>
                                    <p:animEffect transition="in" filter="blinds(horizontal)">
                                      <p:cBhvr>
                                        <p:cTn id="22" dur="500"/>
                                        <p:tgtEl>
                                          <p:spTgt spid="962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6267"/>
                                        </p:tgtEl>
                                        <p:attrNameLst>
                                          <p:attrName>style.visibility</p:attrName>
                                        </p:attrNameLst>
                                      </p:cBhvr>
                                      <p:to>
                                        <p:strVal val="visible"/>
                                      </p:to>
                                    </p:set>
                                    <p:animEffect transition="in" filter="blinds(horizontal)">
                                      <p:cBhvr>
                                        <p:cTn id="27" dur="500"/>
                                        <p:tgtEl>
                                          <p:spTgt spid="96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p:bldP spid="96264" grpId="0"/>
      <p:bldP spid="96265" grpId="0"/>
      <p:bldP spid="96266" grpId="0"/>
      <p:bldP spid="962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179388" y="2276475"/>
            <a:ext cx="8424862"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zh-CN" dirty="0"/>
          </a:p>
          <a:p>
            <a:r>
              <a:rPr lang="en-US" altLang="zh-CN" sz="2800" b="1" dirty="0"/>
              <a:t>1 How much have you ________ this year in English? Have you made much __________?</a:t>
            </a:r>
          </a:p>
          <a:p>
            <a:endParaRPr lang="en-US" altLang="zh-CN" sz="2800" b="1" dirty="0"/>
          </a:p>
          <a:p>
            <a:r>
              <a:rPr lang="en-US" altLang="zh-CN" sz="2800" b="1" dirty="0"/>
              <a:t>2 How can you get more practice with English _________ from the UK and the US?</a:t>
            </a:r>
          </a:p>
          <a:p>
            <a:endParaRPr lang="en-US" altLang="zh-CN" sz="2800" b="1" dirty="0"/>
          </a:p>
          <a:p>
            <a:r>
              <a:rPr lang="en-US" altLang="zh-CN" sz="2800" b="1" dirty="0"/>
              <a:t>3 What does it _______ to learn English well?</a:t>
            </a:r>
            <a:endParaRPr lang="zh-CN" altLang="en-US" sz="2800" b="1" dirty="0"/>
          </a:p>
        </p:txBody>
      </p:sp>
      <p:sp>
        <p:nvSpPr>
          <p:cNvPr id="97285" name="Text Box 5"/>
          <p:cNvSpPr txBox="1">
            <a:spLocks noChangeArrowheads="1"/>
          </p:cNvSpPr>
          <p:nvPr/>
        </p:nvSpPr>
        <p:spPr bwMode="auto">
          <a:xfrm>
            <a:off x="468313" y="333375"/>
            <a:ext cx="828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FF0066"/>
                </a:solidFill>
              </a:rPr>
              <a:t>5. Complete the questions with the correct form of the words in the box.</a:t>
            </a:r>
            <a:endParaRPr lang="zh-CN" altLang="en-US" sz="2800" dirty="0">
              <a:solidFill>
                <a:srgbClr val="FF0066"/>
              </a:solidFill>
            </a:endParaRPr>
          </a:p>
        </p:txBody>
      </p:sp>
      <p:sp>
        <p:nvSpPr>
          <p:cNvPr id="97286" name="Text Box 6"/>
          <p:cNvSpPr txBox="1">
            <a:spLocks noChangeArrowheads="1"/>
          </p:cNvSpPr>
          <p:nvPr/>
        </p:nvSpPr>
        <p:spPr bwMode="auto">
          <a:xfrm>
            <a:off x="900113" y="1484313"/>
            <a:ext cx="698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solidFill>
                  <a:srgbClr val="0000CC"/>
                </a:solidFill>
              </a:rPr>
              <a:t>achieve    progress    require    speaker</a:t>
            </a:r>
            <a:endParaRPr lang="zh-CN" altLang="en-US" sz="2800" b="1" dirty="0">
              <a:solidFill>
                <a:srgbClr val="0000CC"/>
              </a:solidFill>
            </a:endParaRPr>
          </a:p>
        </p:txBody>
      </p:sp>
      <p:sp>
        <p:nvSpPr>
          <p:cNvPr id="97287" name="Text Box 7"/>
          <p:cNvSpPr txBox="1">
            <a:spLocks noChangeArrowheads="1"/>
          </p:cNvSpPr>
          <p:nvPr/>
        </p:nvSpPr>
        <p:spPr bwMode="auto">
          <a:xfrm>
            <a:off x="3995738" y="2492375"/>
            <a:ext cx="1728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achieved</a:t>
            </a:r>
            <a:endParaRPr lang="zh-CN" altLang="en-US" sz="2800" b="1">
              <a:solidFill>
                <a:srgbClr val="FF0066"/>
              </a:solidFill>
            </a:endParaRPr>
          </a:p>
        </p:txBody>
      </p:sp>
      <p:sp>
        <p:nvSpPr>
          <p:cNvPr id="97288" name="Text Box 8"/>
          <p:cNvSpPr txBox="1">
            <a:spLocks noChangeArrowheads="1"/>
          </p:cNvSpPr>
          <p:nvPr/>
        </p:nvSpPr>
        <p:spPr bwMode="auto">
          <a:xfrm>
            <a:off x="5580063" y="2997200"/>
            <a:ext cx="223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progress</a:t>
            </a:r>
            <a:endParaRPr lang="zh-CN" altLang="en-US" sz="2800" b="1">
              <a:solidFill>
                <a:srgbClr val="FF0066"/>
              </a:solidFill>
            </a:endParaRPr>
          </a:p>
        </p:txBody>
      </p:sp>
      <p:sp>
        <p:nvSpPr>
          <p:cNvPr id="97289" name="Text Box 9"/>
          <p:cNvSpPr txBox="1">
            <a:spLocks noChangeArrowheads="1"/>
          </p:cNvSpPr>
          <p:nvPr/>
        </p:nvSpPr>
        <p:spPr bwMode="auto">
          <a:xfrm>
            <a:off x="323850" y="4292600"/>
            <a:ext cx="1800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speakers</a:t>
            </a:r>
            <a:endParaRPr lang="zh-CN" altLang="en-US" sz="2800">
              <a:solidFill>
                <a:srgbClr val="FF0066"/>
              </a:solidFill>
            </a:endParaRPr>
          </a:p>
        </p:txBody>
      </p:sp>
      <p:sp>
        <p:nvSpPr>
          <p:cNvPr id="97290" name="Text Box 10"/>
          <p:cNvSpPr txBox="1">
            <a:spLocks noChangeArrowheads="1"/>
          </p:cNvSpPr>
          <p:nvPr/>
        </p:nvSpPr>
        <p:spPr bwMode="auto">
          <a:xfrm>
            <a:off x="2771775" y="5084763"/>
            <a:ext cx="15128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require</a:t>
            </a:r>
            <a:endParaRPr lang="zh-CN" altLang="en-US" sz="2800" b="1">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blinds(horizontal)">
                                      <p:cBhvr>
                                        <p:cTn id="7" dur="500"/>
                                        <p:tgtEl>
                                          <p:spTgt spid="972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288"/>
                                        </p:tgtEl>
                                        <p:attrNameLst>
                                          <p:attrName>style.visibility</p:attrName>
                                        </p:attrNameLst>
                                      </p:cBhvr>
                                      <p:to>
                                        <p:strVal val="visible"/>
                                      </p:to>
                                    </p:set>
                                    <p:animEffect transition="in" filter="blinds(horizontal)">
                                      <p:cBhvr>
                                        <p:cTn id="12" dur="500"/>
                                        <p:tgtEl>
                                          <p:spTgt spid="972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289"/>
                                        </p:tgtEl>
                                        <p:attrNameLst>
                                          <p:attrName>style.visibility</p:attrName>
                                        </p:attrNameLst>
                                      </p:cBhvr>
                                      <p:to>
                                        <p:strVal val="visible"/>
                                      </p:to>
                                    </p:set>
                                    <p:animEffect transition="in" filter="blinds(horizontal)">
                                      <p:cBhvr>
                                        <p:cTn id="17" dur="500"/>
                                        <p:tgtEl>
                                          <p:spTgt spid="9728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290"/>
                                        </p:tgtEl>
                                        <p:attrNameLst>
                                          <p:attrName>style.visibility</p:attrName>
                                        </p:attrNameLst>
                                      </p:cBhvr>
                                      <p:to>
                                        <p:strVal val="visible"/>
                                      </p:to>
                                    </p:set>
                                    <p:animEffect transition="in" filter="blinds(horizontal)">
                                      <p:cBhvr>
                                        <p:cTn id="22" dur="500"/>
                                        <p:tgtEl>
                                          <p:spTgt spid="97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p:bldP spid="97288" grpId="0"/>
      <p:bldP spid="97289" grpId="0"/>
      <p:bldP spid="972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179388" y="260350"/>
            <a:ext cx="84613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en-US" altLang="zh-CN" sz="3600" b="1" dirty="0">
                <a:latin typeface="Times New Roman" panose="02020603050405020304" pitchFamily="18" charset="0"/>
              </a:rPr>
              <a:t>Work in pairs. Talk about your progress in English. Use your answers in Activity 5</a:t>
            </a:r>
          </a:p>
        </p:txBody>
      </p:sp>
      <p:sp>
        <p:nvSpPr>
          <p:cNvPr id="122884" name="Rectangle 4"/>
          <p:cNvSpPr>
            <a:spLocks noChangeArrowheads="1"/>
          </p:cNvSpPr>
          <p:nvPr/>
        </p:nvSpPr>
        <p:spPr bwMode="auto">
          <a:xfrm>
            <a:off x="395288" y="2133600"/>
            <a:ext cx="8353425"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28650" indent="-628650">
              <a:lnSpc>
                <a:spcPct val="120000"/>
              </a:lnSpc>
            </a:pPr>
            <a:r>
              <a:rPr kumimoji="1" lang="zh-CN" altLang="en-US" sz="3600" b="1">
                <a:solidFill>
                  <a:srgbClr val="FF0000"/>
                </a:solidFill>
                <a:latin typeface="Times New Roman" panose="02020603050405020304" pitchFamily="18" charset="0"/>
              </a:rPr>
              <a:t>--- </a:t>
            </a:r>
            <a:r>
              <a:rPr kumimoji="1" lang="en-US" altLang="zh-CN" sz="3600" b="1">
                <a:solidFill>
                  <a:srgbClr val="FF0000"/>
                </a:solidFill>
                <a:latin typeface="Times New Roman" panose="02020603050405020304" pitchFamily="18" charset="0"/>
              </a:rPr>
              <a:t>Do you think you’ve made any progress in English this year?</a:t>
            </a:r>
          </a:p>
          <a:p>
            <a:pPr marL="628650" indent="-628650">
              <a:lnSpc>
                <a:spcPct val="120000"/>
              </a:lnSpc>
            </a:pPr>
            <a:r>
              <a:rPr kumimoji="1" lang="en-US" altLang="zh-CN" sz="3600" b="1">
                <a:solidFill>
                  <a:srgbClr val="FF0000"/>
                </a:solidFill>
                <a:latin typeface="Times New Roman" panose="02020603050405020304" pitchFamily="18" charset="0"/>
              </a:rPr>
              <a:t>--- Yes, I do. I’ve learnt a lot of new words, although…..</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strips(downRight)">
                                      <p:cBhvr>
                                        <p:cTn id="7" dur="1000"/>
                                        <p:tgtEl>
                                          <p:spTgt spid="1228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884"/>
                                        </p:tgtEl>
                                        <p:attrNameLst>
                                          <p:attrName>style.visibility</p:attrName>
                                        </p:attrNameLst>
                                      </p:cBhvr>
                                      <p:to>
                                        <p:strVal val="visible"/>
                                      </p:to>
                                    </p:set>
                                    <p:animEffect transition="in" filter="randombar(horizontal)">
                                      <p:cBhvr>
                                        <p:cTn id="12"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p:bldP spid="12288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787400" y="2922588"/>
            <a:ext cx="354965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0000"/>
              </a:lnSpc>
            </a:pPr>
            <a:r>
              <a:rPr kumimoji="1" lang="en-US" altLang="zh-CN" sz="3600" b="1" i="1">
                <a:solidFill>
                  <a:schemeClr val="tx2"/>
                </a:solidFill>
                <a:latin typeface="Times New Roman" panose="02020603050405020304" pitchFamily="18" charset="0"/>
              </a:rPr>
              <a:t>I hope…</a:t>
            </a:r>
            <a:br>
              <a:rPr kumimoji="1" lang="en-US" altLang="zh-CN" sz="3600" b="1" i="1">
                <a:solidFill>
                  <a:schemeClr val="tx2"/>
                </a:solidFill>
                <a:latin typeface="Times New Roman" panose="02020603050405020304" pitchFamily="18" charset="0"/>
              </a:rPr>
            </a:br>
            <a:r>
              <a:rPr kumimoji="1" lang="en-US" altLang="zh-CN" sz="3600" b="1" i="1">
                <a:solidFill>
                  <a:schemeClr val="tx2"/>
                </a:solidFill>
                <a:latin typeface="Times New Roman" panose="02020603050405020304" pitchFamily="18" charset="0"/>
              </a:rPr>
              <a:t>…is not that good</a:t>
            </a:r>
            <a:endParaRPr kumimoji="1" lang="zh-CN" altLang="en-US" sz="3600" b="1" i="1">
              <a:solidFill>
                <a:schemeClr val="tx2"/>
              </a:solidFill>
              <a:latin typeface="Times New Roman" panose="02020603050405020304" pitchFamily="18" charset="0"/>
            </a:endParaRPr>
          </a:p>
        </p:txBody>
      </p:sp>
      <p:sp>
        <p:nvSpPr>
          <p:cNvPr id="71683" name="Text Box 3"/>
          <p:cNvSpPr txBox="1">
            <a:spLocks noChangeArrowheads="1"/>
          </p:cNvSpPr>
          <p:nvPr/>
        </p:nvSpPr>
        <p:spPr bwMode="auto">
          <a:xfrm>
            <a:off x="5330825" y="2982913"/>
            <a:ext cx="1978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600" b="1">
                <a:solidFill>
                  <a:srgbClr val="FF0000"/>
                </a:solidFill>
                <a:latin typeface="Times New Roman" panose="02020603050405020304" pitchFamily="18" charset="0"/>
              </a:rPr>
              <a:t>我希望</a:t>
            </a:r>
          </a:p>
        </p:txBody>
      </p:sp>
      <p:sp>
        <p:nvSpPr>
          <p:cNvPr id="71684" name="Text Box 4"/>
          <p:cNvSpPr txBox="1">
            <a:spLocks noChangeArrowheads="1"/>
          </p:cNvSpPr>
          <p:nvPr/>
        </p:nvSpPr>
        <p:spPr bwMode="auto">
          <a:xfrm>
            <a:off x="5330825" y="3775075"/>
            <a:ext cx="2554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3600" b="1">
                <a:solidFill>
                  <a:srgbClr val="FF0000"/>
                </a:solidFill>
                <a:latin typeface="Times New Roman" panose="02020603050405020304" pitchFamily="18" charset="0"/>
              </a:rPr>
              <a:t>不是那么好</a:t>
            </a:r>
            <a:r>
              <a:rPr kumimoji="1" lang="zh-CN" altLang="en-US" sz="2400">
                <a:solidFill>
                  <a:srgbClr val="FF0000"/>
                </a:solidFill>
                <a:latin typeface="Times New Roman" panose="02020603050405020304" pitchFamily="18" charset="0"/>
              </a:rPr>
              <a:t> </a:t>
            </a:r>
          </a:p>
        </p:txBody>
      </p:sp>
      <p:sp>
        <p:nvSpPr>
          <p:cNvPr id="71687" name="Rectangle 7"/>
          <p:cNvSpPr>
            <a:spLocks noChangeArrowheads="1"/>
          </p:cNvSpPr>
          <p:nvPr/>
        </p:nvSpPr>
        <p:spPr bwMode="auto">
          <a:xfrm>
            <a:off x="2771775" y="1341438"/>
            <a:ext cx="3651250" cy="806450"/>
          </a:xfrm>
          <a:prstGeom prst="rect">
            <a:avLst/>
          </a:prstGeom>
          <a:solidFill>
            <a:srgbClr val="FF00FF"/>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en-US" altLang="zh-CN" sz="3600" b="1">
                <a:solidFill>
                  <a:schemeClr val="bg1"/>
                </a:solidFill>
                <a:latin typeface="Times New Roman" panose="02020603050405020304" pitchFamily="18" charset="0"/>
              </a:rPr>
              <a:t>Everyday English</a:t>
            </a:r>
            <a:endParaRPr kumimoji="1" lang="zh-CN" altLang="en-US" sz="3600" b="1">
              <a:solidFill>
                <a:schemeClr val="bg1"/>
              </a:solidFill>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wipe(left)">
                                      <p:cBhvr>
                                        <p:cTn id="7" dur="500"/>
                                        <p:tgtEl>
                                          <p:spTgt spid="7168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randombar(horizontal)">
                                      <p:cBhvr>
                                        <p:cTn id="12" dur="500"/>
                                        <p:tgtEl>
                                          <p:spTgt spid="7168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1684"/>
                                        </p:tgtEl>
                                        <p:attrNameLst>
                                          <p:attrName>style.visibility</p:attrName>
                                        </p:attrNameLst>
                                      </p:cBhvr>
                                      <p:to>
                                        <p:strVal val="visible"/>
                                      </p:to>
                                    </p:set>
                                    <p:animEffect transition="in" filter="randombar(horizontal)">
                                      <p:cBhvr>
                                        <p:cTn id="15" dur="500"/>
                                        <p:tgtEl>
                                          <p:spTgt spid="7168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1682"/>
                                        </p:tgtEl>
                                        <p:attrNameLst>
                                          <p:attrName>style.visibility</p:attrName>
                                        </p:attrNameLst>
                                      </p:cBhvr>
                                      <p:to>
                                        <p:strVal val="visible"/>
                                      </p:to>
                                    </p:set>
                                    <p:animEffect transition="in" filter="randombar(horizontal)">
                                      <p:cBhvr>
                                        <p:cTn id="18"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p:bldP spid="71684" grpId="0"/>
      <p:bldP spid="716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250825" y="0"/>
            <a:ext cx="3784600" cy="7016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4000" b="1" dirty="0">
                <a:solidFill>
                  <a:srgbClr val="FF0000"/>
                </a:solidFill>
                <a:latin typeface="Times New Roman" panose="02020603050405020304" pitchFamily="18" charset="0"/>
              </a:rPr>
              <a:t>Language points</a:t>
            </a:r>
          </a:p>
        </p:txBody>
      </p:sp>
      <p:sp>
        <p:nvSpPr>
          <p:cNvPr id="98307" name="Rectangle 3"/>
          <p:cNvSpPr>
            <a:spLocks noChangeArrowheads="1"/>
          </p:cNvSpPr>
          <p:nvPr/>
        </p:nvSpPr>
        <p:spPr bwMode="auto">
          <a:xfrm>
            <a:off x="250825" y="765175"/>
            <a:ext cx="88931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5305" indent="-535305">
              <a:lnSpc>
                <a:spcPct val="120000"/>
              </a:lnSpc>
            </a:pPr>
            <a:r>
              <a:rPr kumimoji="1" lang="en-US" altLang="zh-CN" sz="3600" b="1" dirty="0">
                <a:latin typeface="Times New Roman" panose="02020603050405020304" pitchFamily="18" charset="0"/>
              </a:rPr>
              <a:t>1. </a:t>
            </a:r>
            <a:r>
              <a:rPr kumimoji="1" lang="en-US" altLang="zh-CN" sz="2800" b="1" dirty="0">
                <a:latin typeface="Times New Roman" panose="02020603050405020304" pitchFamily="18" charset="0"/>
              </a:rPr>
              <a:t>I think I’ve achieved a lot.</a:t>
            </a:r>
            <a:endParaRPr kumimoji="1" lang="zh-CN" altLang="en-US" sz="2800" b="1" dirty="0">
              <a:latin typeface="Times New Roman" panose="02020603050405020304" pitchFamily="18" charset="0"/>
            </a:endParaRPr>
          </a:p>
          <a:p>
            <a:pPr marL="535305" indent="-535305">
              <a:lnSpc>
                <a:spcPct val="120000"/>
              </a:lnSpc>
            </a:pPr>
            <a:r>
              <a:rPr kumimoji="1" lang="en-US" altLang="zh-CN" sz="2800" b="1" dirty="0">
                <a:solidFill>
                  <a:srgbClr val="FF0000"/>
                </a:solidFill>
                <a:latin typeface="Times New Roman" panose="02020603050405020304" pitchFamily="18" charset="0"/>
              </a:rPr>
              <a:t>     achieve: </a:t>
            </a:r>
            <a:r>
              <a:rPr kumimoji="1" lang="en-US" altLang="zh-CN" sz="2800" b="1" dirty="0">
                <a:latin typeface="Times New Roman" panose="02020603050405020304" pitchFamily="18" charset="0"/>
              </a:rPr>
              <a:t>gain or reach something usually by effort, skill, courage. </a:t>
            </a:r>
            <a:r>
              <a:rPr kumimoji="1" lang="zh-CN" altLang="en-US" sz="2800" b="1" dirty="0">
                <a:latin typeface="Times New Roman" panose="02020603050405020304" pitchFamily="18" charset="0"/>
              </a:rPr>
              <a:t>（通常借努力、技巧、勇气等）获得或达到（某事物）。名词：</a:t>
            </a:r>
            <a:r>
              <a:rPr kumimoji="1" lang="en-US" altLang="zh-CN" sz="2800" b="1" dirty="0">
                <a:latin typeface="Times New Roman" panose="02020603050405020304" pitchFamily="18" charset="0"/>
              </a:rPr>
              <a:t>achievement</a:t>
            </a:r>
            <a:r>
              <a:rPr kumimoji="1" lang="zh-CN" altLang="en-US" sz="2800" b="1" dirty="0">
                <a:latin typeface="Times New Roman" panose="02020603050405020304" pitchFamily="18" charset="0"/>
              </a:rPr>
              <a:t>成就，业绩</a:t>
            </a:r>
          </a:p>
        </p:txBody>
      </p:sp>
      <p:sp>
        <p:nvSpPr>
          <p:cNvPr id="98308" name="Text Box 4"/>
          <p:cNvSpPr txBox="1">
            <a:spLocks noChangeArrowheads="1"/>
          </p:cNvSpPr>
          <p:nvPr/>
        </p:nvSpPr>
        <p:spPr bwMode="auto">
          <a:xfrm>
            <a:off x="395288" y="4652963"/>
            <a:ext cx="7993062"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t>By working hard we can achieve anything.</a:t>
            </a:r>
          </a:p>
          <a:p>
            <a:pPr>
              <a:spcBef>
                <a:spcPct val="50000"/>
              </a:spcBef>
            </a:pPr>
            <a:endParaRPr lang="en-US" altLang="zh-CN" sz="2800" b="1" dirty="0"/>
          </a:p>
          <a:p>
            <a:pPr>
              <a:spcBef>
                <a:spcPct val="50000"/>
              </a:spcBef>
            </a:pPr>
            <a:r>
              <a:rPr lang="en-US" altLang="zh-CN" sz="2800" b="1" dirty="0"/>
              <a:t>If you work hard, you’ll achieve success</a:t>
            </a:r>
            <a:r>
              <a:rPr lang="en-US" altLang="zh-CN" dirty="0"/>
              <a:t>.</a:t>
            </a:r>
          </a:p>
        </p:txBody>
      </p:sp>
      <p:sp>
        <p:nvSpPr>
          <p:cNvPr id="98309" name="Text Box 5"/>
          <p:cNvSpPr txBox="1">
            <a:spLocks noChangeArrowheads="1"/>
          </p:cNvSpPr>
          <p:nvPr/>
        </p:nvSpPr>
        <p:spPr bwMode="auto">
          <a:xfrm>
            <a:off x="539750" y="4221163"/>
            <a:ext cx="73453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0000CC"/>
                </a:solidFill>
              </a:rPr>
              <a:t>通过努力学习，我们可以取得任何成就</a:t>
            </a:r>
          </a:p>
        </p:txBody>
      </p:sp>
      <p:sp>
        <p:nvSpPr>
          <p:cNvPr id="98310" name="Text Box 6"/>
          <p:cNvSpPr txBox="1">
            <a:spLocks noChangeArrowheads="1"/>
          </p:cNvSpPr>
          <p:nvPr/>
        </p:nvSpPr>
        <p:spPr bwMode="auto">
          <a:xfrm>
            <a:off x="684213" y="5516563"/>
            <a:ext cx="72723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0000CC"/>
                </a:solidFill>
              </a:rPr>
              <a:t>如果你努力，你就可以获得成功。</a:t>
            </a:r>
          </a:p>
        </p:txBody>
      </p:sp>
      <p:sp>
        <p:nvSpPr>
          <p:cNvPr id="98311" name="Text Box 7"/>
          <p:cNvSpPr txBox="1">
            <a:spLocks noChangeArrowheads="1"/>
          </p:cNvSpPr>
          <p:nvPr/>
        </p:nvSpPr>
        <p:spPr bwMode="auto">
          <a:xfrm>
            <a:off x="684213" y="3141663"/>
            <a:ext cx="7200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00CC"/>
                </a:solidFill>
              </a:rPr>
              <a:t>achieve a lot</a:t>
            </a:r>
            <a:r>
              <a:rPr lang="en-US" altLang="zh-CN" sz="2800" b="1" dirty="0"/>
              <a:t> </a:t>
            </a:r>
            <a:r>
              <a:rPr lang="zh-CN" altLang="en-US" sz="2800" b="1" dirty="0"/>
              <a:t>获得很多</a:t>
            </a:r>
          </a:p>
          <a:p>
            <a:r>
              <a:rPr lang="zh-CN" altLang="en-US" sz="2800" b="1" dirty="0"/>
              <a:t> </a:t>
            </a:r>
            <a:r>
              <a:rPr lang="en-US" altLang="zh-CN" sz="2800" b="1" dirty="0"/>
              <a:t>achieve one’s goal </a:t>
            </a:r>
            <a:r>
              <a:rPr lang="zh-CN" altLang="en-US" sz="2800" b="1" dirty="0"/>
              <a:t>达到某人的目标</a:t>
            </a:r>
            <a:endParaRPr lang="zh-CN" alt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blinds(horizontal)">
                                      <p:cBhvr>
                                        <p:cTn id="7" dur="500"/>
                                        <p:tgtEl>
                                          <p:spTgt spid="98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8307"/>
                                        </p:tgtEl>
                                        <p:attrNameLst>
                                          <p:attrName>style.visibility</p:attrName>
                                        </p:attrNameLst>
                                      </p:cBhvr>
                                      <p:to>
                                        <p:strVal val="visible"/>
                                      </p:to>
                                    </p:set>
                                    <p:animEffect transition="in" filter="wipe(up)">
                                      <p:cBhvr>
                                        <p:cTn id="12" dur="1000"/>
                                        <p:tgtEl>
                                          <p:spTgt spid="983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309"/>
                                        </p:tgtEl>
                                        <p:attrNameLst>
                                          <p:attrName>style.visibility</p:attrName>
                                        </p:attrNameLst>
                                      </p:cBhvr>
                                      <p:to>
                                        <p:strVal val="visible"/>
                                      </p:to>
                                    </p:set>
                                    <p:animEffect transition="in" filter="blinds(horizontal)">
                                      <p:cBhvr>
                                        <p:cTn id="17" dur="500"/>
                                        <p:tgtEl>
                                          <p:spTgt spid="9830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8310"/>
                                        </p:tgtEl>
                                        <p:attrNameLst>
                                          <p:attrName>style.visibility</p:attrName>
                                        </p:attrNameLst>
                                      </p:cBhvr>
                                      <p:to>
                                        <p:strVal val="visible"/>
                                      </p:to>
                                    </p:set>
                                    <p:animEffect transition="in" filter="blinds(horizontal)">
                                      <p:cBhvr>
                                        <p:cTn id="22" dur="500"/>
                                        <p:tgtEl>
                                          <p:spTgt spid="983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8308"/>
                                        </p:tgtEl>
                                        <p:attrNameLst>
                                          <p:attrName>style.visibility</p:attrName>
                                        </p:attrNameLst>
                                      </p:cBhvr>
                                      <p:to>
                                        <p:strVal val="visible"/>
                                      </p:to>
                                    </p:set>
                                    <p:animEffect transition="in" filter="blinds(horizontal)">
                                      <p:cBhvr>
                                        <p:cTn id="27"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P spid="98307" grpId="0"/>
      <p:bldP spid="98308" grpId="0"/>
      <p:bldP spid="98309" grpId="0"/>
      <p:bldP spid="983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107950" y="692150"/>
            <a:ext cx="8569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t>2. Some People think English is too difficult and </a:t>
            </a:r>
            <a:r>
              <a:rPr lang="en-US" altLang="zh-CN" sz="2800" b="1" dirty="0">
                <a:solidFill>
                  <a:srgbClr val="0000CC"/>
                </a:solidFill>
              </a:rPr>
              <a:t>requires too much effort</a:t>
            </a:r>
            <a:r>
              <a:rPr lang="en-US" altLang="zh-CN" sz="2800" b="1" dirty="0"/>
              <a:t> to learn it well.</a:t>
            </a:r>
          </a:p>
        </p:txBody>
      </p:sp>
      <p:sp>
        <p:nvSpPr>
          <p:cNvPr id="108548" name="Text Box 4"/>
          <p:cNvSpPr txBox="1">
            <a:spLocks noChangeArrowheads="1"/>
          </p:cNvSpPr>
          <p:nvPr/>
        </p:nvSpPr>
        <p:spPr bwMode="auto">
          <a:xfrm>
            <a:off x="3779838" y="4941888"/>
            <a:ext cx="352901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20000"/>
              </a:spcBef>
              <a:buFont typeface="Arial" panose="020B0604020202020204" pitchFamily="34" charset="0"/>
              <a:buNone/>
            </a:pPr>
            <a:endParaRPr lang="zh-CN" altLang="en-US" sz="2400">
              <a:solidFill>
                <a:srgbClr val="FF0066"/>
              </a:solidFill>
            </a:endParaRPr>
          </a:p>
        </p:txBody>
      </p:sp>
      <p:sp>
        <p:nvSpPr>
          <p:cNvPr id="108549" name="Text Box 5"/>
          <p:cNvSpPr txBox="1">
            <a:spLocks noChangeArrowheads="1"/>
          </p:cNvSpPr>
          <p:nvPr/>
        </p:nvSpPr>
        <p:spPr bwMode="auto">
          <a:xfrm>
            <a:off x="323850" y="1700213"/>
            <a:ext cx="8351838"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00CC"/>
                </a:solidFill>
              </a:rPr>
              <a:t>require too much effort   </a:t>
            </a:r>
            <a:r>
              <a:rPr lang="zh-CN" altLang="en-US" sz="2800" b="1" dirty="0">
                <a:solidFill>
                  <a:srgbClr val="0000CC"/>
                </a:solidFill>
              </a:rPr>
              <a:t>需要太多的努力</a:t>
            </a:r>
            <a:r>
              <a:rPr lang="en-US" altLang="zh-CN" sz="2800" b="1" dirty="0">
                <a:solidFill>
                  <a:srgbClr val="0000CC"/>
                </a:solidFill>
              </a:rPr>
              <a:t>/</a:t>
            </a:r>
            <a:r>
              <a:rPr lang="zh-CN" altLang="en-US" sz="2800" b="1" dirty="0">
                <a:solidFill>
                  <a:srgbClr val="0000CC"/>
                </a:solidFill>
              </a:rPr>
              <a:t>付出</a:t>
            </a:r>
          </a:p>
          <a:p>
            <a:r>
              <a:rPr lang="en-US" altLang="zh-CN" sz="2800" b="1" dirty="0">
                <a:solidFill>
                  <a:srgbClr val="0000CC"/>
                </a:solidFill>
              </a:rPr>
              <a:t>much effort </a:t>
            </a:r>
            <a:r>
              <a:rPr lang="zh-CN" altLang="en-US" sz="2800" b="1" dirty="0">
                <a:solidFill>
                  <a:srgbClr val="0000CC"/>
                </a:solidFill>
              </a:rPr>
              <a:t>意为“许多付出”</a:t>
            </a:r>
          </a:p>
          <a:p>
            <a:r>
              <a:rPr lang="zh-CN" altLang="en-US" sz="2800" b="1" dirty="0">
                <a:solidFill>
                  <a:srgbClr val="0000CC"/>
                </a:solidFill>
              </a:rPr>
              <a:t> </a:t>
            </a:r>
            <a:r>
              <a:rPr lang="en-US" altLang="zh-CN" sz="2800" b="1" i="1" u="sng" dirty="0"/>
              <a:t>require</a:t>
            </a:r>
            <a:r>
              <a:rPr lang="en-US" altLang="zh-CN" sz="2800" b="1" dirty="0"/>
              <a:t> </a:t>
            </a:r>
            <a:r>
              <a:rPr lang="zh-CN" altLang="en-US" sz="2800" b="1" dirty="0"/>
              <a:t>有两种</a:t>
            </a:r>
            <a:r>
              <a:rPr lang="zh-CN" altLang="en-US" sz="2800" b="1" i="1" u="sng" dirty="0"/>
              <a:t>用法</a:t>
            </a:r>
            <a:endParaRPr lang="zh-CN" altLang="en-US" sz="2800" b="1" dirty="0">
              <a:solidFill>
                <a:srgbClr val="0000CC"/>
              </a:solidFill>
            </a:endParaRPr>
          </a:p>
          <a:p>
            <a:r>
              <a:rPr lang="en-US" altLang="zh-CN" sz="2800" b="1" dirty="0">
                <a:solidFill>
                  <a:srgbClr val="0000CC"/>
                </a:solidFill>
              </a:rPr>
              <a:t>1. require doing=require to be </a:t>
            </a:r>
            <a:r>
              <a:rPr lang="en-US" altLang="zh-CN" sz="2800" b="1" dirty="0" err="1">
                <a:solidFill>
                  <a:srgbClr val="0000CC"/>
                </a:solidFill>
              </a:rPr>
              <a:t>Vpp</a:t>
            </a:r>
            <a:r>
              <a:rPr lang="en-US" altLang="zh-CN" sz="2800" b="1" dirty="0">
                <a:solidFill>
                  <a:srgbClr val="0000CC"/>
                </a:solidFill>
              </a:rPr>
              <a:t> </a:t>
            </a:r>
            <a:r>
              <a:rPr lang="zh-CN" altLang="en-US" sz="2800" b="1" dirty="0">
                <a:solidFill>
                  <a:srgbClr val="0000CC"/>
                </a:solidFill>
              </a:rPr>
              <a:t>要求被</a:t>
            </a:r>
            <a:r>
              <a:rPr lang="zh-CN" altLang="en-US" sz="2800" b="1" dirty="0"/>
              <a:t/>
            </a:r>
            <a:br>
              <a:rPr lang="zh-CN" altLang="en-US" sz="2800" b="1" dirty="0"/>
            </a:br>
            <a:r>
              <a:rPr lang="en-US" altLang="zh-CN" sz="2800" b="1" dirty="0"/>
              <a:t>The floor </a:t>
            </a:r>
            <a:r>
              <a:rPr lang="en-US" altLang="zh-CN" sz="2800" b="1" i="1" u="sng" dirty="0"/>
              <a:t>require</a:t>
            </a:r>
            <a:r>
              <a:rPr lang="en-US" altLang="zh-CN" sz="2800" b="1" dirty="0"/>
              <a:t>s washing.</a:t>
            </a:r>
            <a:br>
              <a:rPr lang="en-US" altLang="zh-CN" sz="2800" b="1" dirty="0"/>
            </a:br>
            <a:r>
              <a:rPr lang="en-US" altLang="zh-CN" sz="2800" b="1" dirty="0">
                <a:solidFill>
                  <a:srgbClr val="0000CC"/>
                </a:solidFill>
              </a:rPr>
              <a:t>2. be required to do </a:t>
            </a:r>
            <a:r>
              <a:rPr lang="en-US" altLang="zh-CN" sz="2800" b="1" dirty="0" err="1">
                <a:solidFill>
                  <a:srgbClr val="0000CC"/>
                </a:solidFill>
              </a:rPr>
              <a:t>sth</a:t>
            </a:r>
            <a:r>
              <a:rPr lang="en-US" altLang="zh-CN" sz="2800" b="1" dirty="0">
                <a:solidFill>
                  <a:srgbClr val="0000CC"/>
                </a:solidFill>
              </a:rPr>
              <a:t>.</a:t>
            </a:r>
            <a:r>
              <a:rPr lang="zh-CN" altLang="en-US" sz="2800" b="1" dirty="0">
                <a:solidFill>
                  <a:srgbClr val="0000CC"/>
                </a:solidFill>
              </a:rPr>
              <a:t>表示主语必须（被要求）</a:t>
            </a:r>
            <a:r>
              <a:rPr lang="en-US" altLang="zh-CN" sz="2800" b="1" dirty="0">
                <a:solidFill>
                  <a:srgbClr val="0000CC"/>
                </a:solidFill>
              </a:rPr>
              <a:t>...</a:t>
            </a:r>
            <a:r>
              <a:rPr lang="zh-CN" altLang="en-US" sz="2800" b="1" dirty="0">
                <a:solidFill>
                  <a:srgbClr val="0000CC"/>
                </a:solidFill>
              </a:rPr>
              <a:t>如：</a:t>
            </a:r>
            <a:r>
              <a:rPr lang="zh-CN" altLang="en-US" sz="2800" b="1" dirty="0"/>
              <a:t> </a:t>
            </a:r>
            <a:br>
              <a:rPr lang="zh-CN" altLang="en-US" sz="2800" b="1" dirty="0"/>
            </a:br>
            <a:r>
              <a:rPr lang="en-US" altLang="zh-CN" sz="2800" b="1" dirty="0"/>
              <a:t>Students are required to attend classes. </a:t>
            </a:r>
            <a:r>
              <a:rPr lang="zh-CN" altLang="en-US" sz="2800" b="1" dirty="0"/>
              <a:t>学生必须按规定上课 </a:t>
            </a:r>
            <a:br>
              <a:rPr lang="zh-CN" altLang="en-US" sz="2800" b="1" dirty="0"/>
            </a:br>
            <a:r>
              <a:rPr lang="en-US" altLang="zh-CN" sz="2800" b="1" dirty="0"/>
              <a:t>All passengers are required to show their tickets. </a:t>
            </a:r>
            <a:r>
              <a:rPr lang="zh-CN" altLang="en-US" sz="2800" b="1" dirty="0"/>
              <a:t>所有乘客都必须出示车票。</a:t>
            </a:r>
            <a:r>
              <a:rPr lang="zh-CN" altLang="en-US" sz="2800" dirty="0"/>
              <a:t> </a:t>
            </a:r>
            <a:endParaRPr lang="zh-CN" altLang="en-US" sz="2800" b="1" dirty="0">
              <a:solidFill>
                <a:srgbClr val="0000CC"/>
              </a:solidFill>
            </a:endParaRPr>
          </a:p>
        </p:txBody>
      </p:sp>
      <p:sp>
        <p:nvSpPr>
          <p:cNvPr id="108550" name="Text Box 6"/>
          <p:cNvSpPr txBox="1">
            <a:spLocks noChangeArrowheads="1"/>
          </p:cNvSpPr>
          <p:nvPr/>
        </p:nvSpPr>
        <p:spPr bwMode="auto">
          <a:xfrm>
            <a:off x="827088" y="4652963"/>
            <a:ext cx="7129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z="2800">
              <a:solidFill>
                <a:srgbClr val="FF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468313" y="549275"/>
            <a:ext cx="8208962"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0850" indent="-450850">
              <a:lnSpc>
                <a:spcPct val="130000"/>
              </a:lnSpc>
            </a:pPr>
            <a:r>
              <a:rPr kumimoji="1" lang="en-US" altLang="zh-CN" sz="2800" b="1" dirty="0">
                <a:solidFill>
                  <a:schemeClr val="tx2"/>
                </a:solidFill>
                <a:latin typeface="Times New Roman" panose="02020603050405020304" pitchFamily="18" charset="0"/>
              </a:rPr>
              <a:t>3. How much progress do you think you’ve made in English this year?</a:t>
            </a:r>
            <a:endParaRPr kumimoji="1" lang="zh-CN" altLang="en-US" sz="2800" b="1" dirty="0">
              <a:solidFill>
                <a:schemeClr val="tx2"/>
              </a:solidFill>
              <a:latin typeface="Times New Roman" panose="02020603050405020304" pitchFamily="18" charset="0"/>
            </a:endParaRPr>
          </a:p>
        </p:txBody>
      </p:sp>
      <p:sp>
        <p:nvSpPr>
          <p:cNvPr id="102403" name="Text Box 3"/>
          <p:cNvSpPr txBox="1">
            <a:spLocks noChangeArrowheads="1"/>
          </p:cNvSpPr>
          <p:nvPr/>
        </p:nvSpPr>
        <p:spPr bwMode="auto">
          <a:xfrm>
            <a:off x="539750" y="3500438"/>
            <a:ext cx="7632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t>我们在英语方面已经取得了很大进步。</a:t>
            </a:r>
          </a:p>
        </p:txBody>
      </p:sp>
      <p:sp>
        <p:nvSpPr>
          <p:cNvPr id="102405" name="Text Box 5"/>
          <p:cNvSpPr txBox="1">
            <a:spLocks noChangeArrowheads="1"/>
          </p:cNvSpPr>
          <p:nvPr/>
        </p:nvSpPr>
        <p:spPr bwMode="auto">
          <a:xfrm>
            <a:off x="468313" y="4292600"/>
            <a:ext cx="828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solidFill>
                  <a:srgbClr val="FF0066"/>
                </a:solidFill>
              </a:rPr>
              <a:t>We have made great progress in English.</a:t>
            </a:r>
          </a:p>
        </p:txBody>
      </p:sp>
      <p:sp>
        <p:nvSpPr>
          <p:cNvPr id="102406" name="Text Box 6"/>
          <p:cNvSpPr txBox="1">
            <a:spLocks noChangeArrowheads="1"/>
          </p:cNvSpPr>
          <p:nvPr/>
        </p:nvSpPr>
        <p:spPr bwMode="auto">
          <a:xfrm>
            <a:off x="539750" y="1844675"/>
            <a:ext cx="842486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t>make (much) progress </a:t>
            </a:r>
            <a:r>
              <a:rPr lang="zh-CN" altLang="en-US" sz="2800" b="1" dirty="0"/>
              <a:t>：取得</a:t>
            </a:r>
            <a:r>
              <a:rPr lang="en-US" altLang="zh-CN" sz="2800" b="1" dirty="0"/>
              <a:t>(</a:t>
            </a:r>
            <a:r>
              <a:rPr lang="zh-CN" altLang="en-US" sz="2800" b="1" dirty="0"/>
              <a:t>很多</a:t>
            </a:r>
            <a:r>
              <a:rPr lang="en-US" altLang="zh-CN" sz="2800" b="1" dirty="0"/>
              <a:t>)</a:t>
            </a:r>
            <a:r>
              <a:rPr lang="zh-CN" altLang="en-US" sz="2800" b="1" dirty="0"/>
              <a:t>进步</a:t>
            </a:r>
          </a:p>
          <a:p>
            <a:r>
              <a:rPr lang="en-US" altLang="zh-CN" sz="2800" b="1" dirty="0">
                <a:solidFill>
                  <a:srgbClr val="0000CC"/>
                </a:solidFill>
              </a:rPr>
              <a:t>make </a:t>
            </a:r>
            <a:r>
              <a:rPr lang="zh-CN" altLang="en-US" sz="2800" b="1" dirty="0">
                <a:solidFill>
                  <a:srgbClr val="0000CC"/>
                </a:solidFill>
              </a:rPr>
              <a:t>（</a:t>
            </a:r>
            <a:r>
              <a:rPr lang="en-US" altLang="zh-CN" sz="2800" b="1" dirty="0">
                <a:solidFill>
                  <a:srgbClr val="0000CC"/>
                </a:solidFill>
              </a:rPr>
              <a:t>great</a:t>
            </a:r>
            <a:r>
              <a:rPr lang="zh-CN" altLang="en-US" sz="2800" b="1" dirty="0">
                <a:solidFill>
                  <a:srgbClr val="0000CC"/>
                </a:solidFill>
              </a:rPr>
              <a:t>） </a:t>
            </a:r>
            <a:r>
              <a:rPr lang="en-US" altLang="zh-CN" sz="2800" b="1" dirty="0">
                <a:solidFill>
                  <a:srgbClr val="0000CC"/>
                </a:solidFill>
              </a:rPr>
              <a:t>progress</a:t>
            </a:r>
            <a:r>
              <a:rPr lang="en-US" altLang="zh-CN" sz="2800" b="1" dirty="0">
                <a:solidFill>
                  <a:srgbClr val="FF0000"/>
                </a:solidFill>
              </a:rPr>
              <a:t> in</a:t>
            </a:r>
            <a:r>
              <a:rPr lang="en-US" altLang="zh-CN" sz="2800" b="1" dirty="0"/>
              <a:t> + </a:t>
            </a:r>
            <a:r>
              <a:rPr lang="zh-CN" altLang="en-US" sz="2800" b="1" dirty="0"/>
              <a:t>方面 在某方面取得很大进步</a:t>
            </a:r>
            <a:endParaRPr lang="zh-CN" alt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wipe(up)">
                                      <p:cBhvr>
                                        <p:cTn id="7" dur="1000"/>
                                        <p:tgtEl>
                                          <p:spTgt spid="1024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3"/>
                                        </p:tgtEl>
                                        <p:attrNameLst>
                                          <p:attrName>style.visibility</p:attrName>
                                        </p:attrNameLst>
                                      </p:cBhvr>
                                      <p:to>
                                        <p:strVal val="visible"/>
                                      </p:to>
                                    </p:set>
                                    <p:animEffect transition="in" filter="blinds(horizontal)">
                                      <p:cBhvr>
                                        <p:cTn id="12" dur="500"/>
                                        <p:tgtEl>
                                          <p:spTgt spid="10240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05"/>
                                        </p:tgtEl>
                                        <p:attrNameLst>
                                          <p:attrName>style.visibility</p:attrName>
                                        </p:attrNameLst>
                                      </p:cBhvr>
                                      <p:to>
                                        <p:strVal val="visible"/>
                                      </p:to>
                                    </p:set>
                                    <p:animEffect transition="in" filter="blinds(horizontal)">
                                      <p:cBhvr>
                                        <p:cTn id="17"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p:bldP spid="1024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50825" y="404813"/>
            <a:ext cx="8372475"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0850" indent="-450850" eaLnBrk="0" hangingPunct="0">
              <a:defRPr>
                <a:solidFill>
                  <a:schemeClr val="tx1"/>
                </a:solidFill>
                <a:latin typeface="Arial" panose="020B0604020202020204" pitchFamily="34" charset="0"/>
                <a:ea typeface="宋体" panose="02010600030101010101" pitchFamily="2" charset="-122"/>
              </a:defRPr>
            </a:lvl1pPr>
            <a:lvl2pPr marL="630555"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kumimoji="1" lang="en-US" altLang="zh-CN" sz="3600" b="1">
                <a:latin typeface="Times New Roman" panose="02020603050405020304" pitchFamily="18" charset="0"/>
              </a:rPr>
              <a:t>4. I think Chinese will be </a:t>
            </a:r>
            <a:r>
              <a:rPr kumimoji="1" lang="en-US" altLang="zh-CN" sz="3600" b="1" u="sng">
                <a:latin typeface="Times New Roman" panose="02020603050405020304" pitchFamily="18" charset="0"/>
              </a:rPr>
              <a:t>more and more</a:t>
            </a:r>
            <a:r>
              <a:rPr kumimoji="1" lang="en-US" altLang="zh-CN" sz="3600" b="1">
                <a:latin typeface="Times New Roman" panose="02020603050405020304" pitchFamily="18" charset="0"/>
              </a:rPr>
              <a:t> popular in the future.</a:t>
            </a:r>
          </a:p>
        </p:txBody>
      </p:sp>
      <p:sp>
        <p:nvSpPr>
          <p:cNvPr id="99331" name="Text Box 3"/>
          <p:cNvSpPr txBox="1">
            <a:spLocks noChangeArrowheads="1"/>
          </p:cNvSpPr>
          <p:nvPr/>
        </p:nvSpPr>
        <p:spPr bwMode="auto">
          <a:xfrm>
            <a:off x="395288" y="1989138"/>
            <a:ext cx="828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dirty="0">
                <a:solidFill>
                  <a:srgbClr val="0000CC"/>
                </a:solidFill>
              </a:rPr>
              <a:t>more and more+ </a:t>
            </a:r>
            <a:r>
              <a:rPr kumimoji="1" lang="zh-CN" altLang="en-US" sz="2800" b="1" dirty="0">
                <a:solidFill>
                  <a:srgbClr val="0000CC"/>
                </a:solidFill>
              </a:rPr>
              <a:t>多音节形容词原级，表示“越来越</a:t>
            </a:r>
            <a:r>
              <a:rPr kumimoji="1" lang="en-US" altLang="zh-CN" sz="2800" b="1" dirty="0">
                <a:solidFill>
                  <a:srgbClr val="0000CC"/>
                </a:solidFill>
              </a:rPr>
              <a:t>… …”</a:t>
            </a:r>
          </a:p>
        </p:txBody>
      </p:sp>
      <p:sp>
        <p:nvSpPr>
          <p:cNvPr id="99332" name="Text Box 4"/>
          <p:cNvSpPr txBox="1">
            <a:spLocks noChangeArrowheads="1"/>
          </p:cNvSpPr>
          <p:nvPr/>
        </p:nvSpPr>
        <p:spPr bwMode="auto">
          <a:xfrm>
            <a:off x="323850" y="2924175"/>
            <a:ext cx="2519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t>Example:</a:t>
            </a:r>
            <a:endParaRPr lang="zh-CN" altLang="en-US" sz="2800" b="1" dirty="0"/>
          </a:p>
        </p:txBody>
      </p:sp>
      <p:sp>
        <p:nvSpPr>
          <p:cNvPr id="99333" name="Text Box 5"/>
          <p:cNvSpPr txBox="1">
            <a:spLocks noChangeArrowheads="1"/>
          </p:cNvSpPr>
          <p:nvPr/>
        </p:nvSpPr>
        <p:spPr bwMode="auto">
          <a:xfrm>
            <a:off x="323850" y="3933825"/>
            <a:ext cx="8135938"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0000CC"/>
                </a:solidFill>
              </a:rPr>
              <a:t>1. </a:t>
            </a:r>
            <a:r>
              <a:rPr lang="zh-CN" altLang="en-US" sz="2800" b="1">
                <a:solidFill>
                  <a:srgbClr val="0000CC"/>
                </a:solidFill>
              </a:rPr>
              <a:t>我们的城市越来越美丽。</a:t>
            </a:r>
          </a:p>
          <a:p>
            <a:pPr>
              <a:spcBef>
                <a:spcPct val="50000"/>
              </a:spcBef>
            </a:pPr>
            <a:endParaRPr lang="zh-CN" altLang="en-US" sz="2800" b="1">
              <a:solidFill>
                <a:srgbClr val="0000CC"/>
              </a:solidFill>
            </a:endParaRPr>
          </a:p>
          <a:p>
            <a:pPr>
              <a:spcBef>
                <a:spcPct val="50000"/>
              </a:spcBef>
            </a:pPr>
            <a:r>
              <a:rPr lang="en-US" altLang="zh-CN" sz="2800" b="1">
                <a:solidFill>
                  <a:srgbClr val="0000CC"/>
                </a:solidFill>
              </a:rPr>
              <a:t>2. </a:t>
            </a:r>
            <a:r>
              <a:rPr lang="zh-CN" altLang="en-US" sz="2800" b="1">
                <a:solidFill>
                  <a:srgbClr val="0000CC"/>
                </a:solidFill>
              </a:rPr>
              <a:t>汉语变得越来越重要。</a:t>
            </a:r>
          </a:p>
        </p:txBody>
      </p:sp>
      <p:sp>
        <p:nvSpPr>
          <p:cNvPr id="99334" name="Text Box 6"/>
          <p:cNvSpPr txBox="1">
            <a:spLocks noChangeArrowheads="1"/>
          </p:cNvSpPr>
          <p:nvPr/>
        </p:nvSpPr>
        <p:spPr bwMode="auto">
          <a:xfrm>
            <a:off x="611188" y="4581525"/>
            <a:ext cx="806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Our city is getting more and more beautiful</a:t>
            </a:r>
          </a:p>
        </p:txBody>
      </p:sp>
      <p:sp>
        <p:nvSpPr>
          <p:cNvPr id="99335" name="Text Box 7"/>
          <p:cNvSpPr txBox="1">
            <a:spLocks noChangeArrowheads="1"/>
          </p:cNvSpPr>
          <p:nvPr/>
        </p:nvSpPr>
        <p:spPr bwMode="auto">
          <a:xfrm>
            <a:off x="250825" y="5734050"/>
            <a:ext cx="8640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Chinese is becoming more and more important.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wipe(up)">
                                      <p:cBhvr>
                                        <p:cTn id="7" dur="1000"/>
                                        <p:tgtEl>
                                          <p:spTgt spid="993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3"/>
                                        </p:tgtEl>
                                        <p:attrNameLst>
                                          <p:attrName>style.visibility</p:attrName>
                                        </p:attrNameLst>
                                      </p:cBhvr>
                                      <p:to>
                                        <p:strVal val="visible"/>
                                      </p:to>
                                    </p:set>
                                    <p:animEffect transition="in" filter="blinds(horizontal)">
                                      <p:cBhvr>
                                        <p:cTn id="12" dur="500"/>
                                        <p:tgtEl>
                                          <p:spTgt spid="993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34"/>
                                        </p:tgtEl>
                                        <p:attrNameLst>
                                          <p:attrName>style.visibility</p:attrName>
                                        </p:attrNameLst>
                                      </p:cBhvr>
                                      <p:to>
                                        <p:strVal val="visible"/>
                                      </p:to>
                                    </p:set>
                                    <p:animEffect transition="in" filter="blinds(horizontal)">
                                      <p:cBhvr>
                                        <p:cTn id="17" dur="500"/>
                                        <p:tgtEl>
                                          <p:spTgt spid="993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335"/>
                                        </p:tgtEl>
                                        <p:attrNameLst>
                                          <p:attrName>style.visibility</p:attrName>
                                        </p:attrNameLst>
                                      </p:cBhvr>
                                      <p:to>
                                        <p:strVal val="visible"/>
                                      </p:to>
                                    </p:set>
                                    <p:animEffect transition="in" filter="blinds(horizontal)">
                                      <p:cBhvr>
                                        <p:cTn id="22"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3" grpId="0"/>
      <p:bldP spid="99334" grpId="0"/>
      <p:bldP spid="993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body" idx="1"/>
          </p:nvPr>
        </p:nvSpPr>
        <p:spPr>
          <a:xfrm>
            <a:off x="250825" y="1052513"/>
            <a:ext cx="8686800" cy="1143000"/>
          </a:xfrm>
        </p:spPr>
        <p:txBody>
          <a:bodyPr/>
          <a:lstStyle/>
          <a:p>
            <a:pPr>
              <a:buFont typeface="Arial" panose="020B0604020202020204" pitchFamily="34" charset="0"/>
              <a:buNone/>
            </a:pPr>
            <a:r>
              <a:rPr lang="zh-CN" altLang="en-US" sz="3600" b="1" dirty="0" smtClean="0"/>
              <a:t>   </a:t>
            </a:r>
            <a:r>
              <a:rPr lang="en-US" altLang="zh-CN" sz="3600" b="1" dirty="0" smtClean="0">
                <a:solidFill>
                  <a:srgbClr val="0000CC"/>
                </a:solidFill>
              </a:rPr>
              <a:t>English is spoken by more than 400 million people as their first language. </a:t>
            </a:r>
          </a:p>
        </p:txBody>
      </p:sp>
      <p:pic>
        <p:nvPicPr>
          <p:cNvPr id="41987" name="Picture 3"/>
          <p:cNvPicPr>
            <a:picLocks noChangeAspect="1" noChangeArrowheads="1"/>
          </p:cNvPicPr>
          <p:nvPr/>
        </p:nvPicPr>
        <p:blipFill>
          <a:blip r:embed="rId4"/>
          <a:srcRect/>
          <a:stretch>
            <a:fillRect/>
          </a:stretch>
        </p:blipFill>
        <p:spPr bwMode="auto">
          <a:xfrm>
            <a:off x="539750" y="2420938"/>
            <a:ext cx="7562850" cy="4310062"/>
          </a:xfrm>
          <a:prstGeom prst="rect">
            <a:avLst/>
          </a:prstGeom>
          <a:noFill/>
          <a:extLst>
            <a:ext uri="{909E8E84-426E-40DD-AFC4-6F175D3DCCD1}">
              <a14:hiddenFill xmlns:a14="http://schemas.microsoft.com/office/drawing/2010/main">
                <a:solidFill>
                  <a:srgbClr val="FFFFFF"/>
                </a:solidFill>
              </a14:hiddenFill>
            </a:ext>
          </a:extLst>
        </p:spPr>
      </p:pic>
      <p:pic>
        <p:nvPicPr>
          <p:cNvPr id="41988" name="Doar Cu Tine-Activ.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534400" y="63246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41989" name="Text Box 5"/>
          <p:cNvSpPr txBox="1">
            <a:spLocks noChangeArrowheads="1"/>
          </p:cNvSpPr>
          <p:nvPr/>
        </p:nvSpPr>
        <p:spPr bwMode="auto">
          <a:xfrm>
            <a:off x="611188" y="188913"/>
            <a:ext cx="8137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solidFill>
                  <a:srgbClr val="FF0066"/>
                </a:solidFill>
              </a:rPr>
              <a:t>How much do you know English?</a:t>
            </a:r>
          </a:p>
        </p:txBody>
      </p:sp>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988"/>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1986">
                                            <p:txEl>
                                              <p:pRg st="0" end="0"/>
                                            </p:txEl>
                                          </p:spTgt>
                                        </p:tgtEl>
                                        <p:attrNameLst>
                                          <p:attrName>style.visibility</p:attrName>
                                        </p:attrNameLst>
                                      </p:cBhvr>
                                      <p:to>
                                        <p:strVal val="visible"/>
                                      </p:to>
                                    </p:set>
                                    <p:animEffect transition="in" filter="blinds(horizontal)">
                                      <p:cBhvr>
                                        <p:cTn id="11" dur="500"/>
                                        <p:tgtEl>
                                          <p:spTgt spid="419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9">
                <p:cTn id="12" fill="hold" display="0">
                  <p:stCondLst>
                    <p:cond delay="indefinite"/>
                  </p:stCondLst>
                  <p:endCondLst>
                    <p:cond evt="onPrev" delay="0">
                      <p:tgtEl>
                        <p:sldTgt/>
                      </p:tgtEl>
                    </p:cond>
                    <p:cond evt="onStopAudio" delay="0">
                      <p:tgtEl>
                        <p:sldTgt/>
                      </p:tgtEl>
                    </p:cond>
                  </p:endCondLst>
                </p:cTn>
                <p:tgtEl>
                  <p:spTgt spid="41988"/>
                </p:tgtEl>
              </p:cMediaNode>
            </p:audio>
          </p:childTnLst>
        </p:cTn>
      </p:par>
    </p:tnLst>
    <p:bldLst>
      <p:bldP spid="4198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矩形 3"/>
          <p:cNvSpPr>
            <a:spLocks noChangeArrowheads="1"/>
          </p:cNvSpPr>
          <p:nvPr/>
        </p:nvSpPr>
        <p:spPr bwMode="auto">
          <a:xfrm>
            <a:off x="285750" y="207963"/>
            <a:ext cx="75009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0000CC"/>
                </a:solidFill>
                <a:latin typeface="Times New Roman" panose="02020603050405020304" pitchFamily="18" charset="0"/>
                <a:cs typeface="Times New Roman" panose="02020603050405020304" pitchFamily="18" charset="0"/>
              </a:rPr>
              <a:t> 5. </a:t>
            </a:r>
            <a:r>
              <a:rPr lang="en-US" altLang="zh-CN" sz="3200" b="1">
                <a:solidFill>
                  <a:srgbClr val="FF0066"/>
                </a:solidFill>
                <a:latin typeface="Times New Roman" panose="02020603050405020304" pitchFamily="18" charset="0"/>
                <a:cs typeface="Times New Roman" panose="02020603050405020304" pitchFamily="18" charset="0"/>
              </a:rPr>
              <a:t>You mean</a:t>
            </a:r>
            <a:r>
              <a:rPr lang="en-US" altLang="zh-CN" sz="3200" b="1">
                <a:solidFill>
                  <a:srgbClr val="0000CC"/>
                </a:solidFill>
                <a:latin typeface="Times New Roman" panose="02020603050405020304" pitchFamily="18" charset="0"/>
                <a:cs typeface="Times New Roman" panose="02020603050405020304" pitchFamily="18" charset="0"/>
              </a:rPr>
              <a:t>, those clubs where people go to practise their English?</a:t>
            </a:r>
            <a:endParaRPr lang="zh-CN" altLang="en-US" sz="3200" b="1">
              <a:solidFill>
                <a:srgbClr val="0000CC"/>
              </a:solidFill>
              <a:latin typeface="Times New Roman" panose="02020603050405020304" pitchFamily="18" charset="0"/>
              <a:cs typeface="Times New Roman" panose="02020603050405020304" pitchFamily="18" charset="0"/>
            </a:endParaRPr>
          </a:p>
        </p:txBody>
      </p:sp>
      <p:sp>
        <p:nvSpPr>
          <p:cNvPr id="109571" name="矩形 4"/>
          <p:cNvSpPr>
            <a:spLocks noChangeArrowheads="1"/>
          </p:cNvSpPr>
          <p:nvPr/>
        </p:nvSpPr>
        <p:spPr bwMode="auto">
          <a:xfrm>
            <a:off x="428625" y="1357313"/>
            <a:ext cx="807243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cs typeface="Times New Roman" panose="02020603050405020304" pitchFamily="18" charset="0"/>
              </a:rPr>
              <a:t>you mean “</a:t>
            </a:r>
            <a:r>
              <a:rPr lang="zh-CN" altLang="en-US" sz="3200" b="1">
                <a:latin typeface="Times New Roman" panose="02020603050405020304" pitchFamily="18" charset="0"/>
                <a:cs typeface="Times New Roman" panose="02020603050405020304" pitchFamily="18" charset="0"/>
              </a:rPr>
              <a:t>你意思是说</a:t>
            </a:r>
            <a:r>
              <a:rPr lang="en-US" altLang="zh-CN" sz="3200" b="1">
                <a:latin typeface="Times New Roman" panose="02020603050405020304" pitchFamily="18" charset="0"/>
                <a:cs typeface="Times New Roman" panose="02020603050405020304" pitchFamily="18" charset="0"/>
              </a:rPr>
              <a:t>……?”</a:t>
            </a:r>
            <a:r>
              <a:rPr lang="zh-CN" altLang="en-US" sz="3200" b="1">
                <a:latin typeface="Times New Roman" panose="02020603050405020304" pitchFamily="18" charset="0"/>
                <a:cs typeface="Times New Roman" panose="02020603050405020304" pitchFamily="18" charset="0"/>
              </a:rPr>
              <a:t>， 常用于口语中，用于核实你确实听懂了某人所说的话。例如：</a:t>
            </a:r>
          </a:p>
        </p:txBody>
      </p:sp>
      <p:sp>
        <p:nvSpPr>
          <p:cNvPr id="109572" name="Rectangle 4"/>
          <p:cNvSpPr>
            <a:spLocks noChangeArrowheads="1"/>
          </p:cNvSpPr>
          <p:nvPr/>
        </p:nvSpPr>
        <p:spPr bwMode="auto">
          <a:xfrm>
            <a:off x="539750" y="2921000"/>
            <a:ext cx="423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latin typeface="Times New Roman" panose="02020603050405020304" pitchFamily="18" charset="0"/>
              </a:rPr>
              <a:t>I know what </a:t>
            </a:r>
            <a:r>
              <a:rPr lang="en-US" altLang="zh-CN" sz="3200" b="1">
                <a:solidFill>
                  <a:srgbClr val="FF0066"/>
                </a:solidFill>
                <a:latin typeface="Times New Roman" panose="02020603050405020304" pitchFamily="18" charset="0"/>
              </a:rPr>
              <a:t>you mean</a:t>
            </a:r>
            <a:r>
              <a:rPr lang="en-US" altLang="zh-CN" sz="3200" b="1">
                <a:latin typeface="Times New Roman" panose="02020603050405020304" pitchFamily="18" charset="0"/>
              </a:rPr>
              <a:t>.</a:t>
            </a:r>
          </a:p>
        </p:txBody>
      </p:sp>
      <p:sp>
        <p:nvSpPr>
          <p:cNvPr id="109573" name="Rectangle 5"/>
          <p:cNvSpPr>
            <a:spLocks noChangeArrowheads="1"/>
          </p:cNvSpPr>
          <p:nvPr/>
        </p:nvSpPr>
        <p:spPr bwMode="auto">
          <a:xfrm>
            <a:off x="468313" y="3644900"/>
            <a:ext cx="5803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latin typeface="Times New Roman" panose="02020603050405020304" pitchFamily="18" charset="0"/>
              </a:rPr>
              <a:t>What do you mean? In English !</a:t>
            </a:r>
          </a:p>
        </p:txBody>
      </p:sp>
      <p:sp>
        <p:nvSpPr>
          <p:cNvPr id="109574" name="Rectangle 6"/>
          <p:cNvSpPr>
            <a:spLocks noChangeArrowheads="1"/>
          </p:cNvSpPr>
          <p:nvPr/>
        </p:nvSpPr>
        <p:spPr bwMode="auto">
          <a:xfrm>
            <a:off x="539750" y="4292600"/>
            <a:ext cx="792003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latin typeface="Times New Roman" panose="02020603050405020304" pitchFamily="18" charset="0"/>
                <a:cs typeface="Times New Roman" panose="02020603050405020304" pitchFamily="18" charset="0"/>
              </a:rPr>
              <a:t>—Do you remember Jane? </a:t>
            </a:r>
          </a:p>
          <a:p>
            <a:r>
              <a:rPr lang="en-US" altLang="zh-CN" sz="3200" b="1">
                <a:latin typeface="Times New Roman" panose="02020603050405020304" pitchFamily="18" charset="0"/>
                <a:cs typeface="Times New Roman" panose="02020603050405020304" pitchFamily="18" charset="0"/>
              </a:rPr>
              <a:t>—The woman we met in Scotland, </a:t>
            </a:r>
            <a:r>
              <a:rPr lang="en-US" altLang="zh-CN" sz="3200" b="1">
                <a:solidFill>
                  <a:srgbClr val="FF0066"/>
                </a:solidFill>
                <a:latin typeface="Times New Roman" panose="02020603050405020304" pitchFamily="18" charset="0"/>
                <a:cs typeface="Times New Roman" panose="02020603050405020304" pitchFamily="18" charset="0"/>
              </a:rPr>
              <a:t>you mean</a:t>
            </a:r>
            <a:r>
              <a:rPr lang="en-US" altLang="zh-CN" sz="3200" b="1">
                <a:latin typeface="Times New Roman" panose="02020603050405020304" pitchFamily="18" charset="0"/>
                <a:cs typeface="Times New Roman" panose="02020603050405020304" pitchFamily="18" charset="0"/>
              </a:rPr>
              <a:t>? </a:t>
            </a:r>
          </a:p>
          <a:p>
            <a:r>
              <a:rPr lang="en-US" altLang="zh-CN" sz="3200" b="1">
                <a:solidFill>
                  <a:srgbClr val="FF0066"/>
                </a:solidFill>
                <a:latin typeface="Times New Roman" panose="02020603050405020304" pitchFamily="18" charset="0"/>
                <a:cs typeface="Times New Roman" panose="02020603050405020304" pitchFamily="18" charset="0"/>
              </a:rPr>
              <a:t>You mean</a:t>
            </a:r>
            <a:r>
              <a:rPr lang="en-US" altLang="zh-CN" sz="3200" b="1">
                <a:latin typeface="Times New Roman" panose="02020603050405020304" pitchFamily="18" charset="0"/>
                <a:cs typeface="Times New Roman" panose="02020603050405020304" pitchFamily="18" charset="0"/>
              </a:rPr>
              <a:t> we’re supposed to tell you if we want to leave early? </a:t>
            </a:r>
            <a:endParaRPr lang="zh-CN"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500" fill="hold"/>
                                        <p:tgtEl>
                                          <p:spTgt spid="109570"/>
                                        </p:tgtEl>
                                        <p:attrNameLst>
                                          <p:attrName>ppt_w</p:attrName>
                                        </p:attrNameLst>
                                      </p:cBhvr>
                                      <p:tavLst>
                                        <p:tav tm="0">
                                          <p:val>
                                            <p:strVal val="#ppt_w*0.05"/>
                                          </p:val>
                                        </p:tav>
                                        <p:tav tm="100000">
                                          <p:val>
                                            <p:strVal val="#ppt_w"/>
                                          </p:val>
                                        </p:tav>
                                      </p:tavLst>
                                    </p:anim>
                                    <p:anim calcmode="lin" valueType="num">
                                      <p:cBhvr>
                                        <p:cTn id="8" dur="500" fill="hold"/>
                                        <p:tgtEl>
                                          <p:spTgt spid="109570"/>
                                        </p:tgtEl>
                                        <p:attrNameLst>
                                          <p:attrName>ppt_h</p:attrName>
                                        </p:attrNameLst>
                                      </p:cBhvr>
                                      <p:tavLst>
                                        <p:tav tm="0">
                                          <p:val>
                                            <p:strVal val="#ppt_h"/>
                                          </p:val>
                                        </p:tav>
                                        <p:tav tm="100000">
                                          <p:val>
                                            <p:strVal val="#ppt_h"/>
                                          </p:val>
                                        </p:tav>
                                      </p:tavLst>
                                    </p:anim>
                                    <p:anim calcmode="lin" valueType="num">
                                      <p:cBhvr>
                                        <p:cTn id="9" dur="500" fill="hold"/>
                                        <p:tgtEl>
                                          <p:spTgt spid="109570"/>
                                        </p:tgtEl>
                                        <p:attrNameLst>
                                          <p:attrName>ppt_x</p:attrName>
                                        </p:attrNameLst>
                                      </p:cBhvr>
                                      <p:tavLst>
                                        <p:tav tm="0">
                                          <p:val>
                                            <p:strVal val="#ppt_x-.2"/>
                                          </p:val>
                                        </p:tav>
                                        <p:tav tm="100000">
                                          <p:val>
                                            <p:strVal val="#ppt_x"/>
                                          </p:val>
                                        </p:tav>
                                      </p:tavLst>
                                    </p:anim>
                                    <p:anim calcmode="lin" valueType="num">
                                      <p:cBhvr>
                                        <p:cTn id="10" dur="500" fill="hold"/>
                                        <p:tgtEl>
                                          <p:spTgt spid="109570"/>
                                        </p:tgtEl>
                                        <p:attrNameLst>
                                          <p:attrName>ppt_y</p:attrName>
                                        </p:attrNameLst>
                                      </p:cBhvr>
                                      <p:tavLst>
                                        <p:tav tm="0">
                                          <p:val>
                                            <p:strVal val="#ppt_y"/>
                                          </p:val>
                                        </p:tav>
                                        <p:tav tm="100000">
                                          <p:val>
                                            <p:strVal val="#ppt_y"/>
                                          </p:val>
                                        </p:tav>
                                      </p:tavLst>
                                    </p:anim>
                                    <p:animEffect transition="in" filter="fade">
                                      <p:cBhvr>
                                        <p:cTn id="11" dur="500"/>
                                        <p:tgtEl>
                                          <p:spTgt spid="109570"/>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09571"/>
                                        </p:tgtEl>
                                        <p:attrNameLst>
                                          <p:attrName>style.visibility</p:attrName>
                                        </p:attrNameLst>
                                      </p:cBhvr>
                                      <p:to>
                                        <p:strVal val="visible"/>
                                      </p:to>
                                    </p:set>
                                    <p:anim calcmode="lin" valueType="num">
                                      <p:cBhvr>
                                        <p:cTn id="16" dur="500" fill="hold"/>
                                        <p:tgtEl>
                                          <p:spTgt spid="109571"/>
                                        </p:tgtEl>
                                        <p:attrNameLst>
                                          <p:attrName>ppt_w</p:attrName>
                                        </p:attrNameLst>
                                      </p:cBhvr>
                                      <p:tavLst>
                                        <p:tav tm="0">
                                          <p:val>
                                            <p:strVal val="#ppt_w*0.05"/>
                                          </p:val>
                                        </p:tav>
                                        <p:tav tm="100000">
                                          <p:val>
                                            <p:strVal val="#ppt_w"/>
                                          </p:val>
                                        </p:tav>
                                      </p:tavLst>
                                    </p:anim>
                                    <p:anim calcmode="lin" valueType="num">
                                      <p:cBhvr>
                                        <p:cTn id="17" dur="500" fill="hold"/>
                                        <p:tgtEl>
                                          <p:spTgt spid="109571"/>
                                        </p:tgtEl>
                                        <p:attrNameLst>
                                          <p:attrName>ppt_h</p:attrName>
                                        </p:attrNameLst>
                                      </p:cBhvr>
                                      <p:tavLst>
                                        <p:tav tm="0">
                                          <p:val>
                                            <p:strVal val="#ppt_h"/>
                                          </p:val>
                                        </p:tav>
                                        <p:tav tm="100000">
                                          <p:val>
                                            <p:strVal val="#ppt_h"/>
                                          </p:val>
                                        </p:tav>
                                      </p:tavLst>
                                    </p:anim>
                                    <p:anim calcmode="lin" valueType="num">
                                      <p:cBhvr>
                                        <p:cTn id="18" dur="500" fill="hold"/>
                                        <p:tgtEl>
                                          <p:spTgt spid="109571"/>
                                        </p:tgtEl>
                                        <p:attrNameLst>
                                          <p:attrName>ppt_x</p:attrName>
                                        </p:attrNameLst>
                                      </p:cBhvr>
                                      <p:tavLst>
                                        <p:tav tm="0">
                                          <p:val>
                                            <p:strVal val="#ppt_x-.2"/>
                                          </p:val>
                                        </p:tav>
                                        <p:tav tm="100000">
                                          <p:val>
                                            <p:strVal val="#ppt_x"/>
                                          </p:val>
                                        </p:tav>
                                      </p:tavLst>
                                    </p:anim>
                                    <p:anim calcmode="lin" valueType="num">
                                      <p:cBhvr>
                                        <p:cTn id="19" dur="500" fill="hold"/>
                                        <p:tgtEl>
                                          <p:spTgt spid="109571"/>
                                        </p:tgtEl>
                                        <p:attrNameLst>
                                          <p:attrName>ppt_y</p:attrName>
                                        </p:attrNameLst>
                                      </p:cBhvr>
                                      <p:tavLst>
                                        <p:tav tm="0">
                                          <p:val>
                                            <p:strVal val="#ppt_y"/>
                                          </p:val>
                                        </p:tav>
                                        <p:tav tm="100000">
                                          <p:val>
                                            <p:strVal val="#ppt_y"/>
                                          </p:val>
                                        </p:tav>
                                      </p:tavLst>
                                    </p:anim>
                                    <p:animEffect transition="in" filter="fade">
                                      <p:cBhvr>
                                        <p:cTn id="20" dur="500"/>
                                        <p:tgtEl>
                                          <p:spTgt spid="10957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9572"/>
                                        </p:tgtEl>
                                        <p:attrNameLst>
                                          <p:attrName>style.visibility</p:attrName>
                                        </p:attrNameLst>
                                      </p:cBhvr>
                                      <p:to>
                                        <p:strVal val="visible"/>
                                      </p:to>
                                    </p:set>
                                    <p:anim calcmode="lin" valueType="num">
                                      <p:cBhvr additive="base">
                                        <p:cTn id="25" dur="500" fill="hold"/>
                                        <p:tgtEl>
                                          <p:spTgt spid="109572"/>
                                        </p:tgtEl>
                                        <p:attrNameLst>
                                          <p:attrName>ppt_x</p:attrName>
                                        </p:attrNameLst>
                                      </p:cBhvr>
                                      <p:tavLst>
                                        <p:tav tm="0">
                                          <p:val>
                                            <p:strVal val="#ppt_x"/>
                                          </p:val>
                                        </p:tav>
                                        <p:tav tm="100000">
                                          <p:val>
                                            <p:strVal val="#ppt_x"/>
                                          </p:val>
                                        </p:tav>
                                      </p:tavLst>
                                    </p:anim>
                                    <p:anim calcmode="lin" valueType="num">
                                      <p:cBhvr additive="base">
                                        <p:cTn id="26" dur="500" fill="hold"/>
                                        <p:tgtEl>
                                          <p:spTgt spid="1095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09573"/>
                                        </p:tgtEl>
                                        <p:attrNameLst>
                                          <p:attrName>style.visibility</p:attrName>
                                        </p:attrNameLst>
                                      </p:cBhvr>
                                      <p:to>
                                        <p:strVal val="visible"/>
                                      </p:to>
                                    </p:set>
                                    <p:animEffect transition="in" filter="diamond(in)">
                                      <p:cBhvr>
                                        <p:cTn id="31" dur="2000"/>
                                        <p:tgtEl>
                                          <p:spTgt spid="10957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09574"/>
                                        </p:tgtEl>
                                        <p:attrNameLst>
                                          <p:attrName>style.visibility</p:attrName>
                                        </p:attrNameLst>
                                      </p:cBhvr>
                                      <p:to>
                                        <p:strVal val="visible"/>
                                      </p:to>
                                    </p:set>
                                    <p:animEffect transition="in" filter="diamond(in)">
                                      <p:cBhvr>
                                        <p:cTn id="36" dur="20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p:bldP spid="109572" grpId="0"/>
      <p:bldP spid="109573" grpId="0"/>
      <p:bldP spid="1095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3"/>
          <p:cNvSpPr>
            <a:spLocks noChangeArrowheads="1"/>
          </p:cNvSpPr>
          <p:nvPr/>
        </p:nvSpPr>
        <p:spPr bwMode="auto">
          <a:xfrm>
            <a:off x="323850" y="549275"/>
            <a:ext cx="8496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0000CC"/>
                </a:solidFill>
                <a:latin typeface="Times New Roman" panose="02020603050405020304" pitchFamily="18" charset="0"/>
                <a:cs typeface="Times New Roman" panose="02020603050405020304" pitchFamily="18" charset="0"/>
              </a:rPr>
              <a:t>动词</a:t>
            </a:r>
            <a:r>
              <a:rPr lang="en-US" altLang="zh-CN" sz="3200" b="1">
                <a:solidFill>
                  <a:srgbClr val="0000CC"/>
                </a:solidFill>
                <a:latin typeface="Times New Roman" panose="02020603050405020304" pitchFamily="18" charset="0"/>
                <a:cs typeface="Times New Roman" panose="02020603050405020304" pitchFamily="18" charset="0"/>
              </a:rPr>
              <a:t>mean</a:t>
            </a:r>
            <a:r>
              <a:rPr lang="zh-CN" altLang="en-US" sz="3200" b="1">
                <a:solidFill>
                  <a:srgbClr val="0000CC"/>
                </a:solidFill>
                <a:latin typeface="Times New Roman" panose="02020603050405020304" pitchFamily="18" charset="0"/>
                <a:cs typeface="Times New Roman" panose="02020603050405020304" pitchFamily="18" charset="0"/>
              </a:rPr>
              <a:t>在口语中有很多搭配</a:t>
            </a:r>
          </a:p>
        </p:txBody>
      </p:sp>
      <p:sp>
        <p:nvSpPr>
          <p:cNvPr id="110595" name="矩形 5"/>
          <p:cNvSpPr>
            <a:spLocks noChangeArrowheads="1"/>
          </p:cNvSpPr>
          <p:nvPr/>
        </p:nvSpPr>
        <p:spPr bwMode="auto">
          <a:xfrm>
            <a:off x="428625" y="1500188"/>
            <a:ext cx="828675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latin typeface="Times New Roman" panose="02020603050405020304" pitchFamily="18" charset="0"/>
                <a:cs typeface="Times New Roman" panose="02020603050405020304" pitchFamily="18" charset="0"/>
              </a:rPr>
              <a:t>I’ll take that sandwich away if you</a:t>
            </a:r>
          </a:p>
          <a:p>
            <a:r>
              <a:rPr lang="en-US" altLang="zh-CN" sz="3200" b="1">
                <a:latin typeface="Times New Roman" panose="02020603050405020304" pitchFamily="18" charset="0"/>
                <a:cs typeface="Times New Roman" panose="02020603050405020304" pitchFamily="18" charset="0"/>
              </a:rPr>
              <a:t>don’t eat it properly —</a:t>
            </a:r>
            <a:r>
              <a:rPr lang="en-US" altLang="zh-CN" sz="3200" b="1">
                <a:solidFill>
                  <a:srgbClr val="CC0000"/>
                </a:solidFill>
                <a:latin typeface="Times New Roman" panose="02020603050405020304" pitchFamily="18" charset="0"/>
                <a:cs typeface="Times New Roman" panose="02020603050405020304" pitchFamily="18" charset="0"/>
              </a:rPr>
              <a:t>I mean it</a:t>
            </a:r>
            <a:r>
              <a:rPr lang="en-US" altLang="zh-CN"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我是认真的</a:t>
            </a:r>
            <a:r>
              <a:rPr lang="en-US" altLang="zh-CN" sz="3200" b="1">
                <a:latin typeface="Times New Roman" panose="02020603050405020304" pitchFamily="18" charset="0"/>
                <a:cs typeface="Times New Roman" panose="02020603050405020304" pitchFamily="18" charset="0"/>
              </a:rPr>
              <a:t>)</a:t>
            </a:r>
          </a:p>
          <a:p>
            <a:r>
              <a:rPr lang="en-US" altLang="zh-CN" sz="3200" b="1">
                <a:latin typeface="Times New Roman" panose="02020603050405020304" pitchFamily="18" charset="0"/>
                <a:cs typeface="Times New Roman" panose="02020603050405020304" pitchFamily="18" charset="0"/>
              </a:rPr>
              <a:t>Yes, </a:t>
            </a:r>
            <a:r>
              <a:rPr lang="en-US" altLang="zh-CN" sz="3200" b="1">
                <a:solidFill>
                  <a:srgbClr val="CC0000"/>
                </a:solidFill>
                <a:latin typeface="Times New Roman" panose="02020603050405020304" pitchFamily="18" charset="0"/>
                <a:cs typeface="Times New Roman" panose="02020603050405020304" pitchFamily="18" charset="0"/>
              </a:rPr>
              <a:t>I see what you mean</a:t>
            </a:r>
            <a:r>
              <a:rPr lang="en-US" altLang="zh-CN" sz="3200" b="1">
                <a:latin typeface="Times New Roman" panose="02020603050405020304" pitchFamily="18" charset="0"/>
                <a:cs typeface="Times New Roman" panose="02020603050405020304" pitchFamily="18" charset="0"/>
              </a:rPr>
              <a:t>. That would be</a:t>
            </a:r>
          </a:p>
          <a:p>
            <a:r>
              <a:rPr lang="en-US" altLang="zh-CN" sz="3200" b="1">
                <a:latin typeface="Times New Roman" panose="02020603050405020304" pitchFamily="18" charset="0"/>
                <a:cs typeface="Times New Roman" panose="02020603050405020304" pitchFamily="18" charset="0"/>
              </a:rPr>
              <a:t>the best way to do it. (</a:t>
            </a:r>
            <a:r>
              <a:rPr lang="zh-CN" altLang="en-US" sz="3200" b="1">
                <a:latin typeface="Times New Roman" panose="02020603050405020304" pitchFamily="18" charset="0"/>
                <a:cs typeface="Times New Roman" panose="02020603050405020304" pitchFamily="18" charset="0"/>
              </a:rPr>
              <a:t>我明白你的意思</a:t>
            </a:r>
            <a:r>
              <a:rPr lang="en-US" altLang="zh-CN" sz="3200" b="1">
                <a:latin typeface="Times New Roman" panose="02020603050405020304" pitchFamily="18" charset="0"/>
                <a:cs typeface="Times New Roman" panose="02020603050405020304" pitchFamily="18" charset="0"/>
              </a:rPr>
              <a:t>)</a:t>
            </a:r>
          </a:p>
          <a:p>
            <a:r>
              <a:rPr lang="en-US" altLang="zh-CN" sz="3200" b="1">
                <a:solidFill>
                  <a:srgbClr val="CC0000"/>
                </a:solidFill>
                <a:latin typeface="Times New Roman" panose="02020603050405020304" pitchFamily="18" charset="0"/>
                <a:cs typeface="Times New Roman" panose="02020603050405020304" pitchFamily="18" charset="0"/>
              </a:rPr>
              <a:t>See what I mean</a:t>
            </a:r>
            <a:r>
              <a:rPr lang="en-US" altLang="zh-CN" sz="3200" b="1">
                <a:latin typeface="Times New Roman" panose="02020603050405020304" pitchFamily="18" charset="0"/>
                <a:cs typeface="Times New Roman" panose="02020603050405020304" pitchFamily="18" charset="0"/>
              </a:rPr>
              <a:t>? Every time she calls me</a:t>
            </a:r>
          </a:p>
          <a:p>
            <a:r>
              <a:rPr lang="en-US" altLang="zh-CN" sz="3200" b="1">
                <a:latin typeface="Times New Roman" panose="02020603050405020304" pitchFamily="18" charset="0"/>
                <a:cs typeface="Times New Roman" panose="02020603050405020304" pitchFamily="18" charset="0"/>
              </a:rPr>
              <a:t>up she wants me to do something for her.</a:t>
            </a:r>
          </a:p>
          <a:p>
            <a:r>
              <a:rPr lang="en-US" altLang="zh-CN" sz="3200" b="1">
                <a:latin typeface="Times New Roman" panose="02020603050405020304" pitchFamily="18" charset="0"/>
                <a:cs typeface="Times New Roman" panose="02020603050405020304" pitchFamily="18" charset="0"/>
              </a:rPr>
              <a:t> (</a:t>
            </a:r>
            <a:r>
              <a:rPr lang="zh-CN" altLang="en-US" sz="3200" b="1">
                <a:latin typeface="Times New Roman" panose="02020603050405020304" pitchFamily="18" charset="0"/>
                <a:cs typeface="Times New Roman" panose="02020603050405020304" pitchFamily="18" charset="0"/>
              </a:rPr>
              <a:t>懂我的意思吗？</a:t>
            </a:r>
            <a:r>
              <a:rPr lang="en-US" altLang="zh-CN" sz="3200" b="1">
                <a:latin typeface="Times New Roman" panose="02020603050405020304" pitchFamily="18" charset="0"/>
                <a:cs typeface="Times New Roman" panose="02020603050405020304" pitchFamily="18" charset="0"/>
              </a:rPr>
              <a:t>)</a:t>
            </a:r>
          </a:p>
          <a:p>
            <a:r>
              <a:rPr lang="en-US" altLang="zh-CN" sz="3200" b="1">
                <a:latin typeface="Times New Roman" panose="02020603050405020304" pitchFamily="18" charset="0"/>
                <a:cs typeface="Times New Roman" panose="02020603050405020304" pitchFamily="18" charset="0"/>
              </a:rPr>
              <a:t>I’m sorry, </a:t>
            </a:r>
            <a:r>
              <a:rPr lang="en-US" altLang="zh-CN" sz="3200" b="1">
                <a:solidFill>
                  <a:srgbClr val="CC0000"/>
                </a:solidFill>
                <a:latin typeface="Times New Roman" panose="02020603050405020304" pitchFamily="18" charset="0"/>
                <a:cs typeface="Times New Roman" panose="02020603050405020304" pitchFamily="18" charset="0"/>
              </a:rPr>
              <a:t>I didn’t mean it</a:t>
            </a:r>
            <a:r>
              <a:rPr lang="en-US" altLang="zh-CN" sz="3200" b="1">
                <a:latin typeface="Times New Roman" panose="02020603050405020304" pitchFamily="18" charset="0"/>
                <a:cs typeface="Times New Roman" panose="02020603050405020304" pitchFamily="18" charset="0"/>
              </a:rPr>
              <a:t>--- it was just a</a:t>
            </a:r>
          </a:p>
          <a:p>
            <a:r>
              <a:rPr lang="en-US" altLang="zh-CN" sz="3200" b="1">
                <a:latin typeface="Times New Roman" panose="02020603050405020304" pitchFamily="18" charset="0"/>
                <a:cs typeface="Times New Roman" panose="02020603050405020304" pitchFamily="18" charset="0"/>
              </a:rPr>
              <a:t>stupid thing to say. (</a:t>
            </a:r>
            <a:r>
              <a:rPr lang="zh-CN" altLang="en-US" sz="3200" b="1">
                <a:latin typeface="Times New Roman" panose="02020603050405020304" pitchFamily="18" charset="0"/>
                <a:cs typeface="Times New Roman" panose="02020603050405020304" pitchFamily="18" charset="0"/>
              </a:rPr>
              <a:t>我不是有意的</a:t>
            </a:r>
            <a:r>
              <a:rPr lang="en-US" altLang="zh-CN" sz="3200" b="1">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decel="50000" fill="hold">
                                          <p:stCondLst>
                                            <p:cond delay="0"/>
                                          </p:stCondLst>
                                        </p:cTn>
                                        <p:tgtEl>
                                          <p:spTgt spid="1105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05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0594"/>
                                        </p:tgtEl>
                                        <p:attrNameLst>
                                          <p:attrName>ppt_w</p:attrName>
                                        </p:attrNameLst>
                                      </p:cBhvr>
                                      <p:tavLst>
                                        <p:tav tm="0">
                                          <p:val>
                                            <p:strVal val="#ppt_w*.05"/>
                                          </p:val>
                                        </p:tav>
                                        <p:tav tm="100000">
                                          <p:val>
                                            <p:strVal val="#ppt_w"/>
                                          </p:val>
                                        </p:tav>
                                      </p:tavLst>
                                    </p:anim>
                                    <p:anim calcmode="lin" valueType="num">
                                      <p:cBhvr>
                                        <p:cTn id="10" dur="1000" fill="hold"/>
                                        <p:tgtEl>
                                          <p:spTgt spid="1105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05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05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05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059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10595"/>
                                        </p:tgtEl>
                                        <p:attrNameLst>
                                          <p:attrName>style.visibility</p:attrName>
                                        </p:attrNameLst>
                                      </p:cBhvr>
                                      <p:to>
                                        <p:strVal val="visible"/>
                                      </p:to>
                                    </p:set>
                                    <p:animEffect transition="in" filter="diamond(in)">
                                      <p:cBhvr>
                                        <p:cTn id="19" dur="20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468313" y="404813"/>
            <a:ext cx="80645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6. I can speak English with you </a:t>
            </a:r>
            <a:r>
              <a:rPr lang="en-US" altLang="zh-CN" sz="2800" b="1" u="sng"/>
              <a:t>whenever</a:t>
            </a:r>
            <a:r>
              <a:rPr lang="en-US" altLang="zh-CN" sz="2800" b="1"/>
              <a:t> we meet.</a:t>
            </a:r>
          </a:p>
        </p:txBody>
      </p:sp>
      <p:sp>
        <p:nvSpPr>
          <p:cNvPr id="104453" name="Text Box 5"/>
          <p:cNvSpPr txBox="1">
            <a:spLocks noChangeArrowheads="1"/>
          </p:cNvSpPr>
          <p:nvPr/>
        </p:nvSpPr>
        <p:spPr bwMode="auto">
          <a:xfrm>
            <a:off x="684213" y="1484313"/>
            <a:ext cx="6480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whenever </a:t>
            </a:r>
            <a:r>
              <a:rPr lang="en-US" altLang="zh-CN" sz="2800" b="1" i="1">
                <a:solidFill>
                  <a:srgbClr val="FF0066"/>
                </a:solidFill>
              </a:rPr>
              <a:t>adv</a:t>
            </a:r>
            <a:r>
              <a:rPr lang="en-US" altLang="zh-CN" sz="2800" b="1">
                <a:solidFill>
                  <a:srgbClr val="FF0066"/>
                </a:solidFill>
              </a:rPr>
              <a:t>  (No matter when)</a:t>
            </a:r>
            <a:endParaRPr lang="zh-CN" altLang="en-US" sz="2800" b="1">
              <a:solidFill>
                <a:srgbClr val="FF0066"/>
              </a:solidFill>
            </a:endParaRPr>
          </a:p>
        </p:txBody>
      </p:sp>
      <p:sp>
        <p:nvSpPr>
          <p:cNvPr id="104454" name="Text Box 6"/>
          <p:cNvSpPr txBox="1">
            <a:spLocks noChangeArrowheads="1"/>
          </p:cNvSpPr>
          <p:nvPr/>
        </p:nvSpPr>
        <p:spPr bwMode="auto">
          <a:xfrm>
            <a:off x="1187450" y="1916113"/>
            <a:ext cx="5400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t>无论什么时候，无论何时</a:t>
            </a:r>
          </a:p>
        </p:txBody>
      </p:sp>
      <p:sp>
        <p:nvSpPr>
          <p:cNvPr id="104455" name="Text Box 7"/>
          <p:cNvSpPr txBox="1">
            <a:spLocks noChangeArrowheads="1"/>
          </p:cNvSpPr>
          <p:nvPr/>
        </p:nvSpPr>
        <p:spPr bwMode="auto">
          <a:xfrm>
            <a:off x="395288" y="3716338"/>
            <a:ext cx="8280400"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0000CC"/>
                </a:solidFill>
              </a:rPr>
              <a:t>1. </a:t>
            </a:r>
            <a:r>
              <a:rPr lang="zh-CN" altLang="en-US" sz="2800" b="1">
                <a:solidFill>
                  <a:srgbClr val="0000CC"/>
                </a:solidFill>
              </a:rPr>
              <a:t>你到底什么时候回来</a:t>
            </a:r>
            <a:r>
              <a:rPr lang="en-US" altLang="zh-CN" sz="2800" b="1">
                <a:solidFill>
                  <a:srgbClr val="0000CC"/>
                </a:solidFill>
              </a:rPr>
              <a:t>?</a:t>
            </a:r>
          </a:p>
          <a:p>
            <a:pPr>
              <a:spcBef>
                <a:spcPct val="50000"/>
              </a:spcBef>
            </a:pPr>
            <a:endParaRPr lang="en-US" altLang="zh-CN" sz="2800" b="1">
              <a:solidFill>
                <a:srgbClr val="0000CC"/>
              </a:solidFill>
            </a:endParaRPr>
          </a:p>
          <a:p>
            <a:pPr>
              <a:spcBef>
                <a:spcPct val="50000"/>
              </a:spcBef>
            </a:pPr>
            <a:r>
              <a:rPr lang="en-US" altLang="zh-CN" sz="2800" b="1">
                <a:solidFill>
                  <a:srgbClr val="0000CC"/>
                </a:solidFill>
              </a:rPr>
              <a:t>2. </a:t>
            </a:r>
            <a:r>
              <a:rPr lang="zh-CN" altLang="en-US" sz="2800" b="1">
                <a:solidFill>
                  <a:srgbClr val="0000CC"/>
                </a:solidFill>
              </a:rPr>
              <a:t>无论你什么时候做这工作，都要按时完成。</a:t>
            </a:r>
          </a:p>
        </p:txBody>
      </p:sp>
      <p:sp>
        <p:nvSpPr>
          <p:cNvPr id="104456" name="Text Box 8"/>
          <p:cNvSpPr txBox="1">
            <a:spLocks noChangeArrowheads="1"/>
          </p:cNvSpPr>
          <p:nvPr/>
        </p:nvSpPr>
        <p:spPr bwMode="auto">
          <a:xfrm>
            <a:off x="827088" y="4292600"/>
            <a:ext cx="7488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Whenever did you come back ?</a:t>
            </a:r>
          </a:p>
        </p:txBody>
      </p:sp>
      <p:sp>
        <p:nvSpPr>
          <p:cNvPr id="104457" name="Text Box 9"/>
          <p:cNvSpPr txBox="1">
            <a:spLocks noChangeArrowheads="1"/>
          </p:cNvSpPr>
          <p:nvPr/>
        </p:nvSpPr>
        <p:spPr bwMode="auto">
          <a:xfrm>
            <a:off x="179388" y="2636838"/>
            <a:ext cx="2087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t>Example:</a:t>
            </a:r>
          </a:p>
        </p:txBody>
      </p:sp>
      <p:sp>
        <p:nvSpPr>
          <p:cNvPr id="104459" name="Text Box 11"/>
          <p:cNvSpPr txBox="1">
            <a:spLocks noChangeArrowheads="1"/>
          </p:cNvSpPr>
          <p:nvPr/>
        </p:nvSpPr>
        <p:spPr bwMode="auto">
          <a:xfrm>
            <a:off x="755650" y="5516563"/>
            <a:ext cx="71294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Whenever you do the work, you must finish it on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blinds(horizontal)">
                                      <p:cBhvr>
                                        <p:cTn id="7" dur="500"/>
                                        <p:tgtEl>
                                          <p:spTgt spid="1044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456"/>
                                        </p:tgtEl>
                                        <p:attrNameLst>
                                          <p:attrName>style.visibility</p:attrName>
                                        </p:attrNameLst>
                                      </p:cBhvr>
                                      <p:to>
                                        <p:strVal val="visible"/>
                                      </p:to>
                                    </p:set>
                                    <p:animEffect transition="in" filter="blinds(horizontal)">
                                      <p:cBhvr>
                                        <p:cTn id="12" dur="500"/>
                                        <p:tgtEl>
                                          <p:spTgt spid="1044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459"/>
                                        </p:tgtEl>
                                        <p:attrNameLst>
                                          <p:attrName>style.visibility</p:attrName>
                                        </p:attrNameLst>
                                      </p:cBhvr>
                                      <p:to>
                                        <p:strVal val="visible"/>
                                      </p:to>
                                    </p:set>
                                    <p:animEffect transition="in" filter="blinds(horizontal)">
                                      <p:cBhvr>
                                        <p:cTn id="17"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p:bldP spid="104456" grpId="0"/>
      <p:bldP spid="1044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0" y="0"/>
            <a:ext cx="2449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FF0066"/>
                </a:solidFill>
              </a:rPr>
              <a:t>状语从句</a:t>
            </a:r>
            <a:r>
              <a:rPr lang="zh-CN" altLang="en-US" dirty="0"/>
              <a:t>：</a:t>
            </a:r>
          </a:p>
        </p:txBody>
      </p:sp>
      <p:sp>
        <p:nvSpPr>
          <p:cNvPr id="107523" name="Text Box 3"/>
          <p:cNvSpPr txBox="1">
            <a:spLocks noChangeArrowheads="1"/>
          </p:cNvSpPr>
          <p:nvPr/>
        </p:nvSpPr>
        <p:spPr bwMode="auto">
          <a:xfrm>
            <a:off x="0" y="692150"/>
            <a:ext cx="8569325"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sz="2800" b="1" dirty="0"/>
              <a:t>It’s also the subject that I ‘m best at</a:t>
            </a:r>
            <a:r>
              <a:rPr lang="en-US" altLang="zh-CN" sz="2800" b="1" dirty="0">
                <a:solidFill>
                  <a:srgbClr val="0000CC"/>
                </a:solidFill>
              </a:rPr>
              <a:t>,</a:t>
            </a:r>
            <a:r>
              <a:rPr lang="en-US" altLang="zh-CN" sz="2800" b="1" dirty="0"/>
              <a:t> </a:t>
            </a:r>
            <a:r>
              <a:rPr lang="en-US" altLang="zh-CN" sz="2800" b="1" dirty="0">
                <a:solidFill>
                  <a:srgbClr val="FF0066"/>
                </a:solidFill>
              </a:rPr>
              <a:t>although</a:t>
            </a:r>
            <a:r>
              <a:rPr lang="en-US" altLang="zh-CN" sz="2800" b="1" dirty="0"/>
              <a:t> my spoken English is not that good.</a:t>
            </a:r>
          </a:p>
          <a:p>
            <a:pPr eaLnBrk="1" hangingPunct="1">
              <a:spcBef>
                <a:spcPct val="50000"/>
              </a:spcBef>
            </a:pPr>
            <a:endParaRPr lang="en-US" altLang="zh-CN" sz="2800" b="1" dirty="0"/>
          </a:p>
          <a:p>
            <a:pPr eaLnBrk="1" hangingPunct="1">
              <a:spcBef>
                <a:spcPct val="50000"/>
              </a:spcBef>
            </a:pPr>
            <a:r>
              <a:rPr lang="en-US" altLang="zh-CN" sz="2800" b="1" dirty="0"/>
              <a:t>2. But </a:t>
            </a:r>
            <a:r>
              <a:rPr lang="en-US" altLang="zh-CN" sz="2800" b="1" dirty="0">
                <a:solidFill>
                  <a:srgbClr val="FF0066"/>
                </a:solidFill>
              </a:rPr>
              <a:t>if </a:t>
            </a:r>
            <a:r>
              <a:rPr lang="en-US" altLang="zh-CN" sz="2800" b="1" dirty="0"/>
              <a:t>you keep trying, you can make progress quickly and find a lot of fun in learning it.</a:t>
            </a:r>
          </a:p>
          <a:p>
            <a:pPr eaLnBrk="1" hangingPunct="1">
              <a:spcBef>
                <a:spcPct val="50000"/>
              </a:spcBef>
            </a:pPr>
            <a:endParaRPr lang="en-US" altLang="zh-CN" sz="2800" b="1" dirty="0"/>
          </a:p>
          <a:p>
            <a:pPr eaLnBrk="1" hangingPunct="1">
              <a:spcBef>
                <a:spcPct val="50000"/>
              </a:spcBef>
            </a:pPr>
            <a:r>
              <a:rPr lang="en-US" altLang="zh-CN" sz="2800" b="1" dirty="0"/>
              <a:t>3. I can speak English with you </a:t>
            </a:r>
            <a:r>
              <a:rPr lang="en-US" altLang="zh-CN" sz="2800" b="1" u="sng" dirty="0">
                <a:solidFill>
                  <a:srgbClr val="FF0066"/>
                </a:solidFill>
              </a:rPr>
              <a:t>whenever</a:t>
            </a:r>
            <a:r>
              <a:rPr lang="en-US" altLang="zh-CN" sz="2800" b="1" dirty="0"/>
              <a:t> we meet.</a:t>
            </a:r>
          </a:p>
          <a:p>
            <a:pPr eaLnBrk="1" hangingPunct="1">
              <a:spcBef>
                <a:spcPct val="50000"/>
              </a:spcBef>
            </a:pPr>
            <a:endParaRPr lang="en-US" altLang="zh-CN" sz="2800" b="1" dirty="0"/>
          </a:p>
          <a:p>
            <a:pPr eaLnBrk="1" hangingPunct="1">
              <a:spcBef>
                <a:spcPct val="50000"/>
              </a:spcBef>
            </a:pPr>
            <a:endParaRPr lang="en-US" altLang="zh-CN" sz="2800" b="1" dirty="0"/>
          </a:p>
        </p:txBody>
      </p:sp>
      <p:sp>
        <p:nvSpPr>
          <p:cNvPr id="107525" name="Text Box 5"/>
          <p:cNvSpPr txBox="1">
            <a:spLocks noChangeArrowheads="1"/>
          </p:cNvSpPr>
          <p:nvPr/>
        </p:nvSpPr>
        <p:spPr bwMode="auto">
          <a:xfrm>
            <a:off x="3779838" y="4941888"/>
            <a:ext cx="352901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spcBef>
                <a:spcPct val="20000"/>
              </a:spcBef>
              <a:buFont typeface="Arial" panose="020B0604020202020204" pitchFamily="34" charset="0"/>
              <a:buNone/>
            </a:pPr>
            <a:endParaRPr lang="zh-CN" altLang="en-US" sz="2400">
              <a:solidFill>
                <a:srgbClr val="FF0066"/>
              </a:solidFill>
            </a:endParaRPr>
          </a:p>
        </p:txBody>
      </p:sp>
      <p:sp>
        <p:nvSpPr>
          <p:cNvPr id="107526" name="Text Box 6"/>
          <p:cNvSpPr txBox="1">
            <a:spLocks noChangeArrowheads="1"/>
          </p:cNvSpPr>
          <p:nvPr/>
        </p:nvSpPr>
        <p:spPr bwMode="auto">
          <a:xfrm>
            <a:off x="179388" y="1773238"/>
            <a:ext cx="8964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z="2400" b="1">
              <a:solidFill>
                <a:srgbClr val="0000CC"/>
              </a:solidFill>
            </a:endParaRPr>
          </a:p>
        </p:txBody>
      </p:sp>
      <p:sp>
        <p:nvSpPr>
          <p:cNvPr id="107529" name="Text Box 9"/>
          <p:cNvSpPr txBox="1">
            <a:spLocks noChangeArrowheads="1"/>
          </p:cNvSpPr>
          <p:nvPr/>
        </p:nvSpPr>
        <p:spPr bwMode="auto">
          <a:xfrm>
            <a:off x="1152525" y="5013325"/>
            <a:ext cx="79914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FF0066"/>
                </a:solidFill>
              </a:rPr>
              <a:t>no matter when = whenever </a:t>
            </a:r>
            <a:r>
              <a:rPr lang="zh-CN" altLang="en-US" sz="2800" b="1" dirty="0">
                <a:solidFill>
                  <a:srgbClr val="FF0066"/>
                </a:solidFill>
              </a:rPr>
              <a:t>不管什么时候</a:t>
            </a:r>
            <a:endParaRPr lang="en-US" altLang="zh-CN" sz="2800" b="1" dirty="0">
              <a:solidFill>
                <a:srgbClr val="FF0066"/>
              </a:solidFill>
            </a:endParaRPr>
          </a:p>
          <a:p>
            <a:r>
              <a:rPr lang="en-US" altLang="zh-CN" sz="2800" b="1" dirty="0">
                <a:solidFill>
                  <a:srgbClr val="FF0066"/>
                </a:solidFill>
              </a:rPr>
              <a:t>   whoever</a:t>
            </a:r>
            <a:r>
              <a:rPr lang="zh-CN" altLang="en-US" sz="2800" b="1" dirty="0">
                <a:solidFill>
                  <a:srgbClr val="FF0066"/>
                </a:solidFill>
              </a:rPr>
              <a:t>不管谁</a:t>
            </a:r>
            <a:r>
              <a:rPr lang="en-US" altLang="zh-CN" sz="2800" b="1" dirty="0">
                <a:solidFill>
                  <a:srgbClr val="FF0066"/>
                </a:solidFill>
              </a:rPr>
              <a:t>,  wherever</a:t>
            </a:r>
            <a:r>
              <a:rPr lang="zh-CN" altLang="en-US" sz="2800" b="1" dirty="0">
                <a:solidFill>
                  <a:srgbClr val="FF0066"/>
                </a:solidFill>
              </a:rPr>
              <a:t>不管哪儿 </a:t>
            </a:r>
          </a:p>
          <a:p>
            <a:r>
              <a:rPr lang="en-US" altLang="zh-CN" sz="2800" b="1" dirty="0">
                <a:solidFill>
                  <a:srgbClr val="FF0066"/>
                </a:solidFill>
              </a:rPr>
              <a:t>   = no  matter + </a:t>
            </a:r>
            <a:r>
              <a:rPr lang="zh-CN" altLang="en-US" sz="2800" b="1" dirty="0">
                <a:solidFill>
                  <a:srgbClr val="FF0066"/>
                </a:solidFill>
              </a:rPr>
              <a:t>疑问词</a:t>
            </a:r>
            <a:endParaRPr lang="zh-CN" alt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矩形 3"/>
          <p:cNvSpPr>
            <a:spLocks noChangeArrowheads="1"/>
          </p:cNvSpPr>
          <p:nvPr/>
        </p:nvSpPr>
        <p:spPr bwMode="auto">
          <a:xfrm>
            <a:off x="142875" y="142875"/>
            <a:ext cx="87868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0000CC"/>
                </a:solidFill>
                <a:latin typeface="Times New Roman" panose="02020603050405020304" pitchFamily="18" charset="0"/>
                <a:cs typeface="Times New Roman" panose="02020603050405020304" pitchFamily="18" charset="0"/>
              </a:rPr>
              <a:t>连接让步状语从句时，</a:t>
            </a:r>
            <a:r>
              <a:rPr lang="en-US" altLang="zh-CN" sz="3200" b="1" dirty="0">
                <a:solidFill>
                  <a:srgbClr val="0000CC"/>
                </a:solidFill>
                <a:latin typeface="Times New Roman" panose="02020603050405020304" pitchFamily="18" charset="0"/>
                <a:cs typeface="Times New Roman" panose="02020603050405020304" pitchFamily="18" charset="0"/>
              </a:rPr>
              <a:t>however, wherever ……</a:t>
            </a:r>
            <a:r>
              <a:rPr lang="zh-CN" altLang="en-US" sz="3200" b="1" dirty="0">
                <a:solidFill>
                  <a:srgbClr val="0000CC"/>
                </a:solidFill>
                <a:latin typeface="Times New Roman" panose="02020603050405020304" pitchFamily="18" charset="0"/>
                <a:cs typeface="Times New Roman" panose="02020603050405020304" pitchFamily="18" charset="0"/>
              </a:rPr>
              <a:t>之类的结构在口语中可用</a:t>
            </a:r>
            <a:r>
              <a:rPr lang="en-US" altLang="zh-CN" sz="3200" b="1" dirty="0">
                <a:solidFill>
                  <a:srgbClr val="0000CC"/>
                </a:solidFill>
                <a:latin typeface="Times New Roman" panose="02020603050405020304" pitchFamily="18" charset="0"/>
                <a:cs typeface="Times New Roman" panose="02020603050405020304" pitchFamily="18" charset="0"/>
              </a:rPr>
              <a:t>no matter how / where……</a:t>
            </a:r>
            <a:r>
              <a:rPr lang="zh-CN" altLang="en-US" sz="3200" b="1" dirty="0">
                <a:solidFill>
                  <a:srgbClr val="0000CC"/>
                </a:solidFill>
                <a:latin typeface="Times New Roman" panose="02020603050405020304" pitchFamily="18" charset="0"/>
                <a:cs typeface="Times New Roman" panose="02020603050405020304" pitchFamily="18" charset="0"/>
              </a:rPr>
              <a:t>结构替代。如：</a:t>
            </a:r>
          </a:p>
        </p:txBody>
      </p:sp>
      <p:sp>
        <p:nvSpPr>
          <p:cNvPr id="106499" name="矩形 5"/>
          <p:cNvSpPr>
            <a:spLocks noChangeArrowheads="1"/>
          </p:cNvSpPr>
          <p:nvPr/>
        </p:nvSpPr>
        <p:spPr bwMode="auto">
          <a:xfrm>
            <a:off x="285750" y="1643063"/>
            <a:ext cx="8572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CC0000"/>
                </a:solidFill>
                <a:latin typeface="Times New Roman" panose="02020603050405020304" pitchFamily="18" charset="0"/>
                <a:cs typeface="Times New Roman" panose="02020603050405020304" pitchFamily="18" charset="0"/>
              </a:rPr>
              <a:t>No matter who</a:t>
            </a:r>
            <a:r>
              <a:rPr lang="en-US" altLang="zh-CN" sz="3200" b="1" dirty="0">
                <a:latin typeface="Times New Roman" panose="02020603050405020304" pitchFamily="18" charset="0"/>
                <a:cs typeface="Times New Roman" panose="02020603050405020304" pitchFamily="18" charset="0"/>
              </a:rPr>
              <a:t> you are, you should obey the law.</a:t>
            </a:r>
          </a:p>
          <a:p>
            <a:r>
              <a:rPr lang="zh-CN" altLang="en-US" sz="3200" b="1" dirty="0">
                <a:latin typeface="Times New Roman" panose="02020603050405020304" pitchFamily="18" charset="0"/>
                <a:cs typeface="Times New Roman" panose="02020603050405020304" pitchFamily="18" charset="0"/>
              </a:rPr>
              <a:t>＝ </a:t>
            </a:r>
            <a:r>
              <a:rPr lang="en-US" altLang="zh-CN" sz="3200" b="1" dirty="0">
                <a:solidFill>
                  <a:srgbClr val="CC0000"/>
                </a:solidFill>
                <a:latin typeface="Times New Roman" panose="02020603050405020304" pitchFamily="18" charset="0"/>
                <a:cs typeface="Times New Roman" panose="02020603050405020304" pitchFamily="18" charset="0"/>
              </a:rPr>
              <a:t>Whoever</a:t>
            </a:r>
            <a:r>
              <a:rPr lang="en-US" altLang="zh-CN" sz="3200" b="1" dirty="0">
                <a:latin typeface="Times New Roman" panose="02020603050405020304" pitchFamily="18" charset="0"/>
                <a:cs typeface="Times New Roman" panose="02020603050405020304" pitchFamily="18" charset="0"/>
              </a:rPr>
              <a:t> you are, you should obey the law.</a:t>
            </a:r>
          </a:p>
          <a:p>
            <a:r>
              <a:rPr lang="en-US" altLang="zh-CN" sz="3200" b="1" dirty="0">
                <a:solidFill>
                  <a:srgbClr val="0000CC"/>
                </a:solidFill>
                <a:latin typeface="Times New Roman" panose="02020603050405020304" pitchFamily="18" charset="0"/>
                <a:cs typeface="Times New Roman" panose="02020603050405020304" pitchFamily="18" charset="0"/>
              </a:rPr>
              <a:t>No matter when</a:t>
            </a:r>
            <a:r>
              <a:rPr lang="en-US" altLang="zh-CN" sz="3200" b="1" dirty="0">
                <a:latin typeface="Times New Roman" panose="02020603050405020304" pitchFamily="18" charset="0"/>
                <a:cs typeface="Times New Roman" panose="02020603050405020304" pitchFamily="18" charset="0"/>
              </a:rPr>
              <a:t> he comes, he always brings some presents.</a:t>
            </a:r>
          </a:p>
          <a:p>
            <a:r>
              <a:rPr lang="zh-CN" altLang="en-US" sz="3200" b="1" dirty="0">
                <a:latin typeface="Times New Roman" panose="02020603050405020304" pitchFamily="18" charset="0"/>
                <a:cs typeface="Times New Roman" panose="02020603050405020304" pitchFamily="18" charset="0"/>
              </a:rPr>
              <a:t>＝ </a:t>
            </a:r>
            <a:r>
              <a:rPr lang="en-US" altLang="zh-CN" sz="3200" b="1" dirty="0">
                <a:solidFill>
                  <a:srgbClr val="0000CC"/>
                </a:solidFill>
                <a:latin typeface="Times New Roman" panose="02020603050405020304" pitchFamily="18" charset="0"/>
                <a:cs typeface="Times New Roman" panose="02020603050405020304" pitchFamily="18" charset="0"/>
              </a:rPr>
              <a:t>Whenever</a:t>
            </a:r>
            <a:r>
              <a:rPr lang="en-US" altLang="zh-CN" sz="3200" b="1" dirty="0">
                <a:latin typeface="Times New Roman" panose="02020603050405020304" pitchFamily="18" charset="0"/>
                <a:cs typeface="Times New Roman" panose="02020603050405020304" pitchFamily="18" charset="0"/>
              </a:rPr>
              <a:t> he comes, he always brings some presents.</a:t>
            </a:r>
          </a:p>
          <a:p>
            <a:r>
              <a:rPr lang="en-US" altLang="zh-CN" sz="3200" b="1" dirty="0">
                <a:solidFill>
                  <a:srgbClr val="FF0066"/>
                </a:solidFill>
                <a:latin typeface="Times New Roman" panose="02020603050405020304" pitchFamily="18" charset="0"/>
                <a:cs typeface="Times New Roman" panose="02020603050405020304" pitchFamily="18" charset="0"/>
              </a:rPr>
              <a:t>Wherever </a:t>
            </a:r>
            <a:r>
              <a:rPr lang="en-US" altLang="zh-CN" sz="3200" b="1" dirty="0">
                <a:latin typeface="Times New Roman" panose="02020603050405020304" pitchFamily="18" charset="0"/>
                <a:cs typeface="Times New Roman" panose="02020603050405020304" pitchFamily="18" charset="0"/>
              </a:rPr>
              <a:t>you are, you can hear people speaking English.</a:t>
            </a:r>
          </a:p>
          <a:p>
            <a:r>
              <a:rPr lang="zh-CN" altLang="en-US" sz="3200" b="1" dirty="0">
                <a:latin typeface="Times New Roman" panose="02020603050405020304" pitchFamily="18" charset="0"/>
                <a:cs typeface="Times New Roman" panose="02020603050405020304" pitchFamily="18" charset="0"/>
              </a:rPr>
              <a:t>＝ </a:t>
            </a:r>
            <a:r>
              <a:rPr lang="en-US" altLang="zh-CN" sz="3200" b="1" dirty="0">
                <a:solidFill>
                  <a:srgbClr val="FF0066"/>
                </a:solidFill>
                <a:latin typeface="Times New Roman" panose="02020603050405020304" pitchFamily="18" charset="0"/>
                <a:cs typeface="Times New Roman" panose="02020603050405020304" pitchFamily="18" charset="0"/>
              </a:rPr>
              <a:t>No matter where</a:t>
            </a:r>
            <a:r>
              <a:rPr lang="en-US" altLang="zh-CN" sz="3200" b="1" dirty="0">
                <a:latin typeface="Times New Roman" panose="02020603050405020304" pitchFamily="18" charset="0"/>
                <a:cs typeface="Times New Roman" panose="02020603050405020304" pitchFamily="18" charset="0"/>
              </a:rPr>
              <a:t> you are, you can hear people speaking English.</a:t>
            </a:r>
            <a:endParaRPr lang="zh-CN"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decel="50000" fill="hold">
                                          <p:stCondLst>
                                            <p:cond delay="0"/>
                                          </p:stCondLst>
                                        </p:cTn>
                                        <p:tgtEl>
                                          <p:spTgt spid="1064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64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6498"/>
                                        </p:tgtEl>
                                        <p:attrNameLst>
                                          <p:attrName>ppt_w</p:attrName>
                                        </p:attrNameLst>
                                      </p:cBhvr>
                                      <p:tavLst>
                                        <p:tav tm="0">
                                          <p:val>
                                            <p:strVal val="#ppt_w*.05"/>
                                          </p:val>
                                        </p:tav>
                                        <p:tav tm="100000">
                                          <p:val>
                                            <p:strVal val="#ppt_w"/>
                                          </p:val>
                                        </p:tav>
                                      </p:tavLst>
                                    </p:anim>
                                    <p:anim calcmode="lin" valueType="num">
                                      <p:cBhvr>
                                        <p:cTn id="10" dur="1000" fill="hold"/>
                                        <p:tgtEl>
                                          <p:spTgt spid="1064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64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64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64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6498"/>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106499"/>
                                        </p:tgtEl>
                                        <p:attrNameLst>
                                          <p:attrName>style.visibility</p:attrName>
                                        </p:attrNameLst>
                                      </p:cBhvr>
                                      <p:to>
                                        <p:strVal val="visible"/>
                                      </p:to>
                                    </p:set>
                                    <p:anim calcmode="lin" valueType="num">
                                      <p:cBhvr>
                                        <p:cTn id="19" dur="500" fill="hold"/>
                                        <p:tgtEl>
                                          <p:spTgt spid="106499"/>
                                        </p:tgtEl>
                                        <p:attrNameLst>
                                          <p:attrName>ppt_w</p:attrName>
                                        </p:attrNameLst>
                                      </p:cBhvr>
                                      <p:tavLst>
                                        <p:tav tm="0">
                                          <p:val>
                                            <p:strVal val="#ppt_w*0.05"/>
                                          </p:val>
                                        </p:tav>
                                        <p:tav tm="100000">
                                          <p:val>
                                            <p:strVal val="#ppt_w"/>
                                          </p:val>
                                        </p:tav>
                                      </p:tavLst>
                                    </p:anim>
                                    <p:anim calcmode="lin" valueType="num">
                                      <p:cBhvr>
                                        <p:cTn id="20" dur="500" fill="hold"/>
                                        <p:tgtEl>
                                          <p:spTgt spid="106499"/>
                                        </p:tgtEl>
                                        <p:attrNameLst>
                                          <p:attrName>ppt_h</p:attrName>
                                        </p:attrNameLst>
                                      </p:cBhvr>
                                      <p:tavLst>
                                        <p:tav tm="0">
                                          <p:val>
                                            <p:strVal val="#ppt_h"/>
                                          </p:val>
                                        </p:tav>
                                        <p:tav tm="100000">
                                          <p:val>
                                            <p:strVal val="#ppt_h"/>
                                          </p:val>
                                        </p:tav>
                                      </p:tavLst>
                                    </p:anim>
                                    <p:anim calcmode="lin" valueType="num">
                                      <p:cBhvr>
                                        <p:cTn id="21" dur="500" fill="hold"/>
                                        <p:tgtEl>
                                          <p:spTgt spid="106499"/>
                                        </p:tgtEl>
                                        <p:attrNameLst>
                                          <p:attrName>ppt_x</p:attrName>
                                        </p:attrNameLst>
                                      </p:cBhvr>
                                      <p:tavLst>
                                        <p:tav tm="0">
                                          <p:val>
                                            <p:strVal val="#ppt_x-.2"/>
                                          </p:val>
                                        </p:tav>
                                        <p:tav tm="100000">
                                          <p:val>
                                            <p:strVal val="#ppt_x"/>
                                          </p:val>
                                        </p:tav>
                                      </p:tavLst>
                                    </p:anim>
                                    <p:anim calcmode="lin" valueType="num">
                                      <p:cBhvr>
                                        <p:cTn id="22" dur="500" fill="hold"/>
                                        <p:tgtEl>
                                          <p:spTgt spid="106499"/>
                                        </p:tgtEl>
                                        <p:attrNameLst>
                                          <p:attrName>ppt_y</p:attrName>
                                        </p:attrNameLst>
                                      </p:cBhvr>
                                      <p:tavLst>
                                        <p:tav tm="0">
                                          <p:val>
                                            <p:strVal val="#ppt_y"/>
                                          </p:val>
                                        </p:tav>
                                        <p:tav tm="100000">
                                          <p:val>
                                            <p:strVal val="#ppt_y"/>
                                          </p:val>
                                        </p:tav>
                                      </p:tavLst>
                                    </p:anim>
                                    <p:animEffect transition="in" filter="fade">
                                      <p:cBhvr>
                                        <p:cTn id="23"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23850" y="188913"/>
            <a:ext cx="7448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600" b="1">
                <a:solidFill>
                  <a:srgbClr val="FF0000"/>
                </a:solidFill>
                <a:latin typeface="Times New Roman" panose="02020603050405020304" pitchFamily="18" charset="0"/>
              </a:rPr>
              <a:t>6. Read and predict which words the </a:t>
            </a:r>
          </a:p>
          <a:p>
            <a:r>
              <a:rPr kumimoji="1" lang="en-US" altLang="zh-CN" sz="3600" b="1">
                <a:solidFill>
                  <a:srgbClr val="FF0000"/>
                </a:solidFill>
                <a:latin typeface="Times New Roman" panose="02020603050405020304" pitchFamily="18" charset="0"/>
              </a:rPr>
              <a:t>speaker is likely to stress</a:t>
            </a:r>
          </a:p>
        </p:txBody>
      </p:sp>
      <p:sp>
        <p:nvSpPr>
          <p:cNvPr id="101379" name="Rectangle 3"/>
          <p:cNvSpPr>
            <a:spLocks noChangeArrowheads="1"/>
          </p:cNvSpPr>
          <p:nvPr/>
        </p:nvSpPr>
        <p:spPr bwMode="auto">
          <a:xfrm>
            <a:off x="250825" y="2420938"/>
            <a:ext cx="8461375"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endParaRPr kumimoji="1" lang="en-US" altLang="zh-CN" sz="3600" b="1">
              <a:latin typeface="Times New Roman" panose="02020603050405020304" pitchFamily="18" charset="0"/>
            </a:endParaRPr>
          </a:p>
        </p:txBody>
      </p:sp>
      <p:sp>
        <p:nvSpPr>
          <p:cNvPr id="101381" name="Text Box 5"/>
          <p:cNvSpPr txBox="1">
            <a:spLocks noChangeArrowheads="1"/>
          </p:cNvSpPr>
          <p:nvPr/>
        </p:nvSpPr>
        <p:spPr bwMode="auto">
          <a:xfrm>
            <a:off x="611188" y="2060575"/>
            <a:ext cx="7993062"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0000CC"/>
                </a:solidFill>
              </a:rPr>
              <a:t>   </a:t>
            </a:r>
            <a:r>
              <a:rPr lang="en-US" altLang="zh-CN" sz="3600" b="1">
                <a:solidFill>
                  <a:srgbClr val="0000CC"/>
                </a:solidFill>
              </a:rPr>
              <a:t>English is difficult to learn at the beginning. But if you keep trying, you can make progress quickly and find a lot of fun in learning it. I hope I can continue to make progress next year.</a:t>
            </a:r>
            <a:endParaRPr lang="zh-CN" altLang="en-US" sz="3600">
              <a:solidFill>
                <a:srgbClr val="0000CC"/>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blinds(horizontal)">
                                      <p:cBhvr>
                                        <p:cTn id="7" dur="500"/>
                                        <p:tgtEl>
                                          <p:spTgt spid="10137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101379"/>
                                        </p:tgtEl>
                                        <p:attrNameLst>
                                          <p:attrName>style.visibility</p:attrName>
                                        </p:attrNameLst>
                                      </p:cBhvr>
                                      <p:to>
                                        <p:strVal val="visible"/>
                                      </p:to>
                                    </p:set>
                                    <p:animEffect transition="in" filter="strips(downRight)">
                                      <p:cBhvr>
                                        <p:cTn id="12" dur="10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15925" y="692150"/>
            <a:ext cx="822483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en-US" altLang="zh-CN" sz="3400" b="1">
                <a:solidFill>
                  <a:srgbClr val="FF0000"/>
                </a:solidFill>
                <a:latin typeface="Times New Roman" panose="02020603050405020304" pitchFamily="18" charset="0"/>
              </a:rPr>
              <a:t>8. Read the paragraph aloud. </a:t>
            </a:r>
          </a:p>
          <a:p>
            <a:pPr>
              <a:lnSpc>
                <a:spcPct val="120000"/>
              </a:lnSpc>
            </a:pPr>
            <a:r>
              <a:rPr kumimoji="1" lang="en-US" altLang="zh-CN" sz="3400" b="1">
                <a:solidFill>
                  <a:srgbClr val="FF0000"/>
                </a:solidFill>
                <a:latin typeface="Times New Roman" panose="02020603050405020304" pitchFamily="18" charset="0"/>
              </a:rPr>
              <a:t>Make sure you stress the important words.</a:t>
            </a:r>
            <a:endParaRPr kumimoji="1" lang="zh-CN" altLang="en-US" sz="3400" b="1">
              <a:solidFill>
                <a:srgbClr val="FF0000"/>
              </a:solidFill>
              <a:latin typeface="Times New Roman" panose="02020603050405020304" pitchFamily="18" charset="0"/>
            </a:endParaRPr>
          </a:p>
        </p:txBody>
      </p:sp>
      <p:sp>
        <p:nvSpPr>
          <p:cNvPr id="100355" name="Rectangle 3"/>
          <p:cNvSpPr>
            <a:spLocks noChangeArrowheads="1"/>
          </p:cNvSpPr>
          <p:nvPr/>
        </p:nvSpPr>
        <p:spPr bwMode="auto">
          <a:xfrm>
            <a:off x="466725" y="1989138"/>
            <a:ext cx="8426450"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1" lang="en-US" altLang="zh-CN" sz="3400" b="1" dirty="0">
                <a:latin typeface="Times New Roman" panose="02020603050405020304" pitchFamily="18" charset="0"/>
              </a:rPr>
              <a:t>Well, I went to an English corner once, and there were some people who didn’t speak English very well. But they were happy to try, and other people, including some English speaker  from the UK and the USA, were happy to talk to them</a:t>
            </a:r>
            <a:r>
              <a:rPr kumimoji="1" lang="en-US" altLang="zh-CN" sz="3400" b="1" dirty="0" smtClean="0">
                <a:latin typeface="Times New Roman" panose="02020603050405020304" pitchFamily="18" charset="0"/>
              </a:rPr>
              <a:t>. </a:t>
            </a:r>
            <a:endParaRPr kumimoji="1" lang="en-US" altLang="zh-CN" sz="3400" b="1" dirty="0">
              <a:latin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wipe(up)">
                                      <p:cBhvr>
                                        <p:cTn id="7" dur="10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randombar(horizontal)">
                                      <p:cBhvr>
                                        <p:cTn id="12"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a:xfrm>
            <a:off x="0" y="381000"/>
            <a:ext cx="9144000" cy="1752600"/>
          </a:xfrm>
          <a:noFill/>
          <a:extLst>
            <a:ext uri="{909E8E84-426E-40DD-AFC4-6F175D3DCCD1}">
              <a14:hiddenFill xmlns:a14="http://schemas.microsoft.com/office/drawing/2010/main">
                <a:solidFill>
                  <a:schemeClr val="accent2"/>
                </a:solidFill>
              </a14:hiddenFill>
            </a:ext>
          </a:extLst>
        </p:spPr>
        <p:txBody>
          <a:bodyPr/>
          <a:lstStyle/>
          <a:p>
            <a:r>
              <a:rPr lang="en-US" altLang="zh-CN" sz="5400" b="1" i="1" dirty="0" smtClean="0">
                <a:solidFill>
                  <a:srgbClr val="FF0066"/>
                </a:solidFill>
                <a:latin typeface="Comic Sans MS" panose="030F0702030302020204" pitchFamily="66" charset="0"/>
              </a:rPr>
              <a:t>Small Quiz</a:t>
            </a:r>
          </a:p>
        </p:txBody>
      </p:sp>
      <p:sp>
        <p:nvSpPr>
          <p:cNvPr id="116739" name="Rectangle 3"/>
          <p:cNvSpPr>
            <a:spLocks noGrp="1"/>
          </p:cNvSpPr>
          <p:nvPr>
            <p:ph type="body" idx="1"/>
          </p:nvPr>
        </p:nvSpPr>
        <p:spPr>
          <a:xfrm>
            <a:off x="0" y="2276475"/>
            <a:ext cx="9144000" cy="3981450"/>
          </a:xfrm>
          <a:noFill/>
          <a:extLst>
            <a:ext uri="{909E8E84-426E-40DD-AFC4-6F175D3DCCD1}">
              <a14:hiddenFill xmlns:a14="http://schemas.microsoft.com/office/drawing/2010/main">
                <a:solidFill>
                  <a:schemeClr val="accent2"/>
                </a:solidFill>
              </a14:hiddenFill>
            </a:ext>
          </a:extLst>
        </p:spPr>
        <p:txBody>
          <a:bodyPr/>
          <a:lstStyle/>
          <a:p>
            <a:r>
              <a:rPr lang="en-US" altLang="zh-CN" sz="3600" b="1" dirty="0" smtClean="0">
                <a:solidFill>
                  <a:schemeClr val="tx2"/>
                </a:solidFill>
                <a:latin typeface="Comic Sans MS" panose="030F0702030302020204" pitchFamily="66" charset="0"/>
              </a:rPr>
              <a:t>Let’s do a small quiz to tell the national flags of different countries, and find out the languages spoken in these countries.</a:t>
            </a:r>
          </a:p>
          <a:p>
            <a:pPr>
              <a:buFont typeface="Arial" panose="020B0604020202020204" pitchFamily="34" charset="0"/>
              <a:buNone/>
            </a:pPr>
            <a:r>
              <a:rPr lang="en-US" altLang="zh-CN" sz="3600" b="1" dirty="0" smtClean="0">
                <a:solidFill>
                  <a:schemeClr val="tx2"/>
                </a:solidFill>
                <a:latin typeface="Comic Sans MS" panose="030F0702030302020204"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USA_Independence_Day_wallpaper_2007">
            <a:hlinkClick r:id="rId3"/>
          </p:cNvPr>
          <p:cNvPicPr>
            <a:picLocks noChangeAspect="1" noChangeArrowheads="1"/>
          </p:cNvPicPr>
          <p:nvPr/>
        </p:nvPicPr>
        <p:blipFill>
          <a:blip r:embed="rId4" cstate="email"/>
          <a:srcRect/>
          <a:stretch>
            <a:fillRect/>
          </a:stretch>
        </p:blipFill>
        <p:spPr bwMode="auto">
          <a:xfrm>
            <a:off x="4500563" y="908050"/>
            <a:ext cx="4392612" cy="3825875"/>
          </a:xfrm>
          <a:prstGeom prst="rect">
            <a:avLst/>
          </a:prstGeom>
          <a:noFill/>
          <a:extLst>
            <a:ext uri="{909E8E84-426E-40DD-AFC4-6F175D3DCCD1}">
              <a14:hiddenFill xmlns:a14="http://schemas.microsoft.com/office/drawing/2010/main">
                <a:solidFill>
                  <a:srgbClr val="FFFFFF"/>
                </a:solidFill>
              </a14:hiddenFill>
            </a:ext>
          </a:extLst>
        </p:spPr>
      </p:pic>
      <p:sp>
        <p:nvSpPr>
          <p:cNvPr id="43011" name="Rectangle 3"/>
          <p:cNvSpPr>
            <a:spLocks noGrp="1"/>
          </p:cNvSpPr>
          <p:nvPr>
            <p:ph type="title"/>
          </p:nvPr>
        </p:nvSpPr>
        <p:spPr>
          <a:xfrm>
            <a:off x="468313" y="0"/>
            <a:ext cx="8229600" cy="1143000"/>
          </a:xfrm>
        </p:spPr>
        <p:txBody>
          <a:bodyPr/>
          <a:lstStyle/>
          <a:p>
            <a:r>
              <a:rPr lang="en-US" altLang="zh-CN" sz="4800" b="1" dirty="0" smtClean="0"/>
              <a:t>in the USA--</a:t>
            </a:r>
            <a:r>
              <a:rPr lang="en-US" altLang="zh-CN" sz="4800" b="1" dirty="0" smtClean="0">
                <a:solidFill>
                  <a:srgbClr val="FF0066"/>
                </a:solidFill>
              </a:rPr>
              <a:t>American</a:t>
            </a:r>
          </a:p>
        </p:txBody>
      </p:sp>
      <p:graphicFrame>
        <p:nvGraphicFramePr>
          <p:cNvPr id="43026" name="Object 18"/>
          <p:cNvGraphicFramePr>
            <a:graphicFrameLocks noGrp="1" noChangeAspect="1"/>
          </p:cNvGraphicFramePr>
          <p:nvPr>
            <p:ph sz="half" idx="1"/>
          </p:nvPr>
        </p:nvGraphicFramePr>
        <p:xfrm>
          <a:off x="5219700" y="4292600"/>
          <a:ext cx="2324100" cy="1552575"/>
        </p:xfrm>
        <a:graphic>
          <a:graphicData uri="http://schemas.openxmlformats.org/presentationml/2006/ole">
            <mc:AlternateContent xmlns:mc="http://schemas.openxmlformats.org/markup-compatibility/2006">
              <mc:Choice xmlns:v="urn:schemas-microsoft-com:vml" Requires="v">
                <p:oleObj spid="_x0000_s43038" name="Photo Editor 照片" r:id="rId5" imgW="2324100" imgH="1552575" progId="MSPhotoEd.3">
                  <p:embed/>
                </p:oleObj>
              </mc:Choice>
              <mc:Fallback>
                <p:oleObj name="Photo Editor 照片" r:id="rId5" imgW="2324100" imgH="1552575" progId="MSPhotoEd.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4292600"/>
                        <a:ext cx="232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3" name="Text Box 5"/>
          <p:cNvSpPr txBox="1">
            <a:spLocks noChangeArrowheads="1"/>
          </p:cNvSpPr>
          <p:nvPr/>
        </p:nvSpPr>
        <p:spPr bwMode="auto">
          <a:xfrm>
            <a:off x="179388" y="1268413"/>
            <a:ext cx="4356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t>in Great Britain</a:t>
            </a:r>
          </a:p>
          <a:p>
            <a:pPr>
              <a:spcBef>
                <a:spcPct val="50000"/>
              </a:spcBef>
            </a:pPr>
            <a:r>
              <a:rPr lang="en-US" altLang="zh-CN" sz="3200" b="1" dirty="0"/>
              <a:t>—</a:t>
            </a:r>
            <a:r>
              <a:rPr lang="en-US" altLang="zh-CN" sz="3200" b="1" dirty="0">
                <a:solidFill>
                  <a:srgbClr val="FF0066"/>
                </a:solidFill>
              </a:rPr>
              <a:t>English/British</a:t>
            </a:r>
            <a:endParaRPr lang="zh-CN" altLang="en-US" sz="3200" b="1" dirty="0">
              <a:solidFill>
                <a:srgbClr val="FF0066"/>
              </a:solidFill>
            </a:endParaRPr>
          </a:p>
        </p:txBody>
      </p:sp>
      <p:sp>
        <p:nvSpPr>
          <p:cNvPr id="43014" name="Text Box 6"/>
          <p:cNvSpPr txBox="1">
            <a:spLocks noChangeArrowheads="1"/>
          </p:cNvSpPr>
          <p:nvPr/>
        </p:nvSpPr>
        <p:spPr bwMode="auto">
          <a:xfrm>
            <a:off x="250825" y="2781300"/>
            <a:ext cx="4249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t>in</a:t>
            </a:r>
            <a:r>
              <a:rPr lang="en-US" altLang="zh-CN" sz="3200" dirty="0"/>
              <a:t> </a:t>
            </a:r>
            <a:r>
              <a:rPr lang="en-US" altLang="zh-CN" sz="3200" b="1" dirty="0"/>
              <a:t>Canada--</a:t>
            </a:r>
            <a:r>
              <a:rPr lang="en-US" altLang="zh-CN" sz="3200" b="1" dirty="0">
                <a:solidFill>
                  <a:srgbClr val="FF0066"/>
                </a:solidFill>
              </a:rPr>
              <a:t>Canadian</a:t>
            </a:r>
            <a:endParaRPr lang="zh-CN" altLang="en-US" sz="3200" b="1" dirty="0">
              <a:solidFill>
                <a:srgbClr val="FF0066"/>
              </a:solidFill>
            </a:endParaRPr>
          </a:p>
        </p:txBody>
      </p:sp>
      <p:sp>
        <p:nvSpPr>
          <p:cNvPr id="43015" name="Text Box 7"/>
          <p:cNvSpPr txBox="1">
            <a:spLocks noChangeArrowheads="1"/>
          </p:cNvSpPr>
          <p:nvPr/>
        </p:nvSpPr>
        <p:spPr bwMode="auto">
          <a:xfrm>
            <a:off x="468313" y="3644900"/>
            <a:ext cx="3889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dirty="0"/>
              <a:t>in Australia --</a:t>
            </a:r>
            <a:r>
              <a:rPr lang="en-US" altLang="zh-CN" sz="3200" b="1" dirty="0">
                <a:solidFill>
                  <a:srgbClr val="FF0066"/>
                </a:solidFill>
              </a:rPr>
              <a:t>Australian</a:t>
            </a:r>
            <a:endParaRPr lang="zh-CN" altLang="en-US" sz="3200" b="1" dirty="0">
              <a:solidFill>
                <a:srgbClr val="FF0066"/>
              </a:solidFill>
            </a:endParaRPr>
          </a:p>
        </p:txBody>
      </p:sp>
      <p:sp>
        <p:nvSpPr>
          <p:cNvPr id="43016" name="Text Box 8"/>
          <p:cNvSpPr txBox="1">
            <a:spLocks noChangeArrowheads="1"/>
          </p:cNvSpPr>
          <p:nvPr/>
        </p:nvSpPr>
        <p:spPr bwMode="auto">
          <a:xfrm>
            <a:off x="323850" y="4652963"/>
            <a:ext cx="3743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a:t>in</a:t>
            </a:r>
            <a:r>
              <a:rPr lang="en-US" altLang="zh-CN" sz="3200"/>
              <a:t> </a:t>
            </a:r>
            <a:r>
              <a:rPr lang="en-US" altLang="zh-CN" sz="3200" b="1"/>
              <a:t>New Zealand</a:t>
            </a:r>
            <a:endParaRPr lang="zh-CN" altLang="en-US" sz="3200" b="1"/>
          </a:p>
        </p:txBody>
      </p:sp>
      <p:sp>
        <p:nvSpPr>
          <p:cNvPr id="43017" name="Text Box 9"/>
          <p:cNvSpPr txBox="1">
            <a:spLocks noChangeArrowheads="1"/>
          </p:cNvSpPr>
          <p:nvPr/>
        </p:nvSpPr>
        <p:spPr bwMode="auto">
          <a:xfrm>
            <a:off x="3995738" y="4076700"/>
            <a:ext cx="4176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p>
        </p:txBody>
      </p:sp>
      <p:pic>
        <p:nvPicPr>
          <p:cNvPr id="43018" name="Picture 10" descr="1222473">
            <a:hlinkClick r:id="rId7"/>
          </p:cNvPr>
          <p:cNvPicPr>
            <a:picLocks noChangeAspect="1" noChangeArrowheads="1"/>
          </p:cNvPicPr>
          <p:nvPr/>
        </p:nvPicPr>
        <p:blipFill>
          <a:blip r:embed="rId8" cstate="email"/>
          <a:srcRect/>
          <a:stretch>
            <a:fillRect/>
          </a:stretch>
        </p:blipFill>
        <p:spPr bwMode="auto">
          <a:xfrm>
            <a:off x="4643438" y="1412875"/>
            <a:ext cx="4103687" cy="3965575"/>
          </a:xfrm>
          <a:prstGeom prst="rect">
            <a:avLst/>
          </a:prstGeom>
          <a:noFill/>
          <a:extLst>
            <a:ext uri="{909E8E84-426E-40DD-AFC4-6F175D3DCCD1}">
              <a14:hiddenFill xmlns:a14="http://schemas.microsoft.com/office/drawing/2010/main">
                <a:solidFill>
                  <a:srgbClr val="FFFFFF"/>
                </a:solidFill>
              </a14:hiddenFill>
            </a:ext>
          </a:extLst>
        </p:spPr>
      </p:pic>
      <p:sp>
        <p:nvSpPr>
          <p:cNvPr id="43019" name="Text Box 11"/>
          <p:cNvSpPr txBox="1">
            <a:spLocks noChangeArrowheads="1"/>
          </p:cNvSpPr>
          <p:nvPr/>
        </p:nvSpPr>
        <p:spPr bwMode="auto">
          <a:xfrm>
            <a:off x="4067175" y="3860800"/>
            <a:ext cx="4681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p>
        </p:txBody>
      </p:sp>
      <p:pic>
        <p:nvPicPr>
          <p:cNvPr id="43020" name="Picture 12" descr="f1eb67dce133e6f88c102902">
            <a:hlinkClick r:id="rId9"/>
          </p:cNvPr>
          <p:cNvPicPr>
            <a:picLocks noChangeAspect="1" noChangeArrowheads="1"/>
          </p:cNvPicPr>
          <p:nvPr/>
        </p:nvPicPr>
        <p:blipFill>
          <a:blip r:embed="rId10" cstate="email"/>
          <a:srcRect/>
          <a:stretch>
            <a:fillRect/>
          </a:stretch>
        </p:blipFill>
        <p:spPr bwMode="auto">
          <a:xfrm>
            <a:off x="4284663" y="1989138"/>
            <a:ext cx="4564062" cy="3625850"/>
          </a:xfrm>
          <a:prstGeom prst="rect">
            <a:avLst/>
          </a:prstGeom>
          <a:noFill/>
          <a:extLst>
            <a:ext uri="{909E8E84-426E-40DD-AFC4-6F175D3DCCD1}">
              <a14:hiddenFill xmlns:a14="http://schemas.microsoft.com/office/drawing/2010/main">
                <a:solidFill>
                  <a:srgbClr val="FFFFFF"/>
                </a:solidFill>
              </a14:hiddenFill>
            </a:ext>
          </a:extLst>
        </p:spPr>
      </p:pic>
      <p:sp>
        <p:nvSpPr>
          <p:cNvPr id="43021" name="Text Box 13"/>
          <p:cNvSpPr txBox="1">
            <a:spLocks noChangeArrowheads="1"/>
          </p:cNvSpPr>
          <p:nvPr/>
        </p:nvSpPr>
        <p:spPr bwMode="auto">
          <a:xfrm>
            <a:off x="4643438" y="3789363"/>
            <a:ext cx="4176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p>
        </p:txBody>
      </p:sp>
      <p:pic>
        <p:nvPicPr>
          <p:cNvPr id="43022" name="Picture 14" descr="6479284844488">
            <a:hlinkClick r:id="rId11"/>
          </p:cNvPr>
          <p:cNvPicPr>
            <a:picLocks noChangeAspect="1" noChangeArrowheads="1"/>
          </p:cNvPicPr>
          <p:nvPr/>
        </p:nvPicPr>
        <p:blipFill>
          <a:blip r:embed="rId12" cstate="email"/>
          <a:srcRect/>
          <a:stretch>
            <a:fillRect/>
          </a:stretch>
        </p:blipFill>
        <p:spPr bwMode="auto">
          <a:xfrm>
            <a:off x="4643438" y="2565400"/>
            <a:ext cx="4343400" cy="3536950"/>
          </a:xfrm>
          <a:prstGeom prst="rect">
            <a:avLst/>
          </a:prstGeom>
          <a:noFill/>
          <a:extLst>
            <a:ext uri="{909E8E84-426E-40DD-AFC4-6F175D3DCCD1}">
              <a14:hiddenFill xmlns:a14="http://schemas.microsoft.com/office/drawing/2010/main">
                <a:solidFill>
                  <a:srgbClr val="FFFFFF"/>
                </a:solidFill>
              </a14:hiddenFill>
            </a:ext>
          </a:extLst>
        </p:spPr>
      </p:pic>
      <p:sp>
        <p:nvSpPr>
          <p:cNvPr id="43023" name="Text Box 15"/>
          <p:cNvSpPr txBox="1">
            <a:spLocks noChangeArrowheads="1"/>
          </p:cNvSpPr>
          <p:nvPr/>
        </p:nvSpPr>
        <p:spPr bwMode="auto">
          <a:xfrm>
            <a:off x="3708400" y="4292600"/>
            <a:ext cx="345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p>
        </p:txBody>
      </p:sp>
      <p:pic>
        <p:nvPicPr>
          <p:cNvPr id="43024" name="Picture 16" descr="76509819">
            <a:hlinkClick r:id="rId13"/>
          </p:cNvPr>
          <p:cNvPicPr>
            <a:picLocks noChangeAspect="1" noChangeArrowheads="1"/>
          </p:cNvPicPr>
          <p:nvPr/>
        </p:nvPicPr>
        <p:blipFill>
          <a:blip r:embed="rId14"/>
          <a:srcRect/>
          <a:stretch>
            <a:fillRect/>
          </a:stretch>
        </p:blipFill>
        <p:spPr bwMode="auto">
          <a:xfrm>
            <a:off x="4643438" y="3213100"/>
            <a:ext cx="4268787" cy="3327400"/>
          </a:xfrm>
          <a:prstGeom prst="rect">
            <a:avLst/>
          </a:prstGeom>
          <a:noFill/>
          <a:extLst>
            <a:ext uri="{909E8E84-426E-40DD-AFC4-6F175D3DCCD1}">
              <a14:hiddenFill xmlns:a14="http://schemas.microsoft.com/office/drawing/2010/main">
                <a:solidFill>
                  <a:srgbClr val="FFFFFF"/>
                </a:solidFill>
              </a14:hiddenFill>
            </a:ext>
          </a:extLst>
        </p:spPr>
      </p:pic>
      <p:sp>
        <p:nvSpPr>
          <p:cNvPr id="43025" name="Text Box 17"/>
          <p:cNvSpPr txBox="1">
            <a:spLocks noChangeArrowheads="1"/>
          </p:cNvSpPr>
          <p:nvPr/>
        </p:nvSpPr>
        <p:spPr bwMode="auto">
          <a:xfrm>
            <a:off x="539750" y="5734050"/>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p>
        </p:txBody>
      </p:sp>
    </p:spTree>
  </p:cSld>
  <p:clrMapOvr>
    <a:masterClrMapping/>
  </p:clrMapOvr>
  <p:transition spd="med" advClick="0" advTm="5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blinds(horizontal)">
                                      <p:cBhvr>
                                        <p:cTn id="12" dur="500"/>
                                        <p:tgtEl>
                                          <p:spTgt spid="430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018"/>
                                        </p:tgtEl>
                                        <p:attrNameLst>
                                          <p:attrName>style.visibility</p:attrName>
                                        </p:attrNameLst>
                                      </p:cBhvr>
                                      <p:to>
                                        <p:strVal val="visible"/>
                                      </p:to>
                                    </p:set>
                                    <p:animEffect transition="in" filter="blinds(horizontal)">
                                      <p:cBhvr>
                                        <p:cTn id="17" dur="500"/>
                                        <p:tgtEl>
                                          <p:spTgt spid="430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14"/>
                                        </p:tgtEl>
                                        <p:attrNameLst>
                                          <p:attrName>style.visibility</p:attrName>
                                        </p:attrNameLst>
                                      </p:cBhvr>
                                      <p:to>
                                        <p:strVal val="visible"/>
                                      </p:to>
                                    </p:set>
                                    <p:animEffect transition="in" filter="blinds(horizontal)">
                                      <p:cBhvr>
                                        <p:cTn id="22" dur="500"/>
                                        <p:tgtEl>
                                          <p:spTgt spid="430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020"/>
                                        </p:tgtEl>
                                        <p:attrNameLst>
                                          <p:attrName>style.visibility</p:attrName>
                                        </p:attrNameLst>
                                      </p:cBhvr>
                                      <p:to>
                                        <p:strVal val="visible"/>
                                      </p:to>
                                    </p:set>
                                    <p:animEffect transition="in" filter="blinds(horizontal)">
                                      <p:cBhvr>
                                        <p:cTn id="27" dur="500"/>
                                        <p:tgtEl>
                                          <p:spTgt spid="430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3015"/>
                                        </p:tgtEl>
                                        <p:attrNameLst>
                                          <p:attrName>style.visibility</p:attrName>
                                        </p:attrNameLst>
                                      </p:cBhvr>
                                      <p:to>
                                        <p:strVal val="visible"/>
                                      </p:to>
                                    </p:set>
                                    <p:animEffect transition="in" filter="blinds(horizontal)">
                                      <p:cBhvr>
                                        <p:cTn id="32" dur="500"/>
                                        <p:tgtEl>
                                          <p:spTgt spid="430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3022"/>
                                        </p:tgtEl>
                                        <p:attrNameLst>
                                          <p:attrName>style.visibility</p:attrName>
                                        </p:attrNameLst>
                                      </p:cBhvr>
                                      <p:to>
                                        <p:strVal val="visible"/>
                                      </p:to>
                                    </p:set>
                                    <p:animEffect transition="in" filter="blinds(horizontal)">
                                      <p:cBhvr>
                                        <p:cTn id="37" dur="500"/>
                                        <p:tgtEl>
                                          <p:spTgt spid="430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016"/>
                                        </p:tgtEl>
                                        <p:attrNameLst>
                                          <p:attrName>style.visibility</p:attrName>
                                        </p:attrNameLst>
                                      </p:cBhvr>
                                      <p:to>
                                        <p:strVal val="visible"/>
                                      </p:to>
                                    </p:set>
                                    <p:animEffect transition="in" filter="blinds(horizontal)">
                                      <p:cBhvr>
                                        <p:cTn id="42" dur="500"/>
                                        <p:tgtEl>
                                          <p:spTgt spid="430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3024"/>
                                        </p:tgtEl>
                                        <p:attrNameLst>
                                          <p:attrName>style.visibility</p:attrName>
                                        </p:attrNameLst>
                                      </p:cBhvr>
                                      <p:to>
                                        <p:strVal val="visible"/>
                                      </p:to>
                                    </p:set>
                                    <p:animEffect transition="in" filter="blinds(horizontal)">
                                      <p:cBhvr>
                                        <p:cTn id="47" dur="500"/>
                                        <p:tgtEl>
                                          <p:spTgt spid="430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3026"/>
                                        </p:tgtEl>
                                        <p:attrNameLst>
                                          <p:attrName>style.visibility</p:attrName>
                                        </p:attrNameLst>
                                      </p:cBhvr>
                                      <p:to>
                                        <p:strVal val="visible"/>
                                      </p:to>
                                    </p:set>
                                    <p:animEffect transition="in" filter="blinds(horizontal)">
                                      <p:cBhvr>
                                        <p:cTn id="52" dur="500"/>
                                        <p:tgtEl>
                                          <p:spTgt spid="4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P spid="43015" grpId="0"/>
      <p:bldP spid="430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Object 2"/>
          <p:cNvGraphicFramePr>
            <a:graphicFrameLocks noChangeAspect="1"/>
          </p:cNvGraphicFramePr>
          <p:nvPr/>
        </p:nvGraphicFramePr>
        <p:xfrm>
          <a:off x="3276600" y="549275"/>
          <a:ext cx="5638800" cy="4191000"/>
        </p:xfrm>
        <a:graphic>
          <a:graphicData uri="http://schemas.openxmlformats.org/presentationml/2006/ole">
            <mc:AlternateContent xmlns:mc="http://schemas.openxmlformats.org/markup-compatibility/2006">
              <mc:Choice xmlns:v="urn:schemas-microsoft-com:vml" Requires="v">
                <p:oleObj spid="_x0000_s112650" name="Photo Editor 照片" r:id="rId4" imgW="2324100" imgH="1552575" progId="MSPhotoEd.3">
                  <p:embed/>
                </p:oleObj>
              </mc:Choice>
              <mc:Fallback>
                <p:oleObj name="Photo Editor 照片" r:id="rId4" imgW="2324100" imgH="1552575"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49275"/>
                        <a:ext cx="5638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3" name="Text Box 3"/>
          <p:cNvSpPr txBox="1">
            <a:spLocks noChangeArrowheads="1"/>
          </p:cNvSpPr>
          <p:nvPr/>
        </p:nvSpPr>
        <p:spPr bwMode="auto">
          <a:xfrm>
            <a:off x="395288" y="836613"/>
            <a:ext cx="2519362"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9600">
                <a:latin typeface="Monotype Corsiva" panose="03010101010201010101" pitchFamily="66" charset="0"/>
              </a:rPr>
              <a:t>   </a:t>
            </a:r>
            <a:r>
              <a:rPr kumimoji="1" lang="en-US" altLang="zh-CN" sz="4000" b="1">
                <a:latin typeface="Comic Sans MS" panose="030F0702030302020204" pitchFamily="66" charset="0"/>
              </a:rPr>
              <a:t>India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 calcmode="lin" valueType="num">
                                      <p:cBhvr additive="base">
                                        <p:cTn id="7" dur="500" fill="hold"/>
                                        <p:tgtEl>
                                          <p:spTgt spid="112643"/>
                                        </p:tgtEl>
                                        <p:attrNameLst>
                                          <p:attrName>ppt_x</p:attrName>
                                        </p:attrNameLst>
                                      </p:cBhvr>
                                      <p:tavLst>
                                        <p:tav tm="0">
                                          <p:val>
                                            <p:strVal val="#ppt_x"/>
                                          </p:val>
                                        </p:tav>
                                        <p:tav tm="100000">
                                          <p:val>
                                            <p:strVal val="#ppt_x"/>
                                          </p:val>
                                        </p:tav>
                                      </p:tavLst>
                                    </p:anim>
                                    <p:anim calcmode="lin" valueType="num">
                                      <p:cBhvr additive="base">
                                        <p:cTn id="8" dur="500" fill="hold"/>
                                        <p:tgtEl>
                                          <p:spTgt spid="112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nvGraphicFramePr>
        <p:xfrm>
          <a:off x="1981200" y="228600"/>
          <a:ext cx="6019800" cy="4876800"/>
        </p:xfrm>
        <a:graphic>
          <a:graphicData uri="http://schemas.openxmlformats.org/presentationml/2006/ole">
            <mc:AlternateContent xmlns:mc="http://schemas.openxmlformats.org/markup-compatibility/2006">
              <mc:Choice xmlns:v="urn:schemas-microsoft-com:vml" Requires="v">
                <p:oleObj spid="_x0000_s114698" name="Photo Editor 照片" r:id="rId5" imgW="857250" imgH="571500" progId="MSPhotoEd.3">
                  <p:embed/>
                </p:oleObj>
              </mc:Choice>
              <mc:Fallback>
                <p:oleObj name="Photo Editor 照片" r:id="rId5" imgW="857250" imgH="571500" progId="MSPhotoEd.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28600"/>
                        <a:ext cx="6019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1" name="Text Box 3"/>
          <p:cNvSpPr txBox="1">
            <a:spLocks noChangeArrowheads="1"/>
          </p:cNvSpPr>
          <p:nvPr/>
        </p:nvSpPr>
        <p:spPr bwMode="auto">
          <a:xfrm>
            <a:off x="2667000" y="5410200"/>
            <a:ext cx="37544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6000" b="1">
                <a:latin typeface="Comic Sans MS" panose="030F0702030302020204" pitchFamily="66" charset="0"/>
              </a:rPr>
              <a:t>Singapore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500" fill="hold"/>
                                        <p:tgtEl>
                                          <p:spTgt spid="114690"/>
                                        </p:tgtEl>
                                        <p:attrNameLst>
                                          <p:attrName>ppt_x</p:attrName>
                                        </p:attrNameLst>
                                      </p:cBhvr>
                                      <p:tavLst>
                                        <p:tav tm="0">
                                          <p:val>
                                            <p:strVal val="0-#ppt_w/2"/>
                                          </p:val>
                                        </p:tav>
                                        <p:tav tm="100000">
                                          <p:val>
                                            <p:strVal val="#ppt_x"/>
                                          </p:val>
                                        </p:tav>
                                      </p:tavLst>
                                    </p:anim>
                                    <p:anim calcmode="lin" valueType="num">
                                      <p:cBhvr additive="base">
                                        <p:cTn id="8" dur="500" fill="hold"/>
                                        <p:tgtEl>
                                          <p:spTgt spid="1146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691"/>
                                        </p:tgtEl>
                                        <p:attrNameLst>
                                          <p:attrName>style.visibility</p:attrName>
                                        </p:attrNameLst>
                                      </p:cBhvr>
                                      <p:to>
                                        <p:strVal val="visible"/>
                                      </p:to>
                                    </p:set>
                                    <p:anim calcmode="lin" valueType="num">
                                      <p:cBhvr additive="base">
                                        <p:cTn id="13" dur="500" fill="hold"/>
                                        <p:tgtEl>
                                          <p:spTgt spid="114691"/>
                                        </p:tgtEl>
                                        <p:attrNameLst>
                                          <p:attrName>ppt_x</p:attrName>
                                        </p:attrNameLst>
                                      </p:cBhvr>
                                      <p:tavLst>
                                        <p:tav tm="0">
                                          <p:val>
                                            <p:strVal val="0-#ppt_w/2"/>
                                          </p:val>
                                        </p:tav>
                                        <p:tav tm="100000">
                                          <p:val>
                                            <p:strVal val="#ppt_x"/>
                                          </p:val>
                                        </p:tav>
                                      </p:tavLst>
                                    </p:anim>
                                    <p:anim calcmode="lin" valueType="num">
                                      <p:cBhvr additive="base">
                                        <p:cTn id="14" dur="500" fill="hold"/>
                                        <p:tgtEl>
                                          <p:spTgt spid="1146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nvGraphicFramePr>
        <p:xfrm>
          <a:off x="2222500" y="1198563"/>
          <a:ext cx="3124200" cy="3124200"/>
        </p:xfrm>
        <a:graphic>
          <a:graphicData uri="http://schemas.openxmlformats.org/presentationml/2006/ole">
            <mc:AlternateContent xmlns:mc="http://schemas.openxmlformats.org/markup-compatibility/2006">
              <mc:Choice xmlns:v="urn:schemas-microsoft-com:vml" Requires="v">
                <p:oleObj spid="_x0000_s94226" name="位图图像" r:id="rId4" imgW="1524000" imgH="1524000" progId="Paint.Picture">
                  <p:embed/>
                </p:oleObj>
              </mc:Choice>
              <mc:Fallback>
                <p:oleObj name="位图图像" r:id="rId4" imgW="1524000" imgH="152400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0" y="1198563"/>
                        <a:ext cx="3124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1" name="Rectangle 3"/>
          <p:cNvSpPr>
            <a:spLocks noChangeArrowheads="1"/>
          </p:cNvSpPr>
          <p:nvPr/>
        </p:nvSpPr>
        <p:spPr bwMode="auto">
          <a:xfrm>
            <a:off x="2514600" y="156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94212" name="Rectangle 4"/>
          <p:cNvSpPr>
            <a:spLocks noChangeArrowheads="1"/>
          </p:cNvSpPr>
          <p:nvPr/>
        </p:nvSpPr>
        <p:spPr bwMode="auto">
          <a:xfrm>
            <a:off x="179388" y="188913"/>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kumimoji="1" lang="en-US" altLang="zh-CN" sz="3600" b="1" dirty="0">
                <a:solidFill>
                  <a:srgbClr val="FF0000"/>
                </a:solidFill>
                <a:latin typeface="Times New Roman" panose="02020603050405020304" pitchFamily="18" charset="0"/>
              </a:rPr>
              <a:t>Vocabulary and listening</a:t>
            </a:r>
          </a:p>
        </p:txBody>
      </p:sp>
      <p:sp>
        <p:nvSpPr>
          <p:cNvPr id="94213" name="Rectangle 5"/>
          <p:cNvSpPr>
            <a:spLocks noChangeArrowheads="1"/>
          </p:cNvSpPr>
          <p:nvPr/>
        </p:nvSpPr>
        <p:spPr bwMode="auto">
          <a:xfrm>
            <a:off x="179388" y="836613"/>
            <a:ext cx="8794750"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kumimoji="1" lang="en-US" altLang="zh-CN" sz="3600" b="1" dirty="0">
                <a:latin typeface="Times New Roman" panose="02020603050405020304" pitchFamily="18" charset="0"/>
              </a:rPr>
              <a:t>Look at the photo and answer the questions.</a:t>
            </a:r>
            <a:endParaRPr kumimoji="1" lang="zh-CN" altLang="en-US" sz="3600" b="1" dirty="0">
              <a:latin typeface="Times New Roman" panose="02020603050405020304" pitchFamily="18" charset="0"/>
            </a:endParaRPr>
          </a:p>
        </p:txBody>
      </p:sp>
      <p:sp>
        <p:nvSpPr>
          <p:cNvPr id="94214" name="Rectangle 6"/>
          <p:cNvSpPr>
            <a:spLocks noChangeArrowheads="1"/>
          </p:cNvSpPr>
          <p:nvPr/>
        </p:nvSpPr>
        <p:spPr bwMode="auto">
          <a:xfrm>
            <a:off x="250825" y="1628775"/>
            <a:ext cx="496887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0850" indent="-450850">
              <a:lnSpc>
                <a:spcPct val="120000"/>
              </a:lnSpc>
            </a:pPr>
            <a:r>
              <a:rPr kumimoji="1" lang="en-US" altLang="zh-CN" sz="2800" b="1" dirty="0">
                <a:solidFill>
                  <a:srgbClr val="FF0000"/>
                </a:solidFill>
                <a:latin typeface="Times New Roman" panose="02020603050405020304" pitchFamily="18" charset="0"/>
              </a:rPr>
              <a:t>Which is more difficult…</a:t>
            </a:r>
          </a:p>
          <a:p>
            <a:pPr marL="450850" indent="-450850">
              <a:lnSpc>
                <a:spcPct val="120000"/>
              </a:lnSpc>
            </a:pPr>
            <a:r>
              <a:rPr kumimoji="1" lang="en-US" altLang="zh-CN" sz="2800" b="1" dirty="0">
                <a:solidFill>
                  <a:srgbClr val="FF0000"/>
                </a:solidFill>
                <a:latin typeface="Times New Roman" panose="02020603050405020304" pitchFamily="18" charset="0"/>
              </a:rPr>
              <a:t>1. </a:t>
            </a:r>
            <a:r>
              <a:rPr kumimoji="1" lang="en-US" altLang="zh-CN" sz="2800" b="1" dirty="0">
                <a:solidFill>
                  <a:srgbClr val="0000CC"/>
                </a:solidFill>
                <a:latin typeface="Times New Roman" panose="02020603050405020304" pitchFamily="18" charset="0"/>
              </a:rPr>
              <a:t>speaking to your classmates or speaking to people from the UK or the US?</a:t>
            </a:r>
          </a:p>
          <a:p>
            <a:pPr marL="450850" indent="-450850">
              <a:lnSpc>
                <a:spcPct val="120000"/>
              </a:lnSpc>
            </a:pPr>
            <a:r>
              <a:rPr kumimoji="1" lang="en-US" altLang="zh-CN" sz="2800" b="1" dirty="0">
                <a:solidFill>
                  <a:srgbClr val="0000CC"/>
                </a:solidFill>
                <a:latin typeface="Times New Roman" panose="02020603050405020304" pitchFamily="18" charset="0"/>
              </a:rPr>
              <a:t>2. doing English exercises or reading English stories?</a:t>
            </a:r>
          </a:p>
          <a:p>
            <a:pPr marL="450850" indent="-450850">
              <a:lnSpc>
                <a:spcPct val="120000"/>
              </a:lnSpc>
            </a:pPr>
            <a:r>
              <a:rPr kumimoji="1" lang="en-US" altLang="zh-CN" sz="2800" b="1" dirty="0">
                <a:solidFill>
                  <a:srgbClr val="0000CC"/>
                </a:solidFill>
                <a:latin typeface="Times New Roman" panose="02020603050405020304" pitchFamily="18" charset="0"/>
              </a:rPr>
              <a:t>3. understanding written English or spoken English?</a:t>
            </a:r>
          </a:p>
        </p:txBody>
      </p:sp>
      <p:graphicFrame>
        <p:nvGraphicFramePr>
          <p:cNvPr id="94215" name="Object 7"/>
          <p:cNvGraphicFramePr>
            <a:graphicFrameLocks noChangeAspect="1"/>
          </p:cNvGraphicFramePr>
          <p:nvPr/>
        </p:nvGraphicFramePr>
        <p:xfrm>
          <a:off x="5003800" y="1700213"/>
          <a:ext cx="3948113" cy="3757612"/>
        </p:xfrm>
        <a:graphic>
          <a:graphicData uri="http://schemas.openxmlformats.org/presentationml/2006/ole">
            <mc:AlternateContent xmlns:mc="http://schemas.openxmlformats.org/markup-compatibility/2006">
              <mc:Choice xmlns:v="urn:schemas-microsoft-com:vml" Requires="v">
                <p:oleObj spid="_x0000_s94227" r:id="rId6" imgW="5638800" imgH="7315200" progId="Paint.Picture">
                  <p:embed/>
                </p:oleObj>
              </mc:Choice>
              <mc:Fallback>
                <p:oleObj r:id="rId6" imgW="5638800" imgH="7315200"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10851" t="25237" r="11031" b="20160"/>
                      <a:stretch>
                        <a:fillRect/>
                      </a:stretch>
                    </p:blipFill>
                    <p:spPr bwMode="auto">
                      <a:xfrm>
                        <a:off x="5003800" y="1700213"/>
                        <a:ext cx="3948113" cy="375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blinds(horizontal)">
                                      <p:cBhvr>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3"/>
                                        </p:tgtEl>
                                        <p:attrNameLst>
                                          <p:attrName>style.visibility</p:attrName>
                                        </p:attrNameLst>
                                      </p:cBhvr>
                                      <p:to>
                                        <p:strVal val="visible"/>
                                      </p:to>
                                    </p:set>
                                    <p:animEffect transition="in" filter="wipe(left)">
                                      <p:cBhvr>
                                        <p:cTn id="12" dur="10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4214"/>
                                        </p:tgtEl>
                                        <p:attrNameLst>
                                          <p:attrName>style.visibility</p:attrName>
                                        </p:attrNameLst>
                                      </p:cBhvr>
                                      <p:to>
                                        <p:strVal val="visible"/>
                                      </p:to>
                                    </p:set>
                                    <p:animEffect transition="in" filter="strips(downRight)">
                                      <p:cBhvr>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94215"/>
                                        </p:tgtEl>
                                        <p:attrNameLst>
                                          <p:attrName>style.visibility</p:attrName>
                                        </p:attrNameLst>
                                      </p:cBhvr>
                                      <p:to>
                                        <p:strVal val="visible"/>
                                      </p:to>
                                    </p:set>
                                    <p:animEffect transition="in" filter="wedge">
                                      <p:cBhvr>
                                        <p:cTn id="22" dur="10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3" grpId="0"/>
      <p:bldP spid="942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30438" y="512763"/>
            <a:ext cx="4789487" cy="64135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3600" b="1" dirty="0">
                <a:solidFill>
                  <a:srgbClr val="3333FF"/>
                </a:solidFill>
                <a:latin typeface="Times New Roman" panose="02020603050405020304" pitchFamily="18" charset="0"/>
                <a:ea typeface="楷体_GB2312" pitchFamily="49" charset="-122"/>
              </a:rPr>
              <a:t>Words and expressions</a:t>
            </a:r>
          </a:p>
        </p:txBody>
      </p:sp>
      <p:sp>
        <p:nvSpPr>
          <p:cNvPr id="63491" name="Text Box 3"/>
          <p:cNvSpPr txBox="1">
            <a:spLocks noChangeArrowheads="1"/>
          </p:cNvSpPr>
          <p:nvPr/>
        </p:nvSpPr>
        <p:spPr bwMode="auto">
          <a:xfrm>
            <a:off x="1079500" y="1449388"/>
            <a:ext cx="2844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kumimoji="1" lang="en-US" altLang="zh-CN" sz="3600" b="1" dirty="0">
                <a:solidFill>
                  <a:srgbClr val="0000FF"/>
                </a:solidFill>
                <a:latin typeface="Times New Roman" panose="02020603050405020304" pitchFamily="18" charset="0"/>
                <a:ea typeface="楷体_GB2312" pitchFamily="49" charset="-122"/>
              </a:rPr>
              <a:t>achieve</a:t>
            </a:r>
          </a:p>
          <a:p>
            <a:pPr algn="r"/>
            <a:r>
              <a:rPr kumimoji="1" lang="en-US" altLang="zh-CN" sz="3600" b="1" dirty="0">
                <a:solidFill>
                  <a:srgbClr val="0000FF"/>
                </a:solidFill>
                <a:latin typeface="Times New Roman" panose="02020603050405020304" pitchFamily="18" charset="0"/>
                <a:ea typeface="楷体_GB2312" pitchFamily="49" charset="-122"/>
              </a:rPr>
              <a:t>including</a:t>
            </a:r>
          </a:p>
          <a:p>
            <a:pPr algn="r"/>
            <a:r>
              <a:rPr kumimoji="1" lang="en-US" altLang="zh-CN" sz="3600" b="1" dirty="0" smtClean="0">
                <a:solidFill>
                  <a:srgbClr val="0000FF"/>
                </a:solidFill>
                <a:latin typeface="Times New Roman" panose="02020603050405020304" pitchFamily="18" charset="0"/>
                <a:ea typeface="楷体_GB2312" pitchFamily="49" charset="-122"/>
              </a:rPr>
              <a:t>speaker</a:t>
            </a:r>
            <a:endParaRPr kumimoji="1" lang="en-US" altLang="zh-CN" sz="3600" b="1" dirty="0">
              <a:solidFill>
                <a:srgbClr val="0000FF"/>
              </a:solidFill>
              <a:latin typeface="Times New Roman" panose="02020603050405020304" pitchFamily="18" charset="0"/>
              <a:ea typeface="楷体_GB2312" pitchFamily="49" charset="-122"/>
            </a:endParaRPr>
          </a:p>
        </p:txBody>
      </p:sp>
      <p:sp>
        <p:nvSpPr>
          <p:cNvPr id="63492" name="Text Box 4"/>
          <p:cNvSpPr txBox="1">
            <a:spLocks noChangeArrowheads="1"/>
          </p:cNvSpPr>
          <p:nvPr/>
        </p:nvSpPr>
        <p:spPr bwMode="auto">
          <a:xfrm>
            <a:off x="4140200" y="1484313"/>
            <a:ext cx="417671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600" b="1" dirty="0">
                <a:latin typeface="Times New Roman" panose="02020603050405020304" pitchFamily="18" charset="0"/>
                <a:ea typeface="楷体_GB2312" pitchFamily="49" charset="-122"/>
              </a:rPr>
              <a:t>v. </a:t>
            </a:r>
            <a:r>
              <a:rPr kumimoji="1" lang="zh-CN" altLang="en-US" sz="3600" b="1" dirty="0">
                <a:latin typeface="Times New Roman" panose="02020603050405020304" pitchFamily="18" charset="0"/>
                <a:ea typeface="楷体_GB2312" pitchFamily="49" charset="-122"/>
              </a:rPr>
              <a:t>完成，达到</a:t>
            </a:r>
          </a:p>
          <a:p>
            <a:r>
              <a:rPr kumimoji="1" lang="en-US" altLang="zh-CN" sz="3600" b="1" dirty="0">
                <a:latin typeface="Times New Roman" panose="02020603050405020304" pitchFamily="18" charset="0"/>
                <a:ea typeface="楷体_GB2312" pitchFamily="49" charset="-122"/>
              </a:rPr>
              <a:t>prep </a:t>
            </a:r>
            <a:r>
              <a:rPr kumimoji="1" lang="zh-CN" altLang="en-US" sz="3600" b="1" dirty="0">
                <a:latin typeface="Times New Roman" panose="02020603050405020304" pitchFamily="18" charset="0"/>
                <a:ea typeface="楷体_GB2312" pitchFamily="49" charset="-122"/>
              </a:rPr>
              <a:t>包括，包含 </a:t>
            </a:r>
          </a:p>
          <a:p>
            <a:r>
              <a:rPr kumimoji="1" lang="en-US" altLang="zh-CN" sz="3600" b="1" dirty="0">
                <a:latin typeface="Times New Roman" panose="02020603050405020304" pitchFamily="18" charset="0"/>
                <a:ea typeface="楷体_GB2312" pitchFamily="49" charset="-122"/>
              </a:rPr>
              <a:t>n. </a:t>
            </a:r>
            <a:r>
              <a:rPr kumimoji="1" lang="zh-CN" altLang="en-US" sz="3600" b="1" dirty="0">
                <a:latin typeface="Times New Roman" panose="02020603050405020304" pitchFamily="18" charset="0"/>
                <a:ea typeface="楷体_GB2312" pitchFamily="49" charset="-122"/>
              </a:rPr>
              <a:t>说某种语言的人</a:t>
            </a:r>
          </a:p>
        </p:txBody>
      </p:sp>
      <p:pic>
        <p:nvPicPr>
          <p:cNvPr id="63493" name="Picture 5" descr="vocabulary 1"/>
          <p:cNvPicPr>
            <a:picLocks noChangeAspect="1" noChangeArrowheads="1"/>
          </p:cNvPicPr>
          <p:nvPr/>
        </p:nvPicPr>
        <p:blipFill>
          <a:blip r:embed="rId2" cstate="email"/>
          <a:srcRect/>
          <a:stretch>
            <a:fillRect/>
          </a:stretch>
        </p:blipFill>
        <p:spPr bwMode="auto">
          <a:xfrm>
            <a:off x="374650" y="685800"/>
            <a:ext cx="1409700" cy="1527175"/>
          </a:xfrm>
          <a:prstGeom prst="rect">
            <a:avLst/>
          </a:prstGeom>
          <a:noFill/>
          <a:extLst>
            <a:ext uri="{909E8E84-426E-40DD-AFC4-6F175D3DCCD1}">
              <a14:hiddenFill xmlns:a14="http://schemas.microsoft.com/office/drawing/2010/main">
                <a:solidFill>
                  <a:srgbClr val="FFFFFF"/>
                </a:solidFill>
              </a14:hiddenFill>
            </a:ext>
          </a:extLst>
        </p:spPr>
      </p:pic>
      <p:sp>
        <p:nvSpPr>
          <p:cNvPr id="63494" name="Text Box 6"/>
          <p:cNvSpPr txBox="1">
            <a:spLocks noChangeArrowheads="1"/>
          </p:cNvSpPr>
          <p:nvPr/>
        </p:nvSpPr>
        <p:spPr bwMode="auto">
          <a:xfrm>
            <a:off x="468313" y="3789363"/>
            <a:ext cx="8675687"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t>1.We can ______</a:t>
            </a:r>
            <a:r>
              <a:rPr lang="zh-CN" altLang="en-US" sz="2800"/>
              <a:t>（取得）</a:t>
            </a:r>
            <a:r>
              <a:rPr lang="en-US" altLang="zh-CN" sz="2800"/>
              <a:t>anything by working hard.</a:t>
            </a:r>
          </a:p>
          <a:p>
            <a:pPr>
              <a:spcBef>
                <a:spcPct val="50000"/>
              </a:spcBef>
            </a:pPr>
            <a:r>
              <a:rPr lang="en-US" altLang="zh-CN" sz="2800"/>
              <a:t>2.I‘ve got three days’ holiday ____________ (</a:t>
            </a:r>
            <a:r>
              <a:rPr lang="zh-CN" altLang="en-US" sz="2800"/>
              <a:t>包括）</a:t>
            </a:r>
            <a:r>
              <a:rPr lang="en-US" altLang="zh-CN" sz="2800"/>
              <a:t>New Year's Day.</a:t>
            </a:r>
          </a:p>
          <a:p>
            <a:pPr>
              <a:spcBef>
                <a:spcPct val="50000"/>
              </a:spcBef>
            </a:pPr>
            <a:r>
              <a:rPr lang="en-US" altLang="zh-CN" sz="2800"/>
              <a:t>3. Our first s_________ tonight is Mr White.</a:t>
            </a:r>
          </a:p>
          <a:p>
            <a:pPr>
              <a:spcBef>
                <a:spcPct val="50000"/>
              </a:spcBef>
            </a:pPr>
            <a:r>
              <a:rPr lang="en-US" altLang="zh-CN" sz="2800"/>
              <a:t> </a:t>
            </a:r>
          </a:p>
        </p:txBody>
      </p:sp>
      <p:sp>
        <p:nvSpPr>
          <p:cNvPr id="63495" name="Text Box 7"/>
          <p:cNvSpPr txBox="1">
            <a:spLocks noChangeArrowheads="1"/>
          </p:cNvSpPr>
          <p:nvPr/>
        </p:nvSpPr>
        <p:spPr bwMode="auto">
          <a:xfrm>
            <a:off x="179388" y="3213100"/>
            <a:ext cx="2663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dirty="0">
                <a:solidFill>
                  <a:srgbClr val="CC0000"/>
                </a:solidFill>
              </a:rPr>
              <a:t>首字母填空：</a:t>
            </a:r>
          </a:p>
        </p:txBody>
      </p:sp>
      <p:sp>
        <p:nvSpPr>
          <p:cNvPr id="63496" name="Text Box 8"/>
          <p:cNvSpPr txBox="1">
            <a:spLocks noChangeArrowheads="1"/>
          </p:cNvSpPr>
          <p:nvPr/>
        </p:nvSpPr>
        <p:spPr bwMode="auto">
          <a:xfrm>
            <a:off x="5364163" y="4437063"/>
            <a:ext cx="1800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including</a:t>
            </a:r>
            <a:endParaRPr lang="zh-CN" altLang="en-US" sz="2800" b="1">
              <a:solidFill>
                <a:srgbClr val="FF0066"/>
              </a:solidFill>
            </a:endParaRPr>
          </a:p>
        </p:txBody>
      </p:sp>
      <p:sp>
        <p:nvSpPr>
          <p:cNvPr id="63497" name="Text Box 9"/>
          <p:cNvSpPr txBox="1">
            <a:spLocks noChangeArrowheads="1"/>
          </p:cNvSpPr>
          <p:nvPr/>
        </p:nvSpPr>
        <p:spPr bwMode="auto">
          <a:xfrm>
            <a:off x="2124075" y="3789363"/>
            <a:ext cx="16557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800" b="1">
                <a:solidFill>
                  <a:srgbClr val="FF0066"/>
                </a:solidFill>
              </a:rPr>
              <a:t>achieve</a:t>
            </a:r>
            <a:endParaRPr kumimoji="1" lang="zh-CN" altLang="en-US" sz="2800" b="1">
              <a:solidFill>
                <a:srgbClr val="FF0066"/>
              </a:solidFill>
            </a:endParaRPr>
          </a:p>
        </p:txBody>
      </p:sp>
      <p:sp>
        <p:nvSpPr>
          <p:cNvPr id="63498" name="Text Box 10"/>
          <p:cNvSpPr txBox="1">
            <a:spLocks noChangeArrowheads="1"/>
          </p:cNvSpPr>
          <p:nvPr/>
        </p:nvSpPr>
        <p:spPr bwMode="auto">
          <a:xfrm>
            <a:off x="2411413" y="5516563"/>
            <a:ext cx="1655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FF0066"/>
                </a:solidFill>
              </a:rPr>
              <a:t>peaker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blinds(horizontal)">
                                      <p:cBhvr>
                                        <p:cTn id="7" dur="500"/>
                                        <p:tgtEl>
                                          <p:spTgt spid="634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96"/>
                                        </p:tgtEl>
                                        <p:attrNameLst>
                                          <p:attrName>style.visibility</p:attrName>
                                        </p:attrNameLst>
                                      </p:cBhvr>
                                      <p:to>
                                        <p:strVal val="visible"/>
                                      </p:to>
                                    </p:set>
                                    <p:animEffect transition="in" filter="blinds(horizontal)">
                                      <p:cBhvr>
                                        <p:cTn id="12" dur="500"/>
                                        <p:tgtEl>
                                          <p:spTgt spid="634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498"/>
                                        </p:tgtEl>
                                        <p:attrNameLst>
                                          <p:attrName>style.visibility</p:attrName>
                                        </p:attrNameLst>
                                      </p:cBhvr>
                                      <p:to>
                                        <p:strVal val="visible"/>
                                      </p:to>
                                    </p:set>
                                    <p:animEffect transition="in" filter="blinds(horizontal)">
                                      <p:cBhvr>
                                        <p:cTn id="17" dur="500"/>
                                        <p:tgtEl>
                                          <p:spTgt spid="63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7" grpId="0"/>
      <p:bldP spid="634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179388" y="188913"/>
            <a:ext cx="8424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solidFill>
                  <a:srgbClr val="FF0066"/>
                </a:solidFill>
              </a:rPr>
              <a:t>Listen and choose the correct answer:</a:t>
            </a:r>
          </a:p>
        </p:txBody>
      </p:sp>
      <p:sp>
        <p:nvSpPr>
          <p:cNvPr id="95237" name="Text Box 5"/>
          <p:cNvSpPr txBox="1">
            <a:spLocks noChangeArrowheads="1"/>
          </p:cNvSpPr>
          <p:nvPr/>
        </p:nvSpPr>
        <p:spPr bwMode="auto">
          <a:xfrm>
            <a:off x="323850" y="836613"/>
            <a:ext cx="8640763"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dirty="0"/>
              <a:t>1. How was Tony’s dad made progress in learning Chinese?</a:t>
            </a:r>
          </a:p>
          <a:p>
            <a:pPr>
              <a:spcBef>
                <a:spcPct val="50000"/>
              </a:spcBef>
            </a:pPr>
            <a:r>
              <a:rPr lang="en-US" altLang="zh-CN" sz="2400" dirty="0"/>
              <a:t>   a) He has been to classes  b). He has </a:t>
            </a:r>
            <a:r>
              <a:rPr lang="en-US" altLang="zh-CN" sz="2400" dirty="0" err="1"/>
              <a:t>practised</a:t>
            </a:r>
            <a:r>
              <a:rPr lang="en-US" altLang="zh-CN" sz="2400" dirty="0"/>
              <a:t> it every day</a:t>
            </a:r>
          </a:p>
          <a:p>
            <a:pPr>
              <a:spcBef>
                <a:spcPct val="50000"/>
              </a:spcBef>
            </a:pPr>
            <a:r>
              <a:rPr lang="en-US" altLang="zh-CN" sz="2400" dirty="0"/>
              <a:t>   c) He did not do anything special</a:t>
            </a:r>
          </a:p>
          <a:p>
            <a:pPr>
              <a:spcBef>
                <a:spcPct val="50000"/>
              </a:spcBef>
            </a:pPr>
            <a:r>
              <a:rPr lang="en-US" altLang="zh-CN" sz="2400" dirty="0"/>
              <a:t>2. According to Tony’s dad, what do you need to do to be good at a foreign language?</a:t>
            </a:r>
          </a:p>
          <a:p>
            <a:pPr>
              <a:spcBef>
                <a:spcPct val="50000"/>
              </a:spcBef>
            </a:pPr>
            <a:r>
              <a:rPr lang="en-US" altLang="zh-CN" sz="2400" dirty="0"/>
              <a:t>  a) You need to be very bright   b) You need to work hard</a:t>
            </a:r>
          </a:p>
          <a:p>
            <a:pPr>
              <a:spcBef>
                <a:spcPct val="50000"/>
              </a:spcBef>
            </a:pPr>
            <a:r>
              <a:rPr lang="en-US" altLang="zh-CN" sz="2400" dirty="0"/>
              <a:t>  c) You need to go to classes</a:t>
            </a:r>
          </a:p>
          <a:p>
            <a:pPr>
              <a:spcBef>
                <a:spcPct val="50000"/>
              </a:spcBef>
            </a:pPr>
            <a:r>
              <a:rPr lang="en-US" altLang="zh-CN" sz="2400" dirty="0"/>
              <a:t>3. What does Tony’s dad think about Chinese?</a:t>
            </a:r>
          </a:p>
          <a:p>
            <a:pPr>
              <a:spcBef>
                <a:spcPct val="50000"/>
              </a:spcBef>
            </a:pPr>
            <a:r>
              <a:rPr lang="en-US" altLang="zh-CN" sz="2400" dirty="0"/>
              <a:t>  a) It is easier than English   b) It is most difficult than English</a:t>
            </a:r>
          </a:p>
          <a:p>
            <a:pPr>
              <a:spcBef>
                <a:spcPct val="50000"/>
              </a:spcBef>
            </a:pPr>
            <a:r>
              <a:rPr lang="en-US" altLang="zh-CN" sz="2400" dirty="0"/>
              <a:t>  c) It is as easy as English</a:t>
            </a:r>
          </a:p>
        </p:txBody>
      </p:sp>
      <p:sp>
        <p:nvSpPr>
          <p:cNvPr id="95238" name="AutoShape 6"/>
          <p:cNvSpPr>
            <a:spLocks noChangeArrowheads="1"/>
          </p:cNvSpPr>
          <p:nvPr/>
        </p:nvSpPr>
        <p:spPr bwMode="auto">
          <a:xfrm>
            <a:off x="4284663" y="1412875"/>
            <a:ext cx="431800" cy="431800"/>
          </a:xfrm>
          <a:prstGeom prst="smileyFace">
            <a:avLst>
              <a:gd name="adj" fmla="val 4653"/>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239" name="AutoShape 7"/>
          <p:cNvSpPr>
            <a:spLocks noChangeArrowheads="1"/>
          </p:cNvSpPr>
          <p:nvPr/>
        </p:nvSpPr>
        <p:spPr bwMode="auto">
          <a:xfrm>
            <a:off x="4643438" y="3429000"/>
            <a:ext cx="431800" cy="431800"/>
          </a:xfrm>
          <a:prstGeom prst="smileyFace">
            <a:avLst>
              <a:gd name="adj" fmla="val 4653"/>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240" name="AutoShape 8"/>
          <p:cNvSpPr>
            <a:spLocks noChangeArrowheads="1"/>
          </p:cNvSpPr>
          <p:nvPr/>
        </p:nvSpPr>
        <p:spPr bwMode="auto">
          <a:xfrm>
            <a:off x="468313" y="5084763"/>
            <a:ext cx="431800" cy="431800"/>
          </a:xfrm>
          <a:prstGeom prst="smileyFace">
            <a:avLst>
              <a:gd name="adj" fmla="val 4653"/>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blinds(horizontal)">
                                      <p:cBhvr>
                                        <p:cTn id="7" dur="500"/>
                                        <p:tgtEl>
                                          <p:spTgt spid="952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39"/>
                                        </p:tgtEl>
                                        <p:attrNameLst>
                                          <p:attrName>style.visibility</p:attrName>
                                        </p:attrNameLst>
                                      </p:cBhvr>
                                      <p:to>
                                        <p:strVal val="visible"/>
                                      </p:to>
                                    </p:set>
                                    <p:animEffect transition="in" filter="blinds(horizontal)">
                                      <p:cBhvr>
                                        <p:cTn id="12" dur="500"/>
                                        <p:tgtEl>
                                          <p:spTgt spid="952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5240"/>
                                        </p:tgtEl>
                                        <p:attrNameLst>
                                          <p:attrName>style.visibility</p:attrName>
                                        </p:attrNameLst>
                                      </p:cBhvr>
                                      <p:to>
                                        <p:strVal val="visible"/>
                                      </p:to>
                                    </p:set>
                                    <p:animEffect transition="in" filter="blinds(horizontal)">
                                      <p:cBhvr>
                                        <p:cTn id="17" dur="5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95239" grpId="0" animBg="1"/>
      <p:bldP spid="95240" grpId="0" animBg="1"/>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1529</Words>
  <Application>Microsoft Office PowerPoint</Application>
  <PresentationFormat>全屏显示(4:3)</PresentationFormat>
  <Paragraphs>177</Paragraphs>
  <Slides>26</Slides>
  <Notes>4</Notes>
  <HiddenSlides>0</HiddenSlides>
  <MMClips>1</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26</vt:i4>
      </vt:variant>
    </vt:vector>
  </HeadingPairs>
  <TitlesOfParts>
    <vt:vector size="39" baseType="lpstr">
      <vt:lpstr>楷体_GB2312</vt:lpstr>
      <vt:lpstr>宋体</vt:lpstr>
      <vt:lpstr>微软雅黑</vt:lpstr>
      <vt:lpstr>Arial</vt:lpstr>
      <vt:lpstr>Calibri</vt:lpstr>
      <vt:lpstr>Comic Sans MS</vt:lpstr>
      <vt:lpstr>Monotype Corsiva</vt:lpstr>
      <vt:lpstr>Times New Roman</vt:lpstr>
      <vt:lpstr>Wingdings</vt:lpstr>
      <vt:lpstr>WWW.2PPT.COM
</vt:lpstr>
      <vt:lpstr>Photo Editor 照片</vt:lpstr>
      <vt:lpstr>位图图像</vt:lpstr>
      <vt:lpstr>Bitmap Image</vt:lpstr>
      <vt:lpstr>PowerPoint 演示文稿</vt:lpstr>
      <vt:lpstr>PowerPoint 演示文稿</vt:lpstr>
      <vt:lpstr>Small Quiz</vt:lpstr>
      <vt:lpstr>in the USA--American</vt:lpstr>
      <vt:lpstr>PowerPoint 演示文稿</vt:lpstr>
      <vt:lpstr>PowerPoint 演示文稿</vt:lpstr>
      <vt:lpstr>PowerPoint 演示文稿</vt:lpstr>
      <vt:lpstr>PowerPoint 演示文稿</vt:lpstr>
      <vt:lpstr>PowerPoint 演示文稿</vt:lpstr>
      <vt:lpstr>Listen again and fill in the form: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2009-10-26T06:49:00Z</dcterms:created>
  <dcterms:modified xsi:type="dcterms:W3CDTF">2023-01-16T22:55:43Z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D618D2E68A694672BEA22409EB5B9DAC</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