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6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C123F-C18A-4849-B2A6-28AB2264EC9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E08BF-C6EF-4A43-A3F3-ADFECA0E36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E8045-8B82-404C-AD63-DC61E8C4F36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04BEA-E462-40FC-93EE-52CA950052A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16608-D880-47F0-9C18-1F3D73A9C71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28A4-A484-4987-B38E-4C428D467A4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1E3EE-8315-4F40-8552-597E32F6FE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09CAE-FBC3-4EC6-8627-68B502F161E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81248-D5E1-40F0-BF72-6BF1C644B72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8DFD1-AC6E-4B6A-93FB-7BDC36D74ED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FBB98-3841-49B6-9E31-9A47F6FEDD1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7A90D-56C2-467A-80F8-65C1FB9DF6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9305C-27FE-41A0-8387-15A8230B928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AA73E96-9941-452C-BC2E-9A1D87EC450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133600"/>
            <a:ext cx="9144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zh-CN" altLang="en-US" sz="8000" dirty="0">
                <a:ln w="17780" cmpd="sng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测量土豆体积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422400" y="872067"/>
            <a:ext cx="629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solidFill>
                  <a:srgbClr val="0000FF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冀教版六年级数学下册第三单元</a:t>
            </a:r>
          </a:p>
        </p:txBody>
      </p:sp>
      <p:sp>
        <p:nvSpPr>
          <p:cNvPr id="5" name="矩形 4"/>
          <p:cNvSpPr/>
          <p:nvPr/>
        </p:nvSpPr>
        <p:spPr>
          <a:xfrm>
            <a:off x="2924754" y="50292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0"/>
            <a:ext cx="868680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304800" y="2057400"/>
            <a:ext cx="7848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>
                <a:solidFill>
                  <a:srgbClr val="C00000"/>
                </a:solidFill>
                <a:latin typeface="宋体" panose="02010600030101010101" pitchFamily="2" charset="-122"/>
              </a:rPr>
              <a:t>不同金属，质量与体积的比值。</a:t>
            </a:r>
          </a:p>
        </p:txBody>
      </p:sp>
      <p:sp>
        <p:nvSpPr>
          <p:cNvPr id="6" name="矩形 5"/>
          <p:cNvSpPr/>
          <p:nvPr/>
        </p:nvSpPr>
        <p:spPr>
          <a:xfrm>
            <a:off x="2438400" y="685800"/>
            <a:ext cx="3884398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zh-CN" altLang="en-US" sz="72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拓展延伸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882072" y="2286000"/>
            <a:ext cx="5128328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zh-CN" altLang="en-US" sz="9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补充练习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6" name="Picture 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644900"/>
            <a:ext cx="2352675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Freeform 11"/>
          <p:cNvSpPr/>
          <p:nvPr/>
        </p:nvSpPr>
        <p:spPr bwMode="auto">
          <a:xfrm>
            <a:off x="3132138" y="1989138"/>
            <a:ext cx="3168650" cy="3240087"/>
          </a:xfrm>
          <a:custGeom>
            <a:avLst/>
            <a:gdLst>
              <a:gd name="T0" fmla="*/ 0 w 1496"/>
              <a:gd name="T1" fmla="*/ 0 h 2041"/>
              <a:gd name="T2" fmla="*/ 0 w 1496"/>
              <a:gd name="T3" fmla="*/ 2147483647 h 2041"/>
              <a:gd name="T4" fmla="*/ 2147483647 w 1496"/>
              <a:gd name="T5" fmla="*/ 2147483647 h 2041"/>
              <a:gd name="T6" fmla="*/ 2147483647 w 1496"/>
              <a:gd name="T7" fmla="*/ 0 h 2041"/>
              <a:gd name="T8" fmla="*/ 0 60000 65536"/>
              <a:gd name="T9" fmla="*/ 0 60000 65536"/>
              <a:gd name="T10" fmla="*/ 0 60000 65536"/>
              <a:gd name="T11" fmla="*/ 0 60000 65536"/>
              <a:gd name="T12" fmla="*/ 0 w 1496"/>
              <a:gd name="T13" fmla="*/ 0 h 2041"/>
              <a:gd name="T14" fmla="*/ 1496 w 1496"/>
              <a:gd name="T15" fmla="*/ 2041 h 20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6" h="2041">
                <a:moveTo>
                  <a:pt x="0" y="0"/>
                </a:moveTo>
                <a:lnTo>
                  <a:pt x="0" y="2041"/>
                </a:lnTo>
                <a:lnTo>
                  <a:pt x="1496" y="2041"/>
                </a:lnTo>
                <a:lnTo>
                  <a:pt x="1496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b="1"/>
          </a:p>
        </p:txBody>
      </p:sp>
      <p:sp>
        <p:nvSpPr>
          <p:cNvPr id="15364" name="Line 12"/>
          <p:cNvSpPr>
            <a:spLocks noChangeShapeType="1"/>
          </p:cNvSpPr>
          <p:nvPr/>
        </p:nvSpPr>
        <p:spPr bwMode="auto">
          <a:xfrm>
            <a:off x="4716463" y="53736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5" name="Line 13"/>
          <p:cNvSpPr>
            <a:spLocks noChangeShapeType="1"/>
          </p:cNvSpPr>
          <p:nvPr/>
        </p:nvSpPr>
        <p:spPr bwMode="auto">
          <a:xfrm>
            <a:off x="6300788" y="53721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6" name="Line 14"/>
          <p:cNvSpPr>
            <a:spLocks noChangeShapeType="1"/>
          </p:cNvSpPr>
          <p:nvPr/>
        </p:nvSpPr>
        <p:spPr bwMode="auto">
          <a:xfrm>
            <a:off x="4284663" y="57340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7" name="Line 15"/>
          <p:cNvSpPr>
            <a:spLocks noChangeShapeType="1"/>
          </p:cNvSpPr>
          <p:nvPr/>
        </p:nvSpPr>
        <p:spPr bwMode="auto">
          <a:xfrm flipH="1">
            <a:off x="6300788" y="57340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8" name="Text Box 16"/>
          <p:cNvSpPr txBox="1">
            <a:spLocks noChangeArrowheads="1"/>
          </p:cNvSpPr>
          <p:nvPr/>
        </p:nvSpPr>
        <p:spPr bwMode="auto">
          <a:xfrm>
            <a:off x="4787900" y="5445125"/>
            <a:ext cx="1222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10cm</a:t>
            </a:r>
          </a:p>
        </p:txBody>
      </p:sp>
      <p:sp>
        <p:nvSpPr>
          <p:cNvPr id="15369" name="Line 20"/>
          <p:cNvSpPr>
            <a:spLocks noChangeShapeType="1"/>
          </p:cNvSpPr>
          <p:nvPr/>
        </p:nvSpPr>
        <p:spPr bwMode="auto">
          <a:xfrm>
            <a:off x="3132138" y="3068638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3132138" y="3068638"/>
            <a:ext cx="316865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6445250" y="30686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6445250" y="25654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6805613" y="22050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 flipV="1">
            <a:off x="6805613" y="30686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6516688" y="2492375"/>
            <a:ext cx="996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2cm</a:t>
            </a:r>
          </a:p>
        </p:txBody>
      </p:sp>
      <p:sp>
        <p:nvSpPr>
          <p:cNvPr id="15376" name="Text Box 29"/>
          <p:cNvSpPr txBox="1">
            <a:spLocks noChangeArrowheads="1"/>
          </p:cNvSpPr>
          <p:nvPr/>
        </p:nvSpPr>
        <p:spPr bwMode="auto">
          <a:xfrm>
            <a:off x="2339975" y="863600"/>
            <a:ext cx="41767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/>
              <a:t>1.</a:t>
            </a:r>
            <a:r>
              <a:rPr lang="zh-CN" altLang="en-US" sz="3600" b="1" dirty="0"/>
              <a:t>求石块的体积。</a:t>
            </a:r>
          </a:p>
        </p:txBody>
      </p:sp>
      <p:sp>
        <p:nvSpPr>
          <p:cNvPr id="15377" name="Text Box 30"/>
          <p:cNvSpPr txBox="1">
            <a:spLocks noChangeArrowheads="1"/>
          </p:cNvSpPr>
          <p:nvPr/>
        </p:nvSpPr>
        <p:spPr bwMode="auto">
          <a:xfrm>
            <a:off x="3852863" y="2492375"/>
            <a:ext cx="1000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水位</a:t>
            </a:r>
          </a:p>
        </p:txBody>
      </p:sp>
      <p:sp>
        <p:nvSpPr>
          <p:cNvPr id="15378" name="Freeform 32"/>
          <p:cNvSpPr/>
          <p:nvPr/>
        </p:nvSpPr>
        <p:spPr bwMode="auto">
          <a:xfrm>
            <a:off x="2987675" y="1989138"/>
            <a:ext cx="3455988" cy="3384550"/>
          </a:xfrm>
          <a:custGeom>
            <a:avLst/>
            <a:gdLst>
              <a:gd name="T0" fmla="*/ 2147483647 w 1678"/>
              <a:gd name="T1" fmla="*/ 0 h 2086"/>
              <a:gd name="T2" fmla="*/ 0 w 1678"/>
              <a:gd name="T3" fmla="*/ 0 h 2086"/>
              <a:gd name="T4" fmla="*/ 0 w 1678"/>
              <a:gd name="T5" fmla="*/ 2147483647 h 2086"/>
              <a:gd name="T6" fmla="*/ 2147483647 w 1678"/>
              <a:gd name="T7" fmla="*/ 2147483647 h 2086"/>
              <a:gd name="T8" fmla="*/ 2147483647 w 1678"/>
              <a:gd name="T9" fmla="*/ 0 h 2086"/>
              <a:gd name="T10" fmla="*/ 2147483647 w 1678"/>
              <a:gd name="T11" fmla="*/ 0 h 20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78"/>
              <a:gd name="T19" fmla="*/ 0 h 2086"/>
              <a:gd name="T20" fmla="*/ 1678 w 1678"/>
              <a:gd name="T21" fmla="*/ 2086 h 20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78" h="2086">
                <a:moveTo>
                  <a:pt x="91" y="0"/>
                </a:moveTo>
                <a:lnTo>
                  <a:pt x="0" y="0"/>
                </a:lnTo>
                <a:lnTo>
                  <a:pt x="0" y="2086"/>
                </a:lnTo>
                <a:lnTo>
                  <a:pt x="1678" y="2086"/>
                </a:lnTo>
                <a:lnTo>
                  <a:pt x="1678" y="0"/>
                </a:lnTo>
                <a:lnTo>
                  <a:pt x="1588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b="1"/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539750" y="5445125"/>
            <a:ext cx="2905125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/>
              <a:t>3.14×10²×2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-0.14451 L -0.0026 -0.65526 L 0.34184 -0.65387 L 0.34375 -0.40463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09" y="-255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375 -0.40463 L 0.34375 -0.0887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79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22222E-6 L -3.05556E-6 -0.07338 " pathEditMode="relative" ptsTypes="AA">
                                      <p:cBhvr>
                                        <p:cTn id="12" dur="2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9" grpId="0" animBg="1"/>
      <p:bldP spid="2071" grpId="0" animBg="1"/>
      <p:bldP spid="2072" grpId="0" animBg="1"/>
      <p:bldP spid="2073" grpId="0" animBg="1"/>
      <p:bldP spid="2074" grpId="0" animBg="1"/>
      <p:bldP spid="2075" grpId="0"/>
      <p:bldP spid="210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2"/>
          <p:cNvSpPr/>
          <p:nvPr/>
        </p:nvSpPr>
        <p:spPr bwMode="auto">
          <a:xfrm>
            <a:off x="3348038" y="1989138"/>
            <a:ext cx="1584325" cy="3024187"/>
          </a:xfrm>
          <a:custGeom>
            <a:avLst/>
            <a:gdLst>
              <a:gd name="T0" fmla="*/ 0 w 1179"/>
              <a:gd name="T1" fmla="*/ 2147483647 h 1587"/>
              <a:gd name="T2" fmla="*/ 2147483647 w 1179"/>
              <a:gd name="T3" fmla="*/ 0 h 1587"/>
              <a:gd name="T4" fmla="*/ 2147483647 w 1179"/>
              <a:gd name="T5" fmla="*/ 2147483647 h 1587"/>
              <a:gd name="T6" fmla="*/ 0 w 1179"/>
              <a:gd name="T7" fmla="*/ 2147483647 h 1587"/>
              <a:gd name="T8" fmla="*/ 0 60000 65536"/>
              <a:gd name="T9" fmla="*/ 0 60000 65536"/>
              <a:gd name="T10" fmla="*/ 0 60000 65536"/>
              <a:gd name="T11" fmla="*/ 0 60000 65536"/>
              <a:gd name="T12" fmla="*/ 0 w 1179"/>
              <a:gd name="T13" fmla="*/ 0 h 1587"/>
              <a:gd name="T14" fmla="*/ 1179 w 1179"/>
              <a:gd name="T15" fmla="*/ 1587 h 15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9" h="1587">
                <a:moveTo>
                  <a:pt x="0" y="1587"/>
                </a:moveTo>
                <a:lnTo>
                  <a:pt x="589" y="0"/>
                </a:lnTo>
                <a:lnTo>
                  <a:pt x="1179" y="1587"/>
                </a:lnTo>
                <a:lnTo>
                  <a:pt x="0" y="158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7" name="Freeform 2"/>
          <p:cNvSpPr/>
          <p:nvPr/>
        </p:nvSpPr>
        <p:spPr bwMode="auto">
          <a:xfrm>
            <a:off x="2700338" y="1916113"/>
            <a:ext cx="4391025" cy="3240087"/>
          </a:xfrm>
          <a:custGeom>
            <a:avLst/>
            <a:gdLst>
              <a:gd name="T0" fmla="*/ 0 w 1496"/>
              <a:gd name="T1" fmla="*/ 0 h 2041"/>
              <a:gd name="T2" fmla="*/ 0 w 1496"/>
              <a:gd name="T3" fmla="*/ 2147483647 h 2041"/>
              <a:gd name="T4" fmla="*/ 2147483647 w 1496"/>
              <a:gd name="T5" fmla="*/ 2147483647 h 2041"/>
              <a:gd name="T6" fmla="*/ 2147483647 w 1496"/>
              <a:gd name="T7" fmla="*/ 0 h 2041"/>
              <a:gd name="T8" fmla="*/ 0 60000 65536"/>
              <a:gd name="T9" fmla="*/ 0 60000 65536"/>
              <a:gd name="T10" fmla="*/ 0 60000 65536"/>
              <a:gd name="T11" fmla="*/ 0 60000 65536"/>
              <a:gd name="T12" fmla="*/ 0 w 1496"/>
              <a:gd name="T13" fmla="*/ 0 h 2041"/>
              <a:gd name="T14" fmla="*/ 1496 w 1496"/>
              <a:gd name="T15" fmla="*/ 2041 h 20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6" h="2041">
                <a:moveTo>
                  <a:pt x="0" y="0"/>
                </a:moveTo>
                <a:lnTo>
                  <a:pt x="0" y="2041"/>
                </a:lnTo>
                <a:lnTo>
                  <a:pt x="1496" y="2041"/>
                </a:lnTo>
                <a:lnTo>
                  <a:pt x="1496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8" name="Line 3"/>
          <p:cNvSpPr>
            <a:spLocks noChangeShapeType="1"/>
          </p:cNvSpPr>
          <p:nvPr/>
        </p:nvSpPr>
        <p:spPr bwMode="auto">
          <a:xfrm>
            <a:off x="4932363" y="51577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>
            <a:off x="6948488" y="51577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>
            <a:off x="6299200" y="54451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1" name="Line 6"/>
          <p:cNvSpPr>
            <a:spLocks noChangeShapeType="1"/>
          </p:cNvSpPr>
          <p:nvPr/>
        </p:nvSpPr>
        <p:spPr bwMode="auto">
          <a:xfrm flipH="1">
            <a:off x="4932363" y="5445125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5724525" y="5157788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30</a:t>
            </a:r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2843213" y="1989138"/>
            <a:ext cx="41052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2843213" y="1989138"/>
            <a:ext cx="4105275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7091363" y="241935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7091363" y="198755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7451725" y="16271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V="1">
            <a:off x="7451725" y="241935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7235825" y="1916113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5</a:t>
            </a:r>
          </a:p>
        </p:txBody>
      </p:sp>
      <p:sp>
        <p:nvSpPr>
          <p:cNvPr id="3088" name="Freeform 16"/>
          <p:cNvSpPr/>
          <p:nvPr/>
        </p:nvSpPr>
        <p:spPr bwMode="auto">
          <a:xfrm>
            <a:off x="3348038" y="1989138"/>
            <a:ext cx="1584325" cy="3024187"/>
          </a:xfrm>
          <a:custGeom>
            <a:avLst/>
            <a:gdLst>
              <a:gd name="T0" fmla="*/ 0 w 1179"/>
              <a:gd name="T1" fmla="*/ 2147483647 h 1587"/>
              <a:gd name="T2" fmla="*/ 2147483647 w 1179"/>
              <a:gd name="T3" fmla="*/ 0 h 1587"/>
              <a:gd name="T4" fmla="*/ 2147483647 w 1179"/>
              <a:gd name="T5" fmla="*/ 2147483647 h 1587"/>
              <a:gd name="T6" fmla="*/ 0 w 1179"/>
              <a:gd name="T7" fmla="*/ 2147483647 h 1587"/>
              <a:gd name="T8" fmla="*/ 0 60000 65536"/>
              <a:gd name="T9" fmla="*/ 0 60000 65536"/>
              <a:gd name="T10" fmla="*/ 0 60000 65536"/>
              <a:gd name="T11" fmla="*/ 0 60000 65536"/>
              <a:gd name="T12" fmla="*/ 0 w 1179"/>
              <a:gd name="T13" fmla="*/ 0 h 1587"/>
              <a:gd name="T14" fmla="*/ 1179 w 1179"/>
              <a:gd name="T15" fmla="*/ 1587 h 15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9" h="1587">
                <a:moveTo>
                  <a:pt x="0" y="1587"/>
                </a:moveTo>
                <a:lnTo>
                  <a:pt x="589" y="0"/>
                </a:lnTo>
                <a:lnTo>
                  <a:pt x="1179" y="1587"/>
                </a:lnTo>
                <a:lnTo>
                  <a:pt x="0" y="1587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01" name="Text Box 18"/>
          <p:cNvSpPr txBox="1">
            <a:spLocks noChangeArrowheads="1"/>
          </p:cNvSpPr>
          <p:nvPr/>
        </p:nvSpPr>
        <p:spPr bwMode="auto">
          <a:xfrm>
            <a:off x="4211638" y="5157788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10</a:t>
            </a:r>
          </a:p>
        </p:txBody>
      </p:sp>
      <p:sp>
        <p:nvSpPr>
          <p:cNvPr id="16402" name="Line 19"/>
          <p:cNvSpPr>
            <a:spLocks noChangeShapeType="1"/>
          </p:cNvSpPr>
          <p:nvPr/>
        </p:nvSpPr>
        <p:spPr bwMode="auto">
          <a:xfrm>
            <a:off x="4140200" y="51577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03" name="Line 21"/>
          <p:cNvSpPr>
            <a:spLocks noChangeShapeType="1"/>
          </p:cNvSpPr>
          <p:nvPr/>
        </p:nvSpPr>
        <p:spPr bwMode="auto">
          <a:xfrm>
            <a:off x="3635375" y="5445125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3419475" y="3500438"/>
            <a:ext cx="430213" cy="4333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 flipH="1">
            <a:off x="4356100" y="3500438"/>
            <a:ext cx="360363" cy="4333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06" name="Text Box 26"/>
          <p:cNvSpPr txBox="1">
            <a:spLocks noChangeArrowheads="1"/>
          </p:cNvSpPr>
          <p:nvPr/>
        </p:nvSpPr>
        <p:spPr bwMode="auto">
          <a:xfrm>
            <a:off x="250825" y="260350"/>
            <a:ext cx="89503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/>
              <a:t>2.</a:t>
            </a:r>
            <a:r>
              <a:rPr lang="zh-CN" altLang="en-US" sz="3600" b="1" dirty="0"/>
              <a:t>圆柱形水桶的内半径</a:t>
            </a:r>
            <a:r>
              <a:rPr lang="en-US" altLang="zh-CN" sz="3600" b="1" dirty="0"/>
              <a:t>30</a:t>
            </a:r>
            <a:r>
              <a:rPr lang="zh-CN" altLang="en-US" sz="3600" b="1" dirty="0"/>
              <a:t>厘米，圆锥形零</a:t>
            </a:r>
          </a:p>
          <a:p>
            <a:pPr eaLnBrk="1" hangingPunct="1"/>
            <a:r>
              <a:rPr lang="zh-CN" altLang="en-US" sz="3600" b="1" dirty="0"/>
              <a:t>件底面半径是</a:t>
            </a:r>
            <a:r>
              <a:rPr lang="en-US" altLang="zh-CN" sz="3600" b="1" dirty="0"/>
              <a:t>10</a:t>
            </a:r>
            <a:r>
              <a:rPr lang="zh-CN" altLang="en-US" sz="3600" b="1" dirty="0"/>
              <a:t>厘米。求圆锥零件的体积。</a:t>
            </a:r>
          </a:p>
        </p:txBody>
      </p:sp>
      <p:sp>
        <p:nvSpPr>
          <p:cNvPr id="16407" name="Rectangle 28"/>
          <p:cNvSpPr>
            <a:spLocks noChangeArrowheads="1"/>
          </p:cNvSpPr>
          <p:nvPr/>
        </p:nvSpPr>
        <p:spPr bwMode="auto">
          <a:xfrm>
            <a:off x="4284663" y="5876925"/>
            <a:ext cx="43132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/>
              <a:t>（图中单位：厘米）</a:t>
            </a:r>
          </a:p>
        </p:txBody>
      </p:sp>
      <p:sp>
        <p:nvSpPr>
          <p:cNvPr id="16408" name="Freeform 29"/>
          <p:cNvSpPr/>
          <p:nvPr/>
        </p:nvSpPr>
        <p:spPr bwMode="auto">
          <a:xfrm>
            <a:off x="2700338" y="1916113"/>
            <a:ext cx="4391025" cy="3097212"/>
          </a:xfrm>
          <a:custGeom>
            <a:avLst/>
            <a:gdLst>
              <a:gd name="T0" fmla="*/ 0 w 2766"/>
              <a:gd name="T1" fmla="*/ 0 h 1996"/>
              <a:gd name="T2" fmla="*/ 2147483647 w 2766"/>
              <a:gd name="T3" fmla="*/ 0 h 1996"/>
              <a:gd name="T4" fmla="*/ 2147483647 w 2766"/>
              <a:gd name="T5" fmla="*/ 2147483647 h 1996"/>
              <a:gd name="T6" fmla="*/ 2147483647 w 2766"/>
              <a:gd name="T7" fmla="*/ 2147483647 h 1996"/>
              <a:gd name="T8" fmla="*/ 2147483647 w 2766"/>
              <a:gd name="T9" fmla="*/ 0 h 1996"/>
              <a:gd name="T10" fmla="*/ 2147483647 w 2766"/>
              <a:gd name="T11" fmla="*/ 0 h 19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66"/>
              <a:gd name="T19" fmla="*/ 0 h 1996"/>
              <a:gd name="T20" fmla="*/ 2766 w 2766"/>
              <a:gd name="T21" fmla="*/ 1996 h 19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66" h="1996">
                <a:moveTo>
                  <a:pt x="0" y="0"/>
                </a:moveTo>
                <a:lnTo>
                  <a:pt x="90" y="0"/>
                </a:lnTo>
                <a:lnTo>
                  <a:pt x="90" y="1996"/>
                </a:lnTo>
                <a:lnTo>
                  <a:pt x="2676" y="1996"/>
                </a:lnTo>
                <a:lnTo>
                  <a:pt x="2676" y="0"/>
                </a:lnTo>
                <a:lnTo>
                  <a:pt x="2766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3419475" y="2708275"/>
            <a:ext cx="2905125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/>
              <a:t>3.14×30²×5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8856 L 2.22222E-6 -0.55075 L -0.2632 -0.54775 L -0.26146 0.22034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60" y="-767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4.39306E-6 L 5.55556E-6 0.06289 " pathEditMode="relative" ptsTypes="AA">
                                      <p:cBhvr>
                                        <p:cTn id="8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/>
      <p:bldP spid="3088" grpId="0" animBg="1"/>
      <p:bldP spid="3095" grpId="0" animBg="1"/>
      <p:bldP spid="3096" grpId="0" animBg="1"/>
      <p:bldP spid="310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8"/>
          <p:cNvSpPr txBox="1">
            <a:spLocks noChangeArrowheads="1"/>
          </p:cNvSpPr>
          <p:nvPr/>
        </p:nvSpPr>
        <p:spPr bwMode="auto">
          <a:xfrm>
            <a:off x="304800" y="533400"/>
            <a:ext cx="8572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/>
              <a:t>3. </a:t>
            </a:r>
            <a:r>
              <a:rPr lang="zh-CN" altLang="en-US" sz="3600" b="1" dirty="0"/>
              <a:t>通过顶点把圆锥切成同样的两份，它</a:t>
            </a:r>
          </a:p>
          <a:p>
            <a:pPr eaLnBrk="1" hangingPunct="1"/>
            <a:r>
              <a:rPr lang="zh-CN" altLang="en-US" sz="3600" b="1" dirty="0"/>
              <a:t>的纵切面</a:t>
            </a:r>
            <a:r>
              <a:rPr lang="en-US" altLang="zh-CN" sz="3600" b="1" dirty="0"/>
              <a:t>10</a:t>
            </a:r>
            <a:r>
              <a:rPr lang="zh-CN" altLang="en-US" sz="3600" b="1" dirty="0"/>
              <a:t>平方厘米，求</a:t>
            </a:r>
            <a:r>
              <a:rPr lang="zh-CN" altLang="en-US" sz="3600" b="1" dirty="0">
                <a:solidFill>
                  <a:srgbClr val="FF0000"/>
                </a:solidFill>
              </a:rPr>
              <a:t>底面积</a:t>
            </a:r>
            <a:r>
              <a:rPr lang="zh-CN" altLang="en-US" sz="3600" b="1" dirty="0"/>
              <a:t>和</a:t>
            </a:r>
            <a:r>
              <a:rPr lang="zh-CN" altLang="en-US" sz="3600" b="1" dirty="0">
                <a:solidFill>
                  <a:srgbClr val="FF0000"/>
                </a:solidFill>
              </a:rPr>
              <a:t>体积</a:t>
            </a:r>
            <a:r>
              <a:rPr lang="zh-CN" altLang="en-US" sz="3600" b="1" dirty="0"/>
              <a:t>。</a:t>
            </a:r>
          </a:p>
        </p:txBody>
      </p:sp>
      <p:pic>
        <p:nvPicPr>
          <p:cNvPr id="17411" name="Picture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5363" y="4819650"/>
            <a:ext cx="33432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3992563" y="2155825"/>
            <a:ext cx="1584325" cy="3167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 flipH="1">
            <a:off x="2336800" y="2155825"/>
            <a:ext cx="1655763" cy="3167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4" name="Line 12"/>
          <p:cNvSpPr>
            <a:spLocks noChangeShapeType="1"/>
          </p:cNvSpPr>
          <p:nvPr/>
        </p:nvSpPr>
        <p:spPr bwMode="auto">
          <a:xfrm>
            <a:off x="3992563" y="2155825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5" name="Line 13"/>
          <p:cNvSpPr>
            <a:spLocks noChangeShapeType="1"/>
          </p:cNvSpPr>
          <p:nvPr/>
        </p:nvSpPr>
        <p:spPr bwMode="auto">
          <a:xfrm>
            <a:off x="2336800" y="5322888"/>
            <a:ext cx="32400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6" name="Line 15"/>
          <p:cNvSpPr>
            <a:spLocks noChangeShapeType="1"/>
          </p:cNvSpPr>
          <p:nvPr/>
        </p:nvSpPr>
        <p:spPr bwMode="auto">
          <a:xfrm>
            <a:off x="5792788" y="424497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7" name="Line 16"/>
          <p:cNvSpPr>
            <a:spLocks noChangeShapeType="1"/>
          </p:cNvSpPr>
          <p:nvPr/>
        </p:nvSpPr>
        <p:spPr bwMode="auto">
          <a:xfrm flipV="1">
            <a:off x="5792788" y="2155825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8" name="Text Box 17"/>
          <p:cNvSpPr txBox="1">
            <a:spLocks noChangeArrowheads="1"/>
          </p:cNvSpPr>
          <p:nvPr/>
        </p:nvSpPr>
        <p:spPr bwMode="auto">
          <a:xfrm>
            <a:off x="5289550" y="3379788"/>
            <a:ext cx="996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5cm</a:t>
            </a:r>
            <a:endParaRPr lang="en-US" altLang="zh-CN" sz="3200" b="1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7419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6800" y="5324475"/>
            <a:ext cx="33432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0" name="Line 26"/>
          <p:cNvSpPr>
            <a:spLocks noChangeShapeType="1"/>
          </p:cNvSpPr>
          <p:nvPr/>
        </p:nvSpPr>
        <p:spPr bwMode="auto">
          <a:xfrm>
            <a:off x="2336800" y="5324475"/>
            <a:ext cx="32400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1" name="Line 14"/>
          <p:cNvSpPr>
            <a:spLocks noChangeShapeType="1"/>
          </p:cNvSpPr>
          <p:nvPr/>
        </p:nvSpPr>
        <p:spPr bwMode="auto">
          <a:xfrm>
            <a:off x="5576888" y="5322888"/>
            <a:ext cx="431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0425" y="5176838"/>
            <a:ext cx="33432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Line 5"/>
          <p:cNvSpPr>
            <a:spLocks noChangeShapeType="1"/>
          </p:cNvSpPr>
          <p:nvPr/>
        </p:nvSpPr>
        <p:spPr bwMode="auto">
          <a:xfrm>
            <a:off x="2587625" y="2513013"/>
            <a:ext cx="1584325" cy="3167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931863" y="2513013"/>
            <a:ext cx="1655762" cy="3167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7" name="Line 12"/>
          <p:cNvSpPr>
            <a:spLocks noChangeShapeType="1"/>
          </p:cNvSpPr>
          <p:nvPr/>
        </p:nvSpPr>
        <p:spPr bwMode="auto">
          <a:xfrm>
            <a:off x="2587625" y="2513013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8" name="Line 13"/>
          <p:cNvSpPr>
            <a:spLocks noChangeShapeType="1"/>
          </p:cNvSpPr>
          <p:nvPr/>
        </p:nvSpPr>
        <p:spPr bwMode="auto">
          <a:xfrm>
            <a:off x="931863" y="5680075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9" name="Line 15"/>
          <p:cNvSpPr>
            <a:spLocks noChangeShapeType="1"/>
          </p:cNvSpPr>
          <p:nvPr/>
        </p:nvSpPr>
        <p:spPr bwMode="auto">
          <a:xfrm>
            <a:off x="4387850" y="46021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0" name="Line 16"/>
          <p:cNvSpPr>
            <a:spLocks noChangeShapeType="1"/>
          </p:cNvSpPr>
          <p:nvPr/>
        </p:nvSpPr>
        <p:spPr bwMode="auto">
          <a:xfrm flipV="1">
            <a:off x="4387850" y="251301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1" name="Text Box 17"/>
          <p:cNvSpPr txBox="1">
            <a:spLocks noChangeArrowheads="1"/>
          </p:cNvSpPr>
          <p:nvPr/>
        </p:nvSpPr>
        <p:spPr bwMode="auto">
          <a:xfrm>
            <a:off x="3884613" y="3736975"/>
            <a:ext cx="996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5cm</a:t>
            </a:r>
            <a:endParaRPr lang="en-US" altLang="zh-CN" sz="3200" b="1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6372225" y="2722563"/>
            <a:ext cx="2233613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/>
              <a:t>那么如何求出半径呢？</a:t>
            </a: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642938" y="2225675"/>
            <a:ext cx="3887787" cy="2159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8444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1863" y="5681663"/>
            <a:ext cx="33432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5" name="Line 26"/>
          <p:cNvSpPr>
            <a:spLocks noChangeShapeType="1"/>
          </p:cNvSpPr>
          <p:nvPr/>
        </p:nvSpPr>
        <p:spPr bwMode="auto">
          <a:xfrm>
            <a:off x="931863" y="5681663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4171950" y="5680075"/>
            <a:ext cx="431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215900" y="117475"/>
            <a:ext cx="87852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/>
              <a:t>分析：要求底面积和体积，关键是求</a:t>
            </a:r>
            <a:r>
              <a:rPr lang="zh-CN" altLang="en-US" sz="3600" b="1">
                <a:solidFill>
                  <a:srgbClr val="FF0000"/>
                </a:solidFill>
              </a:rPr>
              <a:t>底面积</a:t>
            </a:r>
            <a:r>
              <a:rPr lang="zh-CN" altLang="en-US" sz="3600" b="1"/>
              <a:t>，而要求底面积，只要求出它的</a:t>
            </a:r>
            <a:r>
              <a:rPr lang="zh-CN" altLang="en-US" sz="3600" b="1">
                <a:solidFill>
                  <a:srgbClr val="FF0000"/>
                </a:solidFill>
              </a:rPr>
              <a:t>半径</a:t>
            </a:r>
            <a:r>
              <a:rPr lang="zh-CN" altLang="en-US" sz="3600" b="1"/>
              <a:t>就</a:t>
            </a:r>
          </a:p>
          <a:p>
            <a:r>
              <a:rPr lang="zh-CN" altLang="en-US" sz="3600" b="1"/>
              <a:t>可以了。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71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1" grpId="1" animBg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3"/>
          <p:cNvSpPr txBox="1">
            <a:spLocks noChangeArrowheads="1"/>
          </p:cNvSpPr>
          <p:nvPr/>
        </p:nvSpPr>
        <p:spPr bwMode="auto">
          <a:xfrm>
            <a:off x="249238" y="1306513"/>
            <a:ext cx="8572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/>
              <a:t>3. </a:t>
            </a:r>
            <a:r>
              <a:rPr lang="zh-CN" altLang="en-US" sz="3600" b="1" dirty="0"/>
              <a:t>通过顶点把圆锥切成同样的两份，它</a:t>
            </a:r>
          </a:p>
          <a:p>
            <a:pPr eaLnBrk="1" hangingPunct="1"/>
            <a:r>
              <a:rPr lang="zh-CN" altLang="en-US" sz="3600" b="1" dirty="0"/>
              <a:t>的纵切面</a:t>
            </a:r>
            <a:r>
              <a:rPr lang="en-US" altLang="zh-CN" sz="3600" b="1" dirty="0"/>
              <a:t>10</a:t>
            </a:r>
            <a:r>
              <a:rPr lang="zh-CN" altLang="en-US" sz="3600" b="1" dirty="0"/>
              <a:t>平方厘米，求</a:t>
            </a:r>
            <a:r>
              <a:rPr lang="zh-CN" altLang="en-US" sz="3600" b="1" dirty="0">
                <a:solidFill>
                  <a:srgbClr val="FF0000"/>
                </a:solidFill>
              </a:rPr>
              <a:t>底面积</a:t>
            </a:r>
            <a:r>
              <a:rPr lang="zh-CN" altLang="en-US" sz="3600" b="1" dirty="0"/>
              <a:t>和</a:t>
            </a:r>
            <a:r>
              <a:rPr lang="zh-CN" altLang="en-US" sz="3600" b="1" dirty="0">
                <a:solidFill>
                  <a:srgbClr val="FF0000"/>
                </a:solidFill>
              </a:rPr>
              <a:t>体积</a:t>
            </a:r>
            <a:r>
              <a:rPr lang="zh-CN" altLang="en-US" sz="3600" b="1" dirty="0"/>
              <a:t>。</a:t>
            </a:r>
          </a:p>
        </p:txBody>
      </p:sp>
      <p:sp>
        <p:nvSpPr>
          <p:cNvPr id="19459" name="Rectangle 44"/>
          <p:cNvSpPr>
            <a:spLocks noChangeArrowheads="1"/>
          </p:cNvSpPr>
          <p:nvPr/>
        </p:nvSpPr>
        <p:spPr bwMode="auto">
          <a:xfrm>
            <a:off x="214313" y="2903538"/>
            <a:ext cx="87852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/>
              <a:t>分析：要求底面积和体积，关键是求</a:t>
            </a:r>
            <a:r>
              <a:rPr lang="zh-CN" altLang="en-US" sz="3600" b="1" dirty="0">
                <a:solidFill>
                  <a:srgbClr val="FF0000"/>
                </a:solidFill>
              </a:rPr>
              <a:t>底面积</a:t>
            </a:r>
            <a:r>
              <a:rPr lang="zh-CN" altLang="en-US" sz="3600" b="1" dirty="0"/>
              <a:t>，而要求底面积，只要求出它的</a:t>
            </a:r>
            <a:r>
              <a:rPr lang="zh-CN" altLang="en-US" sz="3600" b="1" dirty="0">
                <a:solidFill>
                  <a:srgbClr val="FF0000"/>
                </a:solidFill>
              </a:rPr>
              <a:t>半径</a:t>
            </a:r>
            <a:r>
              <a:rPr lang="zh-CN" altLang="en-US" sz="3600" b="1" dirty="0"/>
              <a:t>就</a:t>
            </a:r>
          </a:p>
          <a:p>
            <a:r>
              <a:rPr lang="zh-CN" altLang="en-US" sz="3600" b="1" dirty="0"/>
              <a:t>可以了。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7"/>
          <p:cNvSpPr txBox="1">
            <a:spLocks noChangeArrowheads="1"/>
          </p:cNvSpPr>
          <p:nvPr/>
        </p:nvSpPr>
        <p:spPr bwMode="auto">
          <a:xfrm>
            <a:off x="4451350" y="3914775"/>
            <a:ext cx="2943225" cy="119062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/>
              <a:t>5×2X÷2=10</a:t>
            </a:r>
          </a:p>
          <a:p>
            <a:pPr eaLnBrk="1" hangingPunct="1"/>
            <a:r>
              <a:rPr lang="zh-CN" altLang="en-US" sz="3600" b="1"/>
              <a:t>解得</a:t>
            </a:r>
            <a:r>
              <a:rPr lang="en-US" altLang="zh-CN" sz="3600" b="1"/>
              <a:t>X=2</a:t>
            </a:r>
          </a:p>
        </p:txBody>
      </p:sp>
      <p:sp>
        <p:nvSpPr>
          <p:cNvPr id="5" name="Text Box 48"/>
          <p:cNvSpPr txBox="1">
            <a:spLocks noChangeArrowheads="1"/>
          </p:cNvSpPr>
          <p:nvPr/>
        </p:nvSpPr>
        <p:spPr bwMode="auto">
          <a:xfrm>
            <a:off x="4451350" y="5257800"/>
            <a:ext cx="3906838" cy="64135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/>
              <a:t>3.14×2²=12.56m²</a:t>
            </a:r>
          </a:p>
        </p:txBody>
      </p:sp>
      <p:sp>
        <p:nvSpPr>
          <p:cNvPr id="6" name="Text Box 49"/>
          <p:cNvSpPr txBox="1">
            <a:spLocks noChangeArrowheads="1"/>
          </p:cNvSpPr>
          <p:nvPr/>
        </p:nvSpPr>
        <p:spPr bwMode="auto">
          <a:xfrm>
            <a:off x="4235450" y="6064250"/>
            <a:ext cx="4510088" cy="64611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/>
              <a:t>12.56×5÷3=       m²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7234238" y="5921375"/>
          <a:ext cx="69373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公式" r:id="rId3" imgW="292100" imgH="393700" progId="Equation.3">
                  <p:embed/>
                </p:oleObj>
              </mc:Choice>
              <mc:Fallback>
                <p:oleObj name="公式" r:id="rId3" imgW="2921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4238" y="5921375"/>
                        <a:ext cx="693737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0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5113" y="2816225"/>
            <a:ext cx="33432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1993900" y="152400"/>
            <a:ext cx="1584325" cy="3167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" name="Line 5"/>
          <p:cNvSpPr>
            <a:spLocks noChangeShapeType="1"/>
          </p:cNvSpPr>
          <p:nvPr/>
        </p:nvSpPr>
        <p:spPr bwMode="auto">
          <a:xfrm flipH="1">
            <a:off x="338138" y="152400"/>
            <a:ext cx="1655762" cy="3167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" name="Line 6"/>
          <p:cNvSpPr>
            <a:spLocks noChangeShapeType="1"/>
          </p:cNvSpPr>
          <p:nvPr/>
        </p:nvSpPr>
        <p:spPr bwMode="auto">
          <a:xfrm>
            <a:off x="338138" y="3319463"/>
            <a:ext cx="32400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1992313" y="152400"/>
            <a:ext cx="1584325" cy="3167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H="1">
            <a:off x="336550" y="152400"/>
            <a:ext cx="1655763" cy="3167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1273175" y="1881188"/>
            <a:ext cx="1357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10cm</a:t>
            </a:r>
            <a:r>
              <a:rPr lang="en-US" altLang="zh-CN" sz="3200" b="1">
                <a:solidFill>
                  <a:srgbClr val="000000"/>
                </a:solidFill>
                <a:cs typeface="Times New Roman" panose="02020603050405020304" pitchFamily="18" charset="0"/>
              </a:rPr>
              <a:t>²</a:t>
            </a:r>
            <a:endParaRPr lang="en-US" altLang="zh-CN" sz="3200" b="1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37" name="Line 21"/>
          <p:cNvSpPr>
            <a:spLocks noChangeShapeType="1"/>
          </p:cNvSpPr>
          <p:nvPr/>
        </p:nvSpPr>
        <p:spPr bwMode="auto">
          <a:xfrm>
            <a:off x="1993900" y="0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8" name="Line 24"/>
          <p:cNvSpPr>
            <a:spLocks noChangeShapeType="1"/>
          </p:cNvSpPr>
          <p:nvPr/>
        </p:nvSpPr>
        <p:spPr bwMode="auto">
          <a:xfrm>
            <a:off x="3794125" y="209708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9" name="Line 25"/>
          <p:cNvSpPr>
            <a:spLocks noChangeShapeType="1"/>
          </p:cNvSpPr>
          <p:nvPr/>
        </p:nvSpPr>
        <p:spPr bwMode="auto">
          <a:xfrm flipV="1">
            <a:off x="3794125" y="1524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0" name="Text Box 26"/>
          <p:cNvSpPr txBox="1">
            <a:spLocks noChangeArrowheads="1"/>
          </p:cNvSpPr>
          <p:nvPr/>
        </p:nvSpPr>
        <p:spPr bwMode="auto">
          <a:xfrm>
            <a:off x="3289300" y="1325563"/>
            <a:ext cx="996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5cm</a:t>
            </a:r>
            <a:endParaRPr lang="en-US" altLang="zh-CN" sz="3200" b="1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9" name="Rectangle 30"/>
          <p:cNvSpPr>
            <a:spLocks noChangeArrowheads="1"/>
          </p:cNvSpPr>
          <p:nvPr/>
        </p:nvSpPr>
        <p:spPr bwMode="auto">
          <a:xfrm>
            <a:off x="120650" y="3105150"/>
            <a:ext cx="3887788" cy="2159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0" name="Picture 3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6550" y="3321050"/>
            <a:ext cx="33432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Line 33"/>
          <p:cNvSpPr>
            <a:spLocks noChangeShapeType="1"/>
          </p:cNvSpPr>
          <p:nvPr/>
        </p:nvSpPr>
        <p:spPr bwMode="auto">
          <a:xfrm>
            <a:off x="1992313" y="332105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3576638" y="332105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Line 38"/>
          <p:cNvSpPr>
            <a:spLocks noChangeShapeType="1"/>
          </p:cNvSpPr>
          <p:nvPr/>
        </p:nvSpPr>
        <p:spPr bwMode="auto">
          <a:xfrm flipH="1">
            <a:off x="1992313" y="36814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" name="Line 40"/>
          <p:cNvSpPr>
            <a:spLocks noChangeShapeType="1"/>
          </p:cNvSpPr>
          <p:nvPr/>
        </p:nvSpPr>
        <p:spPr bwMode="auto">
          <a:xfrm>
            <a:off x="3289300" y="368141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" name="Text Box 41"/>
          <p:cNvSpPr txBox="1">
            <a:spLocks noChangeArrowheads="1"/>
          </p:cNvSpPr>
          <p:nvPr/>
        </p:nvSpPr>
        <p:spPr bwMode="auto">
          <a:xfrm>
            <a:off x="2281238" y="3392488"/>
            <a:ext cx="1042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Xcm</a:t>
            </a:r>
            <a:endParaRPr lang="en-US" altLang="zh-CN" sz="3200" b="1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48" name="Line 22"/>
          <p:cNvSpPr>
            <a:spLocks noChangeShapeType="1"/>
          </p:cNvSpPr>
          <p:nvPr/>
        </p:nvSpPr>
        <p:spPr bwMode="auto">
          <a:xfrm>
            <a:off x="3576638" y="294005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9" name="Line 42"/>
          <p:cNvSpPr>
            <a:spLocks noChangeShapeType="1"/>
          </p:cNvSpPr>
          <p:nvPr/>
        </p:nvSpPr>
        <p:spPr bwMode="auto">
          <a:xfrm>
            <a:off x="1992313" y="0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6458 0 " pathEditMode="relative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6458 0 " pathEditMode="relative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6458 0 " pathEditMode="relative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2" grpId="0" animBg="1"/>
      <p:bldP spid="13" grpId="0" animBg="1"/>
      <p:bldP spid="14" grpId="0"/>
      <p:bldP spid="19" grpId="0" animBg="1"/>
      <p:bldP spid="21" grpId="0" animBg="1"/>
      <p:bldP spid="22" grpId="0" animBg="1"/>
      <p:bldP spid="23" grpId="0" animBg="1"/>
      <p:bldP spid="24" grpId="0" animBg="1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4"/>
          <p:cNvSpPr/>
          <p:nvPr/>
        </p:nvSpPr>
        <p:spPr bwMode="auto">
          <a:xfrm>
            <a:off x="3924300" y="1989138"/>
            <a:ext cx="2016125" cy="3744912"/>
          </a:xfrm>
          <a:custGeom>
            <a:avLst/>
            <a:gdLst>
              <a:gd name="T0" fmla="*/ 0 w 1496"/>
              <a:gd name="T1" fmla="*/ 0 h 2041"/>
              <a:gd name="T2" fmla="*/ 0 w 1496"/>
              <a:gd name="T3" fmla="*/ 2147483647 h 2041"/>
              <a:gd name="T4" fmla="*/ 2147483647 w 1496"/>
              <a:gd name="T5" fmla="*/ 2147483647 h 2041"/>
              <a:gd name="T6" fmla="*/ 2147483647 w 1496"/>
              <a:gd name="T7" fmla="*/ 0 h 2041"/>
              <a:gd name="T8" fmla="*/ 0 60000 65536"/>
              <a:gd name="T9" fmla="*/ 0 60000 65536"/>
              <a:gd name="T10" fmla="*/ 0 60000 65536"/>
              <a:gd name="T11" fmla="*/ 0 60000 65536"/>
              <a:gd name="T12" fmla="*/ 0 w 1496"/>
              <a:gd name="T13" fmla="*/ 0 h 2041"/>
              <a:gd name="T14" fmla="*/ 1496 w 1496"/>
              <a:gd name="T15" fmla="*/ 2041 h 20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6" h="2041">
                <a:moveTo>
                  <a:pt x="0" y="0"/>
                </a:moveTo>
                <a:lnTo>
                  <a:pt x="0" y="2041"/>
                </a:lnTo>
                <a:lnTo>
                  <a:pt x="1496" y="2041"/>
                </a:lnTo>
                <a:lnTo>
                  <a:pt x="1496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3" name="Line 10"/>
          <p:cNvSpPr>
            <a:spLocks noChangeShapeType="1"/>
          </p:cNvSpPr>
          <p:nvPr/>
        </p:nvSpPr>
        <p:spPr bwMode="auto">
          <a:xfrm>
            <a:off x="3924300" y="32131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3924300" y="3213100"/>
            <a:ext cx="20161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3130550" y="22050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6083300" y="22050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6443663" y="29972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V="1">
            <a:off x="3492500" y="26368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156325" y="2420938"/>
            <a:ext cx="996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9cm</a:t>
            </a:r>
          </a:p>
        </p:txBody>
      </p:sp>
      <p:sp>
        <p:nvSpPr>
          <p:cNvPr id="20490" name="Text Box 17"/>
          <p:cNvSpPr txBox="1">
            <a:spLocks noChangeArrowheads="1"/>
          </p:cNvSpPr>
          <p:nvPr/>
        </p:nvSpPr>
        <p:spPr bwMode="auto">
          <a:xfrm>
            <a:off x="3924300" y="2636838"/>
            <a:ext cx="20875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水         位</a:t>
            </a:r>
          </a:p>
        </p:txBody>
      </p:sp>
      <p:sp>
        <p:nvSpPr>
          <p:cNvPr id="20491" name="Freeform 18"/>
          <p:cNvSpPr/>
          <p:nvPr/>
        </p:nvSpPr>
        <p:spPr bwMode="auto">
          <a:xfrm>
            <a:off x="3779838" y="1989138"/>
            <a:ext cx="2305050" cy="3887787"/>
          </a:xfrm>
          <a:custGeom>
            <a:avLst/>
            <a:gdLst>
              <a:gd name="T0" fmla="*/ 2147483647 w 1678"/>
              <a:gd name="T1" fmla="*/ 0 h 2086"/>
              <a:gd name="T2" fmla="*/ 0 w 1678"/>
              <a:gd name="T3" fmla="*/ 0 h 2086"/>
              <a:gd name="T4" fmla="*/ 0 w 1678"/>
              <a:gd name="T5" fmla="*/ 2147483647 h 2086"/>
              <a:gd name="T6" fmla="*/ 2147483647 w 1678"/>
              <a:gd name="T7" fmla="*/ 2147483647 h 2086"/>
              <a:gd name="T8" fmla="*/ 2147483647 w 1678"/>
              <a:gd name="T9" fmla="*/ 0 h 2086"/>
              <a:gd name="T10" fmla="*/ 2147483647 w 1678"/>
              <a:gd name="T11" fmla="*/ 0 h 20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78"/>
              <a:gd name="T19" fmla="*/ 0 h 2086"/>
              <a:gd name="T20" fmla="*/ 1678 w 1678"/>
              <a:gd name="T21" fmla="*/ 2086 h 20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78" h="2086">
                <a:moveTo>
                  <a:pt x="91" y="0"/>
                </a:moveTo>
                <a:lnTo>
                  <a:pt x="0" y="0"/>
                </a:lnTo>
                <a:lnTo>
                  <a:pt x="0" y="2086"/>
                </a:lnTo>
                <a:lnTo>
                  <a:pt x="1678" y="2086"/>
                </a:lnTo>
                <a:lnTo>
                  <a:pt x="1678" y="0"/>
                </a:lnTo>
                <a:lnTo>
                  <a:pt x="1588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1979613" y="3500438"/>
            <a:ext cx="792162" cy="2376487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3132138" y="26368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2771775" y="2133600"/>
            <a:ext cx="996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4cm</a:t>
            </a:r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3492500" y="18446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6084888" y="32131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V="1">
            <a:off x="6443663" y="22050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4572000" y="26368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 flipV="1">
            <a:off x="4932363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4932363" y="23495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4427538" y="1844675"/>
            <a:ext cx="996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8cm</a:t>
            </a: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3924300" y="3213100"/>
            <a:ext cx="2016125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03" name="Rectangle 38"/>
          <p:cNvSpPr>
            <a:spLocks noChangeArrowheads="1"/>
          </p:cNvSpPr>
          <p:nvPr/>
        </p:nvSpPr>
        <p:spPr bwMode="auto">
          <a:xfrm>
            <a:off x="0" y="404813"/>
            <a:ext cx="9467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4.</a:t>
            </a:r>
            <a:r>
              <a:rPr lang="zh-CN" altLang="en-US" sz="3200" b="1" dirty="0"/>
              <a:t>圆钢的底面半径是</a:t>
            </a:r>
            <a:r>
              <a:rPr lang="en-US" altLang="zh-CN" sz="3200" b="1" dirty="0"/>
              <a:t>5</a:t>
            </a:r>
            <a:r>
              <a:rPr lang="zh-CN" altLang="en-US" sz="3200" b="1" dirty="0"/>
              <a:t>厘米，求圆钢的的体积。</a:t>
            </a: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250825" y="1908175"/>
            <a:ext cx="2520950" cy="25542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设水桶的底面积</a:t>
            </a:r>
            <a:r>
              <a:rPr lang="en-US" altLang="zh-CN" sz="3200" b="1"/>
              <a:t>X</a:t>
            </a:r>
            <a:r>
              <a:rPr lang="zh-CN" altLang="en-US" sz="3200" b="1"/>
              <a:t>平方厘米，则圆钢体积</a:t>
            </a:r>
            <a:r>
              <a:rPr lang="en-US" altLang="zh-CN" sz="3200" b="1"/>
              <a:t>9X</a:t>
            </a:r>
            <a:r>
              <a:rPr lang="zh-CN" altLang="en-US" sz="3200" b="1"/>
              <a:t>立方厘米。</a:t>
            </a:r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250825" y="4667250"/>
            <a:ext cx="3106738" cy="10668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4X=3.14×5²×8</a:t>
            </a:r>
          </a:p>
          <a:p>
            <a:pPr eaLnBrk="1" hangingPunct="1"/>
            <a:r>
              <a:rPr lang="zh-CN" altLang="en-US" sz="3200" b="1"/>
              <a:t>解得</a:t>
            </a:r>
            <a:r>
              <a:rPr lang="en-US" altLang="zh-CN" sz="3200" b="1"/>
              <a:t>X=157</a:t>
            </a:r>
          </a:p>
        </p:txBody>
      </p:sp>
      <p:sp>
        <p:nvSpPr>
          <p:cNvPr id="10283" name="Rectangle 43"/>
          <p:cNvSpPr>
            <a:spLocks noChangeArrowheads="1"/>
          </p:cNvSpPr>
          <p:nvPr/>
        </p:nvSpPr>
        <p:spPr bwMode="auto">
          <a:xfrm>
            <a:off x="138113" y="5949950"/>
            <a:ext cx="4090987" cy="5794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9X=9×157=1413cm³</a:t>
            </a: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6191250" y="4090988"/>
            <a:ext cx="2949575" cy="106680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圆钢的长是：</a:t>
            </a:r>
          </a:p>
          <a:p>
            <a:pPr eaLnBrk="1" hangingPunct="1"/>
            <a:r>
              <a:rPr lang="en-US" altLang="zh-CN" sz="3200" b="1"/>
              <a:t>8÷4×9=18cm</a:t>
            </a:r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6227763" y="5241925"/>
            <a:ext cx="2600325" cy="106680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3.14×5²×18</a:t>
            </a:r>
          </a:p>
          <a:p>
            <a:r>
              <a:rPr lang="en-US" altLang="zh-CN" sz="3200" b="1"/>
              <a:t>=1413cm³</a:t>
            </a:r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250825" y="1125538"/>
            <a:ext cx="1628775" cy="57943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/>
              <a:t>解法</a:t>
            </a:r>
            <a:r>
              <a:rPr lang="en-US" altLang="zh-CN" sz="3200" b="1" dirty="0"/>
              <a:t>1</a:t>
            </a:r>
            <a:r>
              <a:rPr lang="zh-CN" altLang="en-US" sz="3200" b="1" dirty="0"/>
              <a:t>：</a:t>
            </a:r>
          </a:p>
        </p:txBody>
      </p:sp>
      <p:sp>
        <p:nvSpPr>
          <p:cNvPr id="10288" name="Rectangle 48"/>
          <p:cNvSpPr>
            <a:spLocks noChangeArrowheads="1"/>
          </p:cNvSpPr>
          <p:nvPr/>
        </p:nvSpPr>
        <p:spPr bwMode="auto">
          <a:xfrm>
            <a:off x="6732588" y="3354388"/>
            <a:ext cx="1628775" cy="579437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/>
              <a:t>解法</a:t>
            </a:r>
            <a:r>
              <a:rPr lang="en-US" altLang="zh-CN" sz="3200" b="1"/>
              <a:t>2</a:t>
            </a:r>
            <a:r>
              <a:rPr lang="zh-CN" altLang="en-US" sz="3200" b="1"/>
              <a:t>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45295 L -0.00208 -0.66913 L 0.27778 -0.66913 L 0.27969 -0.38266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-7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969 -0.38265 L 0.27969 -0.026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2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682 " pathEditMode="relative" ptsTypes="AA">
                                      <p:cBhvr>
                                        <p:cTn id="12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6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969 -0.02612 L 0.27969 -0.1833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969 -0.18335 L 0.27969 -0.2672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08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14682 L 2.77778E-7 -0.0839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/>
      <p:bldP spid="10261" grpId="0" animBg="1"/>
      <p:bldP spid="10261" grpId="1" animBg="1"/>
      <p:bldP spid="10261" grpId="2" animBg="1"/>
      <p:bldP spid="10261" grpId="3" animBg="1"/>
      <p:bldP spid="10260" grpId="0" animBg="1"/>
      <p:bldP spid="10262" grpId="0"/>
      <p:bldP spid="10263" grpId="0" animBg="1"/>
      <p:bldP spid="10264" grpId="0" animBg="1"/>
      <p:bldP spid="10265" grpId="0" animBg="1"/>
      <p:bldP spid="10270" grpId="0" animBg="1"/>
      <p:bldP spid="10275" grpId="0" animBg="1"/>
      <p:bldP spid="10276" grpId="0" animBg="1"/>
      <p:bldP spid="10277" grpId="0"/>
      <p:bldP spid="10259" grpId="0" animBg="1"/>
      <p:bldP spid="10259" grpId="1" animBg="1"/>
      <p:bldP spid="10279" grpId="0" animBg="1"/>
      <p:bldP spid="10281" grpId="0" animBg="1"/>
      <p:bldP spid="10283" grpId="0" animBg="1"/>
      <p:bldP spid="10284" grpId="0" animBg="1"/>
      <p:bldP spid="10286" grpId="0" animBg="1"/>
      <p:bldP spid="10287" grpId="0" animBg="1"/>
      <p:bldP spid="1028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971800" y="533400"/>
            <a:ext cx="296748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zh-CN" alt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总结回顾</a:t>
            </a: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1066800" y="1752600"/>
            <a:ext cx="7543800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这次数学实践活动我们都测量了哪些物体的体积？</a:t>
            </a:r>
            <a:b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</a:b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你都有哪些收获或体会？ </a:t>
            </a:r>
            <a:b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</a:b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如果你想继续探索，还有哪些问题需要帮助解决</a:t>
            </a:r>
            <a:r>
              <a:rPr lang="zh-CN" altLang="en-US" sz="4000" b="1" dirty="0" smtClean="0">
                <a:latin typeface="楷体_GB2312" pitchFamily="49" charset="-122"/>
                <a:ea typeface="楷体_GB2312" pitchFamily="49" charset="-122"/>
              </a:rPr>
              <a:t>？ </a:t>
            </a:r>
            <a:endParaRPr lang="zh-CN" altLang="en-US" sz="40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sz="6000" b="1" dirty="0" smtClean="0">
                <a:solidFill>
                  <a:schemeClr val="tx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教学目标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228600" y="1524000"/>
            <a:ext cx="85344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．探索生活中一些不规则物体体积的测量方法，学会综合运用所学知识测量计算不规则物体体积，加深对已学知识的理解。</a:t>
            </a:r>
          </a:p>
          <a:p>
            <a:pPr algn="just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．培养动手实践能力，提高同学们综合应用数学知识和方法解决实际问题的水平。</a:t>
            </a:r>
          </a:p>
          <a:p>
            <a:pPr algn="just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．感受数学知识之间的相互联系，体会数学与生活的密切联系，树立运用数学解决实际问题的自信。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3200400" y="4648200"/>
            <a:ext cx="3352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>
                <a:solidFill>
                  <a:srgbClr val="C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规则物体</a:t>
            </a:r>
          </a:p>
        </p:txBody>
      </p:sp>
      <p:sp>
        <p:nvSpPr>
          <p:cNvPr id="6147" name="立方体 3"/>
          <p:cNvSpPr>
            <a:spLocks noChangeArrowheads="1"/>
          </p:cNvSpPr>
          <p:nvPr/>
        </p:nvSpPr>
        <p:spPr bwMode="auto">
          <a:xfrm>
            <a:off x="533400" y="2286000"/>
            <a:ext cx="2209800" cy="1295400"/>
          </a:xfrm>
          <a:prstGeom prst="cube">
            <a:avLst>
              <a:gd name="adj" fmla="val 25000"/>
            </a:avLst>
          </a:prstGeom>
          <a:noFill/>
          <a:ln w="2857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6148" name="立方体 4"/>
          <p:cNvSpPr>
            <a:spLocks noChangeArrowheads="1"/>
          </p:cNvSpPr>
          <p:nvPr/>
        </p:nvSpPr>
        <p:spPr bwMode="auto">
          <a:xfrm>
            <a:off x="3276600" y="2209800"/>
            <a:ext cx="1371600" cy="1371600"/>
          </a:xfrm>
          <a:prstGeom prst="cube">
            <a:avLst>
              <a:gd name="adj" fmla="val 25000"/>
            </a:avLst>
          </a:prstGeom>
          <a:noFill/>
          <a:ln w="2857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6149" name="圆柱形 5"/>
          <p:cNvSpPr>
            <a:spLocks noChangeArrowheads="1"/>
          </p:cNvSpPr>
          <p:nvPr/>
        </p:nvSpPr>
        <p:spPr bwMode="auto">
          <a:xfrm>
            <a:off x="5181600" y="1752600"/>
            <a:ext cx="1295400" cy="1828800"/>
          </a:xfrm>
          <a:prstGeom prst="can">
            <a:avLst>
              <a:gd name="adj" fmla="val 25000"/>
            </a:avLst>
          </a:prstGeom>
          <a:noFill/>
          <a:ln w="2857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pic>
        <p:nvPicPr>
          <p:cNvPr id="615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05600" y="1447800"/>
            <a:ext cx="22098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85800"/>
            <a:ext cx="28289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6226175" y="3962400"/>
            <a:ext cx="2971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>
                <a:solidFill>
                  <a:srgbClr val="C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不规则物体</a:t>
            </a:r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276600"/>
            <a:ext cx="31337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57600" y="457200"/>
            <a:ext cx="2057400" cy="243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96000" y="685800"/>
            <a:ext cx="28352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3352800"/>
            <a:ext cx="22447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组合 11"/>
          <p:cNvGrpSpPr/>
          <p:nvPr/>
        </p:nvGrpSpPr>
        <p:grpSpPr bwMode="auto">
          <a:xfrm>
            <a:off x="1219200" y="1143000"/>
            <a:ext cx="4724400" cy="4579938"/>
            <a:chOff x="1600200" y="990600"/>
            <a:chExt cx="4724360" cy="4579435"/>
          </a:xfrm>
        </p:grpSpPr>
        <p:sp>
          <p:nvSpPr>
            <p:cNvPr id="8197" name="任意多边形 6"/>
            <p:cNvSpPr>
              <a:spLocks noChangeArrowheads="1"/>
            </p:cNvSpPr>
            <p:nvPr/>
          </p:nvSpPr>
          <p:spPr bwMode="auto">
            <a:xfrm>
              <a:off x="1600200" y="990600"/>
              <a:ext cx="4724360" cy="4579435"/>
            </a:xfrm>
            <a:custGeom>
              <a:avLst/>
              <a:gdLst>
                <a:gd name="T0" fmla="*/ 519031 w 4713248"/>
                <a:gd name="T1" fmla="*/ 620752 h 4579435"/>
                <a:gd name="T2" fmla="*/ 857530 w 4713248"/>
                <a:gd name="T3" fmla="*/ 732264 h 4579435"/>
                <a:gd name="T4" fmla="*/ 857530 w 4713248"/>
                <a:gd name="T5" fmla="*/ 1602066 h 4579435"/>
                <a:gd name="T6" fmla="*/ 857530 w 4713248"/>
                <a:gd name="T7" fmla="*/ 3832316 h 4579435"/>
                <a:gd name="T8" fmla="*/ 857530 w 4713248"/>
                <a:gd name="T9" fmla="*/ 4456771 h 4579435"/>
                <a:gd name="T10" fmla="*/ 1060630 w 4713248"/>
                <a:gd name="T11" fmla="*/ 4568287 h 4579435"/>
                <a:gd name="T12" fmla="*/ 3520382 w 4713248"/>
                <a:gd name="T13" fmla="*/ 4523679 h 4579435"/>
                <a:gd name="T14" fmla="*/ 4558442 w 4713248"/>
                <a:gd name="T15" fmla="*/ 4523679 h 4579435"/>
                <a:gd name="T16" fmla="*/ 4716405 w 4713248"/>
                <a:gd name="T17" fmla="*/ 4233747 h 4579435"/>
                <a:gd name="T18" fmla="*/ 4738978 w 4713248"/>
                <a:gd name="T19" fmla="*/ 3029428 h 4579435"/>
                <a:gd name="T20" fmla="*/ 4693840 w 4713248"/>
                <a:gd name="T21" fmla="*/ 620752 h 4579435"/>
                <a:gd name="T22" fmla="*/ 4693840 w 4713248"/>
                <a:gd name="T23" fmla="*/ 130098 h 4579435"/>
                <a:gd name="T24" fmla="*/ 4242507 w 4713248"/>
                <a:gd name="T25" fmla="*/ 63191 h 4579435"/>
                <a:gd name="T26" fmla="*/ 609298 w 4713248"/>
                <a:gd name="T27" fmla="*/ 85493 h 4579435"/>
                <a:gd name="T28" fmla="*/ 586732 w 4713248"/>
                <a:gd name="T29" fmla="*/ 576147 h 4579435"/>
                <a:gd name="T30" fmla="*/ 699565 w 4713248"/>
                <a:gd name="T31" fmla="*/ 620752 h 4579435"/>
                <a:gd name="T32" fmla="*/ 1038062 w 4713248"/>
                <a:gd name="T33" fmla="*/ 821474 h 4579435"/>
                <a:gd name="T34" fmla="*/ 1782759 w 4713248"/>
                <a:gd name="T35" fmla="*/ 910684 h 4579435"/>
                <a:gd name="T36" fmla="*/ 3114184 w 4713248"/>
                <a:gd name="T37" fmla="*/ 888381 h 4579435"/>
                <a:gd name="T38" fmla="*/ 4310206 w 4713248"/>
                <a:gd name="T39" fmla="*/ 687659 h 4579435"/>
                <a:gd name="T40" fmla="*/ 4693840 w 4713248"/>
                <a:gd name="T41" fmla="*/ 286215 h 4579435"/>
                <a:gd name="T42" fmla="*/ 4716405 w 4713248"/>
                <a:gd name="T43" fmla="*/ 219308 h 457943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713248"/>
                <a:gd name="T67" fmla="*/ 0 h 4579435"/>
                <a:gd name="T68" fmla="*/ 4713248 w 4713248"/>
                <a:gd name="T69" fmla="*/ 4579435 h 457943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713248" h="4579435">
                  <a:moveTo>
                    <a:pt x="512956" y="620752"/>
                  </a:moveTo>
                  <a:cubicBezTo>
                    <a:pt x="652346" y="594732"/>
                    <a:pt x="791737" y="568713"/>
                    <a:pt x="847493" y="732264"/>
                  </a:cubicBezTo>
                  <a:cubicBezTo>
                    <a:pt x="903249" y="895815"/>
                    <a:pt x="847493" y="1602059"/>
                    <a:pt x="847493" y="1602059"/>
                  </a:cubicBezTo>
                  <a:lnTo>
                    <a:pt x="847493" y="3832303"/>
                  </a:lnTo>
                  <a:cubicBezTo>
                    <a:pt x="847493" y="4308088"/>
                    <a:pt x="814039" y="4334108"/>
                    <a:pt x="847493" y="4456771"/>
                  </a:cubicBezTo>
                  <a:cubicBezTo>
                    <a:pt x="880947" y="4579435"/>
                    <a:pt x="1048215" y="4568284"/>
                    <a:pt x="1048215" y="4568284"/>
                  </a:cubicBezTo>
                  <a:lnTo>
                    <a:pt x="3479181" y="4523679"/>
                  </a:lnTo>
                  <a:cubicBezTo>
                    <a:pt x="4055327" y="4516245"/>
                    <a:pt x="4308088" y="4572001"/>
                    <a:pt x="4505093" y="4523679"/>
                  </a:cubicBezTo>
                  <a:cubicBezTo>
                    <a:pt x="4702098" y="4475357"/>
                    <a:pt x="4631474" y="4482791"/>
                    <a:pt x="4661210" y="4233747"/>
                  </a:cubicBezTo>
                  <a:cubicBezTo>
                    <a:pt x="4690946" y="3984703"/>
                    <a:pt x="4687229" y="3631581"/>
                    <a:pt x="4683512" y="3029415"/>
                  </a:cubicBezTo>
                  <a:cubicBezTo>
                    <a:pt x="4679795" y="2427249"/>
                    <a:pt x="4646341" y="1103971"/>
                    <a:pt x="4638907" y="620752"/>
                  </a:cubicBezTo>
                  <a:cubicBezTo>
                    <a:pt x="4631473" y="137533"/>
                    <a:pt x="4713248" y="223025"/>
                    <a:pt x="4638907" y="130098"/>
                  </a:cubicBezTo>
                  <a:cubicBezTo>
                    <a:pt x="4564566" y="37171"/>
                    <a:pt x="4192859" y="63191"/>
                    <a:pt x="4192859" y="63191"/>
                  </a:cubicBezTo>
                  <a:cubicBezTo>
                    <a:pt x="3520069" y="55757"/>
                    <a:pt x="1204332" y="0"/>
                    <a:pt x="602166" y="85493"/>
                  </a:cubicBezTo>
                  <a:cubicBezTo>
                    <a:pt x="0" y="170986"/>
                    <a:pt x="564996" y="486937"/>
                    <a:pt x="579864" y="576147"/>
                  </a:cubicBezTo>
                  <a:cubicBezTo>
                    <a:pt x="594732" y="665357"/>
                    <a:pt x="617035" y="579864"/>
                    <a:pt x="691376" y="620752"/>
                  </a:cubicBezTo>
                  <a:cubicBezTo>
                    <a:pt x="765717" y="661640"/>
                    <a:pt x="847493" y="773152"/>
                    <a:pt x="1025912" y="821474"/>
                  </a:cubicBezTo>
                  <a:cubicBezTo>
                    <a:pt x="1204331" y="869796"/>
                    <a:pt x="1419922" y="899533"/>
                    <a:pt x="1761893" y="910684"/>
                  </a:cubicBezTo>
                  <a:cubicBezTo>
                    <a:pt x="2103864" y="921835"/>
                    <a:pt x="2661425" y="925552"/>
                    <a:pt x="3077737" y="888381"/>
                  </a:cubicBezTo>
                  <a:cubicBezTo>
                    <a:pt x="3494049" y="851210"/>
                    <a:pt x="3999571" y="788020"/>
                    <a:pt x="4259766" y="687659"/>
                  </a:cubicBezTo>
                  <a:cubicBezTo>
                    <a:pt x="4519961" y="587298"/>
                    <a:pt x="4572000" y="364274"/>
                    <a:pt x="4638907" y="286215"/>
                  </a:cubicBezTo>
                  <a:cubicBezTo>
                    <a:pt x="4705814" y="208157"/>
                    <a:pt x="4683512" y="213732"/>
                    <a:pt x="4661210" y="219308"/>
                  </a:cubicBezTo>
                </a:path>
              </a:pathLst>
            </a:custGeom>
            <a:noFill/>
            <a:ln w="95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2460618" y="2971582"/>
              <a:ext cx="3809968" cy="2590515"/>
            </a:xfrm>
            <a:prstGeom prst="rect">
              <a:avLst/>
            </a:prstGeom>
            <a:solidFill>
              <a:srgbClr val="00B0F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>
                <a:defRPr/>
              </a:pPr>
              <a:endParaRPr lang="zh-CN" altLang="en-US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</p:grpSp>
      <p:pic>
        <p:nvPicPr>
          <p:cNvPr id="17" name="图片 16" descr="未标题-1副本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9000" y="2286000"/>
            <a:ext cx="14478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085975" y="2362200"/>
            <a:ext cx="3810000" cy="7620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77 -0.12156 C -0.03593 -0.13889 -0.04687 -0.15207 -0.05399 -0.16732 C -0.05694 -0.18512 -0.06076 -0.18904 -0.06857 -0.20268 C -0.07534 -0.21447 -0.07951 -0.22903 -0.08559 -0.24127 C -0.08767 -0.2452 -0.09062 -0.24821 -0.09288 -0.25214 C -0.09479 -0.25537 -0.09566 -0.25976 -0.09791 -0.26254 C -0.10225 -0.26808 -0.1125 -0.27663 -0.1125 -0.2764 C -0.12413 -0.30159 -0.10902 -0.27155 -0.12725 -0.29766 C -0.12934 -0.30067 -0.13003 -0.30529 -0.13211 -0.3083 C -0.1342 -0.3113 -0.13715 -0.31246 -0.13941 -0.31523 C -0.14878 -0.32678 -0.15764 -0.34527 -0.17118 -0.34712 C -0.19218 -0.35036 -0.23472 -0.35429 -0.23472 -0.35405 C -0.27413 -0.36538 -0.31701 -0.35128 -0.35711 -0.34712 C -0.35955 -0.34597 -0.36284 -0.34666 -0.36441 -0.34365 C -0.37048 -0.33141 -0.36805 -0.31199 -0.37656 -0.30136 C -0.3809 -0.29582 -0.38628 -0.29189 -0.39114 -0.28726 C -0.39357 -0.28495 -0.39861 -0.2801 -0.39861 -0.27987 C -0.40955 -0.25653 -0.41336 -0.22325 -0.41805 -0.19598 C -0.42691 -0.07927 -0.4283 0.03605 -0.43264 0.15346 C -0.43281 0.15692 -0.4375 0.21331 -0.4375 0.23458 " pathEditMode="relative" rAng="0" ptsTypes="fffffffffffffffffffA">
                                      <p:cBhvr>
                                        <p:cTn id="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95" y="5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90800"/>
            <a:ext cx="8294688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219" name="TextBox 7"/>
          <p:cNvSpPr txBox="1">
            <a:spLocks noChangeArrowheads="1"/>
          </p:cNvSpPr>
          <p:nvPr/>
        </p:nvSpPr>
        <p:spPr bwMode="auto">
          <a:xfrm>
            <a:off x="609600" y="1295400"/>
            <a:ext cx="7848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>
                <a:solidFill>
                  <a:srgbClr val="C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小组测量，将结果记录到下表中。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609600" y="914400"/>
            <a:ext cx="2971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 dirty="0">
                <a:solidFill>
                  <a:srgbClr val="C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活动提示：</a:t>
            </a: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990600" y="1905000"/>
            <a:ext cx="7010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观测数据时要注意科学准确。</a:t>
            </a:r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要注意保持教室和桌面的卫生。</a:t>
            </a:r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容器中的水要适量，既不能太多，也不能太少。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1143000" y="1828800"/>
            <a:ext cx="7848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 dirty="0">
                <a:solidFill>
                  <a:srgbClr val="C00000"/>
                </a:solidFill>
                <a:latin typeface="宋体" panose="02010600030101010101" pitchFamily="2" charset="-122"/>
              </a:rPr>
              <a:t>用同样的方法测量铁块的体积。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1219200" y="3505200"/>
            <a:ext cx="6705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latin typeface="宋体" panose="02010600030101010101" pitchFamily="2" charset="-122"/>
              </a:rPr>
              <a:t>提醒：先用天平称铁块的质量。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609600" y="1295400"/>
            <a:ext cx="7848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>
                <a:solidFill>
                  <a:srgbClr val="C00000"/>
                </a:solidFill>
                <a:latin typeface="宋体" panose="02010600030101010101" pitchFamily="2" charset="-122"/>
              </a:rPr>
              <a:t>小组测量，将结果记录到下表中。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667000"/>
            <a:ext cx="758825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444</Words>
  <Application>Microsoft Office PowerPoint</Application>
  <PresentationFormat>全屏显示(4:3)</PresentationFormat>
  <Paragraphs>67</Paragraphs>
  <Slides>19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华文隶书</vt:lpstr>
      <vt:lpstr>楷体_GB2312</vt:lpstr>
      <vt:lpstr>宋体</vt:lpstr>
      <vt:lpstr>微软雅黑</vt:lpstr>
      <vt:lpstr>Arial</vt:lpstr>
      <vt:lpstr>Calibri</vt:lpstr>
      <vt:lpstr>Times New Roman</vt:lpstr>
      <vt:lpstr>WWW.2PPT.COM</vt:lpstr>
      <vt:lpstr>公式</vt:lpstr>
      <vt:lpstr>PowerPoint 演示文稿</vt:lpstr>
      <vt:lpstr>教学目标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2023-01-16T22:55:48Z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5E74BEDFAA634A45AA88E0D83852A18B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