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02" r:id="rId2"/>
    <p:sldId id="257" r:id="rId3"/>
    <p:sldId id="345" r:id="rId4"/>
    <p:sldId id="389" r:id="rId5"/>
    <p:sldId id="346" r:id="rId6"/>
    <p:sldId id="393" r:id="rId7"/>
    <p:sldId id="347" r:id="rId8"/>
    <p:sldId id="390" r:id="rId9"/>
    <p:sldId id="326" r:id="rId10"/>
    <p:sldId id="343" r:id="rId11"/>
    <p:sldId id="311" r:id="rId12"/>
    <p:sldId id="348" r:id="rId13"/>
    <p:sldId id="392" r:id="rId14"/>
    <p:sldId id="304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  <a:srgbClr val="FFC800"/>
    <a:srgbClr val="7B5074"/>
    <a:srgbClr val="F68920"/>
    <a:srgbClr val="5A8E2A"/>
    <a:srgbClr val="BED63A"/>
    <a:srgbClr val="BF9000"/>
    <a:srgbClr val="33CC33"/>
    <a:srgbClr val="B5D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42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F164E-D685-493E-AF07-0CE742DE1F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F164E-D685-493E-AF07-0CE742DE1F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F164E-D685-493E-AF07-0CE742DE1F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75305" y="221503"/>
            <a:ext cx="512108" cy="5121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4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5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10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三本书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54729" y="214597"/>
            <a:ext cx="523847" cy="52384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4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5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10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矩形 21"/>
          <p:cNvSpPr/>
          <p:nvPr userDrawn="1"/>
        </p:nvSpPr>
        <p:spPr>
          <a:xfrm>
            <a:off x="502574" y="20692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268117" y="214670"/>
            <a:ext cx="523845" cy="523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260835" y="289567"/>
            <a:ext cx="571373" cy="3902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4" name="组合 13"/>
          <p:cNvGrpSpPr/>
          <p:nvPr userDrawn="1"/>
        </p:nvGrpSpPr>
        <p:grpSpPr>
          <a:xfrm rot="1215844">
            <a:off x="303874" y="201059"/>
            <a:ext cx="477842" cy="453057"/>
            <a:chOff x="343893" y="269257"/>
            <a:chExt cx="637122" cy="604076"/>
          </a:xfrm>
        </p:grpSpPr>
        <p:sp>
          <p:nvSpPr>
            <p:cNvPr id="217" name="Freeform 1235"/>
            <p:cNvSpPr/>
            <p:nvPr userDrawn="1"/>
          </p:nvSpPr>
          <p:spPr bwMode="auto">
            <a:xfrm>
              <a:off x="343893" y="303625"/>
              <a:ext cx="536663" cy="569708"/>
            </a:xfrm>
            <a:custGeom>
              <a:avLst/>
              <a:gdLst>
                <a:gd name="T0" fmla="*/ 404 w 404"/>
                <a:gd name="T1" fmla="*/ 214 h 429"/>
                <a:gd name="T2" fmla="*/ 376 w 404"/>
                <a:gd name="T3" fmla="*/ 301 h 429"/>
                <a:gd name="T4" fmla="*/ 376 w 404"/>
                <a:gd name="T5" fmla="*/ 302 h 429"/>
                <a:gd name="T6" fmla="*/ 247 w 404"/>
                <a:gd name="T7" fmla="*/ 405 h 429"/>
                <a:gd name="T8" fmla="*/ 35 w 404"/>
                <a:gd name="T9" fmla="*/ 311 h 429"/>
                <a:gd name="T10" fmla="*/ 153 w 404"/>
                <a:gd name="T11" fmla="*/ 276 h 429"/>
                <a:gd name="T12" fmla="*/ 31 w 404"/>
                <a:gd name="T13" fmla="*/ 106 h 429"/>
                <a:gd name="T14" fmla="*/ 56 w 404"/>
                <a:gd name="T15" fmla="*/ 132 h 429"/>
                <a:gd name="T16" fmla="*/ 85 w 404"/>
                <a:gd name="T17" fmla="*/ 0 h 429"/>
                <a:gd name="T18" fmla="*/ 266 w 404"/>
                <a:gd name="T19" fmla="*/ 124 h 429"/>
                <a:gd name="T20" fmla="*/ 266 w 404"/>
                <a:gd name="T21" fmla="*/ 124 h 429"/>
                <a:gd name="T22" fmla="*/ 376 w 404"/>
                <a:gd name="T23" fmla="*/ 145 h 429"/>
                <a:gd name="T24" fmla="*/ 404 w 404"/>
                <a:gd name="T25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429">
                  <a:moveTo>
                    <a:pt x="404" y="214"/>
                  </a:moveTo>
                  <a:cubicBezTo>
                    <a:pt x="404" y="242"/>
                    <a:pt x="395" y="273"/>
                    <a:pt x="376" y="301"/>
                  </a:cubicBezTo>
                  <a:cubicBezTo>
                    <a:pt x="376" y="301"/>
                    <a:pt x="376" y="301"/>
                    <a:pt x="376" y="302"/>
                  </a:cubicBezTo>
                  <a:cubicBezTo>
                    <a:pt x="344" y="361"/>
                    <a:pt x="297" y="393"/>
                    <a:pt x="247" y="405"/>
                  </a:cubicBezTo>
                  <a:cubicBezTo>
                    <a:pt x="154" y="429"/>
                    <a:pt x="53" y="381"/>
                    <a:pt x="35" y="311"/>
                  </a:cubicBezTo>
                  <a:cubicBezTo>
                    <a:pt x="129" y="359"/>
                    <a:pt x="153" y="276"/>
                    <a:pt x="153" y="276"/>
                  </a:cubicBezTo>
                  <a:cubicBezTo>
                    <a:pt x="0" y="267"/>
                    <a:pt x="31" y="106"/>
                    <a:pt x="31" y="106"/>
                  </a:cubicBezTo>
                  <a:cubicBezTo>
                    <a:pt x="41" y="130"/>
                    <a:pt x="56" y="132"/>
                    <a:pt x="56" y="132"/>
                  </a:cubicBezTo>
                  <a:cubicBezTo>
                    <a:pt x="56" y="132"/>
                    <a:pt x="24" y="45"/>
                    <a:pt x="85" y="0"/>
                  </a:cubicBezTo>
                  <a:cubicBezTo>
                    <a:pt x="117" y="132"/>
                    <a:pt x="202" y="124"/>
                    <a:pt x="266" y="124"/>
                  </a:cubicBezTo>
                  <a:cubicBezTo>
                    <a:pt x="266" y="124"/>
                    <a:pt x="266" y="124"/>
                    <a:pt x="266" y="124"/>
                  </a:cubicBezTo>
                  <a:cubicBezTo>
                    <a:pt x="307" y="112"/>
                    <a:pt x="349" y="118"/>
                    <a:pt x="376" y="145"/>
                  </a:cubicBezTo>
                  <a:cubicBezTo>
                    <a:pt x="394" y="163"/>
                    <a:pt x="403" y="188"/>
                    <a:pt x="404" y="214"/>
                  </a:cubicBez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8" name="Freeform 1236"/>
            <p:cNvSpPr/>
            <p:nvPr userDrawn="1"/>
          </p:nvSpPr>
          <p:spPr bwMode="auto">
            <a:xfrm>
              <a:off x="415272" y="372360"/>
              <a:ext cx="216780" cy="247182"/>
            </a:xfrm>
            <a:custGeom>
              <a:avLst/>
              <a:gdLst>
                <a:gd name="T0" fmla="*/ 77 w 163"/>
                <a:gd name="T1" fmla="*/ 186 h 186"/>
                <a:gd name="T2" fmla="*/ 22 w 163"/>
                <a:gd name="T3" fmla="*/ 164 h 186"/>
                <a:gd name="T4" fmla="*/ 0 w 163"/>
                <a:gd name="T5" fmla="*/ 104 h 186"/>
                <a:gd name="T6" fmla="*/ 39 w 163"/>
                <a:gd name="T7" fmla="*/ 108 h 186"/>
                <a:gd name="T8" fmla="*/ 26 w 163"/>
                <a:gd name="T9" fmla="*/ 71 h 186"/>
                <a:gd name="T10" fmla="*/ 23 w 163"/>
                <a:gd name="T11" fmla="*/ 0 h 186"/>
                <a:gd name="T12" fmla="*/ 163 w 163"/>
                <a:gd name="T13" fmla="*/ 97 h 186"/>
                <a:gd name="T14" fmla="*/ 99 w 163"/>
                <a:gd name="T15" fmla="*/ 184 h 186"/>
                <a:gd name="T16" fmla="*/ 77 w 163"/>
                <a:gd name="T1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6">
                  <a:moveTo>
                    <a:pt x="77" y="186"/>
                  </a:moveTo>
                  <a:cubicBezTo>
                    <a:pt x="53" y="186"/>
                    <a:pt x="33" y="178"/>
                    <a:pt x="22" y="164"/>
                  </a:cubicBezTo>
                  <a:cubicBezTo>
                    <a:pt x="8" y="146"/>
                    <a:pt x="2" y="123"/>
                    <a:pt x="0" y="104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0"/>
                    <a:pt x="12" y="33"/>
                    <a:pt x="23" y="0"/>
                  </a:cubicBezTo>
                  <a:cubicBezTo>
                    <a:pt x="61" y="90"/>
                    <a:pt x="118" y="97"/>
                    <a:pt x="163" y="97"/>
                  </a:cubicBezTo>
                  <a:cubicBezTo>
                    <a:pt x="156" y="121"/>
                    <a:pt x="135" y="177"/>
                    <a:pt x="99" y="184"/>
                  </a:cubicBezTo>
                  <a:cubicBezTo>
                    <a:pt x="92" y="185"/>
                    <a:pt x="85" y="186"/>
                    <a:pt x="77" y="18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9" name="Freeform 1237"/>
            <p:cNvSpPr/>
            <p:nvPr userDrawn="1"/>
          </p:nvSpPr>
          <p:spPr bwMode="auto">
            <a:xfrm>
              <a:off x="651880" y="553451"/>
              <a:ext cx="228676" cy="288159"/>
            </a:xfrm>
            <a:custGeom>
              <a:avLst/>
              <a:gdLst>
                <a:gd name="T0" fmla="*/ 173 w 173"/>
                <a:gd name="T1" fmla="*/ 26 h 217"/>
                <a:gd name="T2" fmla="*/ 145 w 173"/>
                <a:gd name="T3" fmla="*/ 113 h 217"/>
                <a:gd name="T4" fmla="*/ 145 w 173"/>
                <a:gd name="T5" fmla="*/ 114 h 217"/>
                <a:gd name="T6" fmla="*/ 16 w 173"/>
                <a:gd name="T7" fmla="*/ 217 h 217"/>
                <a:gd name="T8" fmla="*/ 31 w 173"/>
                <a:gd name="T9" fmla="*/ 90 h 217"/>
                <a:gd name="T10" fmla="*/ 168 w 173"/>
                <a:gd name="T11" fmla="*/ 23 h 217"/>
                <a:gd name="T12" fmla="*/ 173 w 173"/>
                <a:gd name="T13" fmla="*/ 2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17">
                  <a:moveTo>
                    <a:pt x="173" y="26"/>
                  </a:moveTo>
                  <a:cubicBezTo>
                    <a:pt x="173" y="54"/>
                    <a:pt x="164" y="85"/>
                    <a:pt x="145" y="113"/>
                  </a:cubicBezTo>
                  <a:cubicBezTo>
                    <a:pt x="145" y="113"/>
                    <a:pt x="145" y="113"/>
                    <a:pt x="145" y="114"/>
                  </a:cubicBezTo>
                  <a:cubicBezTo>
                    <a:pt x="113" y="173"/>
                    <a:pt x="66" y="205"/>
                    <a:pt x="16" y="217"/>
                  </a:cubicBezTo>
                  <a:cubicBezTo>
                    <a:pt x="0" y="185"/>
                    <a:pt x="4" y="135"/>
                    <a:pt x="31" y="90"/>
                  </a:cubicBezTo>
                  <a:cubicBezTo>
                    <a:pt x="66" y="29"/>
                    <a:pt x="128" y="0"/>
                    <a:pt x="168" y="23"/>
                  </a:cubicBezTo>
                  <a:cubicBezTo>
                    <a:pt x="170" y="24"/>
                    <a:pt x="171" y="25"/>
                    <a:pt x="173" y="2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0" name="Freeform 1238"/>
            <p:cNvSpPr/>
            <p:nvPr userDrawn="1"/>
          </p:nvSpPr>
          <p:spPr bwMode="auto">
            <a:xfrm>
              <a:off x="903027" y="324774"/>
              <a:ext cx="77988" cy="55517"/>
            </a:xfrm>
            <a:custGeom>
              <a:avLst/>
              <a:gdLst>
                <a:gd name="T0" fmla="*/ 0 w 59"/>
                <a:gd name="T1" fmla="*/ 0 h 42"/>
                <a:gd name="T2" fmla="*/ 59 w 59"/>
                <a:gd name="T3" fmla="*/ 4 h 42"/>
                <a:gd name="T4" fmla="*/ 10 w 59"/>
                <a:gd name="T5" fmla="*/ 42 h 42"/>
                <a:gd name="T6" fmla="*/ 0 w 5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2">
                  <a:moveTo>
                    <a:pt x="0" y="0"/>
                  </a:moveTo>
                  <a:lnTo>
                    <a:pt x="59" y="4"/>
                  </a:lnTo>
                  <a:lnTo>
                    <a:pt x="1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1" name="Oval 1239"/>
            <p:cNvSpPr>
              <a:spLocks noChangeArrowheads="1"/>
            </p:cNvSpPr>
            <p:nvPr userDrawn="1"/>
          </p:nvSpPr>
          <p:spPr bwMode="auto">
            <a:xfrm>
              <a:off x="675673" y="269257"/>
              <a:ext cx="247182" cy="248504"/>
            </a:xfrm>
            <a:prstGeom prst="ellipse">
              <a:avLst/>
            </a:pr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2" name="Oval 1240"/>
            <p:cNvSpPr>
              <a:spLocks noChangeArrowheads="1"/>
            </p:cNvSpPr>
            <p:nvPr userDrawn="1"/>
          </p:nvSpPr>
          <p:spPr bwMode="auto">
            <a:xfrm>
              <a:off x="844867" y="312878"/>
              <a:ext cx="40976" cy="3965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microsoft.com/office/2007/relationships/hdphoto" Target="../media/hdphoto2.wdp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0" y="1614860"/>
            <a:ext cx="9135841" cy="8309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000" b="1" dirty="0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5000" b="1" dirty="0">
                <a:solidFill>
                  <a:schemeClr val="accent6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的倍数特征</a:t>
            </a:r>
            <a:endParaRPr lang="en-US" altLang="zh-CN" sz="5000" b="1" dirty="0">
              <a:solidFill>
                <a:schemeClr val="accent6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915236" y="5565607"/>
            <a:ext cx="825587" cy="0"/>
          </a:xfrm>
          <a:prstGeom prst="line">
            <a:avLst/>
          </a:prstGeom>
          <a:ln>
            <a:solidFill>
              <a:srgbClr val="865B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61458" y="2843978"/>
            <a:ext cx="953777" cy="123661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6794988" y="3556322"/>
            <a:ext cx="633366" cy="1155567"/>
            <a:chOff x="162845" y="5707378"/>
            <a:chExt cx="325664" cy="968472"/>
          </a:xfrm>
        </p:grpSpPr>
        <p:grpSp>
          <p:nvGrpSpPr>
            <p:cNvPr id="21" name="组合 20"/>
            <p:cNvGrpSpPr/>
            <p:nvPr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24" name="矩形 88"/>
              <p:cNvSpPr/>
              <p:nvPr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弦形 25"/>
              <p:cNvSpPr/>
              <p:nvPr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3"/>
              <p:cNvSpPr/>
              <p:nvPr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弦形 27"/>
              <p:cNvSpPr/>
              <p:nvPr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2" name="直接连接符 21"/>
            <p:cNvCxnSpPr>
              <a:stCxn id="25" idx="1"/>
              <a:endCxn id="25" idx="5"/>
            </p:cNvCxnSpPr>
            <p:nvPr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923094" y="3636895"/>
            <a:ext cx="2220056" cy="1469135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8" name="矩形 67"/>
          <p:cNvSpPr/>
          <p:nvPr/>
        </p:nvSpPr>
        <p:spPr>
          <a:xfrm rot="20342484">
            <a:off x="-420579" y="3570776"/>
            <a:ext cx="183086" cy="23852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endParaRPr lang="zh-CN" altLang="en-US" sz="1100" dirty="0">
              <a:ln w="0"/>
              <a:solidFill>
                <a:srgbClr val="865B3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395019" y="379898"/>
            <a:ext cx="3114074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chemeClr val="accent6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北师大版小学数学五年级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-356710" y="4347433"/>
            <a:ext cx="9492551" cy="796068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458507" y="4165720"/>
            <a:ext cx="2736105" cy="977781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6" name="矩形 65"/>
          <p:cNvSpPr/>
          <p:nvPr/>
        </p:nvSpPr>
        <p:spPr>
          <a:xfrm>
            <a:off x="3177956" y="370393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798" y="902076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2028921" y="2738483"/>
            <a:ext cx="4685218" cy="2487674"/>
            <a:chOff x="1782671" y="3095197"/>
            <a:chExt cx="6246957" cy="3316899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19980873">
              <a:off x="1782671" y="4250661"/>
              <a:ext cx="2104555" cy="2161435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3078479" y="3095197"/>
              <a:ext cx="4951149" cy="1959753"/>
              <a:chOff x="2108119" y="241643"/>
              <a:chExt cx="1934146" cy="1210147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6" name="云形标注 5"/>
              <p:cNvSpPr>
                <a:spLocks noChangeArrowheads="1"/>
              </p:cNvSpPr>
              <p:nvPr/>
            </p:nvSpPr>
            <p:spPr bwMode="auto">
              <a:xfrm>
                <a:off x="2108119" y="241643"/>
                <a:ext cx="1934146" cy="1210147"/>
              </a:xfrm>
              <a:prstGeom prst="cloudCallout">
                <a:avLst>
                  <a:gd name="adj1" fmla="val -41248"/>
                  <a:gd name="adj2" fmla="val 53108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algn="ctr">
                <a:noFill/>
                <a:rou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4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7" name="矩形 4"/>
              <p:cNvSpPr>
                <a:spLocks noChangeArrowheads="1"/>
              </p:cNvSpPr>
              <p:nvPr/>
            </p:nvSpPr>
            <p:spPr bwMode="auto">
              <a:xfrm>
                <a:off x="2286669" y="476114"/>
                <a:ext cx="1639179" cy="76020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看</a:t>
                </a:r>
                <a:r>
                  <a:rPr lang="en-US" altLang="zh-CN" sz="1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0~9</a:t>
                </a:r>
                <a:r>
                  <a:rPr lang="zh-CN" altLang="en-US" sz="1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这些数字，哪个与前面或者后面的数相加是</a:t>
                </a:r>
                <a:r>
                  <a:rPr lang="en-US" altLang="zh-CN" sz="1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zh-CN" altLang="en-US" sz="1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的倍数，那这个两位数就是</a:t>
                </a:r>
                <a:r>
                  <a:rPr lang="en-US" altLang="zh-CN" sz="1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zh-CN" altLang="en-US" sz="1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的倍数。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265349" y="840502"/>
            <a:ext cx="7245125" cy="831222"/>
            <a:chOff x="1830792" y="1070489"/>
            <a:chExt cx="9660167" cy="1108297"/>
          </a:xfrm>
        </p:grpSpPr>
        <p:sp>
          <p:nvSpPr>
            <p:cNvPr id="41" name="矩形 4"/>
            <p:cNvSpPr>
              <a:spLocks noChangeArrowheads="1"/>
            </p:cNvSpPr>
            <p:nvPr/>
          </p:nvSpPr>
          <p:spPr bwMode="auto">
            <a:xfrm>
              <a:off x="1830792" y="1070790"/>
              <a:ext cx="9660167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2.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分别在   里填上一个数字，使这个两位数是</a:t>
              </a:r>
              <a:r>
                <a:rPr lang="en-US" altLang="zh-CN" sz="2400" b="1" dirty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的倍数。</a:t>
              </a:r>
            </a:p>
          </p:txBody>
        </p:sp>
        <p:sp>
          <p:nvSpPr>
            <p:cNvPr id="37" name="圆角矩形 14"/>
            <p:cNvSpPr/>
            <p:nvPr/>
          </p:nvSpPr>
          <p:spPr>
            <a:xfrm>
              <a:off x="3628320" y="1070489"/>
              <a:ext cx="523875" cy="5238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747055" y="1464825"/>
            <a:ext cx="6066234" cy="677286"/>
            <a:chOff x="2295652" y="2107862"/>
            <a:chExt cx="8088312" cy="903047"/>
          </a:xfrm>
        </p:grpSpPr>
        <p:grpSp>
          <p:nvGrpSpPr>
            <p:cNvPr id="38" name="组合 29"/>
            <p:cNvGrpSpPr/>
            <p:nvPr/>
          </p:nvGrpSpPr>
          <p:grpSpPr bwMode="auto">
            <a:xfrm>
              <a:off x="2295652" y="2118974"/>
              <a:ext cx="935037" cy="861774"/>
              <a:chOff x="659059" y="2918235"/>
              <a:chExt cx="934543" cy="860480"/>
            </a:xfrm>
          </p:grpSpPr>
          <p:sp>
            <p:nvSpPr>
              <p:cNvPr id="39" name="圆角矩形 15"/>
              <p:cNvSpPr/>
              <p:nvPr/>
            </p:nvSpPr>
            <p:spPr>
              <a:xfrm>
                <a:off x="1068418" y="3068822"/>
                <a:ext cx="525184" cy="524673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500">
                  <a:latin typeface="Cambria Math" panose="02040503050406030204" pitchFamily="18" charset="0"/>
                </a:endParaRPr>
              </a:p>
            </p:txBody>
          </p:sp>
          <p:sp>
            <p:nvSpPr>
              <p:cNvPr id="40" name="TextBox 9"/>
              <p:cNvSpPr txBox="1">
                <a:spLocks noChangeArrowheads="1"/>
              </p:cNvSpPr>
              <p:nvPr/>
            </p:nvSpPr>
            <p:spPr bwMode="auto">
              <a:xfrm>
                <a:off x="659059" y="2918235"/>
                <a:ext cx="409874" cy="860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lang="zh-CN" altLang="en-US" sz="2400" b="1" dirty="0">
                  <a:latin typeface="Cambria Math" panose="02040503050406030204" pitchFamily="18" charset="0"/>
                </a:endParaRPr>
              </a:p>
            </p:txBody>
          </p:sp>
        </p:grpSp>
        <p:grpSp>
          <p:nvGrpSpPr>
            <p:cNvPr id="43" name="组合 28"/>
            <p:cNvGrpSpPr/>
            <p:nvPr/>
          </p:nvGrpSpPr>
          <p:grpSpPr bwMode="auto">
            <a:xfrm>
              <a:off x="4011739" y="2118976"/>
              <a:ext cx="935038" cy="861774"/>
              <a:chOff x="2531267" y="2918235"/>
              <a:chExt cx="934543" cy="860651"/>
            </a:xfrm>
          </p:grpSpPr>
          <p:sp>
            <p:nvSpPr>
              <p:cNvPr id="44" name="圆角矩形 16"/>
              <p:cNvSpPr/>
              <p:nvPr/>
            </p:nvSpPr>
            <p:spPr>
              <a:xfrm>
                <a:off x="2940625" y="3068852"/>
                <a:ext cx="525185" cy="524777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500">
                  <a:latin typeface="Cambria Math" panose="02040503050406030204" pitchFamily="18" charset="0"/>
                </a:endParaRPr>
              </a:p>
            </p:txBody>
          </p:sp>
          <p:sp>
            <p:nvSpPr>
              <p:cNvPr id="45" name="TextBox 9"/>
              <p:cNvSpPr txBox="1">
                <a:spLocks noChangeArrowheads="1"/>
              </p:cNvSpPr>
              <p:nvPr/>
            </p:nvSpPr>
            <p:spPr bwMode="auto">
              <a:xfrm>
                <a:off x="2531267" y="2918235"/>
                <a:ext cx="409875" cy="860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:endParaRPr lang="zh-CN" altLang="en-US" sz="2400" b="1">
                  <a:latin typeface="Cambria Math" panose="02040503050406030204" pitchFamily="18" charset="0"/>
                </a:endParaRPr>
              </a:p>
            </p:txBody>
          </p:sp>
        </p:grpSp>
        <p:grpSp>
          <p:nvGrpSpPr>
            <p:cNvPr id="46" name="组合 27"/>
            <p:cNvGrpSpPr/>
            <p:nvPr/>
          </p:nvGrpSpPr>
          <p:grpSpPr bwMode="auto">
            <a:xfrm>
              <a:off x="5969127" y="2107862"/>
              <a:ext cx="935037" cy="861774"/>
              <a:chOff x="4813349" y="2918235"/>
              <a:chExt cx="934543" cy="862677"/>
            </a:xfrm>
          </p:grpSpPr>
          <p:sp>
            <p:nvSpPr>
              <p:cNvPr id="47" name="圆角矩形 17"/>
              <p:cNvSpPr/>
              <p:nvPr/>
            </p:nvSpPr>
            <p:spPr>
              <a:xfrm>
                <a:off x="4813349" y="3069205"/>
                <a:ext cx="525184" cy="524424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500">
                  <a:latin typeface="Cambria Math" panose="02040503050406030204" pitchFamily="18" charset="0"/>
                </a:endParaRPr>
              </a:p>
            </p:txBody>
          </p:sp>
          <p:sp>
            <p:nvSpPr>
              <p:cNvPr id="48" name="TextBox 9"/>
              <p:cNvSpPr txBox="1">
                <a:spLocks noChangeArrowheads="1"/>
              </p:cNvSpPr>
              <p:nvPr/>
            </p:nvSpPr>
            <p:spPr bwMode="auto">
              <a:xfrm>
                <a:off x="5338018" y="2918235"/>
                <a:ext cx="409874" cy="8626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endParaRPr lang="zh-CN" altLang="en-US" sz="2400" b="1">
                  <a:latin typeface="Cambria Math" panose="02040503050406030204" pitchFamily="18" charset="0"/>
                </a:endParaRPr>
              </a:p>
            </p:txBody>
          </p:sp>
        </p:grpSp>
        <p:grpSp>
          <p:nvGrpSpPr>
            <p:cNvPr id="49" name="组合 26"/>
            <p:cNvGrpSpPr/>
            <p:nvPr/>
          </p:nvGrpSpPr>
          <p:grpSpPr bwMode="auto">
            <a:xfrm>
              <a:off x="7745539" y="2118976"/>
              <a:ext cx="935038" cy="861774"/>
              <a:chOff x="6469533" y="2918235"/>
              <a:chExt cx="934543" cy="860651"/>
            </a:xfrm>
          </p:grpSpPr>
          <p:sp>
            <p:nvSpPr>
              <p:cNvPr id="50" name="圆角矩形 18"/>
              <p:cNvSpPr/>
              <p:nvPr/>
            </p:nvSpPr>
            <p:spPr>
              <a:xfrm>
                <a:off x="6469533" y="3068852"/>
                <a:ext cx="525185" cy="524777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500">
                  <a:latin typeface="Cambria Math" panose="02040503050406030204" pitchFamily="18" charset="0"/>
                </a:endParaRPr>
              </a:p>
            </p:txBody>
          </p:sp>
          <p:sp>
            <p:nvSpPr>
              <p:cNvPr id="51" name="TextBox 9"/>
              <p:cNvSpPr txBox="1">
                <a:spLocks noChangeArrowheads="1"/>
              </p:cNvSpPr>
              <p:nvPr/>
            </p:nvSpPr>
            <p:spPr bwMode="auto">
              <a:xfrm>
                <a:off x="6994201" y="2918235"/>
                <a:ext cx="409875" cy="860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zh-CN" altLang="en-US" sz="2400" b="1">
                  <a:latin typeface="Cambria Math" panose="02040503050406030204" pitchFamily="18" charset="0"/>
                </a:endParaRPr>
              </a:p>
            </p:txBody>
          </p:sp>
        </p:grpSp>
        <p:grpSp>
          <p:nvGrpSpPr>
            <p:cNvPr id="52" name="组合 25"/>
            <p:cNvGrpSpPr/>
            <p:nvPr/>
          </p:nvGrpSpPr>
          <p:grpSpPr bwMode="auto">
            <a:xfrm>
              <a:off x="9448927" y="2149135"/>
              <a:ext cx="935037" cy="861774"/>
              <a:chOff x="8079779" y="2947974"/>
              <a:chExt cx="934543" cy="861165"/>
            </a:xfrm>
          </p:grpSpPr>
          <p:sp>
            <p:nvSpPr>
              <p:cNvPr id="53" name="圆角矩形 19"/>
              <p:cNvSpPr/>
              <p:nvPr/>
            </p:nvSpPr>
            <p:spPr>
              <a:xfrm>
                <a:off x="8079779" y="3068539"/>
                <a:ext cx="525184" cy="525090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500">
                  <a:latin typeface="Cambria Math" panose="02040503050406030204" pitchFamily="18" charset="0"/>
                </a:endParaRPr>
              </a:p>
            </p:txBody>
          </p:sp>
          <p:sp>
            <p:nvSpPr>
              <p:cNvPr id="54" name="TextBox 9"/>
              <p:cNvSpPr txBox="1">
                <a:spLocks noChangeArrowheads="1"/>
              </p:cNvSpPr>
              <p:nvPr/>
            </p:nvSpPr>
            <p:spPr bwMode="auto">
              <a:xfrm>
                <a:off x="8604448" y="2947974"/>
                <a:ext cx="409874" cy="861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:endParaRPr lang="zh-CN" altLang="en-US" sz="2400" b="1">
                  <a:latin typeface="Cambria Math" panose="02040503050406030204" pitchFamily="18" charset="0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707134" y="1969211"/>
            <a:ext cx="1054366" cy="803925"/>
            <a:chOff x="2276178" y="2625613"/>
            <a:chExt cx="1405821" cy="1071900"/>
          </a:xfrm>
        </p:grpSpPr>
        <p:sp>
          <p:nvSpPr>
            <p:cNvPr id="55" name="TextBox 9"/>
            <p:cNvSpPr txBox="1">
              <a:spLocks noChangeArrowheads="1"/>
            </p:cNvSpPr>
            <p:nvPr/>
          </p:nvSpPr>
          <p:spPr bwMode="auto">
            <a:xfrm>
              <a:off x="2276178" y="2835738"/>
              <a:ext cx="41009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61" name="TextBox 9"/>
            <p:cNvSpPr txBox="1">
              <a:spLocks noChangeArrowheads="1"/>
            </p:cNvSpPr>
            <p:nvPr/>
          </p:nvSpPr>
          <p:spPr bwMode="auto">
            <a:xfrm>
              <a:off x="2769389" y="2813556"/>
              <a:ext cx="41009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 flipH="1">
              <a:off x="2540967" y="2653598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2987940" y="2625613"/>
              <a:ext cx="0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9"/>
            <p:cNvSpPr txBox="1">
              <a:spLocks noChangeArrowheads="1"/>
            </p:cNvSpPr>
            <p:nvPr/>
          </p:nvSpPr>
          <p:spPr bwMode="auto">
            <a:xfrm>
              <a:off x="3271908" y="2823081"/>
              <a:ext cx="41009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7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71" name="直接连接符 70"/>
            <p:cNvCxnSpPr/>
            <p:nvPr/>
          </p:nvCxnSpPr>
          <p:spPr>
            <a:xfrm>
              <a:off x="3222166" y="2625613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2976033" y="1969211"/>
            <a:ext cx="1054366" cy="803925"/>
            <a:chOff x="3968043" y="2625613"/>
            <a:chExt cx="1405821" cy="1071900"/>
          </a:xfrm>
        </p:grpSpPr>
        <p:sp>
          <p:nvSpPr>
            <p:cNvPr id="72" name="TextBox 9"/>
            <p:cNvSpPr txBox="1">
              <a:spLocks noChangeArrowheads="1"/>
            </p:cNvSpPr>
            <p:nvPr/>
          </p:nvSpPr>
          <p:spPr bwMode="auto">
            <a:xfrm>
              <a:off x="3968043" y="2835738"/>
              <a:ext cx="41009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73" name="TextBox 9"/>
            <p:cNvSpPr txBox="1">
              <a:spLocks noChangeArrowheads="1"/>
            </p:cNvSpPr>
            <p:nvPr/>
          </p:nvSpPr>
          <p:spPr bwMode="auto">
            <a:xfrm>
              <a:off x="4461254" y="2813556"/>
              <a:ext cx="41009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4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74" name="直接连接符 73"/>
            <p:cNvCxnSpPr/>
            <p:nvPr/>
          </p:nvCxnSpPr>
          <p:spPr>
            <a:xfrm flipH="1">
              <a:off x="4232832" y="2653598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4679805" y="2625613"/>
              <a:ext cx="0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9"/>
            <p:cNvSpPr txBox="1">
              <a:spLocks noChangeArrowheads="1"/>
            </p:cNvSpPr>
            <p:nvPr/>
          </p:nvSpPr>
          <p:spPr bwMode="auto">
            <a:xfrm>
              <a:off x="4963773" y="2823081"/>
              <a:ext cx="410091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7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77" name="直接连接符 76"/>
            <p:cNvCxnSpPr/>
            <p:nvPr/>
          </p:nvCxnSpPr>
          <p:spPr>
            <a:xfrm>
              <a:off x="4914031" y="2625613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4162897" y="1980364"/>
            <a:ext cx="1045605" cy="781330"/>
            <a:chOff x="5550529" y="2640485"/>
            <a:chExt cx="1394140" cy="1041773"/>
          </a:xfrm>
        </p:grpSpPr>
        <p:sp>
          <p:nvSpPr>
            <p:cNvPr id="78" name="TextBox 9"/>
            <p:cNvSpPr txBox="1">
              <a:spLocks noChangeArrowheads="1"/>
            </p:cNvSpPr>
            <p:nvPr/>
          </p:nvSpPr>
          <p:spPr bwMode="auto">
            <a:xfrm>
              <a:off x="5550529" y="2820484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79" name="TextBox 9"/>
            <p:cNvSpPr txBox="1">
              <a:spLocks noChangeArrowheads="1"/>
            </p:cNvSpPr>
            <p:nvPr/>
          </p:nvSpPr>
          <p:spPr bwMode="auto">
            <a:xfrm>
              <a:off x="6032058" y="2820484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6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80" name="直接连接符 79"/>
            <p:cNvCxnSpPr/>
            <p:nvPr/>
          </p:nvCxnSpPr>
          <p:spPr>
            <a:xfrm flipH="1">
              <a:off x="5817573" y="2640485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6250610" y="2642066"/>
              <a:ext cx="0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9"/>
            <p:cNvSpPr txBox="1">
              <a:spLocks noChangeArrowheads="1"/>
            </p:cNvSpPr>
            <p:nvPr/>
          </p:nvSpPr>
          <p:spPr bwMode="auto">
            <a:xfrm>
              <a:off x="6534578" y="2820484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9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83" name="直接连接符 82"/>
            <p:cNvCxnSpPr/>
            <p:nvPr/>
          </p:nvCxnSpPr>
          <p:spPr>
            <a:xfrm>
              <a:off x="6484836" y="2642066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5473323" y="1980364"/>
            <a:ext cx="1045605" cy="781330"/>
            <a:chOff x="7297764" y="2640485"/>
            <a:chExt cx="1394140" cy="1041773"/>
          </a:xfrm>
        </p:grpSpPr>
        <p:sp>
          <p:nvSpPr>
            <p:cNvPr id="84" name="TextBox 9"/>
            <p:cNvSpPr txBox="1">
              <a:spLocks noChangeArrowheads="1"/>
            </p:cNvSpPr>
            <p:nvPr/>
          </p:nvSpPr>
          <p:spPr bwMode="auto">
            <a:xfrm>
              <a:off x="7297764" y="2820484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85" name="TextBox 9"/>
            <p:cNvSpPr txBox="1">
              <a:spLocks noChangeArrowheads="1"/>
            </p:cNvSpPr>
            <p:nvPr/>
          </p:nvSpPr>
          <p:spPr bwMode="auto">
            <a:xfrm>
              <a:off x="7779293" y="2820484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6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 flipH="1">
              <a:off x="7564808" y="2640485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7997845" y="2642066"/>
              <a:ext cx="0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9"/>
            <p:cNvSpPr txBox="1">
              <a:spLocks noChangeArrowheads="1"/>
            </p:cNvSpPr>
            <p:nvPr/>
          </p:nvSpPr>
          <p:spPr bwMode="auto">
            <a:xfrm>
              <a:off x="8281813" y="2820484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9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89" name="直接连接符 88"/>
            <p:cNvCxnSpPr/>
            <p:nvPr/>
          </p:nvCxnSpPr>
          <p:spPr>
            <a:xfrm>
              <a:off x="8232071" y="2642066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6771856" y="1991805"/>
            <a:ext cx="1045605" cy="781330"/>
            <a:chOff x="9029141" y="2655739"/>
            <a:chExt cx="1394140" cy="1041773"/>
          </a:xfrm>
        </p:grpSpPr>
        <p:sp>
          <p:nvSpPr>
            <p:cNvPr id="90" name="TextBox 9"/>
            <p:cNvSpPr txBox="1">
              <a:spLocks noChangeArrowheads="1"/>
            </p:cNvSpPr>
            <p:nvPr/>
          </p:nvSpPr>
          <p:spPr bwMode="auto">
            <a:xfrm>
              <a:off x="9029141" y="2835738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91" name="TextBox 9"/>
            <p:cNvSpPr txBox="1">
              <a:spLocks noChangeArrowheads="1"/>
            </p:cNvSpPr>
            <p:nvPr/>
          </p:nvSpPr>
          <p:spPr bwMode="auto">
            <a:xfrm>
              <a:off x="9510670" y="2835738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92" name="直接连接符 91"/>
            <p:cNvCxnSpPr/>
            <p:nvPr/>
          </p:nvCxnSpPr>
          <p:spPr>
            <a:xfrm flipH="1">
              <a:off x="9296185" y="2655739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>
              <a:off x="9729222" y="2657320"/>
              <a:ext cx="0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"/>
            <p:cNvSpPr txBox="1">
              <a:spLocks noChangeArrowheads="1"/>
            </p:cNvSpPr>
            <p:nvPr/>
          </p:nvSpPr>
          <p:spPr bwMode="auto">
            <a:xfrm>
              <a:off x="10013190" y="2816688"/>
              <a:ext cx="41009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8</a:t>
              </a:r>
              <a:endParaRPr lang="zh-CN" altLang="en-US" sz="2400" b="1" dirty="0">
                <a:solidFill>
                  <a:srgbClr val="FF0000"/>
                </a:solidFill>
                <a:latin typeface="Cambria Math" panose="02040503050406030204" pitchFamily="18" charset="0"/>
              </a:endParaRPr>
            </a:p>
          </p:txBody>
        </p:sp>
        <p:cxnSp>
          <p:nvCxnSpPr>
            <p:cNvPr id="95" name="直接连接符 94"/>
            <p:cNvCxnSpPr/>
            <p:nvPr/>
          </p:nvCxnSpPr>
          <p:spPr>
            <a:xfrm>
              <a:off x="9963448" y="2657320"/>
              <a:ext cx="262732" cy="4227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3901" y="1559719"/>
            <a:ext cx="4480560" cy="2804636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12" name="矩形 4"/>
          <p:cNvSpPr>
            <a:spLocks noChangeArrowheads="1"/>
          </p:cNvSpPr>
          <p:nvPr/>
        </p:nvSpPr>
        <p:spPr bwMode="auto">
          <a:xfrm>
            <a:off x="1332201" y="779202"/>
            <a:ext cx="7576596" cy="54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选出两个数字组成一个两位数，分别满足下面的条件。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782" y="893922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711518" y="1784985"/>
            <a:ext cx="3599735" cy="1964056"/>
            <a:chOff x="1415702" y="2425699"/>
            <a:chExt cx="4799647" cy="2618741"/>
          </a:xfrm>
        </p:grpSpPr>
        <p:grpSp>
          <p:nvGrpSpPr>
            <p:cNvPr id="7" name="组合 6"/>
            <p:cNvGrpSpPr/>
            <p:nvPr/>
          </p:nvGrpSpPr>
          <p:grpSpPr>
            <a:xfrm>
              <a:off x="1415702" y="2425699"/>
              <a:ext cx="4799647" cy="2618741"/>
              <a:chOff x="1143953" y="2379979"/>
              <a:chExt cx="7162800" cy="4391025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5" cstate="email"/>
              <a:stretch>
                <a:fillRect/>
              </a:stretch>
            </p:blipFill>
            <p:spPr>
              <a:xfrm>
                <a:off x="1143953" y="2379979"/>
                <a:ext cx="4295775" cy="3286125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6" cstate="email"/>
              <a:stretch>
                <a:fillRect/>
              </a:stretch>
            </p:blipFill>
            <p:spPr>
              <a:xfrm>
                <a:off x="5439728" y="2379979"/>
                <a:ext cx="2867025" cy="4371975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7" cstate="email"/>
              <a:stretch>
                <a:fillRect/>
              </a:stretch>
            </p:blipFill>
            <p:spPr>
              <a:xfrm>
                <a:off x="1143953" y="5666104"/>
                <a:ext cx="4295775" cy="1104900"/>
              </a:xfrm>
              <a:prstGeom prst="rect">
                <a:avLst/>
              </a:prstGeom>
            </p:spPr>
          </p:pic>
        </p:grpSp>
        <p:sp>
          <p:nvSpPr>
            <p:cNvPr id="19" name="TextBox 9"/>
            <p:cNvSpPr txBox="1">
              <a:spLocks noChangeArrowheads="1"/>
            </p:cNvSpPr>
            <p:nvPr/>
          </p:nvSpPr>
          <p:spPr bwMode="auto">
            <a:xfrm>
              <a:off x="2067047" y="3077387"/>
              <a:ext cx="525273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zh-CN" altLang="en-US" sz="2400" b="1" dirty="0">
                <a:latin typeface="Cambria Math" panose="02040503050406030204" pitchFamily="18" charset="0"/>
              </a:endParaRPr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2997369" y="3196315"/>
              <a:ext cx="525273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0</a:t>
              </a:r>
              <a:endParaRPr lang="zh-CN" altLang="en-US" sz="2400" b="1" dirty="0">
                <a:latin typeface="Cambria Math" panose="02040503050406030204" pitchFamily="18" charset="0"/>
              </a:endParaRPr>
            </a:p>
          </p:txBody>
        </p:sp>
        <p:sp>
          <p:nvSpPr>
            <p:cNvPr id="21" name="TextBox 9"/>
            <p:cNvSpPr txBox="1">
              <a:spLocks noChangeArrowheads="1"/>
            </p:cNvSpPr>
            <p:nvPr/>
          </p:nvSpPr>
          <p:spPr bwMode="auto">
            <a:xfrm>
              <a:off x="3927690" y="3059155"/>
              <a:ext cx="525273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4</a:t>
              </a:r>
              <a:endParaRPr lang="zh-CN" altLang="en-US" sz="2400" b="1" dirty="0">
                <a:latin typeface="Cambria Math" panose="02040503050406030204" pitchFamily="18" charset="0"/>
              </a:endParaRPr>
            </a:p>
          </p:txBody>
        </p:sp>
        <p:sp>
          <p:nvSpPr>
            <p:cNvPr id="22" name="TextBox 9"/>
            <p:cNvSpPr txBox="1">
              <a:spLocks noChangeArrowheads="1"/>
            </p:cNvSpPr>
            <p:nvPr/>
          </p:nvSpPr>
          <p:spPr bwMode="auto">
            <a:xfrm>
              <a:off x="5470833" y="3196315"/>
              <a:ext cx="525273" cy="86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5</a:t>
              </a:r>
              <a:endParaRPr lang="zh-CN" altLang="en-US" sz="2400" b="1" dirty="0">
                <a:latin typeface="Cambria Math" panose="02040503050406030204" pitchFamily="18" charset="0"/>
              </a:endParaRPr>
            </a:p>
          </p:txBody>
        </p:sp>
      </p:grpSp>
      <p:sp>
        <p:nvSpPr>
          <p:cNvPr id="23" name="矩形 4"/>
          <p:cNvSpPr>
            <a:spLocks noChangeArrowheads="1"/>
          </p:cNvSpPr>
          <p:nvPr/>
        </p:nvSpPr>
        <p:spPr bwMode="auto">
          <a:xfrm>
            <a:off x="4656538" y="1996032"/>
            <a:ext cx="3113519" cy="184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  <a:endParaRPr lang="en-US" altLang="zh-CN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同时是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  <a:endParaRPr lang="en-US" altLang="zh-CN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(3)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同时是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  <a:endParaRPr lang="en-US" altLang="zh-CN" sz="20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(4)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同时是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2,3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25" name="矩形 24"/>
          <p:cNvSpPr/>
          <p:nvPr/>
        </p:nvSpPr>
        <p:spPr>
          <a:xfrm>
            <a:off x="6503106" y="2102758"/>
            <a:ext cx="532448" cy="43767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45</a:t>
            </a:r>
            <a:endParaRPr lang="zh-CN" altLang="en-US" sz="24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72395" y="2566036"/>
            <a:ext cx="530434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30</a:t>
            </a:r>
            <a:endParaRPr lang="zh-CN" altLang="en-US" sz="24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491127" y="3090478"/>
            <a:ext cx="530434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45</a:t>
            </a:r>
            <a:endParaRPr lang="zh-CN" altLang="en-US" sz="24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716985" y="3550741"/>
            <a:ext cx="530434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30</a:t>
            </a:r>
            <a:endParaRPr lang="zh-CN" altLang="en-US" sz="24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03460" y="2102644"/>
            <a:ext cx="867251" cy="43767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30</a:t>
            </a:r>
            <a:endParaRPr lang="zh-CN" altLang="en-US" sz="24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81678" y="3077051"/>
            <a:ext cx="867251" cy="43767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CN" altLang="en-US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宋体" panose="02010600030101010101" pitchFamily="2" charset="-122"/>
              </a:rPr>
              <a:t>或</a:t>
            </a:r>
            <a:r>
              <a:rPr lang="en-US" altLang="zh-CN" sz="24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30</a:t>
            </a:r>
            <a:endParaRPr lang="zh-CN" altLang="en-US" sz="24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5" grpId="0"/>
      <p:bldP spid="26" grpId="0"/>
      <p:bldP spid="27" grpId="0"/>
      <p:bldP spid="28" grpId="0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932292" y="847887"/>
            <a:ext cx="7279416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一个四位数既是</a:t>
            </a:r>
            <a:r>
              <a:rPr lang="en-US" altLang="zh-CN" sz="24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又是</a:t>
            </a:r>
            <a:r>
              <a:rPr lang="en-US" altLang="zh-CN" sz="24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这个四位数最小是多少？</a:t>
            </a:r>
            <a:endParaRPr lang="zh-CN" altLang="en-US" sz="2400" b="1" spc="450" dirty="0">
              <a:solidFill>
                <a:srgbClr val="000000"/>
              </a:solidFill>
              <a:latin typeface="Cambria Math" panose="02040503050406030204" pitchFamily="18" charset="0"/>
              <a:ea typeface="楷体" panose="02010609060101010101" pitchFamily="49" charset="-122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218" y="847783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AutoShape 132"/>
          <p:cNvSpPr>
            <a:spLocks noChangeArrowheads="1"/>
          </p:cNvSpPr>
          <p:nvPr/>
        </p:nvSpPr>
        <p:spPr bwMode="auto">
          <a:xfrm flipV="1">
            <a:off x="1361783" y="1892186"/>
            <a:ext cx="1512094" cy="2877740"/>
          </a:xfrm>
          <a:prstGeom prst="upArrow">
            <a:avLst>
              <a:gd name="adj1" fmla="val 66296"/>
              <a:gd name="adj2" fmla="val 58426"/>
            </a:avLst>
          </a:prstGeom>
          <a:gradFill rotWithShape="1">
            <a:gsLst>
              <a:gs pos="0">
                <a:srgbClr val="808080">
                  <a:alpha val="50000"/>
                </a:srgbClr>
              </a:gs>
              <a:gs pos="100000">
                <a:srgbClr val="3B3B3B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  <a:defRPr/>
            </a:pPr>
            <a:endParaRPr lang="zh-CN" altLang="en-US" sz="1400" b="1" kern="0">
              <a:solidFill>
                <a:srgbClr val="000000"/>
              </a:solidFill>
              <a:latin typeface="Gulim" pitchFamily="34" charset="-127"/>
              <a:ea typeface="Gulim" pitchFamily="34" charset="-127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779098" y="2154201"/>
            <a:ext cx="5844778" cy="679847"/>
            <a:chOff x="2372130" y="2872267"/>
            <a:chExt cx="7793037" cy="906463"/>
          </a:xfrm>
        </p:grpSpPr>
        <p:grpSp>
          <p:nvGrpSpPr>
            <p:cNvPr id="2" name="组合 1"/>
            <p:cNvGrpSpPr/>
            <p:nvPr/>
          </p:nvGrpSpPr>
          <p:grpSpPr>
            <a:xfrm>
              <a:off x="2372130" y="2872267"/>
              <a:ext cx="7793037" cy="906463"/>
              <a:chOff x="2372130" y="2872267"/>
              <a:chExt cx="7793037" cy="906463"/>
            </a:xfrm>
          </p:grpSpPr>
          <p:sp>
            <p:nvSpPr>
              <p:cNvPr id="15" name="AutoShape 182"/>
              <p:cNvSpPr>
                <a:spLocks noChangeArrowheads="1"/>
              </p:cNvSpPr>
              <p:nvPr/>
            </p:nvSpPr>
            <p:spPr bwMode="auto">
              <a:xfrm>
                <a:off x="4027892" y="2965930"/>
                <a:ext cx="6137275" cy="72072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FE715"/>
                  </a:gs>
                  <a:gs pos="100000">
                    <a:srgbClr val="D1BD11"/>
                  </a:gs>
                </a:gsLst>
                <a:lin ang="5400000" scaled="1"/>
              </a:gradFill>
              <a:ln w="19050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latinLnBrk="1" hangingPunct="1">
                  <a:spcBef>
                    <a:spcPct val="0"/>
                  </a:spcBef>
                  <a:buNone/>
                  <a:defRPr/>
                </a:pPr>
                <a:endParaRPr lang="zh-CN" altLang="en-US" sz="1400" b="1" kern="0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19" name="AutoShape 203"/>
              <p:cNvSpPr>
                <a:spLocks noChangeArrowheads="1"/>
              </p:cNvSpPr>
              <p:nvPr/>
            </p:nvSpPr>
            <p:spPr bwMode="auto">
              <a:xfrm>
                <a:off x="4269191" y="3080230"/>
                <a:ext cx="5689600" cy="490537"/>
              </a:xfrm>
              <a:prstGeom prst="roundRect">
                <a:avLst>
                  <a:gd name="adj" fmla="val 50000"/>
                </a:avLst>
              </a:prstGeom>
              <a:solidFill>
                <a:srgbClr val="FFFFFF">
                  <a:alpha val="45882"/>
                </a:srgbClr>
              </a:solidFill>
              <a:ln w="19050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latinLnBrk="1" hangingPunct="1">
                  <a:spcBef>
                    <a:spcPct val="0"/>
                  </a:spcBef>
                  <a:buNone/>
                  <a:defRPr/>
                </a:pPr>
                <a:endParaRPr lang="zh-CN" altLang="en-US" sz="1400" b="1" kern="0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24" name="Oval 152"/>
              <p:cNvSpPr>
                <a:spLocks noChangeArrowheads="1"/>
              </p:cNvSpPr>
              <p:nvPr/>
            </p:nvSpPr>
            <p:spPr bwMode="auto">
              <a:xfrm>
                <a:off x="2372130" y="2872267"/>
                <a:ext cx="903287" cy="906463"/>
              </a:xfrm>
              <a:prstGeom prst="ellipse">
                <a:avLst/>
              </a:prstGeom>
              <a:gradFill rotWithShape="1">
                <a:gsLst>
                  <a:gs pos="0">
                    <a:srgbClr val="FFE715"/>
                  </a:gs>
                  <a:gs pos="100000">
                    <a:srgbClr val="D1BD1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latinLnBrk="1" hangingPunct="1"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rgbClr val="FFFFFF"/>
                  </a:solidFill>
                  <a:latin typeface="Arial Black" panose="020B0A04020102020204" pitchFamily="34" charset="0"/>
                  <a:ea typeface="Gulim" pitchFamily="34" charset="-127"/>
                </a:endParaRPr>
              </a:p>
            </p:txBody>
          </p:sp>
          <p:sp>
            <p:nvSpPr>
              <p:cNvPr id="25" name="Line 186"/>
              <p:cNvSpPr>
                <a:spLocks noChangeShapeType="1"/>
              </p:cNvSpPr>
              <p:nvPr/>
            </p:nvSpPr>
            <p:spPr bwMode="auto">
              <a:xfrm flipH="1">
                <a:off x="3354791" y="3324704"/>
                <a:ext cx="1150938" cy="0"/>
              </a:xfrm>
              <a:prstGeom prst="line">
                <a:avLst/>
              </a:prstGeom>
              <a:noFill/>
              <a:ln w="31750" cap="rnd">
                <a:solidFill>
                  <a:srgbClr val="333333"/>
                </a:solidFill>
                <a:prstDash val="sysDot"/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latinLnBrk="1"/>
                <a:endParaRPr lang="zh-CN" altLang="en-US" b="1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28" name="矩形 4"/>
              <p:cNvSpPr>
                <a:spLocks noChangeArrowheads="1"/>
              </p:cNvSpPr>
              <p:nvPr/>
            </p:nvSpPr>
            <p:spPr bwMode="auto">
              <a:xfrm>
                <a:off x="4505729" y="3080418"/>
                <a:ext cx="5659438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根据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2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和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5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的倍数的特征，个位数字是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0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。</a:t>
                </a:r>
              </a:p>
            </p:txBody>
          </p:sp>
        </p:grpSp>
        <p:sp>
          <p:nvSpPr>
            <p:cNvPr id="32" name="矩形 4"/>
            <p:cNvSpPr>
              <a:spLocks noChangeArrowheads="1"/>
            </p:cNvSpPr>
            <p:nvPr/>
          </p:nvSpPr>
          <p:spPr bwMode="auto">
            <a:xfrm>
              <a:off x="2573123" y="2965930"/>
              <a:ext cx="866688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1</a:t>
              </a:r>
              <a:endParaRPr lang="zh-CN" altLang="en-US" sz="2700" b="1" spc="4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779097" y="2963826"/>
            <a:ext cx="5885984" cy="679847"/>
            <a:chOff x="2372130" y="3951767"/>
            <a:chExt cx="7847978" cy="906463"/>
          </a:xfrm>
        </p:grpSpPr>
        <p:grpSp>
          <p:nvGrpSpPr>
            <p:cNvPr id="4" name="组合 3"/>
            <p:cNvGrpSpPr/>
            <p:nvPr/>
          </p:nvGrpSpPr>
          <p:grpSpPr>
            <a:xfrm>
              <a:off x="2372130" y="3951767"/>
              <a:ext cx="7847978" cy="906463"/>
              <a:chOff x="2372130" y="3951767"/>
              <a:chExt cx="7847978" cy="906463"/>
            </a:xfrm>
          </p:grpSpPr>
          <p:sp>
            <p:nvSpPr>
              <p:cNvPr id="17" name="AutoShape 183"/>
              <p:cNvSpPr>
                <a:spLocks noChangeArrowheads="1"/>
              </p:cNvSpPr>
              <p:nvPr/>
            </p:nvSpPr>
            <p:spPr bwMode="auto">
              <a:xfrm>
                <a:off x="4027892" y="4045430"/>
                <a:ext cx="6137275" cy="72072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5D711"/>
                  </a:gs>
                  <a:gs pos="100000">
                    <a:srgbClr val="94B00E"/>
                  </a:gs>
                </a:gsLst>
                <a:lin ang="5400000" scaled="1"/>
              </a:gradFill>
              <a:ln w="19050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latinLnBrk="1" hangingPunct="1">
                  <a:spcBef>
                    <a:spcPct val="0"/>
                  </a:spcBef>
                  <a:buNone/>
                  <a:defRPr/>
                </a:pPr>
                <a:endParaRPr lang="zh-CN" altLang="en-US" sz="1400" b="1" kern="0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20" name="AutoShape 204"/>
              <p:cNvSpPr>
                <a:spLocks noChangeArrowheads="1"/>
              </p:cNvSpPr>
              <p:nvPr/>
            </p:nvSpPr>
            <p:spPr bwMode="auto">
              <a:xfrm>
                <a:off x="4269191" y="4159730"/>
                <a:ext cx="5689600" cy="490537"/>
              </a:xfrm>
              <a:prstGeom prst="roundRect">
                <a:avLst>
                  <a:gd name="adj" fmla="val 50000"/>
                </a:avLst>
              </a:prstGeom>
              <a:solidFill>
                <a:srgbClr val="FFFFFF">
                  <a:alpha val="69019"/>
                </a:srgbClr>
              </a:solidFill>
              <a:ln w="19050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latinLnBrk="1" hangingPunct="1">
                  <a:spcBef>
                    <a:spcPct val="0"/>
                  </a:spcBef>
                  <a:buNone/>
                  <a:defRPr/>
                </a:pPr>
                <a:endParaRPr lang="zh-CN" altLang="en-US" sz="1400" b="1" kern="0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23" name="Oval 150"/>
              <p:cNvSpPr>
                <a:spLocks noChangeArrowheads="1"/>
              </p:cNvSpPr>
              <p:nvPr/>
            </p:nvSpPr>
            <p:spPr bwMode="auto">
              <a:xfrm>
                <a:off x="2372130" y="3951767"/>
                <a:ext cx="903287" cy="906463"/>
              </a:xfrm>
              <a:prstGeom prst="ellipse">
                <a:avLst/>
              </a:prstGeom>
              <a:gradFill rotWithShape="1">
                <a:gsLst>
                  <a:gs pos="0">
                    <a:srgbClr val="B5D711"/>
                  </a:gs>
                  <a:gs pos="100000">
                    <a:srgbClr val="94B00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latinLnBrk="1" hangingPunct="1"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rgbClr val="FFFFFF"/>
                  </a:solidFill>
                  <a:latin typeface="Arial Black" panose="020B0A04020102020204" pitchFamily="34" charset="0"/>
                  <a:ea typeface="Gulim" pitchFamily="34" charset="-127"/>
                </a:endParaRPr>
              </a:p>
            </p:txBody>
          </p:sp>
          <p:sp>
            <p:nvSpPr>
              <p:cNvPr id="26" name="Line 187"/>
              <p:cNvSpPr>
                <a:spLocks noChangeShapeType="1"/>
              </p:cNvSpPr>
              <p:nvPr/>
            </p:nvSpPr>
            <p:spPr bwMode="auto">
              <a:xfrm flipH="1">
                <a:off x="3354791" y="4405791"/>
                <a:ext cx="1150938" cy="0"/>
              </a:xfrm>
              <a:prstGeom prst="line">
                <a:avLst/>
              </a:prstGeom>
              <a:noFill/>
              <a:ln w="31750" cap="rnd">
                <a:solidFill>
                  <a:srgbClr val="333333"/>
                </a:solidFill>
                <a:prstDash val="sysDot"/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latinLnBrk="1"/>
                <a:endParaRPr lang="zh-CN" altLang="en-US" b="1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29" name="矩形 4"/>
              <p:cNvSpPr>
                <a:spLocks noChangeArrowheads="1"/>
              </p:cNvSpPr>
              <p:nvPr/>
            </p:nvSpPr>
            <p:spPr bwMode="auto">
              <a:xfrm>
                <a:off x="4560670" y="4174164"/>
                <a:ext cx="5659438" cy="492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最小四位数，千位是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1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，百位是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0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。</a:t>
                </a:r>
              </a:p>
            </p:txBody>
          </p:sp>
        </p:grpSp>
        <p:sp>
          <p:nvSpPr>
            <p:cNvPr id="34" name="矩形 4"/>
            <p:cNvSpPr>
              <a:spLocks noChangeArrowheads="1"/>
            </p:cNvSpPr>
            <p:nvPr/>
          </p:nvSpPr>
          <p:spPr bwMode="auto">
            <a:xfrm>
              <a:off x="2604786" y="4032774"/>
              <a:ext cx="866688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endParaRPr lang="zh-CN" altLang="en-US" sz="2700" b="1" spc="4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楷体" panose="02010609060101010101" pitchFamily="49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779097" y="3774640"/>
            <a:ext cx="5885984" cy="679847"/>
            <a:chOff x="2372130" y="5032854"/>
            <a:chExt cx="7847978" cy="906462"/>
          </a:xfrm>
        </p:grpSpPr>
        <p:grpSp>
          <p:nvGrpSpPr>
            <p:cNvPr id="31" name="组合 30"/>
            <p:cNvGrpSpPr/>
            <p:nvPr/>
          </p:nvGrpSpPr>
          <p:grpSpPr>
            <a:xfrm>
              <a:off x="2372130" y="5032854"/>
              <a:ext cx="7847978" cy="906462"/>
              <a:chOff x="2372130" y="5032854"/>
              <a:chExt cx="7847978" cy="906462"/>
            </a:xfrm>
          </p:grpSpPr>
          <p:sp>
            <p:nvSpPr>
              <p:cNvPr id="14" name="AutoShape 181"/>
              <p:cNvSpPr>
                <a:spLocks noChangeArrowheads="1"/>
              </p:cNvSpPr>
              <p:nvPr/>
            </p:nvSpPr>
            <p:spPr bwMode="auto">
              <a:xfrm>
                <a:off x="4027892" y="5124930"/>
                <a:ext cx="6137275" cy="72072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57F5C"/>
                  </a:gs>
                  <a:gs pos="100000">
                    <a:srgbClr val="04684B"/>
                  </a:gs>
                </a:gsLst>
                <a:lin ang="5400000" scaled="1"/>
              </a:gradFill>
              <a:ln w="19050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latinLnBrk="1" hangingPunct="1">
                  <a:spcBef>
                    <a:spcPct val="0"/>
                  </a:spcBef>
                  <a:buNone/>
                  <a:defRPr/>
                </a:pPr>
                <a:endParaRPr lang="zh-CN" altLang="en-US" sz="1400" b="1" kern="0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18" name="AutoShape 202"/>
              <p:cNvSpPr>
                <a:spLocks noChangeArrowheads="1"/>
              </p:cNvSpPr>
              <p:nvPr/>
            </p:nvSpPr>
            <p:spPr bwMode="auto">
              <a:xfrm>
                <a:off x="4269191" y="5240816"/>
                <a:ext cx="5689600" cy="490538"/>
              </a:xfrm>
              <a:prstGeom prst="roundRect">
                <a:avLst>
                  <a:gd name="adj" fmla="val 50000"/>
                </a:avLst>
              </a:prstGeom>
              <a:solidFill>
                <a:srgbClr val="FFFFFF">
                  <a:alpha val="45882"/>
                </a:srgbClr>
              </a:solidFill>
              <a:ln w="19050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latinLnBrk="1" hangingPunct="1">
                  <a:spcBef>
                    <a:spcPct val="0"/>
                  </a:spcBef>
                  <a:buNone/>
                  <a:defRPr/>
                </a:pPr>
                <a:endParaRPr lang="zh-CN" altLang="en-US" sz="1400" b="1" kern="0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22" name="Oval 148"/>
              <p:cNvSpPr>
                <a:spLocks noChangeArrowheads="1"/>
              </p:cNvSpPr>
              <p:nvPr/>
            </p:nvSpPr>
            <p:spPr bwMode="auto">
              <a:xfrm>
                <a:off x="2372130" y="5032854"/>
                <a:ext cx="903287" cy="906462"/>
              </a:xfrm>
              <a:prstGeom prst="ellipse">
                <a:avLst/>
              </a:prstGeom>
              <a:gradFill rotWithShape="1">
                <a:gsLst>
                  <a:gs pos="0">
                    <a:srgbClr val="057F5C"/>
                  </a:gs>
                  <a:gs pos="100000">
                    <a:srgbClr val="04684B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latinLnBrk="1" hangingPunct="1">
                  <a:spcBef>
                    <a:spcPct val="0"/>
                  </a:spcBef>
                  <a:buFontTx/>
                  <a:buNone/>
                </a:pPr>
                <a:endParaRPr lang="zh-CN" altLang="en-US" sz="1400">
                  <a:solidFill>
                    <a:srgbClr val="FFFFFF"/>
                  </a:solidFill>
                  <a:latin typeface="Arial Black" panose="020B0A04020102020204" pitchFamily="34" charset="0"/>
                  <a:ea typeface="Gulim" pitchFamily="34" charset="-127"/>
                </a:endParaRPr>
              </a:p>
            </p:txBody>
          </p:sp>
          <p:sp>
            <p:nvSpPr>
              <p:cNvPr id="27" name="Line 188"/>
              <p:cNvSpPr>
                <a:spLocks noChangeShapeType="1"/>
              </p:cNvSpPr>
              <p:nvPr/>
            </p:nvSpPr>
            <p:spPr bwMode="auto">
              <a:xfrm flipH="1">
                <a:off x="3354791" y="5485291"/>
                <a:ext cx="1150938" cy="0"/>
              </a:xfrm>
              <a:prstGeom prst="line">
                <a:avLst/>
              </a:prstGeom>
              <a:noFill/>
              <a:ln w="31750" cap="rnd">
                <a:solidFill>
                  <a:srgbClr val="333333"/>
                </a:solidFill>
                <a:prstDash val="sysDot"/>
                <a:round/>
                <a:head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latinLnBrk="1"/>
                <a:endParaRPr lang="zh-CN" altLang="en-US" b="1">
                  <a:solidFill>
                    <a:srgbClr val="000000"/>
                  </a:solidFill>
                  <a:latin typeface="Gulim" pitchFamily="34" charset="-127"/>
                  <a:ea typeface="Gulim" pitchFamily="34" charset="-127"/>
                </a:endParaRPr>
              </a:p>
            </p:txBody>
          </p:sp>
          <p:sp>
            <p:nvSpPr>
              <p:cNvPr id="30" name="矩形 4"/>
              <p:cNvSpPr>
                <a:spLocks noChangeArrowheads="1"/>
              </p:cNvSpPr>
              <p:nvPr/>
            </p:nvSpPr>
            <p:spPr bwMode="auto">
              <a:xfrm>
                <a:off x="4560670" y="5254458"/>
                <a:ext cx="5659438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根据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3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的倍数特征，十位上最小是</a:t>
                </a:r>
                <a:r>
                  <a:rPr lang="en-US" altLang="zh-CN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2</a:t>
                </a:r>
                <a:r>
                  <a:rPr lang="zh-CN" altLang="en-US" sz="1800" b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</a:rPr>
                  <a:t>。</a:t>
                </a:r>
              </a:p>
            </p:txBody>
          </p:sp>
        </p:grpSp>
        <p:sp>
          <p:nvSpPr>
            <p:cNvPr id="35" name="矩形 4"/>
            <p:cNvSpPr>
              <a:spLocks noChangeArrowheads="1"/>
            </p:cNvSpPr>
            <p:nvPr/>
          </p:nvSpPr>
          <p:spPr bwMode="auto">
            <a:xfrm>
              <a:off x="2582121" y="5130169"/>
              <a:ext cx="866688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endParaRPr lang="zh-CN" altLang="en-US" sz="2700" b="1" spc="4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楷体" panose="02010609060101010101" pitchFamily="49" charset="-122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3807928" y="1370909"/>
            <a:ext cx="766877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41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10</a:t>
            </a:r>
            <a:endParaRPr lang="zh-CN" altLang="en-US" sz="41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849478" y="1370909"/>
            <a:ext cx="452688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41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zh-CN" altLang="en-US" sz="41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468845" y="1358302"/>
            <a:ext cx="452688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4100" b="1" spc="2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zh-CN" altLang="en-US" sz="4100" b="1" spc="22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 animBg="1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044831" y="1316473"/>
            <a:ext cx="4858889" cy="2684027"/>
            <a:chOff x="2100263" y="1808163"/>
            <a:chExt cx="3924300" cy="2411412"/>
          </a:xfrm>
        </p:grpSpPr>
        <p:sp>
          <p:nvSpPr>
            <p:cNvPr id="6" name="AutoShape 673"/>
            <p:cNvSpPr>
              <a:spLocks noChangeArrowheads="1"/>
            </p:cNvSpPr>
            <p:nvPr/>
          </p:nvSpPr>
          <p:spPr bwMode="auto">
            <a:xfrm>
              <a:off x="2100263" y="1808163"/>
              <a:ext cx="3924300" cy="2411412"/>
            </a:xfrm>
            <a:prstGeom prst="roundRect">
              <a:avLst>
                <a:gd name="adj" fmla="val 6963"/>
              </a:avLst>
            </a:prstGeom>
            <a:gradFill rotWithShape="1">
              <a:gsLst>
                <a:gs pos="0">
                  <a:srgbClr val="94B00E"/>
                </a:gs>
                <a:gs pos="100000">
                  <a:srgbClr val="B5D71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FontTx/>
                <a:buNone/>
              </a:pPr>
              <a:endParaRPr lang="zh-CN" altLang="en-US" sz="1400" b="1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8" name="AutoShape 675"/>
            <p:cNvSpPr>
              <a:spLocks noChangeArrowheads="1"/>
            </p:cNvSpPr>
            <p:nvPr/>
          </p:nvSpPr>
          <p:spPr bwMode="auto">
            <a:xfrm>
              <a:off x="2208213" y="1916113"/>
              <a:ext cx="3708400" cy="1360487"/>
            </a:xfrm>
            <a:prstGeom prst="roundRect">
              <a:avLst>
                <a:gd name="adj" fmla="val 5616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2514268" y="1605149"/>
            <a:ext cx="3920015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一个数的各个数位上的数字之和是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这个数就是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9" name="矩形 8"/>
          <p:cNvSpPr/>
          <p:nvPr/>
        </p:nvSpPr>
        <p:spPr>
          <a:xfrm>
            <a:off x="3089102" y="3241991"/>
            <a:ext cx="2770348" cy="467436"/>
          </a:xfrm>
          <a:prstGeom prst="rect">
            <a:avLst/>
          </a:prstGeom>
          <a:noFill/>
        </p:spPr>
        <p:txBody>
          <a:bodyPr wrap="square" lIns="51435" tIns="25718" rIns="51435" bIns="25718" anchor="ctr">
            <a:spAutoFit/>
          </a:bodyPr>
          <a:lstStyle/>
          <a:p>
            <a:pPr algn="ctr">
              <a:defRPr/>
            </a:pPr>
            <a:r>
              <a:rPr lang="en-US" altLang="zh-CN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的倍数的特征</a:t>
            </a:r>
            <a:endParaRPr lang="en-US" altLang="zh-CN" sz="2700" b="1" dirty="0">
              <a:gradFill flip="none" rotWithShape="1">
                <a:gsLst>
                  <a:gs pos="0">
                    <a:srgbClr val="FF0000"/>
                  </a:gs>
                  <a:gs pos="24000">
                    <a:srgbClr val="00B0F0"/>
                  </a:gs>
                  <a:gs pos="62000">
                    <a:srgbClr val="7030A0"/>
                  </a:gs>
                  <a:gs pos="100000">
                    <a:srgbClr val="F73BDC"/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06629" y="1539240"/>
            <a:ext cx="1984534" cy="117633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l"/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P36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第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4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题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/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P41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83187" y="3242948"/>
            <a:ext cx="1069941" cy="1710077"/>
          </a:xfrm>
          <a:prstGeom prst="rect">
            <a:avLst/>
          </a:prstGeom>
        </p:spPr>
      </p:pic>
      <p:grpSp>
        <p:nvGrpSpPr>
          <p:cNvPr id="38" name="组合 37"/>
          <p:cNvGrpSpPr/>
          <p:nvPr/>
        </p:nvGrpSpPr>
        <p:grpSpPr>
          <a:xfrm>
            <a:off x="1201006" y="1107872"/>
            <a:ext cx="2943225" cy="1808559"/>
            <a:chOff x="2100263" y="1808163"/>
            <a:chExt cx="3924300" cy="2411412"/>
          </a:xfrm>
        </p:grpSpPr>
        <p:sp>
          <p:nvSpPr>
            <p:cNvPr id="39" name="AutoShape 673"/>
            <p:cNvSpPr>
              <a:spLocks noChangeArrowheads="1"/>
            </p:cNvSpPr>
            <p:nvPr/>
          </p:nvSpPr>
          <p:spPr bwMode="auto">
            <a:xfrm>
              <a:off x="2100263" y="1808163"/>
              <a:ext cx="3924300" cy="2411412"/>
            </a:xfrm>
            <a:prstGeom prst="roundRect">
              <a:avLst>
                <a:gd name="adj" fmla="val 6963"/>
              </a:avLst>
            </a:prstGeom>
            <a:gradFill rotWithShape="1">
              <a:gsLst>
                <a:gs pos="0">
                  <a:srgbClr val="94B00E"/>
                </a:gs>
                <a:gs pos="100000">
                  <a:srgbClr val="B5D71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FontTx/>
                <a:buNone/>
              </a:pPr>
              <a:endParaRPr lang="zh-CN" altLang="en-US" sz="1400" b="1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40" name="AutoShape 675"/>
            <p:cNvSpPr>
              <a:spLocks noChangeArrowheads="1"/>
            </p:cNvSpPr>
            <p:nvPr/>
          </p:nvSpPr>
          <p:spPr bwMode="auto">
            <a:xfrm>
              <a:off x="2208213" y="1916113"/>
              <a:ext cx="3708400" cy="1360487"/>
            </a:xfrm>
            <a:prstGeom prst="roundRect">
              <a:avLst>
                <a:gd name="adj" fmla="val 5616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846320" y="1060253"/>
            <a:ext cx="2943225" cy="1808559"/>
            <a:chOff x="6167438" y="1808163"/>
            <a:chExt cx="3924300" cy="2411412"/>
          </a:xfrm>
        </p:grpSpPr>
        <p:sp>
          <p:nvSpPr>
            <p:cNvPr id="42" name="AutoShape 674"/>
            <p:cNvSpPr>
              <a:spLocks noChangeArrowheads="1"/>
            </p:cNvSpPr>
            <p:nvPr/>
          </p:nvSpPr>
          <p:spPr bwMode="auto">
            <a:xfrm>
              <a:off x="6167438" y="1808163"/>
              <a:ext cx="3924300" cy="2411412"/>
            </a:xfrm>
            <a:prstGeom prst="roundRect">
              <a:avLst>
                <a:gd name="adj" fmla="val 6134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43" name="AutoShape 676"/>
            <p:cNvSpPr>
              <a:spLocks noChangeArrowheads="1"/>
            </p:cNvSpPr>
            <p:nvPr/>
          </p:nvSpPr>
          <p:spPr bwMode="auto">
            <a:xfrm>
              <a:off x="6275388" y="1916113"/>
              <a:ext cx="3708400" cy="1360487"/>
            </a:xfrm>
            <a:prstGeom prst="roundRect">
              <a:avLst>
                <a:gd name="adj" fmla="val 5616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sp>
        <p:nvSpPr>
          <p:cNvPr id="44" name="矩形 43"/>
          <p:cNvSpPr/>
          <p:nvPr/>
        </p:nvSpPr>
        <p:spPr>
          <a:xfrm>
            <a:off x="1396524" y="1274108"/>
            <a:ext cx="2666745" cy="9094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个位上是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的数都是</a:t>
            </a:r>
            <a:r>
              <a:rPr lang="en-US" altLang="zh-CN" sz="21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45" name="矩形 44"/>
          <p:cNvSpPr/>
          <p:nvPr/>
        </p:nvSpPr>
        <p:spPr>
          <a:xfrm>
            <a:off x="1396524" y="2329097"/>
            <a:ext cx="2770348" cy="467436"/>
          </a:xfrm>
          <a:prstGeom prst="rect">
            <a:avLst/>
          </a:prstGeom>
          <a:noFill/>
        </p:spPr>
        <p:txBody>
          <a:bodyPr wrap="square" lIns="51435" tIns="25718" rIns="51435" bIns="25718" anchor="ctr">
            <a:spAutoFit/>
          </a:bodyPr>
          <a:lstStyle/>
          <a:p>
            <a:pPr algn="ctr">
              <a:defRPr/>
            </a:pPr>
            <a:r>
              <a:rPr lang="en-US" altLang="zh-CN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的倍数的特征</a:t>
            </a:r>
            <a:endParaRPr lang="en-US" altLang="zh-CN" sz="2700" b="1" dirty="0">
              <a:gradFill flip="none" rotWithShape="1">
                <a:gsLst>
                  <a:gs pos="0">
                    <a:srgbClr val="FF0000"/>
                  </a:gs>
                  <a:gs pos="24000">
                    <a:srgbClr val="00B0F0"/>
                  </a:gs>
                  <a:gs pos="62000">
                    <a:srgbClr val="7030A0"/>
                  </a:gs>
                  <a:gs pos="100000">
                    <a:srgbClr val="F73BDC"/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041837" y="1141215"/>
            <a:ext cx="2666745" cy="9082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个位上是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的数都是</a:t>
            </a:r>
            <a:r>
              <a:rPr lang="en-US" altLang="zh-CN" sz="21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47" name="矩形 46"/>
          <p:cNvSpPr/>
          <p:nvPr/>
        </p:nvSpPr>
        <p:spPr>
          <a:xfrm>
            <a:off x="4927283" y="2268854"/>
            <a:ext cx="2770348" cy="467436"/>
          </a:xfrm>
          <a:prstGeom prst="rect">
            <a:avLst/>
          </a:prstGeom>
          <a:noFill/>
        </p:spPr>
        <p:txBody>
          <a:bodyPr wrap="square" lIns="51435" tIns="25718" rIns="51435" bIns="25718" anchor="ctr">
            <a:spAutoFit/>
          </a:bodyPr>
          <a:lstStyle/>
          <a:p>
            <a:pPr algn="ctr">
              <a:defRPr/>
            </a:pPr>
            <a:r>
              <a:rPr lang="en-US" altLang="zh-CN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的倍数的特征</a:t>
            </a:r>
            <a:endParaRPr lang="en-US" altLang="zh-CN" sz="2700" b="1" dirty="0">
              <a:gradFill flip="none" rotWithShape="1">
                <a:gsLst>
                  <a:gs pos="0">
                    <a:srgbClr val="FF0000"/>
                  </a:gs>
                  <a:gs pos="24000">
                    <a:srgbClr val="00B0F0"/>
                  </a:gs>
                  <a:gs pos="62000">
                    <a:srgbClr val="7030A0"/>
                  </a:gs>
                  <a:gs pos="100000">
                    <a:srgbClr val="F73BDC"/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2780260" y="3275499"/>
            <a:ext cx="2542748" cy="1126970"/>
            <a:chOff x="2655294" y="2720455"/>
            <a:chExt cx="3390331" cy="1555286"/>
          </a:xfrm>
        </p:grpSpPr>
        <p:sp>
          <p:nvSpPr>
            <p:cNvPr id="53" name="文本框 52"/>
            <p:cNvSpPr txBox="1"/>
            <p:nvPr/>
          </p:nvSpPr>
          <p:spPr>
            <a:xfrm>
              <a:off x="3219287" y="3004325"/>
              <a:ext cx="2826338" cy="10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的倍数有什么特征呢？</a:t>
              </a:r>
            </a:p>
          </p:txBody>
        </p:sp>
        <p:sp>
          <p:nvSpPr>
            <p:cNvPr id="54" name="云形标注 69"/>
            <p:cNvSpPr/>
            <p:nvPr/>
          </p:nvSpPr>
          <p:spPr>
            <a:xfrm>
              <a:off x="2655294" y="2720455"/>
              <a:ext cx="3390331" cy="1555286"/>
            </a:xfrm>
            <a:prstGeom prst="cloudCallout">
              <a:avLst>
                <a:gd name="adj1" fmla="val 58375"/>
                <a:gd name="adj2" fmla="val 34592"/>
              </a:avLst>
            </a:prstGeom>
            <a:noFill/>
            <a:ln w="19050">
              <a:solidFill>
                <a:srgbClr val="015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组合 91"/>
          <p:cNvGrpSpPr/>
          <p:nvPr/>
        </p:nvGrpSpPr>
        <p:grpSpPr>
          <a:xfrm>
            <a:off x="4644679" y="2319184"/>
            <a:ext cx="2542748" cy="1126970"/>
            <a:chOff x="2655294" y="2720455"/>
            <a:chExt cx="3390331" cy="1555286"/>
          </a:xfrm>
          <a:solidFill>
            <a:schemeClr val="accent4">
              <a:lumMod val="60000"/>
              <a:lumOff val="40000"/>
              <a:alpha val="50000"/>
            </a:schemeClr>
          </a:solidFill>
        </p:grpSpPr>
        <p:sp>
          <p:nvSpPr>
            <p:cNvPr id="96" name="云形标注 69"/>
            <p:cNvSpPr/>
            <p:nvPr/>
          </p:nvSpPr>
          <p:spPr>
            <a:xfrm>
              <a:off x="2655294" y="2720455"/>
              <a:ext cx="3390331" cy="1555286"/>
            </a:xfrm>
            <a:prstGeom prst="cloudCallout">
              <a:avLst>
                <a:gd name="adj1" fmla="val 19267"/>
                <a:gd name="adj2" fmla="val 65019"/>
              </a:avLst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034474" y="2953357"/>
              <a:ext cx="2826338" cy="10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不一定，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13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就不是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的倍数。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926686" y="655214"/>
            <a:ext cx="4420151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说一说，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的倍数有哪些特征？</a:t>
            </a:r>
          </a:p>
        </p:txBody>
      </p:sp>
      <p:pic>
        <p:nvPicPr>
          <p:cNvPr id="97" name="图片 9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625992" y="3203527"/>
            <a:ext cx="1410586" cy="1579316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926638" y="1729443"/>
            <a:ext cx="3626117" cy="2777972"/>
            <a:chOff x="1502145" y="2745142"/>
            <a:chExt cx="4834823" cy="3703963"/>
          </a:xfrm>
        </p:grpSpPr>
        <p:grpSp>
          <p:nvGrpSpPr>
            <p:cNvPr id="10" name="组合 9"/>
            <p:cNvGrpSpPr/>
            <p:nvPr/>
          </p:nvGrpSpPr>
          <p:grpSpPr>
            <a:xfrm>
              <a:off x="2547288" y="2745142"/>
              <a:ext cx="3789680" cy="1931670"/>
              <a:chOff x="2255879" y="2720455"/>
              <a:chExt cx="3789680" cy="1999366"/>
            </a:xfrm>
          </p:grpSpPr>
          <p:sp>
            <p:nvSpPr>
              <p:cNvPr id="13" name="云形标注 12"/>
              <p:cNvSpPr/>
              <p:nvPr/>
            </p:nvSpPr>
            <p:spPr>
              <a:xfrm>
                <a:off x="2255879" y="2720455"/>
                <a:ext cx="3789680" cy="1999366"/>
              </a:xfrm>
              <a:prstGeom prst="cloudCallout">
                <a:avLst>
                  <a:gd name="adj1" fmla="val -50777"/>
                  <a:gd name="adj2" fmla="val 54120"/>
                </a:avLst>
              </a:prstGeom>
              <a:solidFill>
                <a:schemeClr val="accent1">
                  <a:lumMod val="40000"/>
                  <a:lumOff val="60000"/>
                  <a:alpha val="5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2956043" y="2976102"/>
                <a:ext cx="3011151" cy="146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1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我猜个位上是</a:t>
                </a:r>
                <a:r>
                  <a:rPr lang="en-US" altLang="zh-CN" sz="21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1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en-US" altLang="zh-CN" sz="21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zh-CN" altLang="en-US" sz="21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或</a:t>
                </a:r>
                <a:r>
                  <a:rPr lang="en-US" altLang="zh-CN" sz="21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zh-CN" altLang="en-US" sz="21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的数是</a:t>
                </a:r>
                <a:r>
                  <a:rPr lang="en-US" altLang="zh-CN" sz="21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CN" altLang="en-US" sz="2100" b="1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的倍数。</a:t>
                </a:r>
              </a:p>
            </p:txBody>
          </p:sp>
        </p:grp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502145" y="4247768"/>
              <a:ext cx="1861243" cy="220133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036910" y="1785842"/>
            <a:ext cx="2198399" cy="1126970"/>
            <a:chOff x="2666311" y="1835791"/>
            <a:chExt cx="3390331" cy="1555286"/>
          </a:xfrm>
          <a:solidFill>
            <a:schemeClr val="accent4">
              <a:lumMod val="40000"/>
              <a:lumOff val="60000"/>
              <a:alpha val="50000"/>
            </a:schemeClr>
          </a:solidFill>
        </p:grpSpPr>
        <p:sp>
          <p:nvSpPr>
            <p:cNvPr id="11" name="云形标注 69"/>
            <p:cNvSpPr/>
            <p:nvPr/>
          </p:nvSpPr>
          <p:spPr>
            <a:xfrm>
              <a:off x="2666311" y="1835791"/>
              <a:ext cx="3390331" cy="1555286"/>
            </a:xfrm>
            <a:prstGeom prst="cloudCallout">
              <a:avLst>
                <a:gd name="adj1" fmla="val 19267"/>
                <a:gd name="adj2" fmla="val 65019"/>
              </a:avLst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022722" y="2025972"/>
              <a:ext cx="2861646" cy="1019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个位上的数没有什么规律。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814789" y="701185"/>
            <a:ext cx="7850231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请你在百数表中接着圈出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的倍数，你发现了什么？</a:t>
            </a:r>
            <a:endParaRPr lang="zh-CN" altLang="en-US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1" name="表格 90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56" b="98028" l="9763" r="89974">
                        <a14:foregroundMark x1="32190" y1="9073" x2="66227" y2="62919"/>
                        <a14:foregroundMark x1="73351" y1="6312" x2="69921" y2="54241"/>
                        <a14:foregroundMark x1="62797" y1="18540" x2="62797" y2="51677"/>
                        <a14:foregroundMark x1="39842" y1="5720" x2="49340" y2="34517"/>
                        <a14:foregroundMark x1="67810" y1="3156" x2="59894" y2="27613"/>
                        <a14:foregroundMark x1="85488" y1="68639" x2="80475" y2="70809"/>
                        <a14:foregroundMark x1="39314" y1="71992" x2="42744" y2="73964"/>
                        <a14:foregroundMark x1="33509" y1="87377" x2="46966" y2="98028"/>
                        <a14:foregroundMark x1="63588" y1="88955" x2="79947" y2="9704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75372" y="3172284"/>
            <a:ext cx="1197300" cy="1601665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1341499" y="1390755"/>
            <a:ext cx="4411558" cy="938471"/>
            <a:chOff x="1735076" y="1820954"/>
            <a:chExt cx="5882077" cy="1251294"/>
          </a:xfrm>
        </p:grpSpPr>
        <p:sp>
          <p:nvSpPr>
            <p:cNvPr id="14" name="椭圆 13"/>
            <p:cNvSpPr/>
            <p:nvPr/>
          </p:nvSpPr>
          <p:spPr>
            <a:xfrm>
              <a:off x="2964008" y="182095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6576186" y="182095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4146885" y="224915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4774574" y="182095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2368380" y="222254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6009175" y="2222539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1735076" y="267066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3565200" y="264208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5395324" y="265680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7166777" y="265680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304100" y="2301122"/>
            <a:ext cx="4448957" cy="2180772"/>
            <a:chOff x="1713989" y="3172903"/>
            <a:chExt cx="5931943" cy="2907696"/>
          </a:xfrm>
        </p:grpSpPr>
        <p:sp>
          <p:nvSpPr>
            <p:cNvPr id="25" name="椭圆 24"/>
            <p:cNvSpPr/>
            <p:nvPr/>
          </p:nvSpPr>
          <p:spPr>
            <a:xfrm>
              <a:off x="2947560" y="321971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4761169" y="317290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576926" y="320108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2338488" y="360267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4155422" y="363083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5969031" y="361259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1762835" y="398809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3544833" y="403283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5365432" y="403283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7195556" y="401048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2953166" y="444682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4761169" y="442647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6546294" y="4428916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2338488" y="485663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116993" y="483939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5988345" y="484892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1713989" y="526790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3557979" y="523907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5346225" y="524860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7173057" y="522864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2938259" y="567901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775617" y="565043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6576926" y="567386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6005849" y="510527"/>
            <a:ext cx="2621756" cy="1657826"/>
            <a:chOff x="6037132" y="2296215"/>
            <a:chExt cx="3495675" cy="2210435"/>
          </a:xfrm>
        </p:grpSpPr>
        <p:sp>
          <p:nvSpPr>
            <p:cNvPr id="53" name="云形标注 42"/>
            <p:cNvSpPr/>
            <p:nvPr/>
          </p:nvSpPr>
          <p:spPr>
            <a:xfrm>
              <a:off x="6037132" y="2296215"/>
              <a:ext cx="3495675" cy="2210435"/>
            </a:xfrm>
            <a:prstGeom prst="cloudCallout">
              <a:avLst>
                <a:gd name="adj1" fmla="val 15116"/>
                <a:gd name="adj2" fmla="val 62662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45"/>
            <p:cNvSpPr txBox="1">
              <a:spLocks noChangeArrowheads="1"/>
            </p:cNvSpPr>
            <p:nvPr/>
          </p:nvSpPr>
          <p:spPr bwMode="auto">
            <a:xfrm>
              <a:off x="6603107" y="2557472"/>
              <a:ext cx="2729695" cy="17645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2800">
                  <a:latin typeface="Times New Roman" panose="02020603050405020304" pitchFamily="18" charset="0"/>
                  <a:ea typeface="微软雅黑" panose="020B0503020204020204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你知道吗？这些数各个数位上数字之和都是</a:t>
              </a:r>
              <a:r>
                <a:rPr lang="en-US" altLang="zh-CN" sz="20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3</a:t>
              </a: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的倍数。</a:t>
              </a:r>
            </a:p>
          </p:txBody>
        </p:sp>
      </p:grp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1341499" y="1390755"/>
            <a:ext cx="4411558" cy="928081"/>
            <a:chOff x="1735076" y="1820954"/>
            <a:chExt cx="5882077" cy="1237441"/>
          </a:xfrm>
        </p:grpSpPr>
        <p:sp>
          <p:nvSpPr>
            <p:cNvPr id="16" name="椭圆 15"/>
            <p:cNvSpPr/>
            <p:nvPr/>
          </p:nvSpPr>
          <p:spPr>
            <a:xfrm>
              <a:off x="2964008" y="182095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6576186" y="182095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4146885" y="224915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4774574" y="182095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2368380" y="222254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009175" y="2222539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1735076" y="2642086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3565200" y="264208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5395324" y="265680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7166777" y="265680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296956" y="2286226"/>
            <a:ext cx="4456101" cy="2156090"/>
            <a:chOff x="1704464" y="3153043"/>
            <a:chExt cx="5941468" cy="2874786"/>
          </a:xfrm>
        </p:grpSpPr>
        <p:sp>
          <p:nvSpPr>
            <p:cNvPr id="34" name="椭圆 33"/>
            <p:cNvSpPr/>
            <p:nvPr/>
          </p:nvSpPr>
          <p:spPr>
            <a:xfrm>
              <a:off x="2947560" y="315304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4761169" y="317290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6576926" y="320108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2338488" y="360267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4155422" y="355463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5969031" y="357449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1762835" y="398809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535308" y="400425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365432" y="400425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7195556" y="401048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2934116" y="438967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761169" y="438837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6546294" y="4428916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2338488" y="478996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4116993" y="481082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5931195" y="481082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1704464" y="521075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3557979" y="520097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5346225" y="520097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7173057" y="522864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2909684" y="561233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4727992" y="561233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6576926" y="562624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1" name="图片 6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643505" y="2235959"/>
            <a:ext cx="2047315" cy="2729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5865495" y="147637"/>
            <a:ext cx="2613660" cy="2719388"/>
            <a:chOff x="6006652" y="2190804"/>
            <a:chExt cx="3269802" cy="2817227"/>
          </a:xfrm>
        </p:grpSpPr>
        <p:sp>
          <p:nvSpPr>
            <p:cNvPr id="53" name="云形标注 42"/>
            <p:cNvSpPr/>
            <p:nvPr/>
          </p:nvSpPr>
          <p:spPr>
            <a:xfrm>
              <a:off x="6006652" y="2190804"/>
              <a:ext cx="3269802" cy="2817227"/>
            </a:xfrm>
            <a:prstGeom prst="cloudCallout">
              <a:avLst>
                <a:gd name="adj1" fmla="val 15116"/>
                <a:gd name="adj2" fmla="val 62662"/>
              </a:avLst>
            </a:prstGeom>
            <a:solidFill>
              <a:schemeClr val="accent1">
                <a:lumMod val="40000"/>
                <a:lumOff val="6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2" name="文本框 45"/>
            <p:cNvSpPr txBox="1">
              <a:spLocks noChangeArrowheads="1"/>
            </p:cNvSpPr>
            <p:nvPr/>
          </p:nvSpPr>
          <p:spPr bwMode="auto">
            <a:xfrm>
              <a:off x="6400816" y="2997772"/>
              <a:ext cx="2729695" cy="67596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2800">
                  <a:latin typeface="Times New Roman" panose="02020603050405020304" pitchFamily="18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12</a:t>
              </a:r>
              <a:r>
                <a:rPr lang="zh-CN" altLang="en-US" dirty="0">
                  <a:latin typeface="Cambria Math" panose="020405030504060302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dirty="0">
                  <a:latin typeface="Cambria Math" panose="02040503050406030204" pitchFamily="18" charset="0"/>
                  <a:cs typeface="Times New Roman" panose="02020603050405020304" pitchFamily="18" charset="0"/>
                </a:rPr>
                <a:t>＋</a:t>
              </a:r>
              <a:r>
                <a: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2=3</a:t>
              </a:r>
              <a:r>
                <a:rPr lang="zh-CN" alt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；</a:t>
              </a:r>
              <a:endParaRPr lang="zh-CN" altLang="en-US" dirty="0">
                <a:latin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文本框 45"/>
            <p:cNvSpPr txBox="1">
              <a:spLocks noChangeArrowheads="1"/>
            </p:cNvSpPr>
            <p:nvPr/>
          </p:nvSpPr>
          <p:spPr bwMode="auto">
            <a:xfrm>
              <a:off x="6412801" y="3411400"/>
              <a:ext cx="2729695" cy="67596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2800">
                  <a:latin typeface="Times New Roman" panose="02020603050405020304" pitchFamily="18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15</a:t>
              </a:r>
              <a:r>
                <a:rPr lang="zh-CN" altLang="en-US" dirty="0">
                  <a:latin typeface="Cambria Math" panose="020405030504060302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dirty="0">
                  <a:latin typeface="Cambria Math" panose="02040503050406030204" pitchFamily="18" charset="0"/>
                  <a:cs typeface="Times New Roman" panose="02020603050405020304" pitchFamily="18" charset="0"/>
                </a:rPr>
                <a:t>＋</a:t>
              </a:r>
              <a:r>
                <a: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5=6</a:t>
              </a:r>
              <a:r>
                <a:rPr lang="zh-CN" alt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；</a:t>
              </a:r>
              <a:endParaRPr lang="zh-CN" altLang="en-US" dirty="0">
                <a:latin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文本框 45"/>
            <p:cNvSpPr txBox="1">
              <a:spLocks noChangeArrowheads="1"/>
            </p:cNvSpPr>
            <p:nvPr/>
          </p:nvSpPr>
          <p:spPr bwMode="auto">
            <a:xfrm>
              <a:off x="6405076" y="3826620"/>
              <a:ext cx="2729695" cy="67596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2800">
                  <a:latin typeface="Times New Roman" panose="02020603050405020304" pitchFamily="18" charset="0"/>
                  <a:ea typeface="微软雅黑" panose="020B0503020204020204" charset="-122"/>
                </a:defRPr>
              </a:lvl1pPr>
            </a:lstStyle>
            <a:p>
              <a:r>
                <a:rPr lang="en-US" altLang="zh-CN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18</a:t>
              </a:r>
              <a:r>
                <a:rPr lang="zh-CN" altLang="en-US" dirty="0">
                  <a:latin typeface="Cambria Math" panose="02040503050406030204" pitchFamily="18" charset="0"/>
                  <a:cs typeface="Times New Roman" panose="02020603050405020304" pitchFamily="18" charset="0"/>
                </a:rPr>
                <a:t>，</a:t>
              </a:r>
              <a:r>
                <a: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dirty="0">
                  <a:latin typeface="Cambria Math" panose="02040503050406030204" pitchFamily="18" charset="0"/>
                  <a:cs typeface="Times New Roman" panose="02020603050405020304" pitchFamily="18" charset="0"/>
                </a:rPr>
                <a:t>＋</a:t>
              </a:r>
              <a:r>
                <a:rPr lang="en-US" altLang="zh-CN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8=9</a:t>
              </a:r>
              <a:r>
                <a:rPr lang="zh-CN" altLang="en-US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；</a:t>
              </a:r>
              <a:endParaRPr lang="en-US" altLang="zh-CN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1341499" y="1405043"/>
            <a:ext cx="4425845" cy="942368"/>
            <a:chOff x="1735076" y="1801904"/>
            <a:chExt cx="5901127" cy="1256491"/>
          </a:xfrm>
        </p:grpSpPr>
        <p:sp>
          <p:nvSpPr>
            <p:cNvPr id="16" name="椭圆 15"/>
            <p:cNvSpPr/>
            <p:nvPr/>
          </p:nvSpPr>
          <p:spPr>
            <a:xfrm>
              <a:off x="2964008" y="182095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6576186" y="182095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4146885" y="220152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74574" y="180190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368380" y="222254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6009175" y="2222539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735076" y="2642086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565200" y="264208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5395324" y="265680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185827" y="260918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296956" y="2321946"/>
            <a:ext cx="4460658" cy="2148946"/>
            <a:chOff x="1704464" y="3200668"/>
            <a:chExt cx="5947544" cy="2865261"/>
          </a:xfrm>
        </p:grpSpPr>
        <p:sp>
          <p:nvSpPr>
            <p:cNvPr id="34" name="椭圆 33"/>
            <p:cNvSpPr/>
            <p:nvPr/>
          </p:nvSpPr>
          <p:spPr>
            <a:xfrm>
              <a:off x="2947560" y="320066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770694" y="322052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6576926" y="320108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338488" y="360267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4164947" y="362130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988081" y="361259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1762835" y="402619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535308" y="400425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5365432" y="400425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7195556" y="401048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2934116" y="4437303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770694" y="444552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6593919" y="4428916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2338488" y="483758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4174143" y="485844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5978820" y="485844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1704464" y="525837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557979" y="524860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5374800" y="524860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7201632" y="524769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2947784" y="565996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4775617" y="565043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6586451" y="566434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709348" y="3255736"/>
            <a:ext cx="1339652" cy="1530506"/>
          </a:xfrm>
          <a:prstGeom prst="rect">
            <a:avLst/>
          </a:prstGeom>
        </p:spPr>
      </p:pic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80284" y="569596"/>
            <a:ext cx="2810351" cy="55292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/>
              <a:t>我找几个数看看：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91640" y="1234363"/>
            <a:ext cx="4274821" cy="229750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1143427" y="741444"/>
            <a:ext cx="6628973" cy="55143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2016</a:t>
            </a:r>
            <a:r>
              <a:rPr lang="zh-CN" altLang="en-US" sz="2400" dirty="0"/>
              <a:t>年又要开奥运会啦，</a:t>
            </a:r>
            <a:r>
              <a:rPr lang="en-US" altLang="zh-CN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2016</a:t>
            </a:r>
            <a:r>
              <a:rPr lang="zh-CN" altLang="en-US" sz="2400" dirty="0"/>
              <a:t>是</a:t>
            </a:r>
            <a:r>
              <a:rPr lang="en-US" altLang="zh-CN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400" dirty="0"/>
              <a:t>的倍数吗？</a:t>
            </a:r>
          </a:p>
        </p:txBody>
      </p:sp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3220726" y="1778794"/>
            <a:ext cx="2059935" cy="5539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＋</a:t>
            </a:r>
            <a:r>
              <a:rPr lang="en-US" altLang="zh-CN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zh-CN" altLang="en-US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＋</a:t>
            </a:r>
            <a:r>
              <a:rPr lang="en-US" altLang="zh-CN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zh-CN" altLang="en-US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＋</a:t>
            </a:r>
            <a:r>
              <a:rPr lang="en-US" altLang="zh-CN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6=9</a:t>
            </a:r>
            <a:endParaRPr lang="zh-CN" altLang="en-US" sz="2100" dirty="0"/>
          </a:p>
        </p:txBody>
      </p:sp>
      <p:sp>
        <p:nvSpPr>
          <p:cNvPr id="5" name="TextBox 24"/>
          <p:cNvSpPr txBox="1">
            <a:spLocks noChangeArrowheads="1"/>
          </p:cNvSpPr>
          <p:nvPr/>
        </p:nvSpPr>
        <p:spPr bwMode="auto">
          <a:xfrm>
            <a:off x="2932009" y="2269986"/>
            <a:ext cx="2297003" cy="7155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9</a:t>
            </a:r>
            <a:r>
              <a:rPr lang="zh-CN" altLang="en-US" sz="2100" dirty="0"/>
              <a:t>是</a:t>
            </a:r>
            <a:r>
              <a:rPr lang="en-US" altLang="zh-CN" sz="2100" dirty="0"/>
              <a:t>3</a:t>
            </a:r>
            <a:r>
              <a:rPr lang="zh-CN" altLang="en-US" sz="2100" dirty="0"/>
              <a:t>的倍数，</a:t>
            </a:r>
            <a:endParaRPr lang="en-US" altLang="zh-CN" sz="2100" dirty="0"/>
          </a:p>
          <a:p>
            <a:r>
              <a:rPr lang="en-US" altLang="zh-CN" sz="21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2016</a:t>
            </a:r>
            <a:r>
              <a:rPr lang="zh-CN" altLang="en-US" sz="2100" dirty="0"/>
              <a:t>是</a:t>
            </a:r>
            <a:r>
              <a:rPr lang="en-US" altLang="zh-CN" sz="21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100" dirty="0"/>
              <a:t>的倍数。</a:t>
            </a: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3103459" y="3466224"/>
            <a:ext cx="3128665" cy="55143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2016=3</a:t>
            </a:r>
            <a:r>
              <a:rPr lang="zh-CN" altLang="en-US" sz="2400" dirty="0">
                <a:latin typeface="Cambria Math" panose="02040503050406030204" pitchFamily="18" charset="0"/>
                <a:ea typeface="宋体" panose="02010600030101010101" pitchFamily="2" charset="-122"/>
              </a:rPr>
              <a:t>×</a:t>
            </a: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672</a:t>
            </a:r>
            <a:endParaRPr lang="zh-CN" altLang="en-US" sz="24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929" b="91071" l="6294" r="88811">
                        <a14:foregroundMark x1="41259" y1="89286" x2="41259" y2="92857"/>
                        <a14:foregroundMark x1="6993" y1="60714" x2="9091" y2="60714"/>
                        <a14:foregroundMark x1="88811" y1="10714" x2="86713" y2="1339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62739" y="1966105"/>
            <a:ext cx="1689622" cy="13233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34390" y="3150394"/>
            <a:ext cx="2097405" cy="1398270"/>
          </a:xfrm>
          <a:prstGeom prst="rect">
            <a:avLst/>
          </a:prstGeom>
        </p:spPr>
      </p:pic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1095589" y="3591002"/>
            <a:ext cx="2125553" cy="5366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/>
              <a:t>太神奇啦！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" grpId="0"/>
      <p:bldP spid="5" grpId="0"/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832349" y="722713"/>
            <a:ext cx="7850231" cy="4893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根据上面的发现，在下面的数中圈出</a:t>
            </a:r>
            <a:r>
              <a:rPr lang="en-US" altLang="zh-CN" sz="21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的倍数，并与同伴交流。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2827339" y="2630804"/>
            <a:ext cx="2713829" cy="1426630"/>
            <a:chOff x="2664549" y="2593962"/>
            <a:chExt cx="3618438" cy="1968835"/>
          </a:xfrm>
        </p:grpSpPr>
        <p:sp>
          <p:nvSpPr>
            <p:cNvPr id="96" name="云形标注 69"/>
            <p:cNvSpPr/>
            <p:nvPr/>
          </p:nvSpPr>
          <p:spPr>
            <a:xfrm>
              <a:off x="2664549" y="2593962"/>
              <a:ext cx="3618438" cy="1968835"/>
            </a:xfrm>
            <a:prstGeom prst="cloudCallout">
              <a:avLst>
                <a:gd name="adj1" fmla="val 46643"/>
                <a:gd name="adj2" fmla="val 52200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2952916" y="2928622"/>
              <a:ext cx="3239258" cy="1465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计算一下，看哪些数各个数位上数字之和是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的倍数。</a:t>
              </a:r>
            </a:p>
          </p:txBody>
        </p:sp>
      </p:grpSp>
      <p:pic>
        <p:nvPicPr>
          <p:cNvPr id="97" name="图片 9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41168" y="3122389"/>
            <a:ext cx="1410586" cy="1579316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1837727" y="1594358"/>
            <a:ext cx="5400546" cy="787347"/>
            <a:chOff x="2600457" y="2332817"/>
            <a:chExt cx="7200728" cy="1049796"/>
          </a:xfrm>
        </p:grpSpPr>
        <p:grpSp>
          <p:nvGrpSpPr>
            <p:cNvPr id="61" name="组合 60"/>
            <p:cNvGrpSpPr/>
            <p:nvPr/>
          </p:nvGrpSpPr>
          <p:grpSpPr>
            <a:xfrm>
              <a:off x="2600457" y="2332817"/>
              <a:ext cx="784875" cy="720000"/>
              <a:chOff x="2135311" y="2579875"/>
              <a:chExt cx="784875" cy="720000"/>
            </a:xfrm>
          </p:grpSpPr>
          <p:sp>
            <p:nvSpPr>
              <p:cNvPr id="83" name="椭圆 82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53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3658118" y="2332817"/>
              <a:ext cx="784875" cy="720000"/>
              <a:chOff x="2135311" y="2579875"/>
              <a:chExt cx="784875" cy="720000"/>
            </a:xfrm>
          </p:grpSpPr>
          <p:sp>
            <p:nvSpPr>
              <p:cNvPr id="81" name="椭圆 80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87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4715779" y="2332817"/>
              <a:ext cx="784875" cy="720000"/>
              <a:chOff x="2135311" y="2579875"/>
              <a:chExt cx="784875" cy="720000"/>
            </a:xfrm>
          </p:grpSpPr>
          <p:sp>
            <p:nvSpPr>
              <p:cNvPr id="79" name="椭圆 78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36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5773440" y="2332817"/>
              <a:ext cx="784875" cy="720000"/>
              <a:chOff x="2135311" y="2579875"/>
              <a:chExt cx="784875" cy="720000"/>
            </a:xfrm>
          </p:grpSpPr>
          <p:sp>
            <p:nvSpPr>
              <p:cNvPr id="77" name="椭圆 76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65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6831101" y="2332817"/>
              <a:ext cx="784875" cy="720000"/>
              <a:chOff x="2135311" y="2579875"/>
              <a:chExt cx="784875" cy="720000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60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7888762" y="2332817"/>
              <a:ext cx="804144" cy="1049796"/>
              <a:chOff x="2093239" y="2579875"/>
              <a:chExt cx="804144" cy="1049796"/>
            </a:xfrm>
          </p:grpSpPr>
          <p:sp>
            <p:nvSpPr>
              <p:cNvPr id="73" name="椭圆 72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TextBox 24"/>
              <p:cNvSpPr txBox="1">
                <a:spLocks noChangeArrowheads="1"/>
              </p:cNvSpPr>
              <p:nvPr/>
            </p:nvSpPr>
            <p:spPr bwMode="auto">
              <a:xfrm>
                <a:off x="2093239" y="2644786"/>
                <a:ext cx="804144" cy="984885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128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8965692" y="2332817"/>
              <a:ext cx="835493" cy="720000"/>
              <a:chOff x="2771362" y="2579875"/>
              <a:chExt cx="835493" cy="720000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279063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TextBox 24"/>
              <p:cNvSpPr txBox="1">
                <a:spLocks noChangeArrowheads="1"/>
              </p:cNvSpPr>
              <p:nvPr/>
            </p:nvSpPr>
            <p:spPr bwMode="auto">
              <a:xfrm>
                <a:off x="2771362" y="2644786"/>
                <a:ext cx="835493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453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5" name="椭圆 84"/>
          <p:cNvSpPr/>
          <p:nvPr/>
        </p:nvSpPr>
        <p:spPr>
          <a:xfrm>
            <a:off x="2545019" y="1508706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352384" y="1505347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4924661" y="1511297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6542707" y="1526858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85" grpId="0" animBg="1"/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5111" y="2413747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396" y="855481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1373094" y="748175"/>
            <a:ext cx="7073676" cy="807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</a:rPr>
              <a:t>请将编号是</a:t>
            </a: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400" dirty="0">
                <a:latin typeface="宋体" panose="02010600030101010101" pitchFamily="2" charset="-122"/>
              </a:rPr>
              <a:t>的倍数的气球涂上颜色，并与同伴交流你是怎么判断的。</a:t>
            </a:r>
          </a:p>
        </p:txBody>
      </p:sp>
      <p:pic>
        <p:nvPicPr>
          <p:cNvPr id="51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463" y="1672263"/>
            <a:ext cx="6137672" cy="105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椭圆 54"/>
          <p:cNvSpPr/>
          <p:nvPr/>
        </p:nvSpPr>
        <p:spPr>
          <a:xfrm>
            <a:off x="1851423" y="1735366"/>
            <a:ext cx="782240" cy="86439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3914775" y="1735366"/>
            <a:ext cx="782241" cy="864394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 rot="16200000">
            <a:off x="5858471" y="1780015"/>
            <a:ext cx="783431" cy="839390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 rot="16200000">
            <a:off x="6970515" y="1780015"/>
            <a:ext cx="783431" cy="839390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rgbClr val="FF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92" name="组合 91"/>
          <p:cNvGrpSpPr/>
          <p:nvPr/>
        </p:nvGrpSpPr>
        <p:grpSpPr>
          <a:xfrm>
            <a:off x="2206466" y="2945606"/>
            <a:ext cx="2870835" cy="1426845"/>
            <a:chOff x="2664549" y="2593962"/>
            <a:chExt cx="3618438" cy="1968835"/>
          </a:xfrm>
        </p:grpSpPr>
        <p:sp>
          <p:nvSpPr>
            <p:cNvPr id="96" name="云形标注 69"/>
            <p:cNvSpPr/>
            <p:nvPr/>
          </p:nvSpPr>
          <p:spPr>
            <a:xfrm>
              <a:off x="2664549" y="2593962"/>
              <a:ext cx="3618438" cy="1968835"/>
            </a:xfrm>
            <a:prstGeom prst="cloudCallout">
              <a:avLst>
                <a:gd name="adj1" fmla="val 46643"/>
                <a:gd name="adj2" fmla="val 52200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2952916" y="2928622"/>
              <a:ext cx="3239258" cy="1465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计算一下，看哪些数各个数位上数字之和是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</Words>
  <Application>Microsoft Office PowerPoint</Application>
  <PresentationFormat>全屏显示(16:9)</PresentationFormat>
  <Paragraphs>407</Paragraphs>
  <Slides>14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Gulim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2023-01-16T22:55:59Z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EE80D91AAD69499BA99A7CBA08454C56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