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3" r:id="rId2"/>
    <p:sldId id="319" r:id="rId3"/>
    <p:sldId id="486" r:id="rId4"/>
    <p:sldId id="329" r:id="rId5"/>
    <p:sldId id="488" r:id="rId6"/>
    <p:sldId id="325" r:id="rId7"/>
    <p:sldId id="419" r:id="rId8"/>
    <p:sldId id="413" r:id="rId9"/>
    <p:sldId id="474" r:id="rId10"/>
    <p:sldId id="489" r:id="rId11"/>
    <p:sldId id="327" r:id="rId1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3">
          <p15:clr>
            <a:srgbClr val="A4A3A4"/>
          </p15:clr>
        </p15:guide>
        <p15:guide id="2" pos="38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C6CF"/>
    <a:srgbClr val="0000FF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32" y="-90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3018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A6423-82FB-4CC8-9DFC-A5DF60FBF36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FF693-687D-42C9-A904-87C5278BA3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A1DF2-25BB-44C0-A167-41AF23979BB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DFF82-D2F0-4975-964C-89A38A51E7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image" Target="../media/image2.jpeg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10" Type="http://schemas.openxmlformats.org/officeDocument/2006/relationships/tags" Target="../tags/tag66.xml"/><Relationship Id="rId4" Type="http://schemas.openxmlformats.org/officeDocument/2006/relationships/tags" Target="../tags/tag60.xml"/><Relationship Id="rId9" Type="http://schemas.openxmlformats.org/officeDocument/2006/relationships/tags" Target="../tags/tag6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5.xml"/><Relationship Id="rId9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12191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12192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4187031" y="-1146968"/>
            <a:ext cx="3817937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12192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4825"/>
            <a:ext cx="12192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7429500" y="4290060"/>
            <a:ext cx="4425950" cy="1175385"/>
          </a:xfrm>
        </p:spPr>
        <p:txBody>
          <a:bodyPr rIns="25400" rtlCol="0" anchor="b">
            <a:noAutofit/>
          </a:bodyPr>
          <a:lstStyle>
            <a:lvl1pPr marL="0" marR="0" algn="r" defTabSz="914400" rtl="0" eaLnBrk="1" fontAlgn="auto" latinLnBrk="0" hangingPunct="1">
              <a:lnSpc>
                <a:spcPct val="100000"/>
              </a:lnSpc>
              <a:buNone/>
              <a:defRPr kumimoji="0" lang="zh-CN" altLang="en-US" sz="6600" b="1" i="0" u="none" strike="noStrike" kern="1200" cap="none" spc="6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7429499" y="5540698"/>
            <a:ext cx="4425810" cy="691347"/>
          </a:xfrm>
        </p:spPr>
        <p:txBody>
          <a:bodyPr>
            <a:normAutofit/>
          </a:bodyPr>
          <a:lstStyle>
            <a:lvl1pPr marL="0" indent="0" algn="r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952508"/>
            <a:ext cx="10852237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436-D7EA-4EF9-B5EE-0F0508D008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3879850"/>
            <a:ext cx="4992688" cy="2978150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30513" y="4400550"/>
            <a:ext cx="9361487" cy="245745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直接连接符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20875" y="2790825"/>
            <a:ext cx="5219700" cy="1588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 sz="1900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675735" y="3503613"/>
            <a:ext cx="5464840" cy="1058408"/>
          </a:xfrm>
        </p:spPr>
        <p:txBody>
          <a:bodyPr rIns="63500">
            <a:noAutofit/>
          </a:bodyPr>
          <a:lstStyle>
            <a:lvl1pPr algn="r">
              <a:defRPr sz="4800" u="none" strike="noStrike" kern="1200" cap="none" spc="300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1675735" y="2856230"/>
            <a:ext cx="5464840" cy="586804"/>
          </a:xfrm>
        </p:spPr>
        <p:txBody>
          <a:bodyPr tIns="38100" rIns="76200" bIns="38100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3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675775" y="2383625"/>
            <a:ext cx="5464800" cy="356400"/>
          </a:xfrm>
        </p:spPr>
        <p:txBody>
          <a:bodyPr anchor="b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60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60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60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60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E2AC-368D-4ED2-A387-F07EC13D61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30" y="952508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406525"/>
            <a:ext cx="5283200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235750" y="952508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406525"/>
            <a:ext cx="5283242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952508"/>
            <a:ext cx="5283242" cy="5388907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45A4-C0BB-452B-A7F3-D7AA9591C7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rtlCol="0" anchor="ctr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868F-D697-40DF-890C-3E7AE3034B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26"/>
            </p:custDataLst>
          </p:nvPr>
        </p:nvSpPr>
        <p:spPr bwMode="auto">
          <a:xfrm>
            <a:off x="669925" y="442913"/>
            <a:ext cx="1085215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27"/>
            </p:custDataLst>
          </p:nvPr>
        </p:nvSpPr>
        <p:spPr bwMode="auto">
          <a:xfrm>
            <a:off x="669925" y="952500"/>
            <a:ext cx="10852150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8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9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0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3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 spc="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9pPr>
    </p:titleStyle>
    <p:bodyStyle>
      <a:lvl1pPr marL="2286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6858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1430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6002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20574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28438" y="1859319"/>
            <a:ext cx="10222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Unit 3</a:t>
            </a:r>
            <a:r>
              <a:rPr lang="zh-CN" alt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</a:t>
            </a:r>
            <a:r>
              <a:rPr lang="zh-CN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</a:t>
            </a:r>
            <a:r>
              <a:rPr lang="en-US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 day out </a:t>
            </a:r>
            <a:endParaRPr lang="zh-CN" alt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24930" y="4214676"/>
            <a:ext cx="10658901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endParaRPr lang="zh-CN" alt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18629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358184" y="1413287"/>
            <a:ext cx="122707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lucky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4669" y="1330784"/>
            <a:ext cx="10683551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(2)[2018·</a:t>
            </a:r>
            <a:r>
              <a:rPr lang="zh-CN" altLang="en-US" sz="3000" b="1" dirty="0" smtClean="0"/>
              <a:t>苏州</a:t>
            </a:r>
            <a:r>
              <a:rPr lang="en-US" altLang="zh-CN" sz="3000" b="1" dirty="0" smtClean="0"/>
              <a:t>]</a:t>
            </a:r>
            <a:r>
              <a:rPr lang="en-US" sz="3000" b="1" dirty="0" smtClean="0"/>
              <a:t>How ________(</a:t>
            </a:r>
            <a:r>
              <a:rPr lang="zh-CN" altLang="en-US" sz="3000" b="1" dirty="0" smtClean="0"/>
              <a:t>幸运的</a:t>
            </a:r>
            <a:r>
              <a:rPr lang="en-US" sz="3000" b="1" dirty="0" smtClean="0"/>
              <a:t>) they are to have such a good teacher</a:t>
            </a:r>
            <a:r>
              <a:rPr lang="zh-CN" altLang="en-US" sz="3000" b="1" dirty="0" smtClean="0"/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52705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52705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492794" y="972820"/>
            <a:ext cx="4583055" cy="584835"/>
            <a:chOff x="923" y="1532"/>
            <a:chExt cx="5048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4815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　</a:t>
              </a: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16519" y="1690129"/>
          <a:ext cx="10682852" cy="4800600"/>
        </p:xfrm>
        <a:graphic>
          <a:graphicData uri="http://schemas.openxmlformats.org/drawingml/2006/table">
            <a:tbl>
              <a:tblPr/>
              <a:tblGrid>
                <a:gridCol w="5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8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759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它自己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pron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.________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拉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；拖；移开</a:t>
                      </a:r>
                      <a:r>
                        <a:rPr lang="en-US" sz="3000" b="1" i="1" kern="100" dirty="0" err="1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sz="3000" b="1" i="1" kern="100" dirty="0" err="1">
                          <a:latin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.&amp; </a:t>
                      </a:r>
                      <a:r>
                        <a:rPr lang="en-US" sz="3000" b="1" i="1" kern="100" dirty="0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i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.________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3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岩石</a:t>
                      </a:r>
                      <a:r>
                        <a:rPr lang="zh-CN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4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幸好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幸运的是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ad</a:t>
                      </a:r>
                      <a:r>
                        <a:rPr lang="en-US" sz="3000" b="1" i="1" kern="100" dirty="0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.________</a:t>
                      </a:r>
                      <a:endParaRPr lang="zh-CN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 smtClean="0"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不幸运的是</a:t>
                      </a:r>
                      <a:r>
                        <a:rPr lang="en-US" sz="3000" b="1" i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ad</a:t>
                      </a:r>
                      <a:r>
                        <a:rPr lang="en-US" sz="3000" b="1" i="1" kern="100" dirty="0" smtClean="0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.________</a:t>
                      </a:r>
                      <a:endParaRPr lang="zh-CN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 smtClean="0"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幸运的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.________</a:t>
                      </a:r>
                      <a:r>
                        <a:rPr lang="zh-CN" sz="3000" b="1" kern="100" dirty="0" smtClean="0"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不幸运的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.________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5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登山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者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攀爬者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kern="100" dirty="0" smtClean="0"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爬；攀登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1" kern="100" dirty="0" err="1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sz="3000" b="1" i="1" kern="100" dirty="0" err="1">
                          <a:latin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.________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矩形 26"/>
          <p:cNvSpPr/>
          <p:nvPr/>
        </p:nvSpPr>
        <p:spPr>
          <a:xfrm>
            <a:off x="5395367" y="2499189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pull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114752" y="1791779"/>
            <a:ext cx="816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itself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82239" y="3170204"/>
            <a:ext cx="777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rock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417279" y="4537255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unluckily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142885" y="3857142"/>
            <a:ext cx="1072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luckily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544891" y="5221917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unlucky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684849" y="5210544"/>
            <a:ext cx="902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lucky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239488" y="5879285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climb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147435" y="5908855"/>
            <a:ext cx="1191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climber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969007" y="1160059"/>
          <a:ext cx="10412963" cy="3886200"/>
        </p:xfrm>
        <a:graphic>
          <a:graphicData uri="http://schemas.openxmlformats.org/drawingml/2006/table">
            <a:tbl>
              <a:tblPr/>
              <a:tblGrid>
                <a:gridCol w="800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2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159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ea typeface="楷体_GB2312"/>
                          <a:cs typeface="Times New Roman" panose="02020603050405020304"/>
                        </a:rPr>
                        <a:t>短语互译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看着对方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____________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歌舞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表演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____________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3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keep 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the secret to oneself 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__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ea typeface="仿宋_GB2312"/>
                          <a:cs typeface="Courier New" panose="02070309020205020404"/>
                        </a:rPr>
                        <a:t>________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__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4.tell </a:t>
                      </a:r>
                      <a:r>
                        <a:rPr lang="en-US" sz="3000" b="1" kern="100" dirty="0" err="1" smtClean="0">
                          <a:latin typeface="+mn-lt"/>
                          <a:cs typeface="Courier New" panose="02070309020205020404"/>
                        </a:rPr>
                        <a:t>sb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 about </a:t>
                      </a:r>
                      <a:r>
                        <a:rPr lang="en-US" sz="3000" b="1" kern="100" dirty="0" err="1" smtClean="0">
                          <a:latin typeface="+mn-lt"/>
                          <a:cs typeface="Courier New" panose="02070309020205020404"/>
                        </a:rPr>
                        <a:t>sth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 __</a:t>
                      </a:r>
                      <a:r>
                        <a:rPr lang="en-US" sz="3000" b="1" kern="100" dirty="0" smtClean="0">
                          <a:latin typeface="+mn-lt"/>
                          <a:ea typeface="仿宋_GB2312"/>
                          <a:cs typeface="Courier New" panose="02070309020205020404"/>
                        </a:rPr>
                        <a:t>________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__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5</a:t>
                      </a:r>
                      <a:r>
                        <a:rPr lang="en-US" altLang="zh-CN" sz="3000" b="1" kern="100" dirty="0" smtClean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hurt oneself __</a:t>
                      </a:r>
                      <a:r>
                        <a:rPr lang="en-US" sz="3000" b="1" kern="100" dirty="0" smtClean="0">
                          <a:latin typeface="+mn-lt"/>
                          <a:ea typeface="仿宋_GB2312"/>
                          <a:cs typeface="Courier New" panose="02070309020205020404"/>
                        </a:rPr>
                        <a:t>________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__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004383" y="1271235"/>
            <a:ext cx="253466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look at each other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67905" y="1939975"/>
            <a:ext cx="327525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song and dance show(s)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283559" y="2622362"/>
            <a:ext cx="387798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把秘密埋在某人自己的心中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836896" y="3332046"/>
            <a:ext cx="264687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告诉某人关于某事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413816" y="4028082"/>
            <a:ext cx="20313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伤着某人自己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99804" y="900755"/>
          <a:ext cx="10804843" cy="4974751"/>
        </p:xfrm>
        <a:graphic>
          <a:graphicData uri="http://schemas.openxmlformats.org/drawingml/2006/table">
            <a:tbl>
              <a:tblPr/>
              <a:tblGrid>
                <a:gridCol w="691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747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1. 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这两个女孩没有吴老师高。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The two girls are ____________________________ </a:t>
                      </a:r>
                      <a:r>
                        <a:rPr lang="en-US" sz="3000" b="1" kern="100" dirty="0" err="1">
                          <a:latin typeface="Times New Roman" panose="02020603050405020304"/>
                          <a:cs typeface="Courier New" panose="02070309020205020404"/>
                        </a:rPr>
                        <a:t>Mr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 Wu.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琳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达在公园里玩得很开心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en-US" altLang="zh-CN" sz="3000" b="1" kern="100" dirty="0" smtClean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Linda ________________ in the park.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3</a:t>
                      </a:r>
                      <a:r>
                        <a:rPr lang="en-US" altLang="zh-CN" sz="3000" b="1" kern="100" dirty="0" smtClean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altLang="en-US" sz="3000" b="1" kern="100" dirty="0" smtClean="0">
                          <a:latin typeface="+mn-lt"/>
                          <a:cs typeface="Times New Roman" panose="02020603050405020304"/>
                        </a:rPr>
                        <a:t>琳达的父母将亲自去看照片。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Linda's parents will go and see the photos ________________.</a:t>
                      </a:r>
                      <a:endParaRPr 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050564" y="5143016"/>
            <a:ext cx="2067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for themselves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848269" y="1692040"/>
            <a:ext cx="181812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not as tall as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12647" y="3070831"/>
            <a:ext cx="217559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enjoyed herself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929006" y="1283592"/>
          <a:ext cx="10258948" cy="3127043"/>
        </p:xfrm>
        <a:graphic>
          <a:graphicData uri="http://schemas.openxmlformats.org/drawingml/2006/table">
            <a:tbl>
              <a:tblPr/>
              <a:tblGrid>
                <a:gridCol w="691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7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70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latin typeface="+mn-lt"/>
                          <a:ea typeface="楷体_GB2312"/>
                          <a:cs typeface="Times New Roman" panose="02020603050405020304"/>
                        </a:rPr>
                        <a:t>语法聚焦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1.(not) as…as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的用法</a:t>
                      </a:r>
                      <a:endParaRPr lang="en-US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2.</a:t>
                      </a:r>
                      <a:r>
                        <a:rPr lang="zh-CN" altLang="en-US" sz="3000" b="1" kern="100" dirty="0" smtClean="0">
                          <a:latin typeface="+mn-lt"/>
                          <a:cs typeface="Times New Roman" panose="02020603050405020304"/>
                        </a:rPr>
                        <a:t>反身代词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CN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586104" y="972820"/>
            <a:ext cx="3379186" cy="584835"/>
            <a:chOff x="923" y="1532"/>
            <a:chExt cx="3722" cy="921"/>
          </a:xfrm>
        </p:grpSpPr>
        <p:pic>
          <p:nvPicPr>
            <p:cNvPr id="17" name="图片 16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8" name="文本框 3"/>
            <p:cNvSpPr txBox="1"/>
            <p:nvPr/>
          </p:nvSpPr>
          <p:spPr>
            <a:xfrm>
              <a:off x="1156" y="1532"/>
              <a:ext cx="3489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　　　　　　　　　　</a:t>
              </a:r>
            </a:p>
          </p:txBody>
        </p:sp>
      </p:grpSp>
      <p:sp>
        <p:nvSpPr>
          <p:cNvPr id="6" name="Rectangle 10"/>
          <p:cNvSpPr/>
          <p:nvPr/>
        </p:nvSpPr>
        <p:spPr>
          <a:xfrm>
            <a:off x="545455" y="1628193"/>
            <a:ext cx="1518364" cy="49244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词汇点睛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3206" y="2169912"/>
            <a:ext cx="116187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1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pull </a:t>
            </a:r>
            <a:r>
              <a:rPr lang="en-US" sz="3000" b="1" i="1" dirty="0" err="1" smtClean="0"/>
              <a:t>vt</a:t>
            </a:r>
            <a:r>
              <a:rPr lang="en-US" sz="3000" b="1" dirty="0" smtClean="0"/>
              <a:t>.&amp; </a:t>
            </a:r>
            <a:r>
              <a:rPr lang="en-US" sz="3000" b="1" i="1" dirty="0" smtClean="0"/>
              <a:t>vi</a:t>
            </a:r>
            <a:r>
              <a:rPr lang="en-US" sz="3000" b="1" dirty="0" smtClean="0"/>
              <a:t>.</a:t>
            </a:r>
            <a:r>
              <a:rPr lang="zh-CN" altLang="en-US" sz="3000" b="1" dirty="0" smtClean="0"/>
              <a:t>拉；拖；移开</a:t>
            </a:r>
            <a:endParaRPr lang="zh-CN" altLang="en-US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3206" y="2698335"/>
            <a:ext cx="11259403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观察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The horse was </a:t>
            </a:r>
            <a:r>
              <a:rPr lang="en-US" sz="3000" b="1" i="1" dirty="0" smtClean="0"/>
              <a:t>pulling</a:t>
            </a:r>
            <a:r>
              <a:rPr lang="en-US" sz="3000" b="1" dirty="0" smtClean="0"/>
              <a:t> a cart.</a:t>
            </a:r>
            <a:r>
              <a:rPr lang="zh-CN" altLang="en-US" sz="3000" b="1" dirty="0" smtClean="0"/>
              <a:t>那匹马拉着一辆马车。</a:t>
            </a:r>
            <a:endParaRPr lang="zh-CN" altLang="en-US" sz="3000" b="1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396773" y="4146728"/>
            <a:ext cx="81945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push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2776" y="3328407"/>
            <a:ext cx="1125940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pull</a:t>
            </a:r>
            <a:r>
              <a:rPr lang="zh-CN" altLang="en-US" sz="3000" b="1" dirty="0" smtClean="0"/>
              <a:t>既可以作及物动词，也可以作不及物动词。其作及物动词时，后可接名词或反身代词。其反义词为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，意为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推；推动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。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853" y="858834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7499" y="1313341"/>
            <a:ext cx="10683551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1. Look! Simon is trying ________ the rocks.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A.to</a:t>
            </a:r>
            <a:r>
              <a:rPr lang="en-US" sz="3000" b="1" dirty="0" smtClean="0"/>
              <a:t> pull himself up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B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pull</a:t>
            </a:r>
            <a:r>
              <a:rPr lang="en-US" sz="3000" b="1" dirty="0" smtClean="0"/>
              <a:t> himself up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C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pulling</a:t>
            </a:r>
            <a:r>
              <a:rPr lang="en-US" sz="3000" b="1" dirty="0" smtClean="0"/>
              <a:t> him up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D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to</a:t>
            </a:r>
            <a:r>
              <a:rPr lang="en-US" sz="3000" b="1" dirty="0" smtClean="0"/>
              <a:t> pulling himself up</a:t>
            </a:r>
            <a:endParaRPr lang="zh-CN" altLang="en-US" sz="3000" b="1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14591" y="1508821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A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6120" y="886721"/>
            <a:ext cx="1074988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2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luckily  </a:t>
            </a:r>
            <a:r>
              <a:rPr lang="en-US" sz="3000" b="1" i="1" dirty="0" smtClean="0"/>
              <a:t>adv</a:t>
            </a:r>
            <a:r>
              <a:rPr lang="en-US" sz="3000" b="1" dirty="0" smtClean="0"/>
              <a:t>.</a:t>
            </a:r>
            <a:r>
              <a:rPr lang="zh-CN" altLang="en-US" sz="3000" b="1" dirty="0" smtClean="0"/>
              <a:t>幸好，幸运的是</a:t>
            </a:r>
            <a:endParaRPr lang="zh-CN" altLang="en-US" sz="3000" b="1" dirty="0"/>
          </a:p>
        </p:txBody>
      </p:sp>
      <p:sp>
        <p:nvSpPr>
          <p:cNvPr id="5" name="矩形 4"/>
          <p:cNvSpPr/>
          <p:nvPr/>
        </p:nvSpPr>
        <p:spPr>
          <a:xfrm>
            <a:off x="645995" y="1323448"/>
            <a:ext cx="10749886" cy="2082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观察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i="1" dirty="0" smtClean="0"/>
              <a:t>Luckily, </a:t>
            </a:r>
            <a:r>
              <a:rPr lang="en-US" sz="3000" b="1" dirty="0" smtClean="0"/>
              <a:t>some climbers helped Simon.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幸运的是，一些攀登者帮助了西蒙。</a:t>
            </a:r>
          </a:p>
          <a:p>
            <a:pPr>
              <a:lnSpc>
                <a:spcPct val="150000"/>
              </a:lnSpc>
            </a:pPr>
            <a:r>
              <a:rPr lang="en-US" sz="3000" b="1" i="1" dirty="0" smtClean="0"/>
              <a:t>Luckily, </a:t>
            </a:r>
            <a:r>
              <a:rPr lang="en-US" sz="3000" b="1" dirty="0" smtClean="0"/>
              <a:t>he didn't hurt himself.</a:t>
            </a:r>
            <a:r>
              <a:rPr lang="zh-CN" altLang="en-US" sz="3000" b="1" dirty="0" smtClean="0"/>
              <a:t>幸运的是，他没伤着自己。</a:t>
            </a:r>
            <a:endParaRPr lang="zh-CN" altLang="en-US" sz="3000" b="1" dirty="0"/>
          </a:p>
        </p:txBody>
      </p:sp>
      <p:sp>
        <p:nvSpPr>
          <p:cNvPr id="6" name="矩形 5"/>
          <p:cNvSpPr/>
          <p:nvPr/>
        </p:nvSpPr>
        <p:spPr>
          <a:xfrm>
            <a:off x="716507" y="3359238"/>
            <a:ext cx="10749886" cy="697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luckily</a:t>
            </a:r>
            <a:r>
              <a:rPr lang="zh-CN" altLang="en-US" sz="3000" b="1" dirty="0" smtClean="0"/>
              <a:t>是由形容词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变</a:t>
            </a:r>
            <a:r>
              <a:rPr lang="en-US" sz="3000" b="1" dirty="0" smtClean="0"/>
              <a:t>y</a:t>
            </a:r>
            <a:r>
              <a:rPr lang="zh-CN" altLang="en-US" sz="3000" b="1" dirty="0" smtClean="0"/>
              <a:t>为</a:t>
            </a:r>
            <a:r>
              <a:rPr lang="en-US" sz="3000" b="1" dirty="0" err="1" smtClean="0"/>
              <a:t>i</a:t>
            </a:r>
            <a:r>
              <a:rPr lang="zh-CN" altLang="en-US" sz="3000" b="1" dirty="0" smtClean="0"/>
              <a:t>，再加</a:t>
            </a:r>
            <a:r>
              <a:rPr lang="en-US" sz="3000" b="1" dirty="0" smtClean="0"/>
              <a:t>­</a:t>
            </a:r>
            <a:r>
              <a:rPr lang="en-US" sz="3000" b="1" dirty="0" err="1" smtClean="0"/>
              <a:t>ly</a:t>
            </a:r>
            <a:r>
              <a:rPr lang="zh-CN" altLang="en-US" sz="3000" b="1" dirty="0" smtClean="0"/>
              <a:t>构成的副词。</a:t>
            </a:r>
            <a:endParaRPr lang="zh-CN" altLang="en-US" sz="30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758148" y="4238372"/>
            <a:ext cx="107817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</a:rPr>
              <a:t> </a:t>
            </a:r>
            <a:r>
              <a:rPr lang="en-US" sz="2400" dirty="0" smtClean="0">
                <a:solidFill>
                  <a:srgbClr val="57C6CF"/>
                </a:solidFill>
              </a:rPr>
              <a:t>lucky</a:t>
            </a:r>
            <a:endParaRPr lang="zh-CN" altLang="en-US" sz="2400" dirty="0">
              <a:solidFill>
                <a:srgbClr val="57C6C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32428" y="4030253"/>
            <a:ext cx="11270101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拓展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luckily</a:t>
            </a:r>
            <a:r>
              <a:rPr lang="zh-CN" altLang="en-US" sz="3000" b="1" dirty="0" smtClean="0"/>
              <a:t>的名词形式为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，形容词形式为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，反义词为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。</a:t>
            </a:r>
            <a:r>
              <a:rPr lang="en-US" sz="3000" b="1" dirty="0" smtClean="0"/>
              <a:t>lucky</a:t>
            </a:r>
            <a:r>
              <a:rPr lang="zh-CN" altLang="en-US" sz="3000" b="1" dirty="0" smtClean="0"/>
              <a:t>的比较级为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，最高级为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，反义词为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120184" y="3558259"/>
            <a:ext cx="107817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lucky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570560" y="4186056"/>
            <a:ext cx="107817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 </a:t>
            </a:r>
            <a:r>
              <a:rPr lang="en-US" sz="2400" b="1" dirty="0" smtClean="0">
                <a:solidFill>
                  <a:srgbClr val="57C6CF"/>
                </a:solidFill>
              </a:rPr>
              <a:t>luck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404278" y="4882092"/>
            <a:ext cx="16652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unluckily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467364" y="5580403"/>
            <a:ext cx="145564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unlucky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7253782" y="4886642"/>
            <a:ext cx="127834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luckier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948517" y="5555382"/>
            <a:ext cx="145576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luckiest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853" y="858834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6556" y="1409350"/>
            <a:ext cx="1107650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2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(1)There was a car accident on Xinhua Road yesterday. ________</a:t>
            </a:r>
            <a:r>
              <a:rPr lang="zh-CN" altLang="en-US" sz="3000" b="1" dirty="0" smtClean="0"/>
              <a:t>， </a:t>
            </a:r>
            <a:r>
              <a:rPr lang="en-US" sz="3000" b="1" dirty="0" smtClean="0"/>
              <a:t>nobody was hurt.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A.Lucky</a:t>
            </a:r>
            <a:r>
              <a:rPr lang="zh-CN" altLang="en-US" sz="3000" b="1" dirty="0" smtClean="0"/>
              <a:t>　    </a:t>
            </a:r>
            <a:r>
              <a:rPr lang="en-US" sz="3000" b="1" dirty="0" err="1" smtClean="0"/>
              <a:t>B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Luckily</a:t>
            </a:r>
            <a:r>
              <a:rPr lang="zh-CN" altLang="en-US" sz="3000" b="1" dirty="0" smtClean="0"/>
              <a:t>         </a:t>
            </a:r>
            <a:r>
              <a:rPr lang="en-US" sz="3000" b="1" dirty="0" err="1" smtClean="0"/>
              <a:t>C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Unlucky</a:t>
            </a:r>
            <a:r>
              <a:rPr lang="en-US" sz="3000" b="1" dirty="0" smtClean="0"/>
              <a:t>           </a:t>
            </a:r>
            <a:r>
              <a:rPr lang="en-US" sz="3000" b="1" dirty="0" err="1" smtClean="0"/>
              <a:t>D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Unluckily</a:t>
            </a:r>
            <a:endParaRPr lang="zh-CN" altLang="en-US" sz="3000" b="1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273790" y="2259448"/>
            <a:ext cx="74607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B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2908" y="3442867"/>
            <a:ext cx="10683551" cy="1799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考查词语辨析。根据前句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“There was a car accident on Xinhua Road yesterday.”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及后句中的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“nobody was hurt”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可知，在交通事故中无人受伤，真是幸运。此处应用副词作状语。故选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zh-CN" altLang="en-US" sz="26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  <p:tag name="KSO_WM_UNIT_DIAGRAM_ISNUMVISUAL" val="0"/>
  <p:tag name="KSO_WM_UNIT_DIAGRAM_ISREFERUNI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523</Words>
  <Application>Microsoft Office PowerPoint</Application>
  <PresentationFormat>宽屏</PresentationFormat>
  <Paragraphs>81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MingLiU_HKSCS</vt:lpstr>
      <vt:lpstr>仿宋</vt:lpstr>
      <vt:lpstr>仿宋_GB2312</vt:lpstr>
      <vt:lpstr>黑体</vt:lpstr>
      <vt:lpstr>华文新魏</vt:lpstr>
      <vt:lpstr>楷体_GB2312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2023-01-16T22:56:21Z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285CBD4009304BE787DDE12F7E375BAA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