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2" r:id="rId2"/>
    <p:sldId id="317" r:id="rId3"/>
    <p:sldId id="318" r:id="rId4"/>
    <p:sldId id="319" r:id="rId5"/>
    <p:sldId id="320" r:id="rId6"/>
    <p:sldId id="306" r:id="rId7"/>
    <p:sldId id="321" r:id="rId8"/>
    <p:sldId id="322" r:id="rId9"/>
    <p:sldId id="323" r:id="rId10"/>
    <p:sldId id="324" r:id="rId11"/>
    <p:sldId id="325" r:id="rId12"/>
    <p:sldId id="326" r:id="rId13"/>
    <p:sldId id="327" r:id="rId14"/>
    <p:sldId id="328" r:id="rId15"/>
    <p:sldId id="32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dirty="0">
                <a:solidFill>
                  <a:schemeClr val="lt1"/>
                </a:solidFill>
                <a:effectLst/>
                <a:latin typeface="+mn-lt"/>
                <a:ea typeface="+mn-ea"/>
                <a:cs typeface="+mn-cs"/>
              </a:rPr>
              <a:t>Unit</a:t>
            </a:r>
            <a:r>
              <a:rPr lang="en-US" altLang="zh-CN" sz="2400" kern="1200" dirty="0">
                <a:solidFill>
                  <a:schemeClr val="lt1"/>
                </a:solidFill>
                <a:effectLst/>
                <a:latin typeface="+mn-lt"/>
                <a:ea typeface="+mn-ea"/>
                <a:cs typeface="+mn-cs"/>
              </a:rPr>
              <a:t> </a:t>
            </a:r>
            <a:r>
              <a:rPr lang="en-US" altLang="zh-CN" sz="2400" b="1" kern="1200" dirty="0">
                <a:solidFill>
                  <a:schemeClr val="lt1"/>
                </a:solidFill>
                <a:effectLst/>
                <a:latin typeface="+mn-lt"/>
                <a:ea typeface="+mn-ea"/>
                <a:cs typeface="+mn-cs"/>
              </a:rPr>
              <a:t>1</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第二课时　</a:t>
            </a:r>
            <a:r>
              <a:rPr lang="en-US" altLang="zh-CN"/>
              <a:t>Reading (  1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5400" dirty="0" smtClean="0"/>
              <a:t>Past </a:t>
            </a:r>
            <a:r>
              <a:rPr lang="en-US" altLang="zh-CN" sz="5400" dirty="0"/>
              <a:t>and present</a:t>
            </a:r>
            <a:endParaRPr lang="zh-CN" altLang="zh-CN" sz="5400" dirty="0"/>
          </a:p>
        </p:txBody>
      </p:sp>
      <p:sp>
        <p:nvSpPr>
          <p:cNvPr id="5" name="矩形 4"/>
          <p:cNvSpPr/>
          <p:nvPr/>
        </p:nvSpPr>
        <p:spPr>
          <a:xfrm>
            <a:off x="0" y="4570626"/>
            <a:ext cx="12192000" cy="584775"/>
          </a:xfrm>
          <a:prstGeom prst="rect">
            <a:avLst/>
          </a:prstGeom>
        </p:spPr>
        <p:txBody>
          <a:bodyPr wrap="square">
            <a:spAutoFit/>
          </a:bodyPr>
          <a:lstStyle/>
          <a:p>
            <a:pPr algn="ctr"/>
            <a:r>
              <a:rPr lang="zh-CN" altLang="zh-CN" sz="3200" dirty="0" smtClean="0">
                <a:latin typeface="微软雅黑" panose="020B0503020204020204" pitchFamily="34" charset="-122"/>
                <a:ea typeface="微软雅黑" panose="020B0503020204020204" pitchFamily="34" charset="-122"/>
              </a:rPr>
              <a:t>第</a:t>
            </a:r>
            <a:r>
              <a:rPr lang="en-US" altLang="zh-CN" sz="3200" dirty="0" smtClean="0">
                <a:latin typeface="微软雅黑" panose="020B0503020204020204" pitchFamily="34" charset="-122"/>
                <a:ea typeface="微软雅黑" panose="020B0503020204020204" pitchFamily="34" charset="-122"/>
              </a:rPr>
              <a:t>2</a:t>
            </a:r>
            <a:r>
              <a:rPr lang="zh-CN" altLang="zh-CN" sz="3200" dirty="0" smtClean="0">
                <a:latin typeface="微软雅黑" panose="020B0503020204020204" pitchFamily="34" charset="-122"/>
                <a:ea typeface="微软雅黑" panose="020B0503020204020204" pitchFamily="34" charset="-122"/>
              </a:rPr>
              <a:t>课</a:t>
            </a:r>
            <a:r>
              <a:rPr lang="zh-CN" altLang="zh-CN" sz="3200" dirty="0">
                <a:latin typeface="微软雅黑" panose="020B0503020204020204" pitchFamily="34" charset="-122"/>
                <a:ea typeface="微软雅黑" panose="020B0503020204020204" pitchFamily="34" charset="-122"/>
              </a:rPr>
              <a:t>时</a:t>
            </a:r>
            <a:endParaRPr lang="zh-CN" altLang="en-US" sz="3200" dirty="0">
              <a:latin typeface="微软雅黑" panose="020B0503020204020204" pitchFamily="34" charset="-122"/>
              <a:ea typeface="微软雅黑" panose="020B0503020204020204" pitchFamily="34" charset="-122"/>
            </a:endParaRPr>
          </a:p>
        </p:txBody>
      </p:sp>
      <p:sp>
        <p:nvSpPr>
          <p:cNvPr id="6" name="矩形 5"/>
          <p:cNvSpPr/>
          <p:nvPr/>
        </p:nvSpPr>
        <p:spPr>
          <a:xfrm>
            <a:off x="0" y="1249402"/>
            <a:ext cx="12192000" cy="830997"/>
          </a:xfrm>
          <a:prstGeom prst="rect">
            <a:avLst/>
          </a:prstGeom>
        </p:spPr>
        <p:txBody>
          <a:bodyPr wrap="square">
            <a:spAutoFit/>
          </a:bodyPr>
          <a:lstStyle/>
          <a:p>
            <a:pPr algn="ctr"/>
            <a:r>
              <a:rPr lang="en-US" altLang="zh-CN" sz="4800" b="1" dirty="0"/>
              <a:t>Unit 1</a:t>
            </a:r>
            <a:endParaRPr lang="zh-CN" altLang="en-US" sz="4800" b="1" dirty="0"/>
          </a:p>
        </p:txBody>
      </p:sp>
      <p:sp>
        <p:nvSpPr>
          <p:cNvPr id="7" name="矩形 6"/>
          <p:cNvSpPr/>
          <p:nvPr/>
        </p:nvSpPr>
        <p:spPr>
          <a:xfrm>
            <a:off x="0" y="585912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1999" y="1495628"/>
            <a:ext cx="9263529" cy="415498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)1.A.started	</a:t>
            </a:r>
            <a:r>
              <a:rPr lang="en-US" altLang="zh-CN" sz="2200" dirty="0" smtClean="0">
                <a:solidFill>
                  <a:srgbClr val="000000"/>
                </a:solidFill>
                <a:latin typeface="Times New Roman" panose="02020603050405020304" pitchFamily="18" charset="0"/>
                <a:cs typeface="Times New Roman" panose="02020603050405020304" pitchFamily="18" charset="0"/>
              </a:rPr>
              <a:t>B.began 		C.made	</a:t>
            </a:r>
            <a:r>
              <a:rPr lang="en-US" altLang="zh-CN" sz="2200" dirty="0">
                <a:solidFill>
                  <a:srgbClr val="000000"/>
                </a:solidFill>
                <a:latin typeface="Times New Roman" panose="02020603050405020304" pitchFamily="18" charset="0"/>
                <a:cs typeface="Times New Roman" panose="02020603050405020304" pitchFamily="18" charset="0"/>
              </a:rPr>
              <a:t>	D.finished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)2.A.take	</a:t>
            </a:r>
            <a:r>
              <a:rPr lang="en-US" altLang="zh-CN" sz="2200" dirty="0" smtClean="0">
                <a:solidFill>
                  <a:srgbClr val="000000"/>
                </a:solidFill>
                <a:latin typeface="Times New Roman" panose="02020603050405020304" pitchFamily="18" charset="0"/>
                <a:cs typeface="Times New Roman" panose="02020603050405020304" pitchFamily="18" charset="0"/>
              </a:rPr>
              <a:t>	B.pay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C.spend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D.cost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)3.A.past	</a:t>
            </a:r>
            <a:r>
              <a:rPr lang="en-US" altLang="zh-CN" sz="2200" dirty="0" smtClean="0">
                <a:solidFill>
                  <a:srgbClr val="000000"/>
                </a:solidFill>
                <a:latin typeface="Times New Roman" panose="02020603050405020304" pitchFamily="18" charset="0"/>
                <a:cs typeface="Times New Roman" panose="02020603050405020304" pitchFamily="18" charset="0"/>
              </a:rPr>
              <a:t>	B.old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C.present</a:t>
            </a:r>
            <a:r>
              <a:rPr lang="en-US" altLang="zh-CN" sz="2200" dirty="0">
                <a:solidFill>
                  <a:srgbClr val="000000"/>
                </a:solidFill>
                <a:latin typeface="Times New Roman" panose="02020603050405020304" pitchFamily="18" charset="0"/>
                <a:cs typeface="Times New Roman" panose="02020603050405020304" pitchFamily="18" charset="0"/>
              </a:rPr>
              <a:t>	D.later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)4.A.problem	B.discussion </a:t>
            </a:r>
            <a:r>
              <a:rPr lang="en-US" altLang="zh-CN" sz="2200" dirty="0" smtClean="0">
                <a:solidFill>
                  <a:srgbClr val="000000"/>
                </a:solidFill>
                <a:latin typeface="Times New Roman" panose="02020603050405020304" pitchFamily="18" charset="0"/>
                <a:cs typeface="Times New Roman" panose="02020603050405020304" pitchFamily="18" charset="0"/>
              </a:rPr>
              <a:t>	C.change</a:t>
            </a:r>
            <a:r>
              <a:rPr lang="en-US" altLang="zh-CN" sz="2200" dirty="0">
                <a:solidFill>
                  <a:srgbClr val="000000"/>
                </a:solidFill>
                <a:latin typeface="Times New Roman" panose="02020603050405020304" pitchFamily="18" charset="0"/>
                <a:cs typeface="Times New Roman" panose="02020603050405020304" pitchFamily="18" charset="0"/>
              </a:rPr>
              <a:t>	D.waste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)5.A.without	B.with </a:t>
            </a:r>
            <a:r>
              <a:rPr lang="en-US" altLang="zh-CN" sz="2200" dirty="0" smtClean="0">
                <a:solidFill>
                  <a:srgbClr val="000000"/>
                </a:solidFill>
                <a:latin typeface="Times New Roman" panose="02020603050405020304" pitchFamily="18" charset="0"/>
                <a:cs typeface="Times New Roman" panose="02020603050405020304" pitchFamily="18" charset="0"/>
              </a:rPr>
              <a:t>		C.on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D.for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)6.A.if	</a:t>
            </a:r>
            <a:r>
              <a:rPr lang="en-US" altLang="zh-CN" sz="2200" dirty="0" smtClean="0">
                <a:solidFill>
                  <a:srgbClr val="000000"/>
                </a:solidFill>
                <a:latin typeface="Times New Roman" panose="02020603050405020304" pitchFamily="18" charset="0"/>
                <a:cs typeface="Times New Roman" panose="02020603050405020304" pitchFamily="18" charset="0"/>
              </a:rPr>
              <a:t>	B.that 		C.because</a:t>
            </a:r>
            <a:r>
              <a:rPr lang="en-US" altLang="zh-CN" sz="2200" dirty="0">
                <a:solidFill>
                  <a:srgbClr val="000000"/>
                </a:solidFill>
                <a:latin typeface="Times New Roman" panose="02020603050405020304" pitchFamily="18" charset="0"/>
                <a:cs typeface="Times New Roman" panose="02020603050405020304" pitchFamily="18" charset="0"/>
              </a:rPr>
              <a:t>	D.as soon as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)7.A.many	</a:t>
            </a:r>
            <a:r>
              <a:rPr lang="en-US" altLang="zh-CN" sz="2200" dirty="0" smtClean="0">
                <a:solidFill>
                  <a:srgbClr val="000000"/>
                </a:solidFill>
                <a:latin typeface="Times New Roman" panose="02020603050405020304" pitchFamily="18" charset="0"/>
                <a:cs typeface="Times New Roman" panose="02020603050405020304" pitchFamily="18" charset="0"/>
              </a:rPr>
              <a:t>	B.much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C.lots </a:t>
            </a:r>
            <a:r>
              <a:rPr lang="en-US" altLang="zh-CN" sz="2200" dirty="0">
                <a:solidFill>
                  <a:srgbClr val="000000"/>
                </a:solidFill>
                <a:latin typeface="Times New Roman" panose="02020603050405020304" pitchFamily="18" charset="0"/>
                <a:cs typeface="Times New Roman" panose="02020603050405020304" pitchFamily="18" charset="0"/>
              </a:rPr>
              <a:t>of	D.a lot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)8.A.was built	B.has </a:t>
            </a:r>
            <a:r>
              <a:rPr lang="en-US" altLang="zh-CN" sz="2200" dirty="0" smtClean="0">
                <a:solidFill>
                  <a:srgbClr val="000000"/>
                </a:solidFill>
                <a:latin typeface="Times New Roman" panose="02020603050405020304" pitchFamily="18" charset="0"/>
                <a:cs typeface="Times New Roman" panose="02020603050405020304" pitchFamily="18" charset="0"/>
              </a:rPr>
              <a:t>built	 </a:t>
            </a:r>
            <a:r>
              <a:rPr lang="en-US" altLang="zh-CN" sz="2200" dirty="0">
                <a:solidFill>
                  <a:srgbClr val="000000"/>
                </a:solidFill>
                <a:latin typeface="Times New Roman" panose="02020603050405020304" pitchFamily="18" charset="0"/>
                <a:cs typeface="Times New Roman" panose="02020603050405020304" pitchFamily="18" charset="0"/>
              </a:rPr>
              <a:t>C.were built	D.have built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)9.A.taking	</a:t>
            </a:r>
            <a:r>
              <a:rPr lang="en-US" altLang="zh-CN" sz="2200" dirty="0" smtClean="0">
                <a:solidFill>
                  <a:srgbClr val="000000"/>
                </a:solidFill>
                <a:latin typeface="Times New Roman" panose="02020603050405020304" pitchFamily="18" charset="0"/>
                <a:cs typeface="Times New Roman" panose="02020603050405020304" pitchFamily="18" charset="0"/>
              </a:rPr>
              <a:t>	B.leaving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C.walking</a:t>
            </a:r>
            <a:r>
              <a:rPr lang="en-US" altLang="zh-CN" sz="2200" dirty="0">
                <a:solidFill>
                  <a:srgbClr val="000000"/>
                </a:solidFill>
                <a:latin typeface="Times New Roman" panose="02020603050405020304" pitchFamily="18" charset="0"/>
                <a:cs typeface="Times New Roman" panose="02020603050405020304" pitchFamily="18" charset="0"/>
              </a:rPr>
              <a:t>	D.riding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)10.A.clear	</a:t>
            </a:r>
            <a:r>
              <a:rPr lang="en-US" altLang="zh-CN" sz="2200" dirty="0" smtClean="0">
                <a:solidFill>
                  <a:srgbClr val="000000"/>
                </a:solidFill>
                <a:latin typeface="Times New Roman" panose="02020603050405020304" pitchFamily="18" charset="0"/>
                <a:cs typeface="Times New Roman" panose="02020603050405020304" pitchFamily="18" charset="0"/>
              </a:rPr>
              <a:t>	B.happy 		C.careful</a:t>
            </a:r>
            <a:r>
              <a:rPr lang="en-US" altLang="zh-CN" sz="2200" dirty="0">
                <a:solidFill>
                  <a:srgbClr val="000000"/>
                </a:solidFill>
                <a:latin typeface="Times New Roman" panose="02020603050405020304" pitchFamily="18" charset="0"/>
                <a:cs typeface="Times New Roman" panose="02020603050405020304" pitchFamily="18" charset="0"/>
              </a:rPr>
              <a:t>	D.clever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86393" y="1611174"/>
            <a:ext cx="364090"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25942" y="200789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25942" y="242588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25942" y="282261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2325942" y="321933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2325942" y="361606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2325942" y="401278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2325942" y="440950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2325942" y="480623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2325942" y="520295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Twenty years ago,Lake Victoria was full of life.Many birds and animals lived beside the water,which was full of fish.Now there are few birds,animals and fish.The lake water is polluted.It is filled with strange plants.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How did this happen?First,we must think about how water gets into Lake Victoria.When it rains,water comes into the lake from all around.In the past,there were forests all around Lake Victoria,so the rainwater was clean.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Now there are many homes around the lake.People often use chemicals in their gardens.They use other chemicals inside their houses for cleaning or killing insects(  </a:t>
            </a:r>
            <a:r>
              <a:rPr lang="zh-CN" altLang="zh-CN" sz="2200">
                <a:solidFill>
                  <a:srgbClr val="000000"/>
                </a:solidFill>
                <a:latin typeface="Times New Roman" panose="02020603050405020304" pitchFamily="18" charset="0"/>
                <a:cs typeface="Times New Roman" panose="02020603050405020304" pitchFamily="18" charset="0"/>
              </a:rPr>
              <a:t>昆虫</a:t>
            </a:r>
            <a:r>
              <a:rPr lang="en-US" altLang="zh-CN" sz="2200">
                <a:solidFill>
                  <a:srgbClr val="000000"/>
                </a:solidFill>
                <a:latin typeface="Times New Roman" panose="02020603050405020304" pitchFamily="18" charset="0"/>
                <a:cs typeface="Times New Roman" panose="02020603050405020304" pitchFamily="18" charset="0"/>
              </a:rPr>
              <a:t>  ).There are also many businesses.Businesses use chemicals in their machines or shops.When it rains,the rainwater picks up all the chemicals from homes and businesses and then carries them into the lake.They pollute the water and kill the animals.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Boats on the lake are also a problem.Lake Victoria is a popular place for motorboats.But oil and gas(  </a:t>
            </a:r>
            <a:r>
              <a:rPr lang="zh-CN" altLang="zh-CN" sz="2200">
                <a:solidFill>
                  <a:srgbClr val="000000"/>
                </a:solidFill>
                <a:latin typeface="Times New Roman" panose="02020603050405020304" pitchFamily="18" charset="0"/>
                <a:cs typeface="Times New Roman" panose="02020603050405020304" pitchFamily="18" charset="0"/>
              </a:rPr>
              <a:t>汽油</a:t>
            </a:r>
            <a:r>
              <a:rPr lang="en-US" altLang="zh-CN" sz="2200">
                <a:solidFill>
                  <a:srgbClr val="000000"/>
                </a:solidFill>
                <a:latin typeface="Times New Roman" panose="02020603050405020304" pitchFamily="18" charset="0"/>
                <a:cs typeface="Times New Roman" panose="02020603050405020304" pitchFamily="18" charset="0"/>
              </a:rPr>
              <a:t>  ) from boats often get into the lake.So more bad chemicals go into the water this way.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5026"/>
            <a:ext cx="8128000" cy="290194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People around the lake love their lake and want to save it.Will it be possible?A clean lake must have clean rainwater going into it.Clean rainwater is possible only if people are careful about chemicals at home and at work.They must also be more careful about gas and oil and other chemicals on the ground.And they mustn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use motorboats any more on the lake.All these may change people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lives.Only then can Lake Victoria be a beautiful clean lake again.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 1.In the past,the water in Lake Victoria was made clean by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A.forests	B.rain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C.birds	D.fish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 2.What makes the lake water dirty?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A.Chemicals.	B.Strange plants.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C.Rainwater.	D.Forests.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 3.The fourth paragraph mainly tells us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A.people like to go boating on the lake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B.some bad chemicals are harmful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C.chemicals from motorboats also make the lake water dirty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D.how oil gets into the lake water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51340" y="1201467"/>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18117" y="2810527"/>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218117" y="4022639"/>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511291"/>
            <a:ext cx="8128000" cy="208941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 4.To save the lake,people need 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A.be less careful about chemicals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B.use less water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C.grow fewer plants in the gardens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D.change their daily lives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56292" y="260496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1.Huaibei is in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northern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北部的</a:t>
            </a:r>
            <a:r>
              <a:rPr lang="en-US" altLang="zh-CN" sz="2200" dirty="0">
                <a:solidFill>
                  <a:srgbClr val="000000"/>
                </a:solidFill>
                <a:latin typeface="Times New Roman" panose="02020603050405020304" pitchFamily="18" charset="0"/>
                <a:cs typeface="Times New Roman" panose="02020603050405020304" pitchFamily="18" charset="0"/>
              </a:rPr>
              <a:t>  ) part of Anhui Province.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2.Now there are a number of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factories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工厂</a:t>
            </a:r>
            <a:r>
              <a:rPr lang="en-US" altLang="zh-CN" sz="2200" dirty="0">
                <a:solidFill>
                  <a:srgbClr val="000000"/>
                </a:solidFill>
                <a:latin typeface="Times New Roman" panose="02020603050405020304" pitchFamily="18" charset="0"/>
                <a:cs typeface="Times New Roman" panose="02020603050405020304" pitchFamily="18" charset="0"/>
              </a:rPr>
              <a:t>  ) in our hometown.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3.—How many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blocks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街区</a:t>
            </a:r>
            <a:r>
              <a:rPr lang="en-US" altLang="zh-CN" sz="2200" dirty="0">
                <a:solidFill>
                  <a:srgbClr val="000000"/>
                </a:solidFill>
                <a:latin typeface="Times New Roman" panose="02020603050405020304" pitchFamily="18" charset="0"/>
                <a:cs typeface="Times New Roman" panose="02020603050405020304" pitchFamily="18" charset="0"/>
              </a:rPr>
              <a:t>  ) are there in your hometown?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—About five.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4.You will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realize/</a:t>
            </a:r>
            <a:r>
              <a:rPr lang="en-US" altLang="zh-CN" sz="2200" dirty="0" err="1">
                <a:solidFill>
                  <a:srgbClr val="FF00FF"/>
                </a:solidFill>
                <a:latin typeface="Times New Roman" panose="02020603050405020304" pitchFamily="18" charset="0"/>
                <a:cs typeface="Times New Roman" panose="02020603050405020304" pitchFamily="18" charset="0"/>
              </a:rPr>
              <a:t>realise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意识到</a:t>
            </a:r>
            <a:r>
              <a:rPr lang="en-US" altLang="zh-CN" sz="2200" dirty="0">
                <a:solidFill>
                  <a:srgbClr val="000000"/>
                </a:solidFill>
                <a:latin typeface="Times New Roman" panose="02020603050405020304" pitchFamily="18" charset="0"/>
                <a:cs typeface="Times New Roman" panose="02020603050405020304" pitchFamily="18" charset="0"/>
              </a:rPr>
              <a:t>  ) that knowledge is important for us in the future.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boy felt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lonely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孤独的</a:t>
            </a:r>
            <a:r>
              <a:rPr lang="en-US" altLang="zh-CN" sz="2200" dirty="0">
                <a:solidFill>
                  <a:srgbClr val="000000"/>
                </a:solidFill>
                <a:latin typeface="Times New Roman" panose="02020603050405020304" pitchFamily="18" charset="0"/>
                <a:cs typeface="Times New Roman" panose="02020603050405020304" pitchFamily="18" charset="0"/>
              </a:rPr>
              <a:t>  ) sometimes when his best friend left the city.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4" name="矩形 3"/>
          <p:cNvSpPr/>
          <p:nvPr/>
        </p:nvSpPr>
        <p:spPr>
          <a:xfrm>
            <a:off x="4320906" y="1973010"/>
            <a:ext cx="131435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5" name="直接连接符 4"/>
          <p:cNvCxnSpPr/>
          <p:nvPr/>
        </p:nvCxnSpPr>
        <p:spPr>
          <a:xfrm>
            <a:off x="4320906" y="2258949"/>
            <a:ext cx="1314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5635256" y="2394777"/>
            <a:ext cx="106325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5635256" y="2680716"/>
            <a:ext cx="10632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4044459" y="3181942"/>
            <a:ext cx="99537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4044460" y="3467881"/>
            <a:ext cx="9953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534096" y="3982564"/>
            <a:ext cx="172901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3534097" y="4268503"/>
            <a:ext cx="17290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849017" y="4825718"/>
            <a:ext cx="99942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7" name="直接连接符 16"/>
          <p:cNvCxnSpPr/>
          <p:nvPr/>
        </p:nvCxnSpPr>
        <p:spPr>
          <a:xfrm>
            <a:off x="3849018" y="5111657"/>
            <a:ext cx="9994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3"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1.When I got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married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marry  ),I left this city.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impossible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possible  ) for you to live on the Moon at present.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3.What do you think about the air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pollution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pollute  ) in your hometown?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4.Now the water in the river is much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cleaner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clean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5.Anyway,it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good to see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amazing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amaze  ) changes in the town.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682953" y="2217559"/>
            <a:ext cx="120802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682953" y="2503498"/>
            <a:ext cx="1208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959939" y="2610964"/>
            <a:ext cx="155889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959939" y="2896903"/>
            <a:ext cx="15588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990217" y="3394968"/>
            <a:ext cx="134624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990218" y="3680907"/>
            <a:ext cx="13462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383622" y="4205848"/>
            <a:ext cx="95284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6383623" y="4491787"/>
            <a:ext cx="9528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794776" y="4652415"/>
            <a:ext cx="12120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794776" y="4938354"/>
            <a:ext cx="1212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since </a:t>
            </a:r>
            <a:r>
              <a:rPr lang="en-US" altLang="zh-CN" sz="2200" dirty="0" err="1">
                <a:solidFill>
                  <a:srgbClr val="000000"/>
                </a:solidFill>
                <a:latin typeface="Times New Roman" panose="02020603050405020304" pitchFamily="18" charset="0"/>
                <a:cs typeface="Times New Roman" panose="02020603050405020304" pitchFamily="18" charset="0"/>
              </a:rPr>
              <a:t>then,turn</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into,take</a:t>
            </a:r>
            <a:r>
              <a:rPr lang="en-US" altLang="zh-CN" sz="2200" dirty="0">
                <a:solidFill>
                  <a:srgbClr val="000000"/>
                </a:solidFill>
                <a:latin typeface="Times New Roman" panose="02020603050405020304" pitchFamily="18" charset="0"/>
                <a:cs typeface="Times New Roman" panose="02020603050405020304" pitchFamily="18" charset="0"/>
              </a:rPr>
              <a:t> action,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move </a:t>
            </a:r>
            <a:r>
              <a:rPr lang="en-US" altLang="zh-CN" sz="2200" dirty="0" err="1">
                <a:solidFill>
                  <a:srgbClr val="000000"/>
                </a:solidFill>
                <a:latin typeface="Times New Roman" panose="02020603050405020304" pitchFamily="18" charset="0"/>
                <a:cs typeface="Times New Roman" panose="02020603050405020304" pitchFamily="18" charset="0"/>
              </a:rPr>
              <a:t>away,in</a:t>
            </a:r>
            <a:r>
              <a:rPr lang="en-US" altLang="zh-CN" sz="2200" dirty="0">
                <a:solidFill>
                  <a:srgbClr val="000000"/>
                </a:solidFill>
                <a:latin typeface="Times New Roman" panose="02020603050405020304" pitchFamily="18" charset="0"/>
                <a:cs typeface="Times New Roman" panose="02020603050405020304" pitchFamily="18" charset="0"/>
              </a:rPr>
              <a:t> some ways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cold weather can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turn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water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Since then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ve lived in different cities and never seen each other again.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3.It is time for us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take action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protect the forest.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 some ways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 good </a:t>
            </a:r>
            <a:r>
              <a:rPr lang="en-US" altLang="zh-CN" sz="2200" dirty="0" err="1">
                <a:solidFill>
                  <a:srgbClr val="000000"/>
                </a:solidFill>
                <a:latin typeface="Times New Roman" panose="02020603050405020304" pitchFamily="18" charset="0"/>
                <a:cs typeface="Times New Roman" panose="02020603050405020304" pitchFamily="18" charset="0"/>
              </a:rPr>
              <a:t>idea,but</a:t>
            </a:r>
            <a:r>
              <a:rPr lang="en-US" altLang="zh-CN" sz="2200" dirty="0">
                <a:solidFill>
                  <a:srgbClr val="000000"/>
                </a:solidFill>
                <a:latin typeface="Times New Roman" panose="02020603050405020304" pitchFamily="18" charset="0"/>
                <a:cs typeface="Times New Roman" panose="02020603050405020304" pitchFamily="18" charset="0"/>
              </a:rPr>
              <a:t> we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enough money.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ll miss you very much if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move away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863166" y="2802350"/>
            <a:ext cx="74019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863167" y="3088289"/>
            <a:ext cx="740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521845" y="2802350"/>
            <a:ext cx="74019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521846" y="3088289"/>
            <a:ext cx="740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460208" y="3215090"/>
            <a:ext cx="142067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2460209" y="3501029"/>
            <a:ext cx="14206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472283" y="4029976"/>
            <a:ext cx="149258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4472284" y="4315915"/>
            <a:ext cx="14925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460207" y="4422007"/>
            <a:ext cx="185661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2460208" y="4707946"/>
            <a:ext cx="18566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6326403" y="5267242"/>
            <a:ext cx="16161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6326404" y="5553181"/>
            <a:ext cx="16161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1" grpId="0" animBg="1"/>
      <p:bldP spid="14"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25304" y="1248356"/>
            <a:ext cx="11610752"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我自从出生就住在这里了。</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lived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since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was born.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他过去住在合肥</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但自从两年前就已经搬走了。</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used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a:t>
            </a:r>
            <a:r>
              <a:rPr lang="en-US" altLang="zh-CN" sz="2200" dirty="0" err="1">
                <a:solidFill>
                  <a:srgbClr val="000000"/>
                </a:solidFill>
                <a:latin typeface="Times New Roman" panose="02020603050405020304" pitchFamily="18" charset="0"/>
                <a:cs typeface="Times New Roman" panose="02020603050405020304" pitchFamily="18" charset="0"/>
              </a:rPr>
              <a:t>Hefei,but</a:t>
            </a:r>
            <a:r>
              <a:rPr lang="en-US" altLang="zh-CN" sz="2200" dirty="0">
                <a:solidFill>
                  <a:srgbClr val="000000"/>
                </a:solidFill>
                <a:latin typeface="Times New Roman" panose="02020603050405020304" pitchFamily="18" charset="0"/>
                <a:cs typeface="Times New Roman" panose="02020603050405020304" pitchFamily="18" charset="0"/>
              </a:rPr>
              <a:t> 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moved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since two years ago.</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那里的污染很严重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因为人们过去经常往河里倒废物。</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pollution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was serious </a:t>
            </a:r>
            <a:r>
              <a:rPr lang="en-US" altLang="zh-CN" sz="2200" dirty="0" err="1">
                <a:solidFill>
                  <a:srgbClr val="000000"/>
                </a:solidFill>
                <a:latin typeface="Times New Roman" panose="02020603050405020304" pitchFamily="18" charset="0"/>
                <a:cs typeface="Times New Roman" panose="02020603050405020304" pitchFamily="18" charset="0"/>
              </a:rPr>
              <a:t>there,because</a:t>
            </a:r>
            <a:r>
              <a:rPr lang="en-US" altLang="zh-CN" sz="2200" dirty="0">
                <a:solidFill>
                  <a:srgbClr val="000000"/>
                </a:solidFill>
                <a:latin typeface="Times New Roman" panose="02020603050405020304" pitchFamily="18" charset="0"/>
                <a:cs typeface="Times New Roman" panose="02020603050405020304" pitchFamily="18" charset="0"/>
              </a:rPr>
              <a:t> in the past people often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put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waste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river.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后来政府意识到这个问题</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并且采取措施改善情况。</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Later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government realized the problem and took action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improve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situation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我的钢笔五分钟前在我桌子上。</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My pen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 my desk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five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minutes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ago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01529" y="2153765"/>
            <a:ext cx="195230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801529" y="2439704"/>
            <a:ext cx="1952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587258" y="2139481"/>
            <a:ext cx="8358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587259" y="2425420"/>
            <a:ext cx="8358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024812" y="2961839"/>
            <a:ext cx="278164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024813" y="3247778"/>
            <a:ext cx="27816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700516" y="2947555"/>
            <a:ext cx="201609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788199" y="3233494"/>
            <a:ext cx="20160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024812" y="3784196"/>
            <a:ext cx="134624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024812" y="4070135"/>
            <a:ext cx="13462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8169892" y="3769912"/>
            <a:ext cx="299729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8169892" y="4055851"/>
            <a:ext cx="29972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25304" y="4184673"/>
            <a:ext cx="59950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425304" y="4470612"/>
            <a:ext cx="5995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633929" y="4975545"/>
            <a:ext cx="83336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633930" y="5261484"/>
            <a:ext cx="8333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970394" y="4975545"/>
            <a:ext cx="222622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7970395" y="5261484"/>
            <a:ext cx="22262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38487" y="5397312"/>
            <a:ext cx="110323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438488" y="5683251"/>
            <a:ext cx="1103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1541719" y="6178942"/>
            <a:ext cx="61668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4" name="直接连接符 33"/>
          <p:cNvCxnSpPr/>
          <p:nvPr/>
        </p:nvCxnSpPr>
        <p:spPr>
          <a:xfrm>
            <a:off x="1541720" y="6464881"/>
            <a:ext cx="616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3700128" y="6178942"/>
            <a:ext cx="347684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7" name="直接连接符 36"/>
          <p:cNvCxnSpPr/>
          <p:nvPr/>
        </p:nvCxnSpPr>
        <p:spPr>
          <a:xfrm>
            <a:off x="3700129" y="6464881"/>
            <a:ext cx="34768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P spid="33"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)1.Our foreign teacher Miss Smith</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us English since five years ago.</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A.has</a:t>
            </a:r>
            <a:r>
              <a:rPr lang="en-US" altLang="zh-CN" sz="2200" dirty="0">
                <a:solidFill>
                  <a:srgbClr val="000000"/>
                </a:solidFill>
                <a:latin typeface="Times New Roman" panose="02020603050405020304" pitchFamily="18" charset="0"/>
                <a:cs typeface="Times New Roman" panose="02020603050405020304" pitchFamily="18" charset="0"/>
              </a:rPr>
              <a:t> taught	B.is teaching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C.taught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D.teaches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)2.Things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lot since the boy finished school.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A.has</a:t>
            </a:r>
            <a:r>
              <a:rPr lang="en-US" altLang="zh-CN" sz="2200" dirty="0">
                <a:solidFill>
                  <a:srgbClr val="000000"/>
                </a:solidFill>
                <a:latin typeface="Times New Roman" panose="02020603050405020304" pitchFamily="18" charset="0"/>
                <a:cs typeface="Times New Roman" panose="02020603050405020304" pitchFamily="18" charset="0"/>
              </a:rPr>
              <a:t> changed	</a:t>
            </a:r>
            <a:r>
              <a:rPr lang="en-US" altLang="zh-CN" sz="2200" dirty="0" err="1">
                <a:solidFill>
                  <a:srgbClr val="000000"/>
                </a:solidFill>
                <a:latin typeface="Times New Roman" panose="02020603050405020304" pitchFamily="18" charset="0"/>
                <a:cs typeface="Times New Roman" panose="02020603050405020304" pitchFamily="18" charset="0"/>
              </a:rPr>
              <a:t>B.have</a:t>
            </a:r>
            <a:r>
              <a:rPr lang="en-US" altLang="zh-CN" sz="2200" dirty="0">
                <a:solidFill>
                  <a:srgbClr val="000000"/>
                </a:solidFill>
                <a:latin typeface="Times New Roman" panose="02020603050405020304" pitchFamily="18" charset="0"/>
                <a:cs typeface="Times New Roman" panose="02020603050405020304" pitchFamily="18" charset="0"/>
              </a:rPr>
              <a:t> changed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C.changed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D.was</a:t>
            </a:r>
            <a:r>
              <a:rPr lang="en-US" altLang="zh-CN" sz="2200" dirty="0">
                <a:solidFill>
                  <a:srgbClr val="000000"/>
                </a:solidFill>
                <a:latin typeface="Times New Roman" panose="02020603050405020304" pitchFamily="18" charset="0"/>
                <a:cs typeface="Times New Roman" panose="02020603050405020304" pitchFamily="18" charset="0"/>
              </a:rPr>
              <a:t> changed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)3.Lily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grandpa has lived here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A.10 years ago	</a:t>
            </a:r>
            <a:r>
              <a:rPr lang="en-US" altLang="zh-CN" sz="2200" dirty="0" err="1">
                <a:solidFill>
                  <a:srgbClr val="000000"/>
                </a:solidFill>
                <a:latin typeface="Times New Roman" panose="02020603050405020304" pitchFamily="18" charset="0"/>
                <a:cs typeface="Times New Roman" panose="02020603050405020304" pitchFamily="18" charset="0"/>
              </a:rPr>
              <a:t>B.almost</a:t>
            </a:r>
            <a:r>
              <a:rPr lang="en-US" altLang="zh-CN" sz="2200" dirty="0">
                <a:solidFill>
                  <a:srgbClr val="000000"/>
                </a:solidFill>
                <a:latin typeface="Times New Roman" panose="02020603050405020304" pitchFamily="18" charset="0"/>
                <a:cs typeface="Times New Roman" panose="02020603050405020304" pitchFamily="18" charset="0"/>
              </a:rPr>
              <a:t> 10 years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C.since</a:t>
            </a:r>
            <a:r>
              <a:rPr lang="en-US" altLang="zh-CN" sz="2200" dirty="0">
                <a:solidFill>
                  <a:srgbClr val="000000"/>
                </a:solidFill>
                <a:latin typeface="Times New Roman" panose="02020603050405020304" pitchFamily="18" charset="0"/>
                <a:cs typeface="Times New Roman" panose="02020603050405020304" pitchFamily="18" charset="0"/>
              </a:rPr>
              <a:t> 1994	</a:t>
            </a:r>
            <a:r>
              <a:rPr lang="en-US" altLang="zh-CN" sz="2200" dirty="0" err="1">
                <a:solidFill>
                  <a:srgbClr val="000000"/>
                </a:solidFill>
                <a:latin typeface="Times New Roman" panose="02020603050405020304" pitchFamily="18" charset="0"/>
                <a:cs typeface="Times New Roman" panose="02020603050405020304" pitchFamily="18" charset="0"/>
              </a:rPr>
              <a:t>D.for</a:t>
            </a:r>
            <a:r>
              <a:rPr lang="en-US" altLang="zh-CN" sz="2200" dirty="0">
                <a:solidFill>
                  <a:srgbClr val="000000"/>
                </a:solidFill>
                <a:latin typeface="Times New Roman" panose="02020603050405020304" pitchFamily="18" charset="0"/>
                <a:cs typeface="Times New Roman" panose="02020603050405020304" pitchFamily="18" charset="0"/>
              </a:rPr>
              <a:t> long time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193308" y="1818155"/>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7106" y="3413039"/>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57106" y="4614521"/>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)4.Last Thursday when I got to the </a:t>
            </a:r>
            <a:r>
              <a:rPr lang="en-US" altLang="zh-CN" sz="2200" dirty="0" err="1">
                <a:solidFill>
                  <a:srgbClr val="000000"/>
                </a:solidFill>
                <a:latin typeface="Times New Roman" panose="02020603050405020304" pitchFamily="18" charset="0"/>
                <a:cs typeface="Times New Roman" panose="02020603050405020304" pitchFamily="18" charset="0"/>
              </a:rPr>
              <a:t>station,I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had left my ticket at home.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A.understood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B.realized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C.believed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D.seemed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)5.Look!The reporter from CCTV is having an interview</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Mr</a:t>
            </a:r>
            <a:r>
              <a:rPr lang="en-US" altLang="zh-CN" sz="2200" dirty="0">
                <a:solidFill>
                  <a:srgbClr val="000000"/>
                </a:solidFill>
                <a:latin typeface="Times New Roman" panose="02020603050405020304" pitchFamily="18" charset="0"/>
                <a:cs typeface="Times New Roman" panose="02020603050405020304" pitchFamily="18" charset="0"/>
              </a:rPr>
              <a:t> Zhou.</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A.on</a:t>
            </a:r>
            <a:r>
              <a:rPr lang="en-US" altLang="zh-CN" sz="2200" dirty="0">
                <a:solidFill>
                  <a:srgbClr val="000000"/>
                </a:solidFill>
                <a:latin typeface="Times New Roman" panose="02020603050405020304" pitchFamily="18" charset="0"/>
                <a:cs typeface="Times New Roman" panose="02020603050405020304" pitchFamily="18" charset="0"/>
              </a:rPr>
              <a:t>	B.in	C.to	</a:t>
            </a:r>
            <a:r>
              <a:rPr lang="en-US" altLang="zh-CN" sz="2200" dirty="0" err="1">
                <a:solidFill>
                  <a:srgbClr val="000000"/>
                </a:solidFill>
                <a:latin typeface="Times New Roman" panose="02020603050405020304" pitchFamily="18" charset="0"/>
                <a:cs typeface="Times New Roman" panose="02020603050405020304" pitchFamily="18" charset="0"/>
              </a:rPr>
              <a:t>D.with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)6.The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pollution is becoming more and more </a:t>
            </a:r>
            <a:r>
              <a:rPr lang="en-US" altLang="zh-CN" sz="2200" dirty="0" err="1">
                <a:solidFill>
                  <a:srgbClr val="000000"/>
                </a:solidFill>
                <a:latin typeface="Times New Roman" panose="02020603050405020304" pitchFamily="18" charset="0"/>
                <a:cs typeface="Times New Roman" panose="02020603050405020304" pitchFamily="18" charset="0"/>
              </a:rPr>
              <a:t>serious.We</a:t>
            </a:r>
            <a:r>
              <a:rPr lang="en-US" altLang="zh-CN" sz="2200" dirty="0">
                <a:solidFill>
                  <a:srgbClr val="000000"/>
                </a:solidFill>
                <a:latin typeface="Times New Roman" panose="02020603050405020304" pitchFamily="18" charset="0"/>
                <a:cs typeface="Times New Roman" panose="02020603050405020304" pitchFamily="18" charset="0"/>
              </a:rPr>
              <a:t> haven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seen blue sky for several days.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A.water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B.noise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C.air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D.food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98177" y="1392853"/>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3287" y="3040900"/>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53287" y="4210481"/>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173310"/>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)7.Tom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grandfather lives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a small </a:t>
            </a:r>
            <a:r>
              <a:rPr lang="en-US" altLang="zh-CN" sz="2200" dirty="0" err="1">
                <a:solidFill>
                  <a:srgbClr val="000000"/>
                </a:solidFill>
                <a:latin typeface="Times New Roman" panose="02020603050405020304" pitchFamily="18" charset="0"/>
                <a:cs typeface="Times New Roman" panose="02020603050405020304" pitchFamily="18" charset="0"/>
              </a:rPr>
              <a:t>village,but</a:t>
            </a:r>
            <a:r>
              <a:rPr lang="en-US" altLang="zh-CN" sz="2200" dirty="0">
                <a:solidFill>
                  <a:srgbClr val="000000"/>
                </a:solidFill>
                <a:latin typeface="Times New Roman" panose="02020603050405020304" pitchFamily="18" charset="0"/>
                <a:cs typeface="Times New Roman" panose="02020603050405020304" pitchFamily="18" charset="0"/>
              </a:rPr>
              <a:t> he never feels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A.alone;lonely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B.alone;alone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C.lonely;alone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D.lonely;lonely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)8.Actually,I have already been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him for three years.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A.marry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B.marry</a:t>
            </a:r>
            <a:r>
              <a:rPr lang="en-US" altLang="zh-CN" sz="2200" dirty="0">
                <a:solidFill>
                  <a:srgbClr val="000000"/>
                </a:solidFill>
                <a:latin typeface="Times New Roman" panose="02020603050405020304" pitchFamily="18" charset="0"/>
                <a:cs typeface="Times New Roman" panose="02020603050405020304" pitchFamily="18" charset="0"/>
              </a:rPr>
              <a:t>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C.married</a:t>
            </a:r>
            <a:r>
              <a:rPr lang="en-US" altLang="zh-CN" sz="2200" dirty="0">
                <a:solidFill>
                  <a:srgbClr val="000000"/>
                </a:solidFill>
                <a:latin typeface="Times New Roman" panose="02020603050405020304" pitchFamily="18" charset="0"/>
                <a:cs typeface="Times New Roman" panose="02020603050405020304" pitchFamily="18" charset="0"/>
              </a:rPr>
              <a:t> with	</a:t>
            </a:r>
            <a:r>
              <a:rPr lang="en-US" altLang="zh-CN" sz="2200" dirty="0" err="1">
                <a:solidFill>
                  <a:srgbClr val="000000"/>
                </a:solidFill>
                <a:latin typeface="Times New Roman" panose="02020603050405020304" pitchFamily="18" charset="0"/>
                <a:cs typeface="Times New Roman" panose="02020603050405020304" pitchFamily="18" charset="0"/>
              </a:rPr>
              <a:t>D.married</a:t>
            </a:r>
            <a:r>
              <a:rPr lang="en-US" altLang="zh-CN" sz="2200" dirty="0">
                <a:solidFill>
                  <a:srgbClr val="000000"/>
                </a:solidFill>
                <a:latin typeface="Times New Roman" panose="02020603050405020304" pitchFamily="18" charset="0"/>
                <a:cs typeface="Times New Roman" panose="02020603050405020304" pitchFamily="18" charset="0"/>
              </a:rPr>
              <a:t>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)9.When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 born?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A.was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B.were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C.did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D.have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)10.Let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help more people in trouble.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A.take</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B.take</a:t>
            </a:r>
            <a:r>
              <a:rPr lang="en-US" altLang="zh-CN" sz="2200" dirty="0">
                <a:solidFill>
                  <a:srgbClr val="000000"/>
                </a:solidFill>
                <a:latin typeface="Times New Roman" panose="02020603050405020304" pitchFamily="18" charset="0"/>
                <a:cs typeface="Times New Roman" panose="02020603050405020304" pitchFamily="18" charset="0"/>
              </a:rPr>
              <a:t> away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C.take</a:t>
            </a:r>
            <a:r>
              <a:rPr lang="en-US" altLang="zh-CN" sz="2200" dirty="0">
                <a:solidFill>
                  <a:srgbClr val="000000"/>
                </a:solidFill>
                <a:latin typeface="Times New Roman" panose="02020603050405020304" pitchFamily="18" charset="0"/>
                <a:cs typeface="Times New Roman" panose="02020603050405020304" pitchFamily="18" charset="0"/>
              </a:rPr>
              <a:t> action	</a:t>
            </a:r>
            <a:r>
              <a:rPr lang="en-US" altLang="zh-CN" sz="2200" dirty="0" err="1">
                <a:solidFill>
                  <a:srgbClr val="000000"/>
                </a:solidFill>
                <a:latin typeface="Times New Roman" panose="02020603050405020304" pitchFamily="18" charset="0"/>
                <a:cs typeface="Times New Roman" panose="02020603050405020304" pitchFamily="18" charset="0"/>
              </a:rPr>
              <a:t>D.take</a:t>
            </a:r>
            <a:r>
              <a:rPr lang="en-US" altLang="zh-CN" sz="2200" dirty="0">
                <a:solidFill>
                  <a:srgbClr val="000000"/>
                </a:solidFill>
                <a:latin typeface="Times New Roman" panose="02020603050405020304" pitchFamily="18" charset="0"/>
                <a:cs typeface="Times New Roman" panose="02020603050405020304" pitchFamily="18" charset="0"/>
              </a:rPr>
              <a:t> place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05022" y="1265265"/>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06450" y="2895588"/>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77552" y="4118332"/>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277552" y="5298546"/>
            <a:ext cx="390404"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016000" y="946189"/>
            <a:ext cx="10160000" cy="578004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Century Hotel is one of Shenzhen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newest hotels and was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just this week.It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very long to build this hotel which has already become famous because of the wonderful restaurant at the top of 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Over the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twenty years,the biggest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in Shenzhen has been the increasing height of the city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buildings.Before 1980,Shenzhen was only a small village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no tall buildings.Now Shenzhen has many tall buildings.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Look,there is a new train station.Before 1980,the people of Shenzhen could only take the bus or train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they wanted to leave the city.Now they can fly from the city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airport.The train station is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bigger now and there are much more buses to take people to every part of the city.There are more parks,museums and places for people to enjoy sports,music and art.The city government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more roads.In Shenzhen,most people have stopped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bicycles.Many people have bought cars or motorcycles.The traffic has been very heavy today,so please be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when you cross the road.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425</Words>
  <Application>Microsoft Office PowerPoint</Application>
  <PresentationFormat>宽屏</PresentationFormat>
  <Paragraphs>102</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Adobe 黑体 Std R</vt:lpstr>
      <vt:lpstr>NEU-BZ-S92</vt:lpstr>
      <vt:lpstr>黑体</vt:lpstr>
      <vt:lpstr>宋体</vt:lpstr>
      <vt:lpstr>微软雅黑</vt:lpstr>
      <vt:lpstr>Arial</vt:lpstr>
      <vt:lpstr>Calibri</vt:lpstr>
      <vt:lpstr>Calibri Light</vt:lpstr>
      <vt:lpstr>Times New Roman</vt:lpstr>
      <vt:lpstr>WWW.2PPT.COM
</vt:lpstr>
      <vt:lpstr>Past and present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2017-12-05T08:23:00Z</dcterms:created>
  <dcterms:modified xsi:type="dcterms:W3CDTF">2023-01-16T22:56:32Z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F6AC7626C915400F980712883089F7BC</vt:lpwstr>
  </property>
  <property fmtid="{A09F084E-AD41-489F-8076-AA5BE3082BCA}" pid="100">
    <vt:ui4>5</vt:ui4>
  </property>
  <property fmtid="{64440492-4C8B-11D1-8B70-080036B11A03}" pid="11">
    <vt:lpwstr>www.2ppt.com-爱PPT提供资源下载</vt:lpwstr>
  </property>
</Properties>
</file>