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handoutMasterIdLst>
    <p:handoutMasterId r:id="rId46"/>
  </p:handoutMasterIdLst>
  <p:sldIdLst>
    <p:sldId id="256" r:id="rId2"/>
    <p:sldId id="478" r:id="rId3"/>
    <p:sldId id="788" r:id="rId4"/>
    <p:sldId id="840" r:id="rId5"/>
    <p:sldId id="841" r:id="rId6"/>
    <p:sldId id="413" r:id="rId7"/>
    <p:sldId id="410" r:id="rId8"/>
    <p:sldId id="717" r:id="rId9"/>
    <p:sldId id="310" r:id="rId10"/>
    <p:sldId id="752" r:id="rId11"/>
    <p:sldId id="753" r:id="rId12"/>
    <p:sldId id="312" r:id="rId13"/>
    <p:sldId id="633" r:id="rId14"/>
    <p:sldId id="634" r:id="rId15"/>
    <p:sldId id="635" r:id="rId16"/>
    <p:sldId id="636" r:id="rId17"/>
    <p:sldId id="637" r:id="rId18"/>
    <p:sldId id="638" r:id="rId19"/>
    <p:sldId id="719" r:id="rId20"/>
    <p:sldId id="720" r:id="rId21"/>
    <p:sldId id="826" r:id="rId22"/>
    <p:sldId id="827" r:id="rId23"/>
    <p:sldId id="829" r:id="rId24"/>
    <p:sldId id="830" r:id="rId25"/>
    <p:sldId id="831" r:id="rId26"/>
    <p:sldId id="854" r:id="rId27"/>
    <p:sldId id="844" r:id="rId28"/>
    <p:sldId id="845" r:id="rId29"/>
    <p:sldId id="855" r:id="rId30"/>
    <p:sldId id="846" r:id="rId31"/>
    <p:sldId id="856" r:id="rId32"/>
    <p:sldId id="847" r:id="rId33"/>
    <p:sldId id="848" r:id="rId34"/>
    <p:sldId id="849" r:id="rId35"/>
    <p:sldId id="850" r:id="rId36"/>
    <p:sldId id="851" r:id="rId37"/>
    <p:sldId id="852" r:id="rId38"/>
    <p:sldId id="832" r:id="rId39"/>
    <p:sldId id="317" r:id="rId40"/>
    <p:sldId id="657" r:id="rId41"/>
    <p:sldId id="319" r:id="rId42"/>
    <p:sldId id="359" r:id="rId43"/>
    <p:sldId id="258" r:id="rId44"/>
  </p:sldIdLst>
  <p:sldSz cx="12192000" cy="6858000"/>
  <p:notesSz cx="6858000" cy="9144000"/>
  <p:embeddedFontLst>
    <p:embeddedFont>
      <p:font typeface="Calibri" panose="020F0502020204030204" pitchFamily="34" charset="0"/>
      <p:regular r:id="rId47"/>
      <p:bold r:id="rId48"/>
      <p:italic r:id="rId49"/>
      <p:boldItalic r:id="rId50"/>
    </p:embeddedFont>
    <p:embeddedFont>
      <p:font typeface="黑体" panose="02010609060101010101" pitchFamily="49" charset="-122"/>
      <p:regular r:id="rId51"/>
    </p:embeddedFont>
    <p:embeddedFont>
      <p:font typeface="思源黑体 CN Bold" panose="02010600030101010101" charset="-122"/>
      <p:regular r:id="rId52"/>
    </p:embeddedFont>
    <p:embeddedFont>
      <p:font typeface="站酷庆科黄油体" panose="02010600030101010101" charset="-122"/>
      <p:regular r:id="rId53"/>
    </p:embeddedFont>
    <p:embeddedFont>
      <p:font typeface="楷体" panose="02010609060101010101" pitchFamily="49" charset="-122"/>
      <p:regular r:id="rId54"/>
    </p:embeddedFont>
    <p:embeddedFont>
      <p:font typeface="等线" panose="02010600030101010101" pitchFamily="2" charset="-122"/>
      <p:regular r:id="rId55"/>
      <p:bold r:id="rId5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7F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99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2023-01-14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10600030101010101" pitchFamily="34" charset="-122"/>
                <a:ea typeface="思源黑体 CN Bold" panose="02010600030101010101"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10600030101010101" pitchFamily="34" charset="-122"/>
                <a:ea typeface="思源黑体 CN Bold" panose="02010600030101010101" pitchFamily="34" charset="-122"/>
              </a:defRPr>
            </a:lvl1pPr>
          </a:lstStyle>
          <a:p>
            <a:fld id="{3F684C5B-0464-44E0-A075-E27AF2A15DA8}" type="datetimeFigureOut">
              <a:rPr lang="zh-CN" altLang="en-US" smtClean="0"/>
              <a:t>2023-01-14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10600030101010101" pitchFamily="34" charset="-122"/>
                <a:ea typeface="思源黑体 CN Bold" panose="02010600030101010101"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10600030101010101" pitchFamily="34" charset="-122"/>
                <a:ea typeface="思源黑体 CN Bold" panose="02010600030101010101" pitchFamily="34" charset="-122"/>
              </a:defRPr>
            </a:lvl1pPr>
          </a:lstStyle>
          <a:p>
            <a:fld id="{3F37EA35-640F-4329-9580-5FDD614F259D}"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10600030101010101" pitchFamily="34" charset="-122"/>
        <a:ea typeface="思源黑体 CN Bold" panose="02010600030101010101" pitchFamily="34" charset="-122"/>
        <a:cs typeface="+mn-cs"/>
      </a:defRPr>
    </a:lvl1pPr>
    <a:lvl2pPr marL="457200" algn="l" defTabSz="914400" rtl="0" eaLnBrk="1" latinLnBrk="0" hangingPunct="1">
      <a:defRPr sz="1200" kern="1200">
        <a:solidFill>
          <a:schemeClr val="tx1"/>
        </a:solidFill>
        <a:latin typeface="思源黑体 CN Bold" panose="02010600030101010101" pitchFamily="34" charset="-122"/>
        <a:ea typeface="思源黑体 CN Bold" panose="02010600030101010101" pitchFamily="34" charset="-122"/>
        <a:cs typeface="+mn-cs"/>
      </a:defRPr>
    </a:lvl2pPr>
    <a:lvl3pPr marL="914400" algn="l" defTabSz="914400" rtl="0" eaLnBrk="1" latinLnBrk="0" hangingPunct="1">
      <a:defRPr sz="1200" kern="1200">
        <a:solidFill>
          <a:schemeClr val="tx1"/>
        </a:solidFill>
        <a:latin typeface="思源黑体 CN Bold" panose="02010600030101010101" pitchFamily="34" charset="-122"/>
        <a:ea typeface="思源黑体 CN Bold" panose="02010600030101010101" pitchFamily="34" charset="-122"/>
        <a:cs typeface="+mn-cs"/>
      </a:defRPr>
    </a:lvl3pPr>
    <a:lvl4pPr marL="1371600" algn="l" defTabSz="914400" rtl="0" eaLnBrk="1" latinLnBrk="0" hangingPunct="1">
      <a:defRPr sz="1200" kern="1200">
        <a:solidFill>
          <a:schemeClr val="tx1"/>
        </a:solidFill>
        <a:latin typeface="思源黑体 CN Bold" panose="02010600030101010101" pitchFamily="34" charset="-122"/>
        <a:ea typeface="思源黑体 CN Bold" panose="02010600030101010101" pitchFamily="34" charset="-122"/>
        <a:cs typeface="+mn-cs"/>
      </a:defRPr>
    </a:lvl4pPr>
    <a:lvl5pPr marL="1828800" algn="l" defTabSz="914400" rtl="0" eaLnBrk="1" latinLnBrk="0" hangingPunct="1">
      <a:defRPr sz="1200" kern="1200">
        <a:solidFill>
          <a:schemeClr val="tx1"/>
        </a:solidFill>
        <a:latin typeface="思源黑体 CN Bold" panose="02010600030101010101" pitchFamily="34" charset="-122"/>
        <a:ea typeface="思源黑体 CN Bold" panose="02010600030101010101"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2</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11</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12</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13</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14</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15</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16</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17</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18</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19</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20</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3</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21</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22</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23</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24</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25</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26</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27</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28</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29</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30</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4</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31</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32</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33</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34</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35</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36</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37</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38</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39</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40</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5</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41</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42</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6</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7</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8</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9</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cs typeface="+mn-cs"/>
              </a:rPr>
              <a:t>10</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任意多边形: 形状 6"/>
          <p:cNvSpPr/>
          <p:nvPr userDrawn="1"/>
        </p:nvSpPr>
        <p:spPr bwMode="auto">
          <a:xfrm>
            <a:off x="0" y="0"/>
            <a:ext cx="954157" cy="693105"/>
          </a:xfrm>
          <a:custGeom>
            <a:avLst/>
            <a:gdLst>
              <a:gd name="connsiteX0" fmla="*/ 0 w 8149314"/>
              <a:gd name="connsiteY0" fmla="*/ 0 h 5327736"/>
              <a:gd name="connsiteX1" fmla="*/ 8149314 w 8149314"/>
              <a:gd name="connsiteY1" fmla="*/ 0 h 5327736"/>
              <a:gd name="connsiteX2" fmla="*/ 7614754 w 8149314"/>
              <a:gd name="connsiteY2" fmla="*/ 360965 h 5327736"/>
              <a:gd name="connsiteX3" fmla="*/ 6523815 w 8149314"/>
              <a:gd name="connsiteY3" fmla="*/ 2165791 h 5327736"/>
              <a:gd name="connsiteX4" fmla="*/ 5563789 w 8149314"/>
              <a:gd name="connsiteY4" fmla="*/ 4058124 h 5327736"/>
              <a:gd name="connsiteX5" fmla="*/ 2727348 w 8149314"/>
              <a:gd name="connsiteY5" fmla="*/ 5326972 h 5327736"/>
              <a:gd name="connsiteX6" fmla="*/ 0 w 8149314"/>
              <a:gd name="connsiteY6" fmla="*/ 4211261 h 5327736"/>
              <a:gd name="connsiteX7" fmla="*/ 0 w 8149314"/>
              <a:gd name="connsiteY7" fmla="*/ 0 h 532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9314" h="5327736">
                <a:moveTo>
                  <a:pt x="0" y="0"/>
                </a:moveTo>
                <a:lnTo>
                  <a:pt x="8149314" y="0"/>
                </a:lnTo>
                <a:cubicBezTo>
                  <a:pt x="7952945" y="98445"/>
                  <a:pt x="7778395" y="218767"/>
                  <a:pt x="7614754" y="360965"/>
                </a:cubicBezTo>
                <a:cubicBezTo>
                  <a:pt x="7091103" y="842252"/>
                  <a:pt x="6785641" y="1509491"/>
                  <a:pt x="6523815" y="2165791"/>
                </a:cubicBezTo>
                <a:cubicBezTo>
                  <a:pt x="6261990" y="2822092"/>
                  <a:pt x="6011074" y="3511207"/>
                  <a:pt x="5563789" y="4058124"/>
                </a:cubicBezTo>
                <a:cubicBezTo>
                  <a:pt x="4887407" y="4900376"/>
                  <a:pt x="3796468" y="5348848"/>
                  <a:pt x="2727348" y="5326972"/>
                </a:cubicBezTo>
                <a:cubicBezTo>
                  <a:pt x="1723684" y="5305095"/>
                  <a:pt x="752748" y="4878500"/>
                  <a:pt x="0" y="4211261"/>
                </a:cubicBezTo>
                <a:cubicBezTo>
                  <a:pt x="0" y="4211261"/>
                  <a:pt x="0" y="4211261"/>
                  <a:pt x="0" y="0"/>
                </a:cubicBezTo>
                <a:close/>
              </a:path>
            </a:pathLst>
          </a:custGeom>
          <a:gradFill flip="none" rotWithShape="1">
            <a:gsLst>
              <a:gs pos="0">
                <a:srgbClr val="F5AD14"/>
              </a:gs>
              <a:gs pos="100000">
                <a:srgbClr val="F01D06"/>
              </a:gs>
            </a:gsLst>
            <a:lin ang="2700000" scaled="1"/>
            <a:tileRect/>
          </a:gra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Bold" panose="02010600030101010101" pitchFamily="34" charset="-122"/>
              <a:ea typeface="思源黑体 CN Bold" panose="02010600030101010101" pitchFamily="34" charset="-122"/>
            </a:endParaRPr>
          </a:p>
        </p:txBody>
      </p:sp>
      <p:sp>
        <p:nvSpPr>
          <p:cNvPr id="9" name="文本占位符 8"/>
          <p:cNvSpPr>
            <a:spLocks noGrp="1"/>
          </p:cNvSpPr>
          <p:nvPr>
            <p:ph type="body" sz="quarter" idx="10" hasCustomPrompt="1"/>
          </p:nvPr>
        </p:nvSpPr>
        <p:spPr>
          <a:xfrm>
            <a:off x="954088" y="320674"/>
            <a:ext cx="2307586" cy="499457"/>
          </a:xfrm>
          <a:prstGeom prst="rect">
            <a:avLst/>
          </a:prstGeom>
        </p:spPr>
        <p:txBody>
          <a:bodyPr/>
          <a:lstStyle>
            <a:lvl1pPr marL="0" indent="0">
              <a:buNone/>
              <a:defRPr sz="2400">
                <a:solidFill>
                  <a:srgbClr val="F37F10"/>
                </a:solidFill>
                <a:latin typeface="思源黑体 CN Bold" panose="02010600030101010101" pitchFamily="34" charset="-122"/>
                <a:ea typeface="思源黑体 CN Bold" panose="02010600030101010101" pitchFamily="34" charset="-122"/>
              </a:defRPr>
            </a:lvl1pPr>
          </a:lstStyle>
          <a:p>
            <a:pPr lvl="0"/>
            <a:r>
              <a:rPr lang="en-US" altLang="zh-CN" dirty="0"/>
              <a:t>01  </a:t>
            </a:r>
            <a:r>
              <a:rPr lang="zh-CN" altLang="en-US" dirty="0"/>
              <a:t>输入标题</a:t>
            </a:r>
          </a:p>
        </p:txBody>
      </p:sp>
      <p:sp>
        <p:nvSpPr>
          <p:cNvPr id="10" name="矩形: 圆角 9"/>
          <p:cNvSpPr/>
          <p:nvPr userDrawn="1"/>
        </p:nvSpPr>
        <p:spPr>
          <a:xfrm>
            <a:off x="647700" y="1132114"/>
            <a:ext cx="10896600" cy="5216072"/>
          </a:xfrm>
          <a:prstGeom prst="roundRect">
            <a:avLst>
              <a:gd name="adj" fmla="val 6851"/>
            </a:avLst>
          </a:prstGeom>
          <a:noFill/>
          <a:ln>
            <a:solidFill>
              <a:srgbClr val="F37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Bold" panose="02010600030101010101" pitchFamily="34" charset="-122"/>
              <a:ea typeface="思源黑体 CN Bold" panose="02010600030101010101" pitchFamily="34" charset="-122"/>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2023-01-14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2023-01-14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slide" Target="slide3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p:cNvSpPr/>
          <p:nvPr/>
        </p:nvSpPr>
        <p:spPr bwMode="auto">
          <a:xfrm flipH="1" flipV="1">
            <a:off x="0" y="0"/>
            <a:ext cx="4042685" cy="971549"/>
          </a:xfrm>
          <a:custGeom>
            <a:avLst/>
            <a:gdLst>
              <a:gd name="connsiteX0" fmla="*/ 4117690 w 8053529"/>
              <a:gd name="connsiteY0" fmla="*/ 42 h 3678995"/>
              <a:gd name="connsiteX1" fmla="*/ 5254283 w 8053529"/>
              <a:gd name="connsiteY1" fmla="*/ 230037 h 3678995"/>
              <a:gd name="connsiteX2" fmla="*/ 6832587 w 8053529"/>
              <a:gd name="connsiteY2" fmla="*/ 767335 h 3678995"/>
              <a:gd name="connsiteX3" fmla="*/ 8012140 w 8053529"/>
              <a:gd name="connsiteY3" fmla="*/ 288804 h 3678995"/>
              <a:gd name="connsiteX4" fmla="*/ 8053529 w 8053529"/>
              <a:gd name="connsiteY4" fmla="*/ 225603 h 3678995"/>
              <a:gd name="connsiteX5" fmla="*/ 8053529 w 8053529"/>
              <a:gd name="connsiteY5" fmla="*/ 3678995 h 3678995"/>
              <a:gd name="connsiteX6" fmla="*/ 0 w 8053529"/>
              <a:gd name="connsiteY6" fmla="*/ 3678995 h 3678995"/>
              <a:gd name="connsiteX7" fmla="*/ 61154 w 8053529"/>
              <a:gd name="connsiteY7" fmla="*/ 3658507 h 3678995"/>
              <a:gd name="connsiteX8" fmla="*/ 1550360 w 8053529"/>
              <a:gd name="connsiteY8" fmla="*/ 1893101 h 3678995"/>
              <a:gd name="connsiteX9" fmla="*/ 3421415 w 8053529"/>
              <a:gd name="connsiteY9" fmla="*/ 89316 h 3678995"/>
              <a:gd name="connsiteX10" fmla="*/ 4117690 w 8053529"/>
              <a:gd name="connsiteY10" fmla="*/ 42 h 367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53529" h="3678995">
                <a:moveTo>
                  <a:pt x="4117690" y="42"/>
                </a:moveTo>
                <a:cubicBezTo>
                  <a:pt x="4501526" y="2166"/>
                  <a:pt x="4880391" y="86118"/>
                  <a:pt x="5254283" y="230037"/>
                </a:cubicBezTo>
                <a:cubicBezTo>
                  <a:pt x="5750685" y="421929"/>
                  <a:pt x="6285273" y="754542"/>
                  <a:pt x="6832587" y="767335"/>
                </a:cubicBezTo>
                <a:cubicBezTo>
                  <a:pt x="7453090" y="776929"/>
                  <a:pt x="7808686" y="556254"/>
                  <a:pt x="8012140" y="288804"/>
                </a:cubicBezTo>
                <a:lnTo>
                  <a:pt x="8053529" y="225603"/>
                </a:lnTo>
                <a:lnTo>
                  <a:pt x="8053529" y="3678995"/>
                </a:lnTo>
                <a:lnTo>
                  <a:pt x="0" y="3678995"/>
                </a:lnTo>
                <a:lnTo>
                  <a:pt x="61154" y="3658507"/>
                </a:lnTo>
                <a:cubicBezTo>
                  <a:pt x="837577" y="3338687"/>
                  <a:pt x="1193969" y="2583912"/>
                  <a:pt x="1550360" y="1893101"/>
                </a:cubicBezTo>
                <a:cubicBezTo>
                  <a:pt x="1957665" y="1074362"/>
                  <a:pt x="2479524" y="357965"/>
                  <a:pt x="3421415" y="89316"/>
                </a:cubicBezTo>
                <a:cubicBezTo>
                  <a:pt x="3655296" y="26952"/>
                  <a:pt x="3887389" y="-1232"/>
                  <a:pt x="4117690" y="42"/>
                </a:cubicBezTo>
                <a:close/>
              </a:path>
            </a:pathLst>
          </a:custGeom>
          <a:gradFill>
            <a:gsLst>
              <a:gs pos="0">
                <a:schemeClr val="tx1">
                  <a:lumMod val="65000"/>
                  <a:lumOff val="35000"/>
                </a:schemeClr>
              </a:gs>
              <a:gs pos="100000">
                <a:schemeClr val="tx1">
                  <a:lumMod val="85000"/>
                  <a:lumOff val="15000"/>
                </a:schemeClr>
              </a:gs>
            </a:gsLst>
            <a:lin ang="5400000" scaled="1"/>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a:cs typeface="+mn-ea"/>
            </a:endParaRPr>
          </a:p>
        </p:txBody>
      </p:sp>
      <p:sp>
        <p:nvSpPr>
          <p:cNvPr id="6" name="Freeform 10"/>
          <p:cNvSpPr/>
          <p:nvPr/>
        </p:nvSpPr>
        <p:spPr bwMode="auto">
          <a:xfrm flipH="1" flipV="1">
            <a:off x="6835032" y="1940712"/>
            <a:ext cx="5356968" cy="4208326"/>
          </a:xfrm>
          <a:custGeom>
            <a:avLst/>
            <a:gdLst>
              <a:gd name="T0" fmla="*/ 0 w 695"/>
              <a:gd name="T1" fmla="*/ 0 h 490"/>
              <a:gd name="T2" fmla="*/ 0 w 695"/>
              <a:gd name="T3" fmla="*/ 425 h 490"/>
              <a:gd name="T4" fmla="*/ 197 w 695"/>
              <a:gd name="T5" fmla="*/ 487 h 490"/>
              <a:gd name="T6" fmla="*/ 457 w 695"/>
              <a:gd name="T7" fmla="*/ 372 h 490"/>
              <a:gd name="T8" fmla="*/ 545 w 695"/>
              <a:gd name="T9" fmla="*/ 199 h 490"/>
              <a:gd name="T10" fmla="*/ 645 w 695"/>
              <a:gd name="T11" fmla="*/ 34 h 490"/>
              <a:gd name="T12" fmla="*/ 695 w 695"/>
              <a:gd name="T13" fmla="*/ 0 h 490"/>
              <a:gd name="T14" fmla="*/ 0 w 695"/>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5" h="490">
                <a:moveTo>
                  <a:pt x="0" y="0"/>
                </a:moveTo>
                <a:cubicBezTo>
                  <a:pt x="0" y="425"/>
                  <a:pt x="0" y="425"/>
                  <a:pt x="0" y="425"/>
                </a:cubicBezTo>
                <a:cubicBezTo>
                  <a:pt x="59" y="463"/>
                  <a:pt x="127" y="486"/>
                  <a:pt x="197" y="487"/>
                </a:cubicBezTo>
                <a:cubicBezTo>
                  <a:pt x="295" y="490"/>
                  <a:pt x="396" y="448"/>
                  <a:pt x="457" y="372"/>
                </a:cubicBezTo>
                <a:cubicBezTo>
                  <a:pt x="498" y="321"/>
                  <a:pt x="521" y="259"/>
                  <a:pt x="545" y="199"/>
                </a:cubicBezTo>
                <a:cubicBezTo>
                  <a:pt x="570" y="139"/>
                  <a:pt x="598" y="78"/>
                  <a:pt x="645" y="34"/>
                </a:cubicBezTo>
                <a:cubicBezTo>
                  <a:pt x="660" y="20"/>
                  <a:pt x="677" y="9"/>
                  <a:pt x="695" y="0"/>
                </a:cubicBezTo>
                <a:lnTo>
                  <a:pt x="0" y="0"/>
                </a:lnTo>
                <a:close/>
              </a:path>
            </a:pathLst>
          </a:custGeom>
          <a:gradFill>
            <a:gsLst>
              <a:gs pos="0">
                <a:schemeClr val="tx1">
                  <a:lumMod val="65000"/>
                  <a:lumOff val="35000"/>
                </a:schemeClr>
              </a:gs>
              <a:gs pos="100000">
                <a:schemeClr val="tx1">
                  <a:lumMod val="85000"/>
                  <a:lumOff val="15000"/>
                </a:schemeClr>
              </a:gs>
            </a:gsLst>
            <a:lin ang="5400000" scaled="1"/>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a:cs typeface="+mn-ea"/>
            </a:endParaRPr>
          </a:p>
        </p:txBody>
      </p:sp>
      <p:sp>
        <p:nvSpPr>
          <p:cNvPr id="7" name="任意多边形: 形状 6"/>
          <p:cNvSpPr/>
          <p:nvPr/>
        </p:nvSpPr>
        <p:spPr bwMode="auto">
          <a:xfrm flipH="1" flipV="1">
            <a:off x="3619500" y="3738274"/>
            <a:ext cx="4992020" cy="3119725"/>
          </a:xfrm>
          <a:custGeom>
            <a:avLst/>
            <a:gdLst>
              <a:gd name="connsiteX0" fmla="*/ 0 w 7063413"/>
              <a:gd name="connsiteY0" fmla="*/ 0 h 3972805"/>
              <a:gd name="connsiteX1" fmla="*/ 7058131 w 7063413"/>
              <a:gd name="connsiteY1" fmla="*/ 0 h 3972805"/>
              <a:gd name="connsiteX2" fmla="*/ 7063413 w 7063413"/>
              <a:gd name="connsiteY2" fmla="*/ 93877 h 3972805"/>
              <a:gd name="connsiteX3" fmla="*/ 6462092 w 7063413"/>
              <a:gd name="connsiteY3" fmla="*/ 1462109 h 3972805"/>
              <a:gd name="connsiteX4" fmla="*/ 5059468 w 7063413"/>
              <a:gd name="connsiteY4" fmla="*/ 2027015 h 3972805"/>
              <a:gd name="connsiteX5" fmla="*/ 3556655 w 7063413"/>
              <a:gd name="connsiteY5" fmla="*/ 1939141 h 3972805"/>
              <a:gd name="connsiteX6" fmla="*/ 1953656 w 7063413"/>
              <a:gd name="connsiteY6" fmla="*/ 2001908 h 3972805"/>
              <a:gd name="connsiteX7" fmla="*/ 0 w 7063413"/>
              <a:gd name="connsiteY7" fmla="*/ 3972805 h 3972805"/>
              <a:gd name="connsiteX8" fmla="*/ 0 w 7063413"/>
              <a:gd name="connsiteY8" fmla="*/ 197336 h 397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63413" h="3972805">
                <a:moveTo>
                  <a:pt x="0" y="0"/>
                </a:moveTo>
                <a:lnTo>
                  <a:pt x="7058131" y="0"/>
                </a:lnTo>
                <a:lnTo>
                  <a:pt x="7063413" y="93877"/>
                </a:lnTo>
                <a:cubicBezTo>
                  <a:pt x="7057933" y="620437"/>
                  <a:pt x="6812748" y="1132580"/>
                  <a:pt x="6462092" y="1462109"/>
                </a:cubicBezTo>
                <a:cubicBezTo>
                  <a:pt x="6061342" y="1838713"/>
                  <a:pt x="5547882" y="1989355"/>
                  <a:pt x="5059468" y="2027015"/>
                </a:cubicBezTo>
                <a:cubicBezTo>
                  <a:pt x="4558530" y="2064676"/>
                  <a:pt x="4057593" y="1976801"/>
                  <a:pt x="3556655" y="1939141"/>
                </a:cubicBezTo>
                <a:cubicBezTo>
                  <a:pt x="3055718" y="1888927"/>
                  <a:pt x="2442070" y="1863820"/>
                  <a:pt x="1953656" y="2001908"/>
                </a:cubicBezTo>
                <a:cubicBezTo>
                  <a:pt x="976828" y="2278085"/>
                  <a:pt x="475891" y="3056401"/>
                  <a:pt x="0" y="3972805"/>
                </a:cubicBezTo>
                <a:cubicBezTo>
                  <a:pt x="0" y="3972805"/>
                  <a:pt x="0" y="3972805"/>
                  <a:pt x="0" y="197336"/>
                </a:cubicBezTo>
                <a:close/>
              </a:path>
            </a:pathLst>
          </a:custGeom>
          <a:gradFill flip="none" rotWithShape="1">
            <a:gsLst>
              <a:gs pos="0">
                <a:srgbClr val="F5AD14"/>
              </a:gs>
              <a:gs pos="100000">
                <a:srgbClr val="F01D0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Bold" panose="02010600030101010101" pitchFamily="34" charset="-122"/>
              <a:ea typeface="思源黑体 CN Bold" panose="02010600030101010101" pitchFamily="34" charset="-122"/>
            </a:endParaRPr>
          </a:p>
        </p:txBody>
      </p:sp>
      <p:sp>
        <p:nvSpPr>
          <p:cNvPr id="8" name="任意多边形: 形状 7"/>
          <p:cNvSpPr/>
          <p:nvPr/>
        </p:nvSpPr>
        <p:spPr bwMode="auto">
          <a:xfrm flipH="1" flipV="1">
            <a:off x="6432526" y="2674286"/>
            <a:ext cx="5759474" cy="4183714"/>
          </a:xfrm>
          <a:custGeom>
            <a:avLst/>
            <a:gdLst>
              <a:gd name="connsiteX0" fmla="*/ 0 w 8149314"/>
              <a:gd name="connsiteY0" fmla="*/ 0 h 5327736"/>
              <a:gd name="connsiteX1" fmla="*/ 8149314 w 8149314"/>
              <a:gd name="connsiteY1" fmla="*/ 0 h 5327736"/>
              <a:gd name="connsiteX2" fmla="*/ 7614754 w 8149314"/>
              <a:gd name="connsiteY2" fmla="*/ 360965 h 5327736"/>
              <a:gd name="connsiteX3" fmla="*/ 6523815 w 8149314"/>
              <a:gd name="connsiteY3" fmla="*/ 2165791 h 5327736"/>
              <a:gd name="connsiteX4" fmla="*/ 5563789 w 8149314"/>
              <a:gd name="connsiteY4" fmla="*/ 4058124 h 5327736"/>
              <a:gd name="connsiteX5" fmla="*/ 2727348 w 8149314"/>
              <a:gd name="connsiteY5" fmla="*/ 5326972 h 5327736"/>
              <a:gd name="connsiteX6" fmla="*/ 0 w 8149314"/>
              <a:gd name="connsiteY6" fmla="*/ 4211261 h 5327736"/>
              <a:gd name="connsiteX7" fmla="*/ 0 w 8149314"/>
              <a:gd name="connsiteY7" fmla="*/ 0 h 532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9314" h="5327736">
                <a:moveTo>
                  <a:pt x="0" y="0"/>
                </a:moveTo>
                <a:lnTo>
                  <a:pt x="8149314" y="0"/>
                </a:lnTo>
                <a:cubicBezTo>
                  <a:pt x="7952945" y="98445"/>
                  <a:pt x="7778395" y="218767"/>
                  <a:pt x="7614754" y="360965"/>
                </a:cubicBezTo>
                <a:cubicBezTo>
                  <a:pt x="7091103" y="842252"/>
                  <a:pt x="6785641" y="1509491"/>
                  <a:pt x="6523815" y="2165791"/>
                </a:cubicBezTo>
                <a:cubicBezTo>
                  <a:pt x="6261990" y="2822092"/>
                  <a:pt x="6011074" y="3511207"/>
                  <a:pt x="5563789" y="4058124"/>
                </a:cubicBezTo>
                <a:cubicBezTo>
                  <a:pt x="4887407" y="4900376"/>
                  <a:pt x="3796468" y="5348848"/>
                  <a:pt x="2727348" y="5326972"/>
                </a:cubicBezTo>
                <a:cubicBezTo>
                  <a:pt x="1723684" y="5305095"/>
                  <a:pt x="752748" y="4878500"/>
                  <a:pt x="0" y="4211261"/>
                </a:cubicBezTo>
                <a:cubicBezTo>
                  <a:pt x="0" y="4211261"/>
                  <a:pt x="0" y="4211261"/>
                  <a:pt x="0" y="0"/>
                </a:cubicBezTo>
                <a:close/>
              </a:path>
            </a:pathLst>
          </a:custGeom>
          <a:gradFill flip="none" rotWithShape="1">
            <a:gsLst>
              <a:gs pos="0">
                <a:srgbClr val="F5AD14"/>
              </a:gs>
              <a:gs pos="100000">
                <a:srgbClr val="F01D06"/>
              </a:gs>
            </a:gsLst>
            <a:lin ang="2700000" scaled="1"/>
            <a:tileRect/>
          </a:grad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Bold" panose="02010600030101010101" pitchFamily="34" charset="-122"/>
              <a:ea typeface="思源黑体 CN Bold" panose="02010600030101010101" pitchFamily="34" charset="-122"/>
            </a:endParaRPr>
          </a:p>
        </p:txBody>
      </p:sp>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latin typeface="思源黑体 CN Bold" panose="02010600030101010101" pitchFamily="34" charset="-122"/>
                <a:ea typeface="思源黑体 CN Bold" panose="02010600030101010101" pitchFamily="34" charset="-122"/>
              </a:rPr>
              <a:t>BY YUSHEN</a:t>
            </a:r>
            <a:endParaRPr lang="zh-CN" altLang="en-US" dirty="0">
              <a:noFill/>
              <a:latin typeface="思源黑体 CN Bold" panose="02010600030101010101" pitchFamily="34" charset="-122"/>
              <a:ea typeface="思源黑体 CN Bold" panose="02010600030101010101" pitchFamily="34" charset="-122"/>
            </a:endParaRPr>
          </a:p>
        </p:txBody>
      </p:sp>
      <p:pic>
        <p:nvPicPr>
          <p:cNvPr id="3" name="图片 2" descr="图片包含 猫, 动物, 前, 躺&#10;&#10;描述已自动生成"/>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60470" y="356980"/>
            <a:ext cx="9182100" cy="6144040"/>
          </a:xfrm>
          <a:prstGeom prst="rect">
            <a:avLst/>
          </a:prstGeom>
        </p:spPr>
      </p:pic>
      <p:grpSp>
        <p:nvGrpSpPr>
          <p:cNvPr id="22" name="组合 21"/>
          <p:cNvGrpSpPr/>
          <p:nvPr/>
        </p:nvGrpSpPr>
        <p:grpSpPr>
          <a:xfrm>
            <a:off x="489109" y="1489075"/>
            <a:ext cx="7529195" cy="1906905"/>
            <a:chOff x="489109" y="1489075"/>
            <a:chExt cx="7529195" cy="1906905"/>
          </a:xfrm>
        </p:grpSpPr>
        <p:sp>
          <p:nvSpPr>
            <p:cNvPr id="13" name="矩形 12"/>
            <p:cNvSpPr/>
            <p:nvPr/>
          </p:nvSpPr>
          <p:spPr>
            <a:xfrm>
              <a:off x="867553" y="1489075"/>
              <a:ext cx="5356968" cy="584775"/>
            </a:xfrm>
            <a:prstGeom prst="rect">
              <a:avLst/>
            </a:prstGeom>
            <a:ln>
              <a:noFill/>
            </a:ln>
          </p:spPr>
          <p:txBody>
            <a:bodyPr wrap="square">
              <a:spAutoFit/>
            </a:bodyPr>
            <a:lstStyle/>
            <a:p>
              <a:pPr algn="dist"/>
              <a:r>
                <a:rPr lang="en-US" altLang="zh-CN" sz="3200" dirty="0">
                  <a:solidFill>
                    <a:schemeClr val="tx1">
                      <a:lumMod val="75000"/>
                      <a:lumOff val="25000"/>
                    </a:schemeClr>
                  </a:solidFill>
                  <a:latin typeface="站酷庆科黄油体" panose="02000803000000020004" pitchFamily="2" charset="-122"/>
                  <a:ea typeface="站酷庆科黄油体" panose="02000803000000020004" pitchFamily="2" charset="-122"/>
                </a:rPr>
                <a:t>DONG WU WANG GUO KAI DA HUI</a:t>
              </a:r>
              <a:endParaRPr lang="zh-CN" altLang="en-US" sz="3200" dirty="0">
                <a:solidFill>
                  <a:schemeClr val="tx1">
                    <a:lumMod val="75000"/>
                    <a:lumOff val="25000"/>
                  </a:schemeClr>
                </a:solidFill>
                <a:latin typeface="站酷庆科黄油体" panose="02000803000000020004" pitchFamily="2" charset="-122"/>
                <a:ea typeface="站酷庆科黄油体" panose="02000803000000020004" pitchFamily="2" charset="-122"/>
              </a:endParaRPr>
            </a:p>
          </p:txBody>
        </p:sp>
        <p:sp>
          <p:nvSpPr>
            <p:cNvPr id="14" name="文本框 13"/>
            <p:cNvSpPr txBox="1"/>
            <p:nvPr/>
          </p:nvSpPr>
          <p:spPr>
            <a:xfrm>
              <a:off x="489109" y="2073910"/>
              <a:ext cx="7529195" cy="1322070"/>
            </a:xfrm>
            <a:prstGeom prst="rect">
              <a:avLst/>
            </a:prstGeom>
            <a:noFill/>
          </p:spPr>
          <p:txBody>
            <a:bodyPr wrap="square" rtlCol="0">
              <a:spAutoFit/>
            </a:bodyPr>
            <a:lstStyle/>
            <a:p>
              <a:pPr algn="dist">
                <a:defRPr/>
              </a:pPr>
              <a:r>
                <a:rPr lang="zh-CN" altLang="en-US" sz="8000" dirty="0">
                  <a:gradFill flip="none" rotWithShape="1">
                    <a:gsLst>
                      <a:gs pos="0">
                        <a:srgbClr val="F5AD14"/>
                      </a:gs>
                      <a:gs pos="100000">
                        <a:srgbClr val="F01D06"/>
                      </a:gs>
                    </a:gsLst>
                    <a:lin ang="2700000" scaled="1"/>
                    <a:tileRect/>
                  </a:gradFill>
                  <a:latin typeface="站酷庆科黄油体" panose="02000803000000020004" pitchFamily="2" charset="-122"/>
                  <a:ea typeface="站酷庆科黄油体" panose="02000803000000020004" pitchFamily="2" charset="-122"/>
                </a:rPr>
                <a:t>动物王国开大会</a:t>
              </a:r>
            </a:p>
          </p:txBody>
        </p:sp>
      </p:grpSp>
      <p:grpSp>
        <p:nvGrpSpPr>
          <p:cNvPr id="23" name="组合 22"/>
          <p:cNvGrpSpPr/>
          <p:nvPr/>
        </p:nvGrpSpPr>
        <p:grpSpPr>
          <a:xfrm>
            <a:off x="855130" y="3434616"/>
            <a:ext cx="6235754" cy="1196649"/>
            <a:chOff x="855130" y="3434616"/>
            <a:chExt cx="6235754" cy="1196649"/>
          </a:xfrm>
        </p:grpSpPr>
        <p:grpSp>
          <p:nvGrpSpPr>
            <p:cNvPr id="15" name="组合 14"/>
            <p:cNvGrpSpPr/>
            <p:nvPr/>
          </p:nvGrpSpPr>
          <p:grpSpPr>
            <a:xfrm>
              <a:off x="855130" y="3434616"/>
              <a:ext cx="6235754" cy="698999"/>
              <a:chOff x="1494820" y="4545882"/>
              <a:chExt cx="6643090" cy="580451"/>
            </a:xfrm>
          </p:grpSpPr>
          <p:sp>
            <p:nvSpPr>
              <p:cNvPr id="16" name="文本框 15"/>
              <p:cNvSpPr txBox="1"/>
              <p:nvPr/>
            </p:nvSpPr>
            <p:spPr>
              <a:xfrm>
                <a:off x="1494820" y="4691849"/>
                <a:ext cx="5840280" cy="434484"/>
              </a:xfrm>
              <a:prstGeom prst="rect">
                <a:avLst/>
              </a:prstGeom>
              <a:noFill/>
            </p:spPr>
            <p:txBody>
              <a:bodyPr wrap="square" rtlCol="0">
                <a:spAutoFit/>
              </a:bodyPr>
              <a:lstStyle/>
              <a:p>
                <a:pPr algn="dist"/>
                <a:r>
                  <a:rPr lang="zh-CN" altLang="en-US" sz="2800" dirty="0">
                    <a:gradFill>
                      <a:gsLst>
                        <a:gs pos="0">
                          <a:srgbClr val="F5AD14"/>
                        </a:gs>
                        <a:gs pos="100000">
                          <a:srgbClr val="F01D06"/>
                        </a:gs>
                      </a:gsLst>
                      <a:lin ang="2700000" scaled="1"/>
                    </a:gradFill>
                    <a:latin typeface="站酷庆科黄油体" panose="02000803000000020004" pitchFamily="2" charset="-122"/>
                    <a:ea typeface="站酷庆科黄油体" panose="02000803000000020004" pitchFamily="2" charset="-122"/>
                  </a:rPr>
                  <a:t>语文精品课件 一年级下册 </a:t>
                </a:r>
                <a:r>
                  <a:rPr lang="en-US" altLang="zh-CN" sz="2800" dirty="0">
                    <a:gradFill>
                      <a:gsLst>
                        <a:gs pos="0">
                          <a:srgbClr val="F5AD14"/>
                        </a:gs>
                        <a:gs pos="100000">
                          <a:srgbClr val="F01D06"/>
                        </a:gs>
                      </a:gsLst>
                      <a:lin ang="2700000" scaled="1"/>
                    </a:gradFill>
                    <a:latin typeface="站酷庆科黄油体" panose="02000803000000020004" pitchFamily="2" charset="-122"/>
                    <a:ea typeface="站酷庆科黄油体" panose="02000803000000020004" pitchFamily="2" charset="-122"/>
                  </a:rPr>
                  <a:t>7.3</a:t>
                </a:r>
                <a:endParaRPr lang="zh-CN" altLang="en-US" sz="2800" dirty="0">
                  <a:gradFill>
                    <a:gsLst>
                      <a:gs pos="0">
                        <a:srgbClr val="F5AD14"/>
                      </a:gs>
                      <a:gs pos="100000">
                        <a:srgbClr val="F01D06"/>
                      </a:gs>
                    </a:gsLst>
                    <a:lin ang="2700000" scaled="1"/>
                  </a:gradFill>
                  <a:latin typeface="站酷庆科黄油体" panose="02000803000000020004" pitchFamily="2" charset="-122"/>
                  <a:ea typeface="站酷庆科黄油体" panose="02000803000000020004" pitchFamily="2" charset="-122"/>
                </a:endParaRPr>
              </a:p>
            </p:txBody>
          </p:sp>
          <p:sp>
            <p:nvSpPr>
              <p:cNvPr id="17" name="矩形: 圆角 16"/>
              <p:cNvSpPr/>
              <p:nvPr/>
            </p:nvSpPr>
            <p:spPr>
              <a:xfrm rot="10800000" flipH="1" flipV="1">
                <a:off x="1568232" y="4545882"/>
                <a:ext cx="6569678" cy="49891"/>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dirty="0">
                  <a:solidFill>
                    <a:sysClr val="windowText" lastClr="000000"/>
                  </a:solidFill>
                  <a:latin typeface="站酷庆科黄油体" panose="02000803000000020004" pitchFamily="2" charset="-122"/>
                  <a:ea typeface="站酷庆科黄油体" panose="02000803000000020004" pitchFamily="2" charset="-122"/>
                </a:endParaRPr>
              </a:p>
            </p:txBody>
          </p:sp>
        </p:grpSp>
        <p:grpSp>
          <p:nvGrpSpPr>
            <p:cNvPr id="18" name="组合 17"/>
            <p:cNvGrpSpPr/>
            <p:nvPr/>
          </p:nvGrpSpPr>
          <p:grpSpPr>
            <a:xfrm>
              <a:off x="924041" y="4343228"/>
              <a:ext cx="3118644" cy="288037"/>
              <a:chOff x="1018049" y="5462038"/>
              <a:chExt cx="3643798" cy="239183"/>
            </a:xfrm>
          </p:grpSpPr>
          <p:sp>
            <p:nvSpPr>
              <p:cNvPr id="19" name="矩形 18"/>
              <p:cNvSpPr/>
              <p:nvPr/>
            </p:nvSpPr>
            <p:spPr>
              <a:xfrm>
                <a:off x="1018049" y="5462038"/>
                <a:ext cx="1682484" cy="239152"/>
              </a:xfrm>
              <a:prstGeom prst="rect">
                <a:avLst/>
              </a:prstGeom>
              <a:ln w="6350">
                <a:solidFill>
                  <a:schemeClr val="tx1">
                    <a:lumMod val="50000"/>
                    <a:lumOff val="50000"/>
                  </a:schemeClr>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dirty="0">
                    <a:solidFill>
                      <a:schemeClr val="tx1">
                        <a:lumMod val="75000"/>
                        <a:lumOff val="25000"/>
                      </a:schemeClr>
                    </a:solidFill>
                    <a:latin typeface="思源黑体 CN Bold" panose="02010600030101010101" pitchFamily="34" charset="-122"/>
                    <a:ea typeface="思源黑体 CN Bold" panose="02010600030101010101" pitchFamily="34" charset="-122"/>
                  </a:rPr>
                  <a:t>授课老师：某某</a:t>
                </a:r>
                <a:endParaRPr kumimoji="0" lang="zh-CN" altLang="en-US" sz="1200" i="0" u="none" strike="noStrike" kern="1200" cap="none" normalizeH="0" baseline="0" noProof="0" dirty="0">
                  <a:ln>
                    <a:noFill/>
                  </a:ln>
                  <a:solidFill>
                    <a:schemeClr val="tx1">
                      <a:lumMod val="75000"/>
                      <a:lumOff val="25000"/>
                    </a:schemeClr>
                  </a:solidFill>
                  <a:uLnTx/>
                  <a:uFillTx/>
                  <a:latin typeface="思源黑体 CN Bold" panose="02010600030101010101" pitchFamily="34" charset="-122"/>
                  <a:ea typeface="思源黑体 CN Bold" panose="02010600030101010101" pitchFamily="34" charset="-122"/>
                </a:endParaRPr>
              </a:p>
            </p:txBody>
          </p:sp>
          <p:sp>
            <p:nvSpPr>
              <p:cNvPr id="20" name="文本框 19"/>
              <p:cNvSpPr txBox="1"/>
              <p:nvPr/>
            </p:nvSpPr>
            <p:spPr>
              <a:xfrm>
                <a:off x="2979363" y="5462069"/>
                <a:ext cx="1682484" cy="239152"/>
              </a:xfrm>
              <a:prstGeom prst="rect">
                <a:avLst/>
              </a:prstGeom>
              <a:noFill/>
              <a:ln w="6350">
                <a:solidFill>
                  <a:schemeClr val="tx1">
                    <a:lumMod val="50000"/>
                    <a:lumOff val="50000"/>
                  </a:schemeClr>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zh-CN" altLang="en-US" sz="1200" i="0" u="none" strike="noStrike" kern="1200" cap="none" normalizeH="0" baseline="0" noProof="0" dirty="0">
                    <a:ln>
                      <a:noFill/>
                    </a:ln>
                    <a:solidFill>
                      <a:schemeClr val="tx1">
                        <a:lumMod val="75000"/>
                        <a:lumOff val="25000"/>
                      </a:schemeClr>
                    </a:solidFill>
                    <a:uLnTx/>
                    <a:uFillTx/>
                    <a:latin typeface="思源黑体 CN Bold" panose="02010600030101010101" pitchFamily="34" charset="-122"/>
                    <a:ea typeface="思源黑体 CN Bold" panose="02010600030101010101" pitchFamily="34" charset="-122"/>
                  </a:rPr>
                  <a:t>授课时间：</a:t>
                </a:r>
                <a:r>
                  <a:rPr kumimoji="0" lang="en-US" altLang="zh-CN" sz="1200" i="0" u="none" strike="noStrike" kern="1200" cap="none" normalizeH="0" baseline="0" noProof="0" dirty="0">
                    <a:ln>
                      <a:noFill/>
                    </a:ln>
                    <a:solidFill>
                      <a:schemeClr val="tx1">
                        <a:lumMod val="75000"/>
                        <a:lumOff val="25000"/>
                      </a:schemeClr>
                    </a:solidFill>
                    <a:uLnTx/>
                    <a:uFillTx/>
                    <a:latin typeface="思源黑体 CN Bold" panose="02010600030101010101" pitchFamily="34" charset="-122"/>
                    <a:ea typeface="思源黑体 CN Bold" panose="02010600030101010101" pitchFamily="34" charset="-122"/>
                  </a:rPr>
                  <a:t>20XX</a:t>
                </a:r>
                <a:endParaRPr kumimoji="0" lang="zh-CN" altLang="en-US" sz="1200" i="0" u="none" strike="noStrike" kern="1200" cap="none" normalizeH="0" baseline="0" noProof="0" dirty="0">
                  <a:ln>
                    <a:noFill/>
                  </a:ln>
                  <a:solidFill>
                    <a:schemeClr val="tx1">
                      <a:lumMod val="75000"/>
                      <a:lumOff val="25000"/>
                    </a:schemeClr>
                  </a:solidFill>
                  <a:uLnTx/>
                  <a:uFillTx/>
                  <a:latin typeface="思源黑体 CN Bold" panose="02010600030101010101" pitchFamily="34" charset="-122"/>
                  <a:ea typeface="思源黑体 CN Bold" panose="02010600030101010101" pitchFamily="34" charset="-122"/>
                </a:endParaRPr>
              </a:p>
            </p:txBody>
          </p:sp>
        </p:gr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左大括号 5"/>
          <p:cNvSpPr/>
          <p:nvPr/>
        </p:nvSpPr>
        <p:spPr>
          <a:xfrm>
            <a:off x="2938145" y="3244781"/>
            <a:ext cx="322263" cy="1154113"/>
          </a:xfrm>
          <a:prstGeom prst="leftBrace">
            <a:avLst/>
          </a:prstGeom>
          <a:ln w="1905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p:txBody>
      </p:sp>
      <p:sp>
        <p:nvSpPr>
          <p:cNvPr id="25" name="TextBox 4"/>
          <p:cNvSpPr txBox="1"/>
          <p:nvPr/>
        </p:nvSpPr>
        <p:spPr>
          <a:xfrm>
            <a:off x="3208020" y="3081268"/>
            <a:ext cx="3384550" cy="58356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3200" b="0" i="0" u="none" strike="noStrike" kern="1200" cap="none" spc="0" normalizeH="0" baseline="0" noProof="0" dirty="0" err="1">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yào</a:t>
            </a:r>
            <a:r>
              <a:rPr kumimoji="0"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r>
              <a:rPr kumimoji="0" sz="3200" b="0" i="0" u="none" strike="noStrike" kern="1200" cap="none" spc="0" normalizeH="0" baseline="0" noProof="0" dirty="0" err="1">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不要</a:t>
            </a:r>
            <a:r>
              <a:rPr kumimoji="0"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p>
        </p:txBody>
      </p:sp>
      <p:sp>
        <p:nvSpPr>
          <p:cNvPr id="28" name="矩形 27"/>
          <p:cNvSpPr/>
          <p:nvPr/>
        </p:nvSpPr>
        <p:spPr>
          <a:xfrm>
            <a:off x="3208020" y="3851206"/>
            <a:ext cx="2871788" cy="58356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sz="3200" b="0" i="0" u="none" strike="noStrike" kern="1200" cap="none" spc="0" normalizeH="0" baseline="0" noProof="0" dirty="0" err="1">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yāo</a:t>
            </a:r>
            <a:r>
              <a:rPr kumimoji="0" sz="3200" b="0" i="0" u="none" strike="noStrike" kern="1200" cap="none" spc="0" normalizeH="0" baseline="0" noProof="0" dirty="0" err="1">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（要求</a:t>
            </a:r>
            <a:r>
              <a:rPr kumimoji="0"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p>
        </p:txBody>
      </p:sp>
      <p:sp>
        <p:nvSpPr>
          <p:cNvPr id="20494" name="TextBox 1"/>
          <p:cNvSpPr txBox="1"/>
          <p:nvPr/>
        </p:nvSpPr>
        <p:spPr>
          <a:xfrm>
            <a:off x="2055813" y="3456871"/>
            <a:ext cx="1152207" cy="768350"/>
          </a:xfrm>
          <a:prstGeom prst="rect">
            <a:avLst/>
          </a:prstGeom>
          <a:noFill/>
          <a:ln w="9525">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要</a:t>
            </a:r>
          </a:p>
        </p:txBody>
      </p:sp>
      <p:sp>
        <p:nvSpPr>
          <p:cNvPr id="30" name="左大括号 29"/>
          <p:cNvSpPr/>
          <p:nvPr/>
        </p:nvSpPr>
        <p:spPr>
          <a:xfrm>
            <a:off x="7168673" y="3207317"/>
            <a:ext cx="322263" cy="1154113"/>
          </a:xfrm>
          <a:prstGeom prst="leftBrace">
            <a:avLst/>
          </a:prstGeom>
          <a:ln w="1905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p:txBody>
      </p:sp>
      <p:sp>
        <p:nvSpPr>
          <p:cNvPr id="31" name="TextBox 15"/>
          <p:cNvSpPr txBox="1"/>
          <p:nvPr/>
        </p:nvSpPr>
        <p:spPr>
          <a:xfrm>
            <a:off x="7438548" y="3031104"/>
            <a:ext cx="3384550" cy="58356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32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huán</a:t>
            </a:r>
            <a:r>
              <a:rPr kumimoji="0"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(还给)</a:t>
            </a:r>
          </a:p>
        </p:txBody>
      </p:sp>
      <p:sp>
        <p:nvSpPr>
          <p:cNvPr id="32" name="矩形 31"/>
          <p:cNvSpPr/>
          <p:nvPr/>
        </p:nvSpPr>
        <p:spPr>
          <a:xfrm>
            <a:off x="7438548" y="3815329"/>
            <a:ext cx="2754313" cy="58356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sz="3200" b="0" i="0" u="none" strike="noStrike" kern="1200" cap="none" spc="0" normalizeH="0" baseline="0" noProof="0" dirty="0" err="1">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hái</a:t>
            </a:r>
            <a:r>
              <a:rPr kumimoji="0" sz="3200" b="0" i="0" u="none" strike="noStrike" kern="1200" cap="none" spc="0" normalizeH="0" baseline="0" noProof="0" dirty="0" err="1">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（还要</a:t>
            </a:r>
            <a:r>
              <a:rPr kumimoji="0"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p>
        </p:txBody>
      </p:sp>
      <p:sp>
        <p:nvSpPr>
          <p:cNvPr id="20492" name="TextBox 19"/>
          <p:cNvSpPr txBox="1"/>
          <p:nvPr/>
        </p:nvSpPr>
        <p:spPr>
          <a:xfrm>
            <a:off x="6286341" y="3420598"/>
            <a:ext cx="1152207" cy="768350"/>
          </a:xfrm>
          <a:prstGeom prst="rect">
            <a:avLst/>
          </a:prstGeom>
          <a:noFill/>
          <a:ln w="9525">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还</a:t>
            </a:r>
          </a:p>
        </p:txBody>
      </p:sp>
      <p:sp>
        <p:nvSpPr>
          <p:cNvPr id="61" name="文本占位符 10"/>
          <p:cNvSpPr>
            <a:spLocks noGrp="1"/>
          </p:cNvSpPr>
          <p:nvPr>
            <p:ph type="body" sz="quarter" idx="10"/>
          </p:nvPr>
        </p:nvSpPr>
        <p:spPr>
          <a:xfrm>
            <a:off x="954088" y="320675"/>
            <a:ext cx="2308225" cy="500063"/>
          </a:xfrm>
        </p:spPr>
        <p:txBody>
          <a:bodyPr/>
          <a:lstStyle/>
          <a:p>
            <a:r>
              <a:rPr lang="en-US" altLang="zh-CN" dirty="0"/>
              <a:t>02  </a:t>
            </a:r>
            <a:r>
              <a:rPr lang="zh-CN" altLang="en-US"/>
              <a:t>字词揭秘</a:t>
            </a:r>
          </a:p>
        </p:txBody>
      </p:sp>
      <p:sp>
        <p:nvSpPr>
          <p:cNvPr id="62" name="文本框 61"/>
          <p:cNvSpPr txBox="1"/>
          <p:nvPr/>
        </p:nvSpPr>
        <p:spPr>
          <a:xfrm>
            <a:off x="8243384" y="736756"/>
            <a:ext cx="2424430" cy="890171"/>
          </a:xfrm>
          <a:prstGeom prst="cloudCallout">
            <a:avLst>
              <a:gd name="adj1" fmla="val 41188"/>
              <a:gd name="adj2" fmla="val 66326"/>
            </a:avLst>
          </a:prstGeom>
          <a:solidFill>
            <a:schemeClr val="bg1"/>
          </a:solidFill>
          <a:ln>
            <a:solidFill>
              <a:srgbClr val="F37F1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effectLst/>
                <a:uLnTx/>
                <a:uFillTx/>
                <a:latin typeface="思源黑体 CN Bold" panose="02010600030101010101" pitchFamily="34" charset="-122"/>
                <a:ea typeface="思源黑体 CN Bold" panose="02010600030101010101" pitchFamily="34" charset="-122"/>
                <a:cs typeface="+mn-cs"/>
              </a:rPr>
              <a:t>我会认</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5" grpId="0"/>
      <p:bldP spid="28" grpId="0"/>
      <p:bldP spid="30" grpId="0" bldLvl="0" animBg="1"/>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25"/>
          <p:cNvPicPr>
            <a:picLocks noChangeAspect="1"/>
          </p:cNvPicPr>
          <p:nvPr/>
        </p:nvPicPr>
        <p:blipFill>
          <a:blip r:embed="rId3"/>
          <a:stretch>
            <a:fillRect/>
          </a:stretch>
        </p:blipFill>
        <p:spPr>
          <a:xfrm>
            <a:off x="2278380" y="1524000"/>
            <a:ext cx="7635240" cy="4485640"/>
          </a:xfrm>
          <a:prstGeom prst="rect">
            <a:avLst/>
          </a:prstGeom>
        </p:spPr>
      </p:pic>
      <p:sp>
        <p:nvSpPr>
          <p:cNvPr id="4" name="文本框 3"/>
          <p:cNvSpPr txBox="1"/>
          <p:nvPr/>
        </p:nvSpPr>
        <p:spPr>
          <a:xfrm>
            <a:off x="2578100" y="2586355"/>
            <a:ext cx="7134860" cy="3415030"/>
          </a:xfrm>
          <a:prstGeom prst="rect">
            <a:avLst/>
          </a:prstGeom>
          <a:noFill/>
          <a:ln w="9525">
            <a:no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通知：把事项告诉人知道。</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参加</a:t>
            </a:r>
            <a:r>
              <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加入某种组织或某种活动。</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连忙</a:t>
            </a:r>
            <a:r>
              <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赶紧，急忙。</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道理</a:t>
            </a:r>
            <a:r>
              <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事情或论点的是非得失的根据；理由、情理。</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注意</a:t>
            </a:r>
            <a:r>
              <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把心思、思想放到某一方面。</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准时</a:t>
            </a:r>
            <a:r>
              <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不迟于也不早于规定的时间。</a:t>
            </a:r>
          </a:p>
        </p:txBody>
      </p:sp>
      <p:sp>
        <p:nvSpPr>
          <p:cNvPr id="44" name="文本占位符 10"/>
          <p:cNvSpPr>
            <a:spLocks noGrp="1"/>
          </p:cNvSpPr>
          <p:nvPr>
            <p:ph type="body" sz="quarter" idx="10"/>
          </p:nvPr>
        </p:nvSpPr>
        <p:spPr>
          <a:xfrm>
            <a:off x="954088" y="320675"/>
            <a:ext cx="2308225" cy="500063"/>
          </a:xfrm>
        </p:spPr>
        <p:txBody>
          <a:bodyPr/>
          <a:lstStyle/>
          <a:p>
            <a:r>
              <a:rPr lang="en-US" altLang="zh-CN" dirty="0"/>
              <a:t>02  </a:t>
            </a:r>
            <a:r>
              <a:rPr lang="zh-CN" altLang="en-US"/>
              <a:t>字词揭秘</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Group 47"/>
          <p:cNvGraphicFramePr>
            <a:graphicFrameLocks noGrp="1"/>
          </p:cNvGraphicFramePr>
          <p:nvPr/>
        </p:nvGraphicFramePr>
        <p:xfrm>
          <a:off x="2657172" y="2753748"/>
          <a:ext cx="900113" cy="900113"/>
        </p:xfrm>
        <a:graphic>
          <a:graphicData uri="http://schemas.openxmlformats.org/drawingml/2006/table">
            <a:tbl>
              <a:tblPr/>
              <a:tblGrid>
                <a:gridCol w="446230">
                  <a:extLst>
                    <a:ext uri="{9D8B030D-6E8A-4147-A177-3AD203B41FA5}">
                      <a16:colId xmlns:a16="http://schemas.microsoft.com/office/drawing/2014/main" val="20000"/>
                    </a:ext>
                  </a:extLst>
                </a:gridCol>
                <a:gridCol w="453883">
                  <a:extLst>
                    <a:ext uri="{9D8B030D-6E8A-4147-A177-3AD203B41FA5}">
                      <a16:colId xmlns:a16="http://schemas.microsoft.com/office/drawing/2014/main" val="20001"/>
                    </a:ext>
                  </a:extLst>
                </a:gridCol>
              </a:tblGrid>
              <a:tr h="447941">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45217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34" name="Group 47"/>
          <p:cNvGraphicFramePr>
            <a:graphicFrameLocks noGrp="1"/>
          </p:cNvGraphicFramePr>
          <p:nvPr/>
        </p:nvGraphicFramePr>
        <p:xfrm>
          <a:off x="5298772" y="2753748"/>
          <a:ext cx="900113" cy="900113"/>
        </p:xfrm>
        <a:graphic>
          <a:graphicData uri="http://schemas.openxmlformats.org/drawingml/2006/table">
            <a:tbl>
              <a:tblPr/>
              <a:tblGrid>
                <a:gridCol w="446230">
                  <a:extLst>
                    <a:ext uri="{9D8B030D-6E8A-4147-A177-3AD203B41FA5}">
                      <a16:colId xmlns:a16="http://schemas.microsoft.com/office/drawing/2014/main" val="20000"/>
                    </a:ext>
                  </a:extLst>
                </a:gridCol>
                <a:gridCol w="453883">
                  <a:extLst>
                    <a:ext uri="{9D8B030D-6E8A-4147-A177-3AD203B41FA5}">
                      <a16:colId xmlns:a16="http://schemas.microsoft.com/office/drawing/2014/main" val="20001"/>
                    </a:ext>
                  </a:extLst>
                </a:gridCol>
              </a:tblGrid>
              <a:tr h="447941">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0"/>
                  </a:ext>
                </a:extLst>
              </a:tr>
              <a:tr h="45217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35" name="Group 47"/>
          <p:cNvGraphicFramePr>
            <a:graphicFrameLocks noGrp="1"/>
          </p:cNvGraphicFramePr>
          <p:nvPr/>
        </p:nvGraphicFramePr>
        <p:xfrm>
          <a:off x="8184847" y="2753748"/>
          <a:ext cx="900113" cy="900113"/>
        </p:xfrm>
        <a:graphic>
          <a:graphicData uri="http://schemas.openxmlformats.org/drawingml/2006/table">
            <a:tbl>
              <a:tblPr/>
              <a:tblGrid>
                <a:gridCol w="446230">
                  <a:extLst>
                    <a:ext uri="{9D8B030D-6E8A-4147-A177-3AD203B41FA5}">
                      <a16:colId xmlns:a16="http://schemas.microsoft.com/office/drawing/2014/main" val="20000"/>
                    </a:ext>
                  </a:extLst>
                </a:gridCol>
                <a:gridCol w="453883">
                  <a:extLst>
                    <a:ext uri="{9D8B030D-6E8A-4147-A177-3AD203B41FA5}">
                      <a16:colId xmlns:a16="http://schemas.microsoft.com/office/drawing/2014/main" val="20001"/>
                    </a:ext>
                  </a:extLst>
                </a:gridCol>
              </a:tblGrid>
              <a:tr h="447941">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45217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39" name="Group 47"/>
          <p:cNvGraphicFramePr>
            <a:graphicFrameLocks noGrp="1"/>
          </p:cNvGraphicFramePr>
          <p:nvPr/>
        </p:nvGraphicFramePr>
        <p:xfrm>
          <a:off x="2648282" y="4383158"/>
          <a:ext cx="898525" cy="900113"/>
        </p:xfrm>
        <a:graphic>
          <a:graphicData uri="http://schemas.openxmlformats.org/drawingml/2006/table">
            <a:tbl>
              <a:tblPr/>
              <a:tblGrid>
                <a:gridCol w="445443">
                  <a:extLst>
                    <a:ext uri="{9D8B030D-6E8A-4147-A177-3AD203B41FA5}">
                      <a16:colId xmlns:a16="http://schemas.microsoft.com/office/drawing/2014/main" val="20000"/>
                    </a:ext>
                  </a:extLst>
                </a:gridCol>
                <a:gridCol w="453082">
                  <a:extLst>
                    <a:ext uri="{9D8B030D-6E8A-4147-A177-3AD203B41FA5}">
                      <a16:colId xmlns:a16="http://schemas.microsoft.com/office/drawing/2014/main" val="20001"/>
                    </a:ext>
                  </a:extLst>
                </a:gridCol>
              </a:tblGrid>
              <a:tr h="447941">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299" marR="91299"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299" marR="91299"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45217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299" marR="91299"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299" marR="91299"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40" name="Group 47"/>
          <p:cNvGraphicFramePr>
            <a:graphicFrameLocks noGrp="1"/>
          </p:cNvGraphicFramePr>
          <p:nvPr/>
        </p:nvGraphicFramePr>
        <p:xfrm>
          <a:off x="5290200" y="4371728"/>
          <a:ext cx="898525" cy="900113"/>
        </p:xfrm>
        <a:graphic>
          <a:graphicData uri="http://schemas.openxmlformats.org/drawingml/2006/table">
            <a:tbl>
              <a:tblPr/>
              <a:tblGrid>
                <a:gridCol w="445443">
                  <a:extLst>
                    <a:ext uri="{9D8B030D-6E8A-4147-A177-3AD203B41FA5}">
                      <a16:colId xmlns:a16="http://schemas.microsoft.com/office/drawing/2014/main" val="20000"/>
                    </a:ext>
                  </a:extLst>
                </a:gridCol>
                <a:gridCol w="453082">
                  <a:extLst>
                    <a:ext uri="{9D8B030D-6E8A-4147-A177-3AD203B41FA5}">
                      <a16:colId xmlns:a16="http://schemas.microsoft.com/office/drawing/2014/main" val="20001"/>
                    </a:ext>
                  </a:extLst>
                </a:gridCol>
              </a:tblGrid>
              <a:tr h="447941">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299" marR="91299"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299" marR="91299"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0"/>
                  </a:ext>
                </a:extLst>
              </a:tr>
              <a:tr h="45217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299" marR="91299"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299" marR="91299"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41" name="Group 47"/>
          <p:cNvGraphicFramePr>
            <a:graphicFrameLocks noGrp="1"/>
          </p:cNvGraphicFramePr>
          <p:nvPr/>
        </p:nvGraphicFramePr>
        <p:xfrm>
          <a:off x="8195325" y="4366648"/>
          <a:ext cx="900112" cy="900113"/>
        </p:xfrm>
        <a:graphic>
          <a:graphicData uri="http://schemas.openxmlformats.org/drawingml/2006/table">
            <a:tbl>
              <a:tblPr/>
              <a:tblGrid>
                <a:gridCol w="446230">
                  <a:extLst>
                    <a:ext uri="{9D8B030D-6E8A-4147-A177-3AD203B41FA5}">
                      <a16:colId xmlns:a16="http://schemas.microsoft.com/office/drawing/2014/main" val="20000"/>
                    </a:ext>
                  </a:extLst>
                </a:gridCol>
                <a:gridCol w="453882">
                  <a:extLst>
                    <a:ext uri="{9D8B030D-6E8A-4147-A177-3AD203B41FA5}">
                      <a16:colId xmlns:a16="http://schemas.microsoft.com/office/drawing/2014/main" val="20001"/>
                    </a:ext>
                  </a:extLst>
                </a:gridCol>
              </a:tblGrid>
              <a:tr h="447941">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45217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
        <p:nvSpPr>
          <p:cNvPr id="45" name="矩形 44">
            <a:hlinkClick r:id="rId3" action="ppaction://hlinksldjump"/>
          </p:cNvPr>
          <p:cNvSpPr/>
          <p:nvPr/>
        </p:nvSpPr>
        <p:spPr>
          <a:xfrm>
            <a:off x="2666683" y="2760761"/>
            <a:ext cx="871855" cy="9220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a:solidFill>
                    <a:prstClr val="white"/>
                  </a:solidFill>
                </a:ln>
                <a:solidFill>
                  <a:srgbClr val="C00000"/>
                </a:solidFill>
                <a:effectLst/>
                <a:uLnTx/>
                <a:uFillTx/>
                <a:latin typeface="思源黑体 CN Bold" panose="02010600030101010101" pitchFamily="34" charset="-122"/>
                <a:ea typeface="思源黑体 CN Bold" panose="02010600030101010101" pitchFamily="34" charset="-122"/>
                <a:cs typeface="+mn-cs"/>
              </a:rPr>
              <a:t>要</a:t>
            </a:r>
          </a:p>
        </p:txBody>
      </p:sp>
      <p:sp>
        <p:nvSpPr>
          <p:cNvPr id="46" name="矩形 45">
            <a:hlinkClick r:id="rId4" action="ppaction://hlinksldjump"/>
          </p:cNvPr>
          <p:cNvSpPr/>
          <p:nvPr/>
        </p:nvSpPr>
        <p:spPr>
          <a:xfrm>
            <a:off x="5312872" y="2758805"/>
            <a:ext cx="871855" cy="9220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a:solidFill>
                    <a:prstClr val="white"/>
                  </a:solidFill>
                </a:ln>
                <a:solidFill>
                  <a:srgbClr val="C00000"/>
                </a:solidFill>
                <a:effectLst/>
                <a:uLnTx/>
                <a:uFillTx/>
                <a:latin typeface="思源黑体 CN Bold" panose="02010600030101010101" pitchFamily="34" charset="-122"/>
                <a:ea typeface="思源黑体 CN Bold" panose="02010600030101010101" pitchFamily="34" charset="-122"/>
                <a:cs typeface="+mn-cs"/>
              </a:rPr>
              <a:t>连</a:t>
            </a:r>
          </a:p>
        </p:txBody>
      </p:sp>
      <p:sp>
        <p:nvSpPr>
          <p:cNvPr id="47" name="矩形 46">
            <a:hlinkClick r:id="rId3" action="ppaction://hlinksldjump"/>
          </p:cNvPr>
          <p:cNvSpPr/>
          <p:nvPr/>
        </p:nvSpPr>
        <p:spPr>
          <a:xfrm>
            <a:off x="8195007" y="2758805"/>
            <a:ext cx="871855" cy="9220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a:solidFill>
                    <a:prstClr val="white"/>
                  </a:solidFill>
                </a:ln>
                <a:solidFill>
                  <a:srgbClr val="C00000"/>
                </a:solidFill>
                <a:effectLst/>
                <a:uLnTx/>
                <a:uFillTx/>
                <a:latin typeface="思源黑体 CN Bold" panose="02010600030101010101" pitchFamily="34" charset="-122"/>
                <a:ea typeface="思源黑体 CN Bold" panose="02010600030101010101" pitchFamily="34" charset="-122"/>
                <a:cs typeface="+mn-cs"/>
              </a:rPr>
              <a:t>百</a:t>
            </a:r>
          </a:p>
        </p:txBody>
      </p:sp>
      <p:sp>
        <p:nvSpPr>
          <p:cNvPr id="51" name="矩形 50">
            <a:hlinkClick r:id="" action="ppaction://noaction"/>
          </p:cNvPr>
          <p:cNvSpPr/>
          <p:nvPr/>
        </p:nvSpPr>
        <p:spPr>
          <a:xfrm>
            <a:off x="2657095" y="4388216"/>
            <a:ext cx="871855" cy="9220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a:solidFill>
                    <a:prstClr val="white"/>
                  </a:solidFill>
                </a:ln>
                <a:solidFill>
                  <a:srgbClr val="C00000"/>
                </a:solidFill>
                <a:effectLst/>
                <a:uLnTx/>
                <a:uFillTx/>
                <a:latin typeface="思源黑体 CN Bold" panose="02010600030101010101" pitchFamily="34" charset="-122"/>
                <a:ea typeface="思源黑体 CN Bold" panose="02010600030101010101" pitchFamily="34" charset="-122"/>
                <a:cs typeface="+mn-cs"/>
              </a:rPr>
              <a:t>还</a:t>
            </a:r>
          </a:p>
        </p:txBody>
      </p:sp>
      <p:sp>
        <p:nvSpPr>
          <p:cNvPr id="52" name="矩形 51">
            <a:hlinkClick r:id="" action="ppaction://noaction"/>
          </p:cNvPr>
          <p:cNvSpPr/>
          <p:nvPr/>
        </p:nvSpPr>
        <p:spPr>
          <a:xfrm>
            <a:off x="5295646" y="4369683"/>
            <a:ext cx="871855" cy="9220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a:solidFill>
                    <a:prstClr val="white"/>
                  </a:solidFill>
                </a:ln>
                <a:solidFill>
                  <a:srgbClr val="C00000"/>
                </a:solidFill>
                <a:effectLst/>
                <a:uLnTx/>
                <a:uFillTx/>
                <a:latin typeface="思源黑体 CN Bold" panose="02010600030101010101" pitchFamily="34" charset="-122"/>
                <a:ea typeface="思源黑体 CN Bold" panose="02010600030101010101" pitchFamily="34" charset="-122"/>
                <a:cs typeface="+mn-cs"/>
              </a:rPr>
              <a:t>舌</a:t>
            </a:r>
          </a:p>
        </p:txBody>
      </p:sp>
      <p:sp>
        <p:nvSpPr>
          <p:cNvPr id="53" name="矩形 52">
            <a:hlinkClick r:id="" action="ppaction://noaction"/>
          </p:cNvPr>
          <p:cNvSpPr/>
          <p:nvPr/>
        </p:nvSpPr>
        <p:spPr>
          <a:xfrm>
            <a:off x="8205791" y="4376075"/>
            <a:ext cx="871855" cy="9220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a:solidFill>
                    <a:prstClr val="white"/>
                  </a:solidFill>
                </a:ln>
                <a:solidFill>
                  <a:srgbClr val="C00000"/>
                </a:solidFill>
                <a:effectLst/>
                <a:uLnTx/>
                <a:uFillTx/>
                <a:latin typeface="思源黑体 CN Bold" panose="02010600030101010101" pitchFamily="34" charset="-122"/>
                <a:ea typeface="思源黑体 CN Bold" panose="02010600030101010101" pitchFamily="34" charset="-122"/>
                <a:cs typeface="+mn-cs"/>
              </a:rPr>
              <a:t>点</a:t>
            </a:r>
          </a:p>
        </p:txBody>
      </p:sp>
      <p:sp>
        <p:nvSpPr>
          <p:cNvPr id="57" name="文本占位符 10"/>
          <p:cNvSpPr>
            <a:spLocks noGrp="1"/>
          </p:cNvSpPr>
          <p:nvPr>
            <p:ph type="body" sz="quarter" idx="10"/>
          </p:nvPr>
        </p:nvSpPr>
        <p:spPr>
          <a:xfrm>
            <a:off x="954088" y="320675"/>
            <a:ext cx="2308225" cy="500063"/>
          </a:xfrm>
        </p:spPr>
        <p:txBody>
          <a:bodyPr/>
          <a:lstStyle/>
          <a:p>
            <a:r>
              <a:rPr lang="en-US" altLang="zh-CN" dirty="0"/>
              <a:t>02  </a:t>
            </a:r>
            <a:r>
              <a:rPr lang="zh-CN" altLang="en-US"/>
              <a:t>字词揭秘</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5"/>
                                        </p:tgtEl>
                                        <p:attrNameLst>
                                          <p:attrName>style.color</p:attrName>
                                        </p:attrNameLst>
                                      </p:cBhvr>
                                      <p:to>
                                        <p:clrVal>
                                          <a:schemeClr val="tx1"/>
                                        </p:clrVal>
                                      </p:to>
                                    </p:set>
                                    <p:set>
                                      <p:cBhvr>
                                        <p:cTn id="7" dur="500" fill="hold"/>
                                        <p:tgtEl>
                                          <p:spTgt spid="45"/>
                                        </p:tgtEl>
                                        <p:attrNameLst>
                                          <p:attrName>fillcolor</p:attrName>
                                        </p:attrNameLst>
                                      </p:cBhvr>
                                      <p:to>
                                        <p:clrVal>
                                          <a:schemeClr val="tx1"/>
                                        </p:clrVal>
                                      </p:to>
                                    </p:set>
                                    <p:set>
                                      <p:cBhvr>
                                        <p:cTn id="8" dur="500" fill="hold"/>
                                        <p:tgtEl>
                                          <p:spTgt spid="45"/>
                                        </p:tgtEl>
                                        <p:attrNameLst>
                                          <p:attrName>fill.type</p:attrName>
                                        </p:attrNameLst>
                                      </p:cBhvr>
                                      <p:to>
                                        <p:strVal val="solid"/>
                                      </p:to>
                                    </p:set>
                                  </p:childTnLst>
                                </p:cTn>
                              </p:par>
                            </p:childTnLst>
                          </p:cTn>
                        </p:par>
                      </p:childTnLst>
                    </p:cTn>
                  </p:par>
                </p:childTnLst>
              </p:cTn>
              <p:nextCondLst>
                <p:cond evt="onClick" delay="0">
                  <p:tgtEl>
                    <p:spTgt spid="45"/>
                  </p:tgtEl>
                </p:cond>
              </p:nextCondLst>
            </p:seq>
            <p:seq concurrent="1" nextAc="seek">
              <p:cTn id="9" restart="whenNotActive" fill="hold" evtFilter="cancelBubble" nodeType="interactiveSeq">
                <p:stCondLst>
                  <p:cond evt="onClick" delay="0">
                    <p:tgtEl>
                      <p:spTgt spid="46"/>
                    </p:tgtEl>
                  </p:cond>
                </p:stCondLst>
                <p:endSync evt="end" delay="0">
                  <p:rtn val="all"/>
                </p:endSync>
                <p:childTnLst>
                  <p:par>
                    <p:cTn id="10" fill="hold">
                      <p:stCondLst>
                        <p:cond delay="0"/>
                      </p:stCondLst>
                      <p:childTnLst>
                        <p:par>
                          <p:cTn id="11" fill="hold">
                            <p:stCondLst>
                              <p:cond delay="0"/>
                            </p:stCondLst>
                            <p:childTnLst>
                              <p:par>
                                <p:cTn id="12" presetID="16" presetClass="emph" presetSubtype="0" fill="hold" grpId="0" nodeType="clickEffect">
                                  <p:stCondLst>
                                    <p:cond delay="0"/>
                                  </p:stCondLst>
                                  <p:iterate type="lt">
                                    <p:tmPct val="4000"/>
                                  </p:iterate>
                                  <p:childTnLst>
                                    <p:set>
                                      <p:cBhvr override="childStyle">
                                        <p:cTn id="13" dur="500" fill="hold"/>
                                        <p:tgtEl>
                                          <p:spTgt spid="46"/>
                                        </p:tgtEl>
                                        <p:attrNameLst>
                                          <p:attrName>style.color</p:attrName>
                                        </p:attrNameLst>
                                      </p:cBhvr>
                                      <p:to>
                                        <p:clrVal>
                                          <a:schemeClr val="tx1"/>
                                        </p:clrVal>
                                      </p:to>
                                    </p:set>
                                    <p:set>
                                      <p:cBhvr>
                                        <p:cTn id="14" dur="500" fill="hold"/>
                                        <p:tgtEl>
                                          <p:spTgt spid="46"/>
                                        </p:tgtEl>
                                        <p:attrNameLst>
                                          <p:attrName>fillcolor</p:attrName>
                                        </p:attrNameLst>
                                      </p:cBhvr>
                                      <p:to>
                                        <p:clrVal>
                                          <a:schemeClr val="tx1"/>
                                        </p:clrVal>
                                      </p:to>
                                    </p:set>
                                    <p:set>
                                      <p:cBhvr>
                                        <p:cTn id="15" dur="500" fill="hold"/>
                                        <p:tgtEl>
                                          <p:spTgt spid="46"/>
                                        </p:tgtEl>
                                        <p:attrNameLst>
                                          <p:attrName>fill.type</p:attrName>
                                        </p:attrNameLst>
                                      </p:cBhvr>
                                      <p:to>
                                        <p:strVal val="solid"/>
                                      </p:to>
                                    </p:set>
                                  </p:childTnLst>
                                </p:cTn>
                              </p:par>
                            </p:childTnLst>
                          </p:cTn>
                        </p:par>
                      </p:childTnLst>
                    </p:cTn>
                  </p:par>
                </p:childTnLst>
              </p:cTn>
              <p:nextCondLst>
                <p:cond evt="onClick" delay="0">
                  <p:tgtEl>
                    <p:spTgt spid="46"/>
                  </p:tgtEl>
                </p:cond>
              </p:nextCondLst>
            </p:seq>
            <p:seq concurrent="1" nextAc="seek">
              <p:cTn id="16" restart="whenNotActive" fill="hold" evtFilter="cancelBubble" nodeType="interactiveSeq">
                <p:stCondLst>
                  <p:cond evt="onClick" delay="0">
                    <p:tgtEl>
                      <p:spTgt spid="47"/>
                    </p:tgtEl>
                  </p:cond>
                </p:stCondLst>
                <p:endSync evt="end" delay="0">
                  <p:rtn val="all"/>
                </p:endSync>
                <p:childTnLst>
                  <p:par>
                    <p:cTn id="17" fill="hold">
                      <p:stCondLst>
                        <p:cond delay="0"/>
                      </p:stCondLst>
                      <p:childTnLst>
                        <p:par>
                          <p:cTn id="18" fill="hold">
                            <p:stCondLst>
                              <p:cond delay="0"/>
                            </p:stCondLst>
                            <p:childTnLst>
                              <p:par>
                                <p:cTn id="19" presetID="16" presetClass="emph" presetSubtype="0" fill="hold" grpId="0" nodeType="clickEffect">
                                  <p:stCondLst>
                                    <p:cond delay="0"/>
                                  </p:stCondLst>
                                  <p:iterate type="lt">
                                    <p:tmPct val="4000"/>
                                  </p:iterate>
                                  <p:childTnLst>
                                    <p:set>
                                      <p:cBhvr override="childStyle">
                                        <p:cTn id="20" dur="500" fill="hold"/>
                                        <p:tgtEl>
                                          <p:spTgt spid="47"/>
                                        </p:tgtEl>
                                        <p:attrNameLst>
                                          <p:attrName>style.color</p:attrName>
                                        </p:attrNameLst>
                                      </p:cBhvr>
                                      <p:to>
                                        <p:clrVal>
                                          <a:schemeClr val="tx1"/>
                                        </p:clrVal>
                                      </p:to>
                                    </p:set>
                                    <p:set>
                                      <p:cBhvr>
                                        <p:cTn id="21" dur="500" fill="hold"/>
                                        <p:tgtEl>
                                          <p:spTgt spid="47"/>
                                        </p:tgtEl>
                                        <p:attrNameLst>
                                          <p:attrName>fillcolor</p:attrName>
                                        </p:attrNameLst>
                                      </p:cBhvr>
                                      <p:to>
                                        <p:clrVal>
                                          <a:schemeClr val="tx1"/>
                                        </p:clrVal>
                                      </p:to>
                                    </p:set>
                                    <p:set>
                                      <p:cBhvr>
                                        <p:cTn id="22" dur="500" fill="hold"/>
                                        <p:tgtEl>
                                          <p:spTgt spid="47"/>
                                        </p:tgtEl>
                                        <p:attrNameLst>
                                          <p:attrName>fill.type</p:attrName>
                                        </p:attrNameLst>
                                      </p:cBhvr>
                                      <p:to>
                                        <p:strVal val="solid"/>
                                      </p:to>
                                    </p:set>
                                  </p:childTnLst>
                                </p:cTn>
                              </p:par>
                            </p:childTnLst>
                          </p:cTn>
                        </p:par>
                      </p:childTnLst>
                    </p:cTn>
                  </p:par>
                </p:childTnLst>
              </p:cTn>
              <p:nextCondLst>
                <p:cond evt="onClick" delay="0">
                  <p:tgtEl>
                    <p:spTgt spid="47"/>
                  </p:tgtEl>
                </p:cond>
              </p:nextCondLst>
            </p:seq>
            <p:seq concurrent="1" nextAc="seek">
              <p:cTn id="23" restart="whenNotActive" fill="hold" evtFilter="cancelBubble" nodeType="interactiveSeq">
                <p:stCondLst>
                  <p:cond evt="onClick" delay="0">
                    <p:tgtEl>
                      <p:spTgt spid="51"/>
                    </p:tgtEl>
                  </p:cond>
                </p:stCondLst>
                <p:endSync evt="end" delay="0">
                  <p:rtn val="all"/>
                </p:endSync>
                <p:childTnLst>
                  <p:par>
                    <p:cTn id="24" fill="hold">
                      <p:stCondLst>
                        <p:cond delay="0"/>
                      </p:stCondLst>
                      <p:childTnLst>
                        <p:par>
                          <p:cTn id="25" fill="hold">
                            <p:stCondLst>
                              <p:cond delay="0"/>
                            </p:stCondLst>
                            <p:childTnLst>
                              <p:par>
                                <p:cTn id="26" presetID="16" presetClass="emph" presetSubtype="0" fill="hold" grpId="0" nodeType="clickEffect">
                                  <p:stCondLst>
                                    <p:cond delay="0"/>
                                  </p:stCondLst>
                                  <p:iterate type="lt">
                                    <p:tmPct val="4000"/>
                                  </p:iterate>
                                  <p:childTnLst>
                                    <p:set>
                                      <p:cBhvr override="childStyle">
                                        <p:cTn id="27" dur="500" fill="hold"/>
                                        <p:tgtEl>
                                          <p:spTgt spid="51"/>
                                        </p:tgtEl>
                                        <p:attrNameLst>
                                          <p:attrName>style.color</p:attrName>
                                        </p:attrNameLst>
                                      </p:cBhvr>
                                      <p:to>
                                        <p:clrVal>
                                          <a:schemeClr val="tx1"/>
                                        </p:clrVal>
                                      </p:to>
                                    </p:set>
                                    <p:set>
                                      <p:cBhvr>
                                        <p:cTn id="28" dur="500" fill="hold"/>
                                        <p:tgtEl>
                                          <p:spTgt spid="51"/>
                                        </p:tgtEl>
                                        <p:attrNameLst>
                                          <p:attrName>fillcolor</p:attrName>
                                        </p:attrNameLst>
                                      </p:cBhvr>
                                      <p:to>
                                        <p:clrVal>
                                          <a:schemeClr val="tx1"/>
                                        </p:clrVal>
                                      </p:to>
                                    </p:set>
                                    <p:set>
                                      <p:cBhvr>
                                        <p:cTn id="29" dur="500" fill="hold"/>
                                        <p:tgtEl>
                                          <p:spTgt spid="51"/>
                                        </p:tgtEl>
                                        <p:attrNameLst>
                                          <p:attrName>fill.type</p:attrName>
                                        </p:attrNameLst>
                                      </p:cBhvr>
                                      <p:to>
                                        <p:strVal val="solid"/>
                                      </p:to>
                                    </p:set>
                                  </p:childTnLst>
                                </p:cTn>
                              </p:par>
                            </p:childTnLst>
                          </p:cTn>
                        </p:par>
                      </p:childTnLst>
                    </p:cTn>
                  </p:par>
                </p:childTnLst>
              </p:cTn>
              <p:nextCondLst>
                <p:cond evt="onClick" delay="0">
                  <p:tgtEl>
                    <p:spTgt spid="51"/>
                  </p:tgtEl>
                </p:cond>
              </p:nextCondLst>
            </p:seq>
            <p:seq concurrent="1" nextAc="seek">
              <p:cTn id="30" restart="whenNotActive" fill="hold" evtFilter="cancelBubble" nodeType="interactiveSeq">
                <p:stCondLst>
                  <p:cond evt="onClick" delay="0">
                    <p:tgtEl>
                      <p:spTgt spid="52"/>
                    </p:tgtEl>
                  </p:cond>
                </p:stCondLst>
                <p:endSync evt="end" delay="0">
                  <p:rtn val="all"/>
                </p:endSync>
                <p:childTnLst>
                  <p:par>
                    <p:cTn id="31" fill="hold">
                      <p:stCondLst>
                        <p:cond delay="0"/>
                      </p:stCondLst>
                      <p:childTnLst>
                        <p:par>
                          <p:cTn id="32" fill="hold">
                            <p:stCondLst>
                              <p:cond delay="0"/>
                            </p:stCondLst>
                            <p:childTnLst>
                              <p:par>
                                <p:cTn id="33" presetID="16" presetClass="emph" presetSubtype="0" fill="hold" grpId="0" nodeType="clickEffect">
                                  <p:stCondLst>
                                    <p:cond delay="0"/>
                                  </p:stCondLst>
                                  <p:iterate type="lt">
                                    <p:tmPct val="4000"/>
                                  </p:iterate>
                                  <p:childTnLst>
                                    <p:set>
                                      <p:cBhvr override="childStyle">
                                        <p:cTn id="34" dur="500" fill="hold"/>
                                        <p:tgtEl>
                                          <p:spTgt spid="52"/>
                                        </p:tgtEl>
                                        <p:attrNameLst>
                                          <p:attrName>style.color</p:attrName>
                                        </p:attrNameLst>
                                      </p:cBhvr>
                                      <p:to>
                                        <p:clrVal>
                                          <a:schemeClr val="tx1"/>
                                        </p:clrVal>
                                      </p:to>
                                    </p:set>
                                    <p:set>
                                      <p:cBhvr>
                                        <p:cTn id="35" dur="500" fill="hold"/>
                                        <p:tgtEl>
                                          <p:spTgt spid="52"/>
                                        </p:tgtEl>
                                        <p:attrNameLst>
                                          <p:attrName>fillcolor</p:attrName>
                                        </p:attrNameLst>
                                      </p:cBhvr>
                                      <p:to>
                                        <p:clrVal>
                                          <a:schemeClr val="tx1"/>
                                        </p:clrVal>
                                      </p:to>
                                    </p:set>
                                    <p:set>
                                      <p:cBhvr>
                                        <p:cTn id="36" dur="500" fill="hold"/>
                                        <p:tgtEl>
                                          <p:spTgt spid="52"/>
                                        </p:tgtEl>
                                        <p:attrNameLst>
                                          <p:attrName>fill.type</p:attrName>
                                        </p:attrNameLst>
                                      </p:cBhvr>
                                      <p:to>
                                        <p:strVal val="solid"/>
                                      </p:to>
                                    </p:set>
                                  </p:childTnLst>
                                </p:cTn>
                              </p:par>
                            </p:childTnLst>
                          </p:cTn>
                        </p:par>
                      </p:childTnLst>
                    </p:cTn>
                  </p:par>
                </p:childTnLst>
              </p:cTn>
              <p:nextCondLst>
                <p:cond evt="onClick" delay="0">
                  <p:tgtEl>
                    <p:spTgt spid="52"/>
                  </p:tgtEl>
                </p:cond>
              </p:nextCondLst>
            </p:seq>
            <p:seq concurrent="1" nextAc="seek">
              <p:cTn id="37" restart="whenNotActive" fill="hold" evtFilter="cancelBubble" nodeType="interactiveSeq">
                <p:stCondLst>
                  <p:cond evt="onClick" delay="0">
                    <p:tgtEl>
                      <p:spTgt spid="53"/>
                    </p:tgtEl>
                  </p:cond>
                </p:stCondLst>
                <p:endSync evt="end" delay="0">
                  <p:rtn val="all"/>
                </p:endSync>
                <p:childTnLst>
                  <p:par>
                    <p:cTn id="38" fill="hold">
                      <p:stCondLst>
                        <p:cond delay="0"/>
                      </p:stCondLst>
                      <p:childTnLst>
                        <p:par>
                          <p:cTn id="39" fill="hold">
                            <p:stCondLst>
                              <p:cond delay="0"/>
                            </p:stCondLst>
                            <p:childTnLst>
                              <p:par>
                                <p:cTn id="40" presetID="16" presetClass="emph" presetSubtype="0" fill="hold" grpId="0" nodeType="clickEffect">
                                  <p:stCondLst>
                                    <p:cond delay="0"/>
                                  </p:stCondLst>
                                  <p:iterate type="lt">
                                    <p:tmPct val="4000"/>
                                  </p:iterate>
                                  <p:childTnLst>
                                    <p:set>
                                      <p:cBhvr override="childStyle">
                                        <p:cTn id="41" dur="500" fill="hold"/>
                                        <p:tgtEl>
                                          <p:spTgt spid="53"/>
                                        </p:tgtEl>
                                        <p:attrNameLst>
                                          <p:attrName>style.color</p:attrName>
                                        </p:attrNameLst>
                                      </p:cBhvr>
                                      <p:to>
                                        <p:clrVal>
                                          <a:schemeClr val="tx1"/>
                                        </p:clrVal>
                                      </p:to>
                                    </p:set>
                                    <p:set>
                                      <p:cBhvr>
                                        <p:cTn id="42" dur="500" fill="hold"/>
                                        <p:tgtEl>
                                          <p:spTgt spid="53"/>
                                        </p:tgtEl>
                                        <p:attrNameLst>
                                          <p:attrName>fillcolor</p:attrName>
                                        </p:attrNameLst>
                                      </p:cBhvr>
                                      <p:to>
                                        <p:clrVal>
                                          <a:schemeClr val="tx1"/>
                                        </p:clrVal>
                                      </p:to>
                                    </p:set>
                                    <p:set>
                                      <p:cBhvr>
                                        <p:cTn id="43" dur="500" fill="hold"/>
                                        <p:tgtEl>
                                          <p:spTgt spid="53"/>
                                        </p:tgtEl>
                                        <p:attrNameLst>
                                          <p:attrName>fill.type</p:attrName>
                                        </p:attrNameLst>
                                      </p:cBhvr>
                                      <p:to>
                                        <p:strVal val="solid"/>
                                      </p:to>
                                    </p:set>
                                  </p:childTnLst>
                                </p:cTn>
                              </p:par>
                            </p:childTnLst>
                          </p:cTn>
                        </p:par>
                      </p:childTnLst>
                    </p:cTn>
                  </p:par>
                </p:childTnLst>
              </p:cTn>
              <p:nextCondLst>
                <p:cond evt="onClick" delay="0">
                  <p:tgtEl>
                    <p:spTgt spid="53"/>
                  </p:tgtEl>
                </p:cond>
              </p:nextCondLst>
            </p:seq>
          </p:childTnLst>
        </p:cTn>
      </p:par>
    </p:tnLst>
    <p:bldLst>
      <p:bldP spid="45" grpId="0"/>
      <p:bldP spid="46" grpId="0"/>
      <p:bldP spid="47" grpId="0"/>
      <p:bldP spid="51" grpId="0"/>
      <p:bldP spid="52" grpId="0"/>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38"/>
          <p:cNvSpPr txBox="1"/>
          <p:nvPr/>
        </p:nvSpPr>
        <p:spPr>
          <a:xfrm>
            <a:off x="9267825" y="1819204"/>
            <a:ext cx="1386205" cy="583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汉语拼音" panose="020B0604020202020204" pitchFamily="34" charset="0"/>
                <a:sym typeface="+mn-ea"/>
              </a:rPr>
              <a:t>yào</a:t>
            </a:r>
          </a:p>
        </p:txBody>
      </p:sp>
      <p:sp>
        <p:nvSpPr>
          <p:cNvPr id="11" name="文本框 10"/>
          <p:cNvSpPr txBox="1"/>
          <p:nvPr/>
        </p:nvSpPr>
        <p:spPr>
          <a:xfrm>
            <a:off x="4732655" y="2661849"/>
            <a:ext cx="2127885" cy="286131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结构：</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部首：</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组词：</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造句：</a:t>
            </a: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0070C0"/>
              </a:solidFill>
              <a:effectLst/>
              <a:uLnTx/>
              <a:uFillTx/>
              <a:latin typeface="思源黑体 CN Bold" panose="02010600030101010101" pitchFamily="34" charset="-122"/>
              <a:ea typeface="思源黑体 CN Bold" panose="02010600030101010101" pitchFamily="34" charset="-122"/>
              <a:cs typeface="+mn-cs"/>
            </a:endParaRPr>
          </a:p>
        </p:txBody>
      </p:sp>
      <p:sp>
        <p:nvSpPr>
          <p:cNvPr id="14" name="文本框 13"/>
          <p:cNvSpPr txBox="1"/>
          <p:nvPr/>
        </p:nvSpPr>
        <p:spPr>
          <a:xfrm>
            <a:off x="5808345" y="2661849"/>
            <a:ext cx="5909310" cy="2306955"/>
          </a:xfrm>
          <a:prstGeom prst="rect">
            <a:avLst/>
          </a:prstGeom>
          <a:noFill/>
        </p:spPr>
        <p:txBody>
          <a:bodyPr wrap="square" rtlCol="0" anchor="t">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上下</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覀</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重要   主要</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这是一件非常重要的事情。</a:t>
            </a:r>
          </a:p>
        </p:txBody>
      </p:sp>
      <p:graphicFrame>
        <p:nvGraphicFramePr>
          <p:cNvPr id="41" name="Group 47"/>
          <p:cNvGraphicFramePr>
            <a:graphicFrameLocks noGrp="1"/>
          </p:cNvGraphicFramePr>
          <p:nvPr/>
        </p:nvGraphicFramePr>
        <p:xfrm>
          <a:off x="9149095" y="2528887"/>
          <a:ext cx="900112" cy="900113"/>
        </p:xfrm>
        <a:graphic>
          <a:graphicData uri="http://schemas.openxmlformats.org/drawingml/2006/table">
            <a:tbl>
              <a:tblPr/>
              <a:tblGrid>
                <a:gridCol w="446230">
                  <a:extLst>
                    <a:ext uri="{9D8B030D-6E8A-4147-A177-3AD203B41FA5}">
                      <a16:colId xmlns:a16="http://schemas.microsoft.com/office/drawing/2014/main" val="20000"/>
                    </a:ext>
                  </a:extLst>
                </a:gridCol>
                <a:gridCol w="453882">
                  <a:extLst>
                    <a:ext uri="{9D8B030D-6E8A-4147-A177-3AD203B41FA5}">
                      <a16:colId xmlns:a16="http://schemas.microsoft.com/office/drawing/2014/main" val="20001"/>
                    </a:ext>
                  </a:extLst>
                </a:gridCol>
              </a:tblGrid>
              <a:tr h="447941">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45217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
        <p:nvSpPr>
          <p:cNvPr id="53" name="矩形 52">
            <a:hlinkClick r:id="" action="ppaction://noaction"/>
          </p:cNvPr>
          <p:cNvSpPr/>
          <p:nvPr/>
        </p:nvSpPr>
        <p:spPr>
          <a:xfrm>
            <a:off x="9159561" y="2538314"/>
            <a:ext cx="871855" cy="9220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a:solidFill>
                    <a:prstClr val="white"/>
                  </a:solidFill>
                </a:ln>
                <a:solidFill>
                  <a:srgbClr val="C00000"/>
                </a:solidFill>
                <a:effectLst/>
                <a:uLnTx/>
                <a:uFillTx/>
                <a:latin typeface="思源黑体 CN Bold" panose="02010600030101010101" pitchFamily="34" charset="-122"/>
                <a:ea typeface="思源黑体 CN Bold" panose="02010600030101010101" pitchFamily="34" charset="-122"/>
                <a:cs typeface="+mn-cs"/>
              </a:rPr>
              <a:t>要</a:t>
            </a:r>
          </a:p>
        </p:txBody>
      </p:sp>
      <p:pic>
        <p:nvPicPr>
          <p:cNvPr id="3" name="优酷录屏2020-1-31-15-27-28">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635125" y="2661849"/>
            <a:ext cx="2559685" cy="2470150"/>
          </a:xfrm>
          <a:prstGeom prst="rect">
            <a:avLst/>
          </a:prstGeom>
        </p:spPr>
      </p:pic>
      <p:sp>
        <p:nvSpPr>
          <p:cNvPr id="48" name="文本占位符 10"/>
          <p:cNvSpPr>
            <a:spLocks noGrp="1"/>
          </p:cNvSpPr>
          <p:nvPr>
            <p:ph type="body" sz="quarter" idx="10"/>
          </p:nvPr>
        </p:nvSpPr>
        <p:spPr>
          <a:xfrm>
            <a:off x="954088" y="320675"/>
            <a:ext cx="2308225" cy="500063"/>
          </a:xfrm>
        </p:spPr>
        <p:txBody>
          <a:bodyPr/>
          <a:lstStyle/>
          <a:p>
            <a:r>
              <a:rPr lang="en-US" altLang="zh-CN" dirty="0"/>
              <a:t>02  </a:t>
            </a:r>
            <a:r>
              <a:rPr lang="zh-CN" altLang="en-US"/>
              <a:t>字词揭秘</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checkerboard(across)">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checkerboard(across)">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checkerboard(across)">
                                      <p:cBhvr>
                                        <p:cTn id="24" dur="500"/>
                                        <p:tgtEl>
                                          <p:spTgt spid="1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checkerboard(across)">
                                      <p:cBhvr>
                                        <p:cTn id="29"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0" fill="hold" display="1">
                  <p:stCondLst>
                    <p:cond delay="indefinite"/>
                  </p:stCondLst>
                  <p:endCondLst>
                    <p:cond evt="onNext" delay="0">
                      <p:tgtEl>
                        <p:sldTgt/>
                      </p:tgtEl>
                    </p:cond>
                    <p:cond evt="onPrev" delay="0">
                      <p:tgtEl>
                        <p:sldTgt/>
                      </p:tgtEl>
                    </p:cond>
                  </p:endCondLst>
                </p:cTn>
                <p:tgtEl>
                  <p:spTgt spid="3"/>
                </p:tgtEl>
              </p:cMediaNode>
            </p:vide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additive="base">
                                        <p:cTn id="35" dur="1" fill="hold"/>
                                        <p:tgtEl>
                                          <p:spTgt spid="3"/>
                                        </p:tgtEl>
                                      </p:cBhvr>
                                    </p:cmd>
                                  </p:childTnLst>
                                </p:cTn>
                              </p:par>
                            </p:childTnLst>
                          </p:cTn>
                        </p:par>
                      </p:childTnLst>
                    </p:cTn>
                  </p:par>
                </p:childTnLst>
              </p:cTn>
              <p:nextCondLst>
                <p:cond evt="onClick" delay="0">
                  <p:tgtEl>
                    <p:spTgt spid="3"/>
                  </p:tgtEl>
                </p:cond>
              </p:nextCondLst>
            </p:seq>
          </p:childTnLst>
        </p:cTn>
      </p:par>
    </p:tnLst>
    <p:bldLst>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占位符 10"/>
          <p:cNvSpPr>
            <a:spLocks noGrp="1"/>
          </p:cNvSpPr>
          <p:nvPr>
            <p:ph type="body" sz="quarter" idx="10"/>
          </p:nvPr>
        </p:nvSpPr>
        <p:spPr>
          <a:xfrm>
            <a:off x="954088" y="320675"/>
            <a:ext cx="2308225" cy="500063"/>
          </a:xfrm>
        </p:spPr>
        <p:txBody>
          <a:bodyPr/>
          <a:lstStyle/>
          <a:p>
            <a:r>
              <a:rPr lang="en-US" altLang="zh-CN" dirty="0"/>
              <a:t>02  </a:t>
            </a:r>
            <a:r>
              <a:rPr lang="zh-CN" altLang="en-US"/>
              <a:t>字词揭秘</a:t>
            </a:r>
          </a:p>
        </p:txBody>
      </p:sp>
      <p:sp>
        <p:nvSpPr>
          <p:cNvPr id="49" name="文本框 48"/>
          <p:cNvSpPr txBox="1"/>
          <p:nvPr/>
        </p:nvSpPr>
        <p:spPr>
          <a:xfrm>
            <a:off x="9189085" y="1863655"/>
            <a:ext cx="102806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sym typeface="+mn-ea"/>
              </a:rPr>
              <a:t> lián</a:t>
            </a:r>
          </a:p>
        </p:txBody>
      </p:sp>
      <p:sp>
        <p:nvSpPr>
          <p:cNvPr id="50" name="文本框 49"/>
          <p:cNvSpPr txBox="1"/>
          <p:nvPr/>
        </p:nvSpPr>
        <p:spPr>
          <a:xfrm>
            <a:off x="4758690" y="2683440"/>
            <a:ext cx="2127885" cy="286131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结构：</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部首：</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组词：</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造句：</a:t>
            </a: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0070C0"/>
              </a:solidFill>
              <a:effectLst/>
              <a:uLnTx/>
              <a:uFillTx/>
              <a:latin typeface="思源黑体 CN Bold" panose="02010600030101010101" pitchFamily="34" charset="-122"/>
              <a:ea typeface="思源黑体 CN Bold" panose="02010600030101010101" pitchFamily="34" charset="-122"/>
              <a:cs typeface="+mn-cs"/>
            </a:endParaRPr>
          </a:p>
        </p:txBody>
      </p:sp>
      <p:sp>
        <p:nvSpPr>
          <p:cNvPr id="51" name="文本框 50"/>
          <p:cNvSpPr txBox="1"/>
          <p:nvPr/>
        </p:nvSpPr>
        <p:spPr>
          <a:xfrm>
            <a:off x="5808345" y="2683440"/>
            <a:ext cx="5909310" cy="2306955"/>
          </a:xfrm>
          <a:prstGeom prst="rect">
            <a:avLst/>
          </a:prstGeom>
          <a:noFill/>
        </p:spPr>
        <p:txBody>
          <a:bodyPr wrap="square" rtlCol="0" anchor="t">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半包围</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辶</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连接   连队</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这里的风景秀丽，令人流连忘返。</a:t>
            </a:r>
          </a:p>
        </p:txBody>
      </p:sp>
      <p:graphicFrame>
        <p:nvGraphicFramePr>
          <p:cNvPr id="52" name="Group 47"/>
          <p:cNvGraphicFramePr>
            <a:graphicFrameLocks noGrp="1"/>
          </p:cNvGraphicFramePr>
          <p:nvPr/>
        </p:nvGraphicFramePr>
        <p:xfrm>
          <a:off x="9149095" y="2573338"/>
          <a:ext cx="900112" cy="900113"/>
        </p:xfrm>
        <a:graphic>
          <a:graphicData uri="http://schemas.openxmlformats.org/drawingml/2006/table">
            <a:tbl>
              <a:tblPr/>
              <a:tblGrid>
                <a:gridCol w="446230">
                  <a:extLst>
                    <a:ext uri="{9D8B030D-6E8A-4147-A177-3AD203B41FA5}">
                      <a16:colId xmlns:a16="http://schemas.microsoft.com/office/drawing/2014/main" val="20000"/>
                    </a:ext>
                  </a:extLst>
                </a:gridCol>
                <a:gridCol w="453882">
                  <a:extLst>
                    <a:ext uri="{9D8B030D-6E8A-4147-A177-3AD203B41FA5}">
                      <a16:colId xmlns:a16="http://schemas.microsoft.com/office/drawing/2014/main" val="20001"/>
                    </a:ext>
                  </a:extLst>
                </a:gridCol>
              </a:tblGrid>
              <a:tr h="447941">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45217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
        <p:nvSpPr>
          <p:cNvPr id="54" name="矩形 53">
            <a:hlinkClick r:id="" action="ppaction://noaction"/>
          </p:cNvPr>
          <p:cNvSpPr/>
          <p:nvPr/>
        </p:nvSpPr>
        <p:spPr>
          <a:xfrm>
            <a:off x="9159561" y="2582765"/>
            <a:ext cx="871855" cy="9220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a:solidFill>
                    <a:prstClr val="white"/>
                  </a:solidFill>
                </a:ln>
                <a:solidFill>
                  <a:srgbClr val="C00000"/>
                </a:solidFill>
                <a:effectLst/>
                <a:uLnTx/>
                <a:uFillTx/>
                <a:latin typeface="思源黑体 CN Bold" panose="02010600030101010101" pitchFamily="34" charset="-122"/>
                <a:ea typeface="思源黑体 CN Bold" panose="02010600030101010101" pitchFamily="34" charset="-122"/>
                <a:cs typeface="+mn-cs"/>
              </a:rPr>
              <a:t>连</a:t>
            </a:r>
          </a:p>
        </p:txBody>
      </p:sp>
      <p:pic>
        <p:nvPicPr>
          <p:cNvPr id="64" name="优酷录屏2020-1-31-15-28-4">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349181" y="2541834"/>
            <a:ext cx="3074035" cy="25901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51">
                                            <p:txEl>
                                              <p:pRg st="0" end="0"/>
                                            </p:txEl>
                                          </p:spTgt>
                                        </p:tgtEl>
                                        <p:attrNameLst>
                                          <p:attrName>style.visibility</p:attrName>
                                        </p:attrNameLst>
                                      </p:cBhvr>
                                      <p:to>
                                        <p:strVal val="visible"/>
                                      </p:to>
                                    </p:set>
                                    <p:animEffect transition="in" filter="checkerboard(across)">
                                      <p:cBhvr>
                                        <p:cTn id="14" dur="500"/>
                                        <p:tgtEl>
                                          <p:spTgt spid="5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1">
                                            <p:txEl>
                                              <p:pRg st="1" end="1"/>
                                            </p:txEl>
                                          </p:spTgt>
                                        </p:tgtEl>
                                        <p:attrNameLst>
                                          <p:attrName>style.visibility</p:attrName>
                                        </p:attrNameLst>
                                      </p:cBhvr>
                                      <p:to>
                                        <p:strVal val="visible"/>
                                      </p:to>
                                    </p:set>
                                    <p:animEffect transition="in" filter="checkerboard(across)">
                                      <p:cBhvr>
                                        <p:cTn id="19" dur="500"/>
                                        <p:tgtEl>
                                          <p:spTgt spid="5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51">
                                            <p:txEl>
                                              <p:pRg st="2" end="2"/>
                                            </p:txEl>
                                          </p:spTgt>
                                        </p:tgtEl>
                                        <p:attrNameLst>
                                          <p:attrName>style.visibility</p:attrName>
                                        </p:attrNameLst>
                                      </p:cBhvr>
                                      <p:to>
                                        <p:strVal val="visible"/>
                                      </p:to>
                                    </p:set>
                                    <p:animEffect transition="in" filter="checkerboard(across)">
                                      <p:cBhvr>
                                        <p:cTn id="24" dur="500"/>
                                        <p:tgtEl>
                                          <p:spTgt spid="5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51">
                                            <p:txEl>
                                              <p:pRg st="3" end="3"/>
                                            </p:txEl>
                                          </p:spTgt>
                                        </p:tgtEl>
                                        <p:attrNameLst>
                                          <p:attrName>style.visibility</p:attrName>
                                        </p:attrNameLst>
                                      </p:cBhvr>
                                      <p:to>
                                        <p:strVal val="visible"/>
                                      </p:to>
                                    </p:set>
                                    <p:animEffect transition="in" filter="checkerboard(across)">
                                      <p:cBhvr>
                                        <p:cTn id="29" dur="500"/>
                                        <p:tgtEl>
                                          <p:spTgt spid="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4"/>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additive="base">
                                        <p:cTn id="34" dur="1" fill="hold"/>
                                        <p:tgtEl>
                                          <p:spTgt spid="64"/>
                                        </p:tgtEl>
                                      </p:cBhvr>
                                    </p:cmd>
                                  </p:childTnLst>
                                </p:cTn>
                              </p:par>
                            </p:childTnLst>
                          </p:cTn>
                        </p:par>
                      </p:childTnLst>
                    </p:cTn>
                  </p:par>
                </p:childTnLst>
              </p:cTn>
              <p:nextCondLst>
                <p:cond evt="onClick" delay="0">
                  <p:tgtEl>
                    <p:spTgt spid="64"/>
                  </p:tgtEl>
                </p:cond>
              </p:nextCondLst>
            </p:seq>
            <p:video>
              <p:cMediaNode>
                <p:cTn id="35" fill="hold" display="1">
                  <p:stCondLst>
                    <p:cond delay="indefinite"/>
                  </p:stCondLst>
                  <p:endCondLst>
                    <p:cond evt="onNext" delay="0">
                      <p:tgtEl>
                        <p:sldTgt/>
                      </p:tgtEl>
                    </p:cond>
                    <p:cond evt="onPrev" delay="0">
                      <p:tgtEl>
                        <p:sldTgt/>
                      </p:tgtEl>
                    </p:cond>
                  </p:endCondLst>
                </p:cTn>
                <p:tgtEl>
                  <p:spTgt spid="64"/>
                </p:tgtEl>
              </p:cMediaNode>
            </p:video>
          </p:childTnLst>
        </p:cTn>
      </p:par>
    </p:tnLst>
    <p:bldLst>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占位符 10"/>
          <p:cNvSpPr>
            <a:spLocks noGrp="1"/>
          </p:cNvSpPr>
          <p:nvPr>
            <p:ph type="body" sz="quarter" idx="10"/>
          </p:nvPr>
        </p:nvSpPr>
        <p:spPr>
          <a:xfrm>
            <a:off x="954088" y="320675"/>
            <a:ext cx="2308225" cy="500063"/>
          </a:xfrm>
        </p:spPr>
        <p:txBody>
          <a:bodyPr/>
          <a:lstStyle/>
          <a:p>
            <a:r>
              <a:rPr lang="en-US" altLang="zh-CN" dirty="0"/>
              <a:t>02  </a:t>
            </a:r>
            <a:r>
              <a:rPr lang="zh-CN" altLang="en-US"/>
              <a:t>字词揭秘</a:t>
            </a:r>
          </a:p>
        </p:txBody>
      </p:sp>
      <p:sp>
        <p:nvSpPr>
          <p:cNvPr id="49" name="文本框 48"/>
          <p:cNvSpPr txBox="1"/>
          <p:nvPr/>
        </p:nvSpPr>
        <p:spPr>
          <a:xfrm>
            <a:off x="8992870" y="1772559"/>
            <a:ext cx="10064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sym typeface="+mn-ea"/>
              </a:rPr>
              <a:t>  </a:t>
            </a:r>
            <a:r>
              <a:rPr kumimoji="0" lang="en-US" altLang="zh-CN" sz="3200" b="1" i="0" u="none" strike="noStrike" kern="1200" cap="none" spc="0" normalizeH="0" baseline="0" noProof="0" dirty="0" err="1">
                <a:ln>
                  <a:noFill/>
                </a:ln>
                <a:solidFill>
                  <a:prstClr val="black"/>
                </a:solidFill>
                <a:effectLst/>
                <a:uLnTx/>
                <a:uFillTx/>
                <a:latin typeface="思源黑体 CN Bold" panose="02010600030101010101" pitchFamily="34" charset="-122"/>
                <a:ea typeface="思源黑体 CN Bold" panose="02010600030101010101" pitchFamily="34" charset="-122"/>
                <a:cs typeface="+mn-cs"/>
                <a:sym typeface="+mn-ea"/>
              </a:rPr>
              <a:t>bǎi</a:t>
            </a:r>
            <a:endParaRPr kumimoji="0" lang="en-US" altLang="zh-CN" sz="3200" b="1"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sym typeface="+mn-ea"/>
            </a:endParaRPr>
          </a:p>
        </p:txBody>
      </p:sp>
      <p:sp>
        <p:nvSpPr>
          <p:cNvPr id="50" name="文本框 49"/>
          <p:cNvSpPr txBox="1"/>
          <p:nvPr/>
        </p:nvSpPr>
        <p:spPr>
          <a:xfrm>
            <a:off x="4777740" y="2665369"/>
            <a:ext cx="2127885" cy="286131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结构：</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部首：</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组词：</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造句：</a:t>
            </a: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0070C0"/>
              </a:solidFill>
              <a:effectLst/>
              <a:uLnTx/>
              <a:uFillTx/>
              <a:latin typeface="思源黑体 CN Bold" panose="02010600030101010101" pitchFamily="34" charset="-122"/>
              <a:ea typeface="思源黑体 CN Bold" panose="02010600030101010101" pitchFamily="34" charset="-122"/>
              <a:cs typeface="+mn-cs"/>
            </a:endParaRPr>
          </a:p>
        </p:txBody>
      </p:sp>
      <p:sp>
        <p:nvSpPr>
          <p:cNvPr id="51" name="文本框 50"/>
          <p:cNvSpPr txBox="1"/>
          <p:nvPr/>
        </p:nvSpPr>
        <p:spPr>
          <a:xfrm>
            <a:off x="5808345" y="2665369"/>
            <a:ext cx="5909310" cy="2308324"/>
          </a:xfrm>
          <a:prstGeom prst="rect">
            <a:avLst/>
          </a:prstGeom>
          <a:noFill/>
        </p:spPr>
        <p:txBody>
          <a:bodyPr wrap="square" rtlCol="0" anchor="t">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独体字</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白</a:t>
            </a:r>
            <a:endPar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一百   百花齐放</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绿绿的草原上百花齐放。</a:t>
            </a:r>
          </a:p>
        </p:txBody>
      </p:sp>
      <p:graphicFrame>
        <p:nvGraphicFramePr>
          <p:cNvPr id="52" name="Group 47"/>
          <p:cNvGraphicFramePr>
            <a:graphicFrameLocks noGrp="1"/>
          </p:cNvGraphicFramePr>
          <p:nvPr/>
        </p:nvGraphicFramePr>
        <p:xfrm>
          <a:off x="9194180" y="2532407"/>
          <a:ext cx="900112" cy="900113"/>
        </p:xfrm>
        <a:graphic>
          <a:graphicData uri="http://schemas.openxmlformats.org/drawingml/2006/table">
            <a:tbl>
              <a:tblPr/>
              <a:tblGrid>
                <a:gridCol w="446230">
                  <a:extLst>
                    <a:ext uri="{9D8B030D-6E8A-4147-A177-3AD203B41FA5}">
                      <a16:colId xmlns:a16="http://schemas.microsoft.com/office/drawing/2014/main" val="20000"/>
                    </a:ext>
                  </a:extLst>
                </a:gridCol>
                <a:gridCol w="453882">
                  <a:extLst>
                    <a:ext uri="{9D8B030D-6E8A-4147-A177-3AD203B41FA5}">
                      <a16:colId xmlns:a16="http://schemas.microsoft.com/office/drawing/2014/main" val="20001"/>
                    </a:ext>
                  </a:extLst>
                </a:gridCol>
              </a:tblGrid>
              <a:tr h="447941">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45217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
        <p:nvSpPr>
          <p:cNvPr id="54" name="矩形 53">
            <a:hlinkClick r:id="" action="ppaction://noaction"/>
          </p:cNvPr>
          <p:cNvSpPr/>
          <p:nvPr/>
        </p:nvSpPr>
        <p:spPr>
          <a:xfrm>
            <a:off x="9204646" y="2541834"/>
            <a:ext cx="871855" cy="9220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a:solidFill>
                    <a:prstClr val="white"/>
                  </a:solidFill>
                </a:ln>
                <a:solidFill>
                  <a:srgbClr val="C00000"/>
                </a:solidFill>
                <a:effectLst/>
                <a:uLnTx/>
                <a:uFillTx/>
                <a:latin typeface="思源黑体 CN Bold" panose="02010600030101010101" pitchFamily="34" charset="-122"/>
                <a:ea typeface="思源黑体 CN Bold" panose="02010600030101010101" pitchFamily="34" charset="-122"/>
                <a:cs typeface="+mn-cs"/>
              </a:rPr>
              <a:t>百</a:t>
            </a:r>
          </a:p>
        </p:txBody>
      </p:sp>
      <p:pic>
        <p:nvPicPr>
          <p:cNvPr id="64" name="优酷录屏2020-1-31-15-28-36">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534477" y="2541834"/>
            <a:ext cx="2681605" cy="25603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51">
                                            <p:txEl>
                                              <p:pRg st="0" end="0"/>
                                            </p:txEl>
                                          </p:spTgt>
                                        </p:tgtEl>
                                        <p:attrNameLst>
                                          <p:attrName>style.visibility</p:attrName>
                                        </p:attrNameLst>
                                      </p:cBhvr>
                                      <p:to>
                                        <p:strVal val="visible"/>
                                      </p:to>
                                    </p:set>
                                    <p:animEffect transition="in" filter="checkerboard(across)">
                                      <p:cBhvr>
                                        <p:cTn id="14" dur="500"/>
                                        <p:tgtEl>
                                          <p:spTgt spid="5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1">
                                            <p:txEl>
                                              <p:pRg st="1" end="1"/>
                                            </p:txEl>
                                          </p:spTgt>
                                        </p:tgtEl>
                                        <p:attrNameLst>
                                          <p:attrName>style.visibility</p:attrName>
                                        </p:attrNameLst>
                                      </p:cBhvr>
                                      <p:to>
                                        <p:strVal val="visible"/>
                                      </p:to>
                                    </p:set>
                                    <p:animEffect transition="in" filter="checkerboard(across)">
                                      <p:cBhvr>
                                        <p:cTn id="19" dur="500"/>
                                        <p:tgtEl>
                                          <p:spTgt spid="5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51">
                                            <p:txEl>
                                              <p:pRg st="2" end="2"/>
                                            </p:txEl>
                                          </p:spTgt>
                                        </p:tgtEl>
                                        <p:attrNameLst>
                                          <p:attrName>style.visibility</p:attrName>
                                        </p:attrNameLst>
                                      </p:cBhvr>
                                      <p:to>
                                        <p:strVal val="visible"/>
                                      </p:to>
                                    </p:set>
                                    <p:animEffect transition="in" filter="checkerboard(across)">
                                      <p:cBhvr>
                                        <p:cTn id="24" dur="500"/>
                                        <p:tgtEl>
                                          <p:spTgt spid="5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51">
                                            <p:txEl>
                                              <p:pRg st="3" end="3"/>
                                            </p:txEl>
                                          </p:spTgt>
                                        </p:tgtEl>
                                        <p:attrNameLst>
                                          <p:attrName>style.visibility</p:attrName>
                                        </p:attrNameLst>
                                      </p:cBhvr>
                                      <p:to>
                                        <p:strVal val="visible"/>
                                      </p:to>
                                    </p:set>
                                    <p:animEffect transition="in" filter="checkerboard(across)">
                                      <p:cBhvr>
                                        <p:cTn id="29" dur="500"/>
                                        <p:tgtEl>
                                          <p:spTgt spid="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4"/>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additive="base">
                                        <p:cTn id="34" dur="1" fill="hold"/>
                                        <p:tgtEl>
                                          <p:spTgt spid="64"/>
                                        </p:tgtEl>
                                      </p:cBhvr>
                                    </p:cmd>
                                  </p:childTnLst>
                                </p:cTn>
                              </p:par>
                            </p:childTnLst>
                          </p:cTn>
                        </p:par>
                      </p:childTnLst>
                    </p:cTn>
                  </p:par>
                </p:childTnLst>
              </p:cTn>
              <p:nextCondLst>
                <p:cond evt="onClick" delay="0">
                  <p:tgtEl>
                    <p:spTgt spid="64"/>
                  </p:tgtEl>
                </p:cond>
              </p:nextCondLst>
            </p:seq>
            <p:video>
              <p:cMediaNode>
                <p:cTn id="35" fill="hold" display="1">
                  <p:stCondLst>
                    <p:cond delay="indefinite"/>
                  </p:stCondLst>
                  <p:endCondLst>
                    <p:cond evt="onNext" delay="0">
                      <p:tgtEl>
                        <p:sldTgt/>
                      </p:tgtEl>
                    </p:cond>
                    <p:cond evt="onPrev" delay="0">
                      <p:tgtEl>
                        <p:sldTgt/>
                      </p:tgtEl>
                    </p:cond>
                  </p:endCondLst>
                </p:cTn>
                <p:tgtEl>
                  <p:spTgt spid="64"/>
                </p:tgtEl>
              </p:cMediaNode>
            </p:video>
          </p:childTnLst>
        </p:cTn>
      </p:par>
    </p:tnLst>
    <p:bldLst>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占位符 10"/>
          <p:cNvSpPr>
            <a:spLocks noGrp="1"/>
          </p:cNvSpPr>
          <p:nvPr>
            <p:ph type="body" sz="quarter" idx="10"/>
          </p:nvPr>
        </p:nvSpPr>
        <p:spPr>
          <a:xfrm>
            <a:off x="954088" y="320675"/>
            <a:ext cx="2308225" cy="500063"/>
          </a:xfrm>
        </p:spPr>
        <p:txBody>
          <a:bodyPr/>
          <a:lstStyle/>
          <a:p>
            <a:r>
              <a:rPr lang="en-US" altLang="zh-CN" dirty="0"/>
              <a:t>02  </a:t>
            </a:r>
            <a:r>
              <a:rPr lang="zh-CN" altLang="en-US"/>
              <a:t>字词揭秘</a:t>
            </a:r>
          </a:p>
        </p:txBody>
      </p:sp>
      <p:sp>
        <p:nvSpPr>
          <p:cNvPr id="49" name="文本框 48"/>
          <p:cNvSpPr txBox="1"/>
          <p:nvPr/>
        </p:nvSpPr>
        <p:spPr>
          <a:xfrm>
            <a:off x="9148445" y="1846827"/>
            <a:ext cx="1069340"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sym typeface="+mn-ea"/>
              </a:rPr>
              <a:t> hái</a:t>
            </a:r>
          </a:p>
        </p:txBody>
      </p:sp>
      <p:sp>
        <p:nvSpPr>
          <p:cNvPr id="50" name="文本框 49"/>
          <p:cNvSpPr txBox="1"/>
          <p:nvPr/>
        </p:nvSpPr>
        <p:spPr>
          <a:xfrm>
            <a:off x="4770755" y="2666612"/>
            <a:ext cx="2127885" cy="286131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结构：</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部首：</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组词：</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造句：</a:t>
            </a: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0070C0"/>
              </a:solidFill>
              <a:effectLst/>
              <a:uLnTx/>
              <a:uFillTx/>
              <a:latin typeface="思源黑体 CN Bold" panose="02010600030101010101" pitchFamily="34" charset="-122"/>
              <a:ea typeface="思源黑体 CN Bold" panose="02010600030101010101" pitchFamily="34" charset="-122"/>
              <a:cs typeface="+mn-cs"/>
            </a:endParaRPr>
          </a:p>
        </p:txBody>
      </p:sp>
      <p:sp>
        <p:nvSpPr>
          <p:cNvPr id="51" name="文本框 50"/>
          <p:cNvSpPr txBox="1"/>
          <p:nvPr/>
        </p:nvSpPr>
        <p:spPr>
          <a:xfrm>
            <a:off x="5686425" y="2666612"/>
            <a:ext cx="5909310" cy="2306955"/>
          </a:xfrm>
          <a:prstGeom prst="rect">
            <a:avLst/>
          </a:prstGeom>
          <a:noFill/>
        </p:spPr>
        <p:txBody>
          <a:bodyPr wrap="square" rtlCol="0" anchor="t">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半包围</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辶</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还要   还有</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我还有一些作业没写完。</a:t>
            </a:r>
          </a:p>
        </p:txBody>
      </p:sp>
      <p:graphicFrame>
        <p:nvGraphicFramePr>
          <p:cNvPr id="52" name="Group 47"/>
          <p:cNvGraphicFramePr>
            <a:graphicFrameLocks noGrp="1"/>
          </p:cNvGraphicFramePr>
          <p:nvPr/>
        </p:nvGraphicFramePr>
        <p:xfrm>
          <a:off x="9149095" y="2556510"/>
          <a:ext cx="900112" cy="900113"/>
        </p:xfrm>
        <a:graphic>
          <a:graphicData uri="http://schemas.openxmlformats.org/drawingml/2006/table">
            <a:tbl>
              <a:tblPr/>
              <a:tblGrid>
                <a:gridCol w="446230">
                  <a:extLst>
                    <a:ext uri="{9D8B030D-6E8A-4147-A177-3AD203B41FA5}">
                      <a16:colId xmlns:a16="http://schemas.microsoft.com/office/drawing/2014/main" val="20000"/>
                    </a:ext>
                  </a:extLst>
                </a:gridCol>
                <a:gridCol w="453882">
                  <a:extLst>
                    <a:ext uri="{9D8B030D-6E8A-4147-A177-3AD203B41FA5}">
                      <a16:colId xmlns:a16="http://schemas.microsoft.com/office/drawing/2014/main" val="20001"/>
                    </a:ext>
                  </a:extLst>
                </a:gridCol>
              </a:tblGrid>
              <a:tr h="447941">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45217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
        <p:nvSpPr>
          <p:cNvPr id="54" name="矩形 53">
            <a:hlinkClick r:id="" action="ppaction://noaction"/>
          </p:cNvPr>
          <p:cNvSpPr/>
          <p:nvPr/>
        </p:nvSpPr>
        <p:spPr>
          <a:xfrm>
            <a:off x="9159561" y="2565937"/>
            <a:ext cx="871855" cy="9220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a:solidFill>
                    <a:prstClr val="white"/>
                  </a:solidFill>
                </a:ln>
                <a:solidFill>
                  <a:srgbClr val="C00000"/>
                </a:solidFill>
                <a:effectLst/>
                <a:uLnTx/>
                <a:uFillTx/>
                <a:latin typeface="思源黑体 CN Bold" panose="02010600030101010101" pitchFamily="34" charset="-122"/>
                <a:ea typeface="思源黑体 CN Bold" panose="02010600030101010101" pitchFamily="34" charset="-122"/>
                <a:cs typeface="+mn-cs"/>
              </a:rPr>
              <a:t>还</a:t>
            </a:r>
          </a:p>
        </p:txBody>
      </p:sp>
      <p:pic>
        <p:nvPicPr>
          <p:cNvPr id="64" name="优酷录屏2020-1-31-15-28-58">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662430" y="2541834"/>
            <a:ext cx="2650490" cy="25812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51">
                                            <p:txEl>
                                              <p:pRg st="0" end="0"/>
                                            </p:txEl>
                                          </p:spTgt>
                                        </p:tgtEl>
                                        <p:attrNameLst>
                                          <p:attrName>style.visibility</p:attrName>
                                        </p:attrNameLst>
                                      </p:cBhvr>
                                      <p:to>
                                        <p:strVal val="visible"/>
                                      </p:to>
                                    </p:set>
                                    <p:animEffect transition="in" filter="checkerboard(across)">
                                      <p:cBhvr>
                                        <p:cTn id="14" dur="500"/>
                                        <p:tgtEl>
                                          <p:spTgt spid="5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1">
                                            <p:txEl>
                                              <p:pRg st="1" end="1"/>
                                            </p:txEl>
                                          </p:spTgt>
                                        </p:tgtEl>
                                        <p:attrNameLst>
                                          <p:attrName>style.visibility</p:attrName>
                                        </p:attrNameLst>
                                      </p:cBhvr>
                                      <p:to>
                                        <p:strVal val="visible"/>
                                      </p:to>
                                    </p:set>
                                    <p:animEffect transition="in" filter="checkerboard(across)">
                                      <p:cBhvr>
                                        <p:cTn id="19" dur="500"/>
                                        <p:tgtEl>
                                          <p:spTgt spid="5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51">
                                            <p:txEl>
                                              <p:pRg st="2" end="2"/>
                                            </p:txEl>
                                          </p:spTgt>
                                        </p:tgtEl>
                                        <p:attrNameLst>
                                          <p:attrName>style.visibility</p:attrName>
                                        </p:attrNameLst>
                                      </p:cBhvr>
                                      <p:to>
                                        <p:strVal val="visible"/>
                                      </p:to>
                                    </p:set>
                                    <p:animEffect transition="in" filter="checkerboard(across)">
                                      <p:cBhvr>
                                        <p:cTn id="24" dur="500"/>
                                        <p:tgtEl>
                                          <p:spTgt spid="5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51">
                                            <p:txEl>
                                              <p:pRg st="3" end="3"/>
                                            </p:txEl>
                                          </p:spTgt>
                                        </p:tgtEl>
                                        <p:attrNameLst>
                                          <p:attrName>style.visibility</p:attrName>
                                        </p:attrNameLst>
                                      </p:cBhvr>
                                      <p:to>
                                        <p:strVal val="visible"/>
                                      </p:to>
                                    </p:set>
                                    <p:animEffect transition="in" filter="checkerboard(across)">
                                      <p:cBhvr>
                                        <p:cTn id="29" dur="500"/>
                                        <p:tgtEl>
                                          <p:spTgt spid="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4"/>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additive="base">
                                        <p:cTn id="34" dur="1" fill="hold"/>
                                        <p:tgtEl>
                                          <p:spTgt spid="64"/>
                                        </p:tgtEl>
                                      </p:cBhvr>
                                    </p:cmd>
                                  </p:childTnLst>
                                </p:cTn>
                              </p:par>
                            </p:childTnLst>
                          </p:cTn>
                        </p:par>
                      </p:childTnLst>
                    </p:cTn>
                  </p:par>
                </p:childTnLst>
              </p:cTn>
              <p:nextCondLst>
                <p:cond evt="onClick" delay="0">
                  <p:tgtEl>
                    <p:spTgt spid="64"/>
                  </p:tgtEl>
                </p:cond>
              </p:nextCondLst>
            </p:seq>
            <p:video>
              <p:cMediaNode>
                <p:cTn id="35" fill="hold" display="1">
                  <p:stCondLst>
                    <p:cond delay="indefinite"/>
                  </p:stCondLst>
                  <p:endCondLst>
                    <p:cond evt="onNext" delay="0">
                      <p:tgtEl>
                        <p:sldTgt/>
                      </p:tgtEl>
                    </p:cond>
                    <p:cond evt="onPrev" delay="0">
                      <p:tgtEl>
                        <p:sldTgt/>
                      </p:tgtEl>
                    </p:cond>
                  </p:endCondLst>
                </p:cTn>
                <p:tgtEl>
                  <p:spTgt spid="64"/>
                </p:tgtEl>
              </p:cMediaNode>
            </p:video>
          </p:childTnLst>
        </p:cTn>
      </p:par>
    </p:tnLst>
    <p:bldLst>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占位符 10"/>
          <p:cNvSpPr>
            <a:spLocks noGrp="1"/>
          </p:cNvSpPr>
          <p:nvPr>
            <p:ph type="body" sz="quarter" idx="10"/>
          </p:nvPr>
        </p:nvSpPr>
        <p:spPr>
          <a:xfrm>
            <a:off x="954088" y="320675"/>
            <a:ext cx="2308225" cy="500063"/>
          </a:xfrm>
        </p:spPr>
        <p:txBody>
          <a:bodyPr/>
          <a:lstStyle/>
          <a:p>
            <a:r>
              <a:rPr lang="en-US" altLang="zh-CN" dirty="0"/>
              <a:t>02  </a:t>
            </a:r>
            <a:r>
              <a:rPr lang="zh-CN" altLang="en-US"/>
              <a:t>字词揭秘</a:t>
            </a:r>
          </a:p>
        </p:txBody>
      </p:sp>
      <p:sp>
        <p:nvSpPr>
          <p:cNvPr id="49" name="文本框 48"/>
          <p:cNvSpPr txBox="1"/>
          <p:nvPr/>
        </p:nvSpPr>
        <p:spPr>
          <a:xfrm>
            <a:off x="9282265" y="1787235"/>
            <a:ext cx="100647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sym typeface="+mn-ea"/>
              </a:rPr>
              <a:t>shé</a:t>
            </a:r>
          </a:p>
        </p:txBody>
      </p:sp>
      <p:sp>
        <p:nvSpPr>
          <p:cNvPr id="50" name="文本框 49"/>
          <p:cNvSpPr txBox="1"/>
          <p:nvPr/>
        </p:nvSpPr>
        <p:spPr>
          <a:xfrm>
            <a:off x="4804245" y="2680045"/>
            <a:ext cx="2127885" cy="286131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结构：</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部首：</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组词：</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造句：</a:t>
            </a: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0070C0"/>
              </a:solidFill>
              <a:effectLst/>
              <a:uLnTx/>
              <a:uFillTx/>
              <a:latin typeface="思源黑体 CN Bold" panose="02010600030101010101" pitchFamily="34" charset="-122"/>
              <a:ea typeface="思源黑体 CN Bold" panose="02010600030101010101" pitchFamily="34" charset="-122"/>
              <a:cs typeface="+mn-cs"/>
            </a:endParaRPr>
          </a:p>
        </p:txBody>
      </p:sp>
      <p:sp>
        <p:nvSpPr>
          <p:cNvPr id="51" name="文本框 50"/>
          <p:cNvSpPr txBox="1"/>
          <p:nvPr/>
        </p:nvSpPr>
        <p:spPr>
          <a:xfrm>
            <a:off x="5834850" y="2657185"/>
            <a:ext cx="5909310" cy="2306955"/>
          </a:xfrm>
          <a:prstGeom prst="rect">
            <a:avLst/>
          </a:prstGeom>
          <a:noFill/>
        </p:spPr>
        <p:txBody>
          <a:bodyPr wrap="square" rtlCol="0" anchor="t">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独体字</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舌</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舌头   舌尖</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夏天的午后，小狗热得直吐舌头。</a:t>
            </a:r>
          </a:p>
        </p:txBody>
      </p:sp>
      <p:graphicFrame>
        <p:nvGraphicFramePr>
          <p:cNvPr id="52" name="Group 47"/>
          <p:cNvGraphicFramePr>
            <a:graphicFrameLocks noGrp="1"/>
          </p:cNvGraphicFramePr>
          <p:nvPr/>
        </p:nvGraphicFramePr>
        <p:xfrm>
          <a:off x="9220685" y="2547083"/>
          <a:ext cx="900112" cy="900113"/>
        </p:xfrm>
        <a:graphic>
          <a:graphicData uri="http://schemas.openxmlformats.org/drawingml/2006/table">
            <a:tbl>
              <a:tblPr/>
              <a:tblGrid>
                <a:gridCol w="446230">
                  <a:extLst>
                    <a:ext uri="{9D8B030D-6E8A-4147-A177-3AD203B41FA5}">
                      <a16:colId xmlns:a16="http://schemas.microsoft.com/office/drawing/2014/main" val="20000"/>
                    </a:ext>
                  </a:extLst>
                </a:gridCol>
                <a:gridCol w="453882">
                  <a:extLst>
                    <a:ext uri="{9D8B030D-6E8A-4147-A177-3AD203B41FA5}">
                      <a16:colId xmlns:a16="http://schemas.microsoft.com/office/drawing/2014/main" val="20001"/>
                    </a:ext>
                  </a:extLst>
                </a:gridCol>
              </a:tblGrid>
              <a:tr h="447941">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45217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
        <p:nvSpPr>
          <p:cNvPr id="54" name="矩形 53">
            <a:hlinkClick r:id="" action="ppaction://noaction"/>
          </p:cNvPr>
          <p:cNvSpPr/>
          <p:nvPr/>
        </p:nvSpPr>
        <p:spPr>
          <a:xfrm>
            <a:off x="9231151" y="2556510"/>
            <a:ext cx="871855" cy="9220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a:solidFill>
                    <a:prstClr val="white"/>
                  </a:solidFill>
                </a:ln>
                <a:solidFill>
                  <a:srgbClr val="C00000"/>
                </a:solidFill>
                <a:effectLst/>
                <a:uLnTx/>
                <a:uFillTx/>
                <a:latin typeface="思源黑体 CN Bold" panose="02010600030101010101" pitchFamily="34" charset="-122"/>
                <a:ea typeface="思源黑体 CN Bold" panose="02010600030101010101" pitchFamily="34" charset="-122"/>
                <a:cs typeface="+mn-cs"/>
              </a:rPr>
              <a:t>舌</a:t>
            </a:r>
          </a:p>
        </p:txBody>
      </p:sp>
      <p:pic>
        <p:nvPicPr>
          <p:cNvPr id="64" name="优酷录屏2020-1-31-15-29-25">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662430" y="2556510"/>
            <a:ext cx="2778125" cy="25527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51">
                                            <p:txEl>
                                              <p:pRg st="0" end="0"/>
                                            </p:txEl>
                                          </p:spTgt>
                                        </p:tgtEl>
                                        <p:attrNameLst>
                                          <p:attrName>style.visibility</p:attrName>
                                        </p:attrNameLst>
                                      </p:cBhvr>
                                      <p:to>
                                        <p:strVal val="visible"/>
                                      </p:to>
                                    </p:set>
                                    <p:animEffect transition="in" filter="checkerboard(across)">
                                      <p:cBhvr>
                                        <p:cTn id="14" dur="500"/>
                                        <p:tgtEl>
                                          <p:spTgt spid="5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1">
                                            <p:txEl>
                                              <p:pRg st="1" end="1"/>
                                            </p:txEl>
                                          </p:spTgt>
                                        </p:tgtEl>
                                        <p:attrNameLst>
                                          <p:attrName>style.visibility</p:attrName>
                                        </p:attrNameLst>
                                      </p:cBhvr>
                                      <p:to>
                                        <p:strVal val="visible"/>
                                      </p:to>
                                    </p:set>
                                    <p:animEffect transition="in" filter="checkerboard(across)">
                                      <p:cBhvr>
                                        <p:cTn id="19" dur="500"/>
                                        <p:tgtEl>
                                          <p:spTgt spid="5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51">
                                            <p:txEl>
                                              <p:pRg st="2" end="2"/>
                                            </p:txEl>
                                          </p:spTgt>
                                        </p:tgtEl>
                                        <p:attrNameLst>
                                          <p:attrName>style.visibility</p:attrName>
                                        </p:attrNameLst>
                                      </p:cBhvr>
                                      <p:to>
                                        <p:strVal val="visible"/>
                                      </p:to>
                                    </p:set>
                                    <p:animEffect transition="in" filter="checkerboard(across)">
                                      <p:cBhvr>
                                        <p:cTn id="24" dur="500"/>
                                        <p:tgtEl>
                                          <p:spTgt spid="5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51">
                                            <p:txEl>
                                              <p:pRg st="3" end="3"/>
                                            </p:txEl>
                                          </p:spTgt>
                                        </p:tgtEl>
                                        <p:attrNameLst>
                                          <p:attrName>style.visibility</p:attrName>
                                        </p:attrNameLst>
                                      </p:cBhvr>
                                      <p:to>
                                        <p:strVal val="visible"/>
                                      </p:to>
                                    </p:set>
                                    <p:animEffect transition="in" filter="checkerboard(across)">
                                      <p:cBhvr>
                                        <p:cTn id="29" dur="500"/>
                                        <p:tgtEl>
                                          <p:spTgt spid="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4"/>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additive="base">
                                        <p:cTn id="34" dur="1" fill="hold"/>
                                        <p:tgtEl>
                                          <p:spTgt spid="64"/>
                                        </p:tgtEl>
                                      </p:cBhvr>
                                    </p:cmd>
                                  </p:childTnLst>
                                </p:cTn>
                              </p:par>
                            </p:childTnLst>
                          </p:cTn>
                        </p:par>
                      </p:childTnLst>
                    </p:cTn>
                  </p:par>
                </p:childTnLst>
              </p:cTn>
              <p:nextCondLst>
                <p:cond evt="onClick" delay="0">
                  <p:tgtEl>
                    <p:spTgt spid="64"/>
                  </p:tgtEl>
                </p:cond>
              </p:nextCondLst>
            </p:seq>
            <p:video>
              <p:cMediaNode>
                <p:cTn id="35" fill="hold" display="1">
                  <p:stCondLst>
                    <p:cond delay="indefinite"/>
                  </p:stCondLst>
                  <p:endCondLst>
                    <p:cond evt="onNext" delay="0">
                      <p:tgtEl>
                        <p:sldTgt/>
                      </p:tgtEl>
                    </p:cond>
                    <p:cond evt="onPrev" delay="0">
                      <p:tgtEl>
                        <p:sldTgt/>
                      </p:tgtEl>
                    </p:cond>
                  </p:endCondLst>
                </p:cTn>
                <p:tgtEl>
                  <p:spTgt spid="64"/>
                </p:tgtEl>
              </p:cMediaNode>
            </p:video>
          </p:childTnLst>
        </p:cTn>
      </p:par>
    </p:tnLst>
    <p:bldLst>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占位符 10"/>
          <p:cNvSpPr>
            <a:spLocks noGrp="1"/>
          </p:cNvSpPr>
          <p:nvPr>
            <p:ph type="body" sz="quarter" idx="10"/>
          </p:nvPr>
        </p:nvSpPr>
        <p:spPr>
          <a:xfrm>
            <a:off x="954088" y="320675"/>
            <a:ext cx="2308225" cy="500063"/>
          </a:xfrm>
        </p:spPr>
        <p:txBody>
          <a:bodyPr/>
          <a:lstStyle/>
          <a:p>
            <a:r>
              <a:rPr lang="en-US" altLang="zh-CN" dirty="0"/>
              <a:t>02  </a:t>
            </a:r>
            <a:r>
              <a:rPr lang="zh-CN" altLang="en-US"/>
              <a:t>字词揭秘</a:t>
            </a:r>
          </a:p>
        </p:txBody>
      </p:sp>
      <p:sp>
        <p:nvSpPr>
          <p:cNvPr id="49" name="文本框 48"/>
          <p:cNvSpPr txBox="1"/>
          <p:nvPr/>
        </p:nvSpPr>
        <p:spPr>
          <a:xfrm>
            <a:off x="9154049" y="1784696"/>
            <a:ext cx="12654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sym typeface="+mn-ea"/>
              </a:rPr>
              <a:t>diǎn</a:t>
            </a:r>
          </a:p>
        </p:txBody>
      </p:sp>
      <p:sp>
        <p:nvSpPr>
          <p:cNvPr id="50" name="文本框 49"/>
          <p:cNvSpPr txBox="1"/>
          <p:nvPr/>
        </p:nvSpPr>
        <p:spPr>
          <a:xfrm>
            <a:off x="4805514" y="2677506"/>
            <a:ext cx="2127885" cy="286131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结构：</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部首：</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组词：</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110CF2"/>
                </a:solidFill>
                <a:effectLst/>
                <a:uLnTx/>
                <a:uFillTx/>
                <a:latin typeface="思源黑体 CN Bold" panose="02010600030101010101" pitchFamily="34" charset="-122"/>
                <a:ea typeface="思源黑体 CN Bold" panose="02010600030101010101" pitchFamily="34" charset="-122"/>
                <a:cs typeface="+mn-cs"/>
              </a:rPr>
              <a:t>造句：</a:t>
            </a: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0070C0"/>
              </a:solidFill>
              <a:effectLst/>
              <a:uLnTx/>
              <a:uFillTx/>
              <a:latin typeface="思源黑体 CN Bold" panose="02010600030101010101" pitchFamily="34" charset="-122"/>
              <a:ea typeface="思源黑体 CN Bold" panose="02010600030101010101" pitchFamily="34" charset="-122"/>
              <a:cs typeface="+mn-cs"/>
            </a:endParaRPr>
          </a:p>
        </p:txBody>
      </p:sp>
      <p:sp>
        <p:nvSpPr>
          <p:cNvPr id="51" name="文本框 50"/>
          <p:cNvSpPr txBox="1"/>
          <p:nvPr/>
        </p:nvSpPr>
        <p:spPr>
          <a:xfrm>
            <a:off x="5876124" y="2677506"/>
            <a:ext cx="4921885" cy="2306955"/>
          </a:xfrm>
          <a:prstGeom prst="rect">
            <a:avLst/>
          </a:prstGeom>
          <a:noFill/>
        </p:spPr>
        <p:txBody>
          <a:bodyPr wrap="square" rtlCol="0" anchor="t">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上下</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灬</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雨点   点头</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雨点像断了线的珍珠似的落了下来。</a:t>
            </a:r>
          </a:p>
        </p:txBody>
      </p:sp>
      <p:graphicFrame>
        <p:nvGraphicFramePr>
          <p:cNvPr id="52" name="Group 47"/>
          <p:cNvGraphicFramePr>
            <a:graphicFrameLocks noGrp="1"/>
          </p:cNvGraphicFramePr>
          <p:nvPr/>
        </p:nvGraphicFramePr>
        <p:xfrm>
          <a:off x="9221954" y="2544544"/>
          <a:ext cx="900112" cy="900113"/>
        </p:xfrm>
        <a:graphic>
          <a:graphicData uri="http://schemas.openxmlformats.org/drawingml/2006/table">
            <a:tbl>
              <a:tblPr/>
              <a:tblGrid>
                <a:gridCol w="446230">
                  <a:extLst>
                    <a:ext uri="{9D8B030D-6E8A-4147-A177-3AD203B41FA5}">
                      <a16:colId xmlns:a16="http://schemas.microsoft.com/office/drawing/2014/main" val="20000"/>
                    </a:ext>
                  </a:extLst>
                </a:gridCol>
                <a:gridCol w="453882">
                  <a:extLst>
                    <a:ext uri="{9D8B030D-6E8A-4147-A177-3AD203B41FA5}">
                      <a16:colId xmlns:a16="http://schemas.microsoft.com/office/drawing/2014/main" val="20001"/>
                    </a:ext>
                  </a:extLst>
                </a:gridCol>
              </a:tblGrid>
              <a:tr h="447941">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1" i="0" u="none" strike="noStrike" cap="none" normalizeH="0" baseline="0" dirty="0">
                        <a:ln>
                          <a:noFill/>
                        </a:ln>
                        <a:solidFill>
                          <a:srgbClr val="FFFFFF"/>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45217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600" b="0" i="0" u="none" strike="noStrike" cap="none" normalizeH="0" baseline="0" dirty="0">
                        <a:ln>
                          <a:noFill/>
                        </a:ln>
                        <a:solidFill>
                          <a:srgbClr val="000000"/>
                        </a:solidFill>
                        <a:effectLst/>
                        <a:latin typeface="思源黑体 CN Bold" panose="02010600030101010101" pitchFamily="34" charset="-122"/>
                        <a:ea typeface="宋体" panose="02010600030101010101" pitchFamily="2" charset="-122"/>
                      </a:endParaRPr>
                    </a:p>
                  </a:txBody>
                  <a:tcPr marL="91460" marR="91460" marT="34303" marB="34303"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
        <p:nvSpPr>
          <p:cNvPr id="54" name="矩形 53">
            <a:hlinkClick r:id="" action="ppaction://noaction"/>
          </p:cNvPr>
          <p:cNvSpPr/>
          <p:nvPr/>
        </p:nvSpPr>
        <p:spPr>
          <a:xfrm>
            <a:off x="9232420" y="2553971"/>
            <a:ext cx="871855" cy="9220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a:solidFill>
                    <a:prstClr val="white"/>
                  </a:solidFill>
                </a:ln>
                <a:solidFill>
                  <a:srgbClr val="C00000"/>
                </a:solidFill>
                <a:effectLst/>
                <a:uLnTx/>
                <a:uFillTx/>
                <a:latin typeface="思源黑体 CN Bold" panose="02010600030101010101" pitchFamily="34" charset="-122"/>
                <a:ea typeface="思源黑体 CN Bold" panose="02010600030101010101" pitchFamily="34" charset="-122"/>
                <a:cs typeface="+mn-cs"/>
              </a:rPr>
              <a:t>点</a:t>
            </a:r>
          </a:p>
        </p:txBody>
      </p:sp>
      <p:pic>
        <p:nvPicPr>
          <p:cNvPr id="64" name="优酷录屏2020-1-31-15-29-54">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215390" y="2370800"/>
            <a:ext cx="3225165" cy="29203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51">
                                            <p:txEl>
                                              <p:pRg st="0" end="0"/>
                                            </p:txEl>
                                          </p:spTgt>
                                        </p:tgtEl>
                                        <p:attrNameLst>
                                          <p:attrName>style.visibility</p:attrName>
                                        </p:attrNameLst>
                                      </p:cBhvr>
                                      <p:to>
                                        <p:strVal val="visible"/>
                                      </p:to>
                                    </p:set>
                                    <p:animEffect transition="in" filter="checkerboard(across)">
                                      <p:cBhvr>
                                        <p:cTn id="14" dur="500"/>
                                        <p:tgtEl>
                                          <p:spTgt spid="5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1">
                                            <p:txEl>
                                              <p:pRg st="1" end="1"/>
                                            </p:txEl>
                                          </p:spTgt>
                                        </p:tgtEl>
                                        <p:attrNameLst>
                                          <p:attrName>style.visibility</p:attrName>
                                        </p:attrNameLst>
                                      </p:cBhvr>
                                      <p:to>
                                        <p:strVal val="visible"/>
                                      </p:to>
                                    </p:set>
                                    <p:animEffect transition="in" filter="checkerboard(across)">
                                      <p:cBhvr>
                                        <p:cTn id="19" dur="500"/>
                                        <p:tgtEl>
                                          <p:spTgt spid="5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51">
                                            <p:txEl>
                                              <p:pRg st="2" end="2"/>
                                            </p:txEl>
                                          </p:spTgt>
                                        </p:tgtEl>
                                        <p:attrNameLst>
                                          <p:attrName>style.visibility</p:attrName>
                                        </p:attrNameLst>
                                      </p:cBhvr>
                                      <p:to>
                                        <p:strVal val="visible"/>
                                      </p:to>
                                    </p:set>
                                    <p:animEffect transition="in" filter="checkerboard(across)">
                                      <p:cBhvr>
                                        <p:cTn id="24" dur="500"/>
                                        <p:tgtEl>
                                          <p:spTgt spid="5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51">
                                            <p:txEl>
                                              <p:pRg st="3" end="3"/>
                                            </p:txEl>
                                          </p:spTgt>
                                        </p:tgtEl>
                                        <p:attrNameLst>
                                          <p:attrName>style.visibility</p:attrName>
                                        </p:attrNameLst>
                                      </p:cBhvr>
                                      <p:to>
                                        <p:strVal val="visible"/>
                                      </p:to>
                                    </p:set>
                                    <p:animEffect transition="in" filter="checkerboard(across)">
                                      <p:cBhvr>
                                        <p:cTn id="29" dur="500"/>
                                        <p:tgtEl>
                                          <p:spTgt spid="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4"/>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additive="base">
                                        <p:cTn id="34" dur="1" fill="hold"/>
                                        <p:tgtEl>
                                          <p:spTgt spid="64"/>
                                        </p:tgtEl>
                                      </p:cBhvr>
                                    </p:cmd>
                                  </p:childTnLst>
                                </p:cTn>
                              </p:par>
                            </p:childTnLst>
                          </p:cTn>
                        </p:par>
                      </p:childTnLst>
                    </p:cTn>
                  </p:par>
                </p:childTnLst>
              </p:cTn>
              <p:nextCondLst>
                <p:cond evt="onClick" delay="0">
                  <p:tgtEl>
                    <p:spTgt spid="64"/>
                  </p:tgtEl>
                </p:cond>
              </p:nextCondLst>
            </p:seq>
            <p:video>
              <p:cMediaNode>
                <p:cTn id="35" fill="hold" display="1">
                  <p:stCondLst>
                    <p:cond delay="indefinite"/>
                  </p:stCondLst>
                  <p:endCondLst>
                    <p:cond evt="onNext" delay="0">
                      <p:tgtEl>
                        <p:sldTgt/>
                      </p:tgtEl>
                    </p:cond>
                    <p:cond evt="onPrev" delay="0">
                      <p:tgtEl>
                        <p:sldTgt/>
                      </p:tgtEl>
                    </p:cond>
                  </p:endCondLst>
                </p:cTn>
                <p:tgtEl>
                  <p:spTgt spid="64"/>
                </p:tgtEl>
              </p:cMediaNode>
            </p:video>
          </p:childTnLst>
        </p:cTn>
      </p:par>
    </p:tnLst>
    <p:bldLst>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556068" y="1938655"/>
            <a:ext cx="9079865" cy="668901"/>
          </a:xfrm>
          <a:prstGeom prst="rect">
            <a:avLst/>
          </a:prstGeom>
          <a:noFill/>
          <a:ln w="9525">
            <a:noFill/>
          </a:ln>
        </p:spPr>
        <p:txBody>
          <a:bodyPr wrap="square">
            <a:spAutoFit/>
          </a:bodyPr>
          <a:lstStyle/>
          <a:p>
            <a:pPr marL="0" marR="0" lvl="0" indent="304800" algn="ctr" defTabSz="9144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mn-cs"/>
              </a:rPr>
              <a:t>找一找：</a:t>
            </a:r>
            <a:r>
              <a:rPr kumimoji="0" lang="zh-CN" altLang="en-US"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mn-cs"/>
              </a:rPr>
              <a:t>课文中写到了动物王国的哪几种动物？</a:t>
            </a:r>
          </a:p>
        </p:txBody>
      </p:sp>
      <p:grpSp>
        <p:nvGrpSpPr>
          <p:cNvPr id="14349" name="组合 14348"/>
          <p:cNvGrpSpPr/>
          <p:nvPr/>
        </p:nvGrpSpPr>
        <p:grpSpPr>
          <a:xfrm>
            <a:off x="5210965" y="3366346"/>
            <a:ext cx="1563005" cy="1946720"/>
            <a:chOff x="4733416" y="3366346"/>
            <a:chExt cx="1563005" cy="1946720"/>
          </a:xfrm>
        </p:grpSpPr>
        <p:pic>
          <p:nvPicPr>
            <p:cNvPr id="143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8501" r="8501"/>
            <a:stretch>
              <a:fillRect/>
            </a:stretch>
          </p:blipFill>
          <p:spPr bwMode="auto">
            <a:xfrm>
              <a:off x="4733416" y="3366346"/>
              <a:ext cx="1563005" cy="1250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7" name="TextBox 2"/>
            <p:cNvSpPr txBox="1">
              <a:spLocks noChangeArrowheads="1"/>
            </p:cNvSpPr>
            <p:nvPr/>
          </p:nvSpPr>
          <p:spPr bwMode="auto">
            <a:xfrm>
              <a:off x="5017078" y="4729501"/>
              <a:ext cx="9956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mn-cs"/>
                </a:rPr>
                <a:t>狐狸</a:t>
              </a:r>
            </a:p>
          </p:txBody>
        </p:sp>
      </p:grpSp>
      <p:grpSp>
        <p:nvGrpSpPr>
          <p:cNvPr id="14348" name="组合 14347"/>
          <p:cNvGrpSpPr/>
          <p:nvPr/>
        </p:nvGrpSpPr>
        <p:grpSpPr>
          <a:xfrm>
            <a:off x="3160735" y="3366346"/>
            <a:ext cx="1563005" cy="1946720"/>
            <a:chOff x="3069753" y="3366346"/>
            <a:chExt cx="1563005" cy="1946720"/>
          </a:xfrm>
        </p:grpSpPr>
        <p:pic>
          <p:nvPicPr>
            <p:cNvPr id="1434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10057" r="10057"/>
            <a:stretch>
              <a:fillRect/>
            </a:stretch>
          </p:blipFill>
          <p:spPr bwMode="auto">
            <a:xfrm>
              <a:off x="3069753" y="3366346"/>
              <a:ext cx="1563005" cy="125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Box 9"/>
            <p:cNvSpPr txBox="1">
              <a:spLocks noChangeArrowheads="1"/>
            </p:cNvSpPr>
            <p:nvPr/>
          </p:nvSpPr>
          <p:spPr bwMode="auto">
            <a:xfrm>
              <a:off x="3353415" y="4729501"/>
              <a:ext cx="9956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mn-cs"/>
                </a:rPr>
                <a:t>狗熊</a:t>
              </a:r>
            </a:p>
          </p:txBody>
        </p:sp>
      </p:grpSp>
      <p:grpSp>
        <p:nvGrpSpPr>
          <p:cNvPr id="14350" name="组合 14349"/>
          <p:cNvGrpSpPr/>
          <p:nvPr/>
        </p:nvGrpSpPr>
        <p:grpSpPr>
          <a:xfrm>
            <a:off x="7261195" y="3366346"/>
            <a:ext cx="1563005" cy="1946720"/>
            <a:chOff x="6569088" y="3366346"/>
            <a:chExt cx="1563005" cy="1946720"/>
          </a:xfrm>
        </p:grpSpPr>
        <p:sp>
          <p:nvSpPr>
            <p:cNvPr id="14" name="TextBox 2"/>
            <p:cNvSpPr txBox="1">
              <a:spLocks noChangeArrowheads="1"/>
            </p:cNvSpPr>
            <p:nvPr/>
          </p:nvSpPr>
          <p:spPr bwMode="auto">
            <a:xfrm>
              <a:off x="6649550" y="4729501"/>
              <a:ext cx="14020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mn-cs"/>
                </a:rPr>
                <a:t>大灰狼</a:t>
              </a:r>
            </a:p>
          </p:txBody>
        </p:sp>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7238" r="7238"/>
            <a:stretch>
              <a:fillRect/>
            </a:stretch>
          </p:blipFill>
          <p:spPr bwMode="auto">
            <a:xfrm flipH="1">
              <a:off x="6569088" y="3366346"/>
              <a:ext cx="1563005" cy="1250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351" name="组合 14350"/>
          <p:cNvGrpSpPr/>
          <p:nvPr/>
        </p:nvGrpSpPr>
        <p:grpSpPr>
          <a:xfrm>
            <a:off x="9311423" y="3366346"/>
            <a:ext cx="1563005" cy="1946720"/>
            <a:chOff x="8456658" y="3366346"/>
            <a:chExt cx="1563005" cy="1946720"/>
          </a:xfrm>
        </p:grpSpPr>
        <p:sp>
          <p:nvSpPr>
            <p:cNvPr id="4" name="TextBox 5"/>
            <p:cNvSpPr txBox="1">
              <a:spLocks noChangeArrowheads="1"/>
            </p:cNvSpPr>
            <p:nvPr/>
          </p:nvSpPr>
          <p:spPr bwMode="auto">
            <a:xfrm>
              <a:off x="8537120" y="4729501"/>
              <a:ext cx="14020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mn-cs"/>
                </a:rPr>
                <a:t>梅花鹿</a:t>
              </a:r>
            </a:p>
          </p:txBody>
        </p:sp>
        <p:pic>
          <p:nvPicPr>
            <p:cNvPr id="81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58" y="3366346"/>
              <a:ext cx="1563005" cy="1250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341" name="组合 14340"/>
          <p:cNvGrpSpPr/>
          <p:nvPr/>
        </p:nvGrpSpPr>
        <p:grpSpPr>
          <a:xfrm>
            <a:off x="1110505" y="3366346"/>
            <a:ext cx="1563005" cy="1946720"/>
            <a:chOff x="1110505" y="3366346"/>
            <a:chExt cx="1563005" cy="1946720"/>
          </a:xfrm>
        </p:grpSpPr>
        <p:sp>
          <p:nvSpPr>
            <p:cNvPr id="14345" name="TextBox 6"/>
            <p:cNvSpPr txBox="1">
              <a:spLocks noChangeArrowheads="1"/>
            </p:cNvSpPr>
            <p:nvPr/>
          </p:nvSpPr>
          <p:spPr bwMode="auto">
            <a:xfrm>
              <a:off x="1394167" y="4729501"/>
              <a:ext cx="9956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mn-cs"/>
                </a:rPr>
                <a:t>老虎</a:t>
              </a:r>
            </a:p>
          </p:txBody>
        </p:sp>
        <p:pic>
          <p:nvPicPr>
            <p:cNvPr id="1434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l="8353" r="8353"/>
            <a:stretch>
              <a:fillRect/>
            </a:stretch>
          </p:blipFill>
          <p:spPr bwMode="auto">
            <a:xfrm>
              <a:off x="1110505" y="3366346"/>
              <a:ext cx="1563005" cy="125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35148" y="2473434"/>
            <a:ext cx="5062855" cy="267652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动物王国要开大会，老虎让狗熊通知大家，接下来会发生什么呢？我们一起来学习这篇课文吧！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236" y="2351897"/>
            <a:ext cx="4567555" cy="291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文本占位符 7"/>
          <p:cNvSpPr>
            <a:spLocks noGrp="1"/>
          </p:cNvSpPr>
          <p:nvPr>
            <p:ph type="body" sz="quarter" idx="10"/>
          </p:nvPr>
        </p:nvSpPr>
        <p:spPr/>
        <p:txBody>
          <a:bodyPr/>
          <a:lstStyle/>
          <a:p>
            <a:r>
              <a:rPr lang="en-US" altLang="zh-CN" dirty="0"/>
              <a:t>01  </a:t>
            </a:r>
            <a:r>
              <a:rPr lang="zh-CN" altLang="en-US" dirty="0"/>
              <a:t>课前导读</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63418" y="2053424"/>
            <a:ext cx="10296498" cy="1655647"/>
          </a:xfrm>
          <a:prstGeom prst="rect">
            <a:avLst/>
          </a:prstGeom>
          <a:noFill/>
        </p:spPr>
        <p:txBody>
          <a:bodyPr wrap="square" lIns="51435" tIns="25718" rIns="51435" bIns="25718">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dirty="0">
                <a:ln w="0"/>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a:t>
            </a:r>
            <a:r>
              <a:rPr kumimoji="0" sz="2400" b="0" i="0" u="none" strike="noStrike" kern="1200" cap="none" spc="0" normalizeH="0" baseline="0" noProof="0" dirty="0">
                <a:ln w="0"/>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老虎要开森林大会，让狗熊去通知大家，狗熊开始几次没把通知的时间、地点说清楚，最后在动物们的帮助下，终于把通知讲清楚了，大家都准时来参加了森林大会。</a:t>
            </a:r>
          </a:p>
        </p:txBody>
      </p:sp>
      <p:sp>
        <p:nvSpPr>
          <p:cNvPr id="2" name="文本框 1"/>
          <p:cNvSpPr txBox="1"/>
          <p:nvPr/>
        </p:nvSpPr>
        <p:spPr>
          <a:xfrm>
            <a:off x="1063419" y="1481455"/>
            <a:ext cx="60324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2400" b="0" i="0" u="none" strike="noStrike" kern="1200" cap="none" spc="0" normalizeH="0" baseline="0" noProof="0" dirty="0">
                <a:ln w="0"/>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读通课文，</a:t>
            </a:r>
            <a:r>
              <a:rPr kumimoji="0" sz="2400" b="0" i="0" u="none" strike="noStrike" kern="1200" cap="none" spc="0" normalizeH="0" baseline="0" noProof="0" dirty="0">
                <a:ln w="0"/>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说说动物王园发生了什么事呢？</a:t>
            </a:r>
            <a:endParaRPr kumimoji="0" lang="zh-CN" altLang="en-US" sz="2400" b="0" i="0" u="none" strike="noStrike" kern="1200" cap="none" spc="0" normalizeH="0" baseline="0" noProof="0" dirty="0">
              <a:ln w="0"/>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endParaRPr>
          </a:p>
        </p:txBody>
      </p:sp>
      <p:sp>
        <p:nvSpPr>
          <p:cNvPr id="44"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sp>
        <p:nvSpPr>
          <p:cNvPr id="45" name="文本框 44"/>
          <p:cNvSpPr txBox="1"/>
          <p:nvPr/>
        </p:nvSpPr>
        <p:spPr>
          <a:xfrm>
            <a:off x="1063418" y="3978401"/>
            <a:ext cx="8007350" cy="589311"/>
          </a:xfrm>
          <a:prstGeom prst="roundRect">
            <a:avLst/>
          </a:prstGeom>
          <a:noFill/>
          <a:ln>
            <a:solidFill>
              <a:srgbClr val="F37F10"/>
            </a:solidFill>
          </a:ln>
        </p:spPr>
        <p:txBody>
          <a:bodyPr wrap="square" rtlCol="0" anchor="t">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动物王国要开大会，派了谁去通知这个消息？</a:t>
            </a:r>
          </a:p>
        </p:txBody>
      </p:sp>
      <p:sp>
        <p:nvSpPr>
          <p:cNvPr id="46" name="文本框 45"/>
          <p:cNvSpPr txBox="1"/>
          <p:nvPr/>
        </p:nvSpPr>
        <p:spPr>
          <a:xfrm>
            <a:off x="1490801" y="4729356"/>
            <a:ext cx="60324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动物王国要开大会，老虎让</a:t>
            </a:r>
            <a:r>
              <a:rPr kumimoji="0" lang="zh-CN" altLang="en-US" sz="24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狗熊</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通知大家。</a:t>
            </a:r>
            <a:endPar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linds(horizont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1000" fill="hold"/>
                                        <p:tgtEl>
                                          <p:spTgt spid="46"/>
                                        </p:tgtEl>
                                        <p:attrNameLst>
                                          <p:attrName>ppt_w</p:attrName>
                                        </p:attrNameLst>
                                      </p:cBhvr>
                                      <p:tavLst>
                                        <p:tav tm="0">
                                          <p:val>
                                            <p:strVal val="#ppt_w*0.70"/>
                                          </p:val>
                                        </p:tav>
                                        <p:tav tm="100000">
                                          <p:val>
                                            <p:strVal val="#ppt_w"/>
                                          </p:val>
                                        </p:tav>
                                      </p:tavLst>
                                    </p:anim>
                                    <p:anim calcmode="lin" valueType="num">
                                      <p:cBhvr>
                                        <p:cTn id="18" dur="1000" fill="hold"/>
                                        <p:tgtEl>
                                          <p:spTgt spid="46"/>
                                        </p:tgtEl>
                                        <p:attrNameLst>
                                          <p:attrName>ppt_h</p:attrName>
                                        </p:attrNameLst>
                                      </p:cBhvr>
                                      <p:tavLst>
                                        <p:tav tm="0">
                                          <p:val>
                                            <p:strVal val="#ppt_h"/>
                                          </p:val>
                                        </p:tav>
                                        <p:tav tm="100000">
                                          <p:val>
                                            <p:strVal val="#ppt_h"/>
                                          </p:val>
                                        </p:tav>
                                      </p:tavLst>
                                    </p:anim>
                                    <p:animEffect transition="in" filter="fade">
                                      <p:cBhvr>
                                        <p:cTn id="1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5" grpId="0" bldLvl="0" animBg="1"/>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627796" y="1443438"/>
            <a:ext cx="2936409" cy="582467"/>
          </a:xfrm>
          <a:prstGeom prst="rect">
            <a:avLst/>
          </a:prstGeom>
          <a:solidFill>
            <a:schemeClr val="bg1"/>
          </a:solidFill>
          <a:ln>
            <a:solidFill>
              <a:srgbClr val="F37F10"/>
            </a:solidFill>
          </a:ln>
          <a:effectLst>
            <a:outerShdw blurRad="50800" dir="21594000" sy="23000" kx="1200000" algn="br" rotWithShape="0">
              <a:prstClr val="black">
                <a:alpha val="40000"/>
              </a:prstClr>
            </a:outerShdw>
          </a:effectLst>
        </p:spPr>
        <p:txBody>
          <a:bodyPr wrap="square" lIns="68580" tIns="34290" rIns="68580" bIns="3429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rPr>
              <a:t>借助图片识字</a:t>
            </a:r>
          </a:p>
        </p:txBody>
      </p:sp>
      <p:grpSp>
        <p:nvGrpSpPr>
          <p:cNvPr id="13" name="组合 12"/>
          <p:cNvGrpSpPr/>
          <p:nvPr/>
        </p:nvGrpSpPr>
        <p:grpSpPr>
          <a:xfrm>
            <a:off x="2537529" y="2444526"/>
            <a:ext cx="3032060" cy="3585616"/>
            <a:chOff x="2537529" y="2444526"/>
            <a:chExt cx="3032060" cy="3585616"/>
          </a:xfrm>
        </p:grpSpPr>
        <p:sp>
          <p:nvSpPr>
            <p:cNvPr id="13414" name="TextBox 6"/>
            <p:cNvSpPr txBox="1"/>
            <p:nvPr/>
          </p:nvSpPr>
          <p:spPr>
            <a:xfrm>
              <a:off x="2739157" y="2444526"/>
              <a:ext cx="2628804" cy="1080745"/>
            </a:xfrm>
            <a:prstGeom prst="rect">
              <a:avLst/>
            </a:prstGeom>
            <a:noFill/>
            <a:ln w="9525">
              <a:noFill/>
            </a:ln>
            <a:extLst>
              <a:ext uri="{909E8E84-426E-40DD-AFC4-6F175D3DCCD1}">
                <a14:hiddenFill xmlns:a14="http://schemas.microsoft.com/office/drawing/2010/main">
                  <a:solidFill>
                    <a:srgbClr val="FFFFEB"/>
                  </a:solidFill>
                </a14:hiddenFill>
              </a:ext>
            </a:extLst>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4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虎</a:t>
              </a:r>
              <a:r>
                <a:rPr kumimoji="0" lang="en-US" altLang="zh-CN" sz="4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r>
                <a:rPr kumimoji="0" lang="zh-CN" altLang="en-US" sz="4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老虎</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529" y="3611573"/>
              <a:ext cx="3032060" cy="24185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组合 9"/>
          <p:cNvGrpSpPr/>
          <p:nvPr/>
        </p:nvGrpSpPr>
        <p:grpSpPr>
          <a:xfrm>
            <a:off x="6776214" y="2443051"/>
            <a:ext cx="3032060" cy="3587090"/>
            <a:chOff x="6776214" y="2443051"/>
            <a:chExt cx="3032060" cy="3587090"/>
          </a:xfrm>
        </p:grpSpPr>
        <p:sp>
          <p:nvSpPr>
            <p:cNvPr id="12" name="TextBox 6"/>
            <p:cNvSpPr txBox="1"/>
            <p:nvPr/>
          </p:nvSpPr>
          <p:spPr>
            <a:xfrm>
              <a:off x="6888088" y="2443051"/>
              <a:ext cx="2808312" cy="1083695"/>
            </a:xfrm>
            <a:prstGeom prst="rect">
              <a:avLst/>
            </a:prstGeom>
            <a:noFill/>
            <a:ln w="9525">
              <a:noFill/>
            </a:ln>
            <a:extLst>
              <a:ext uri="{909E8E84-426E-40DD-AFC4-6F175D3DCCD1}">
                <a14:hiddenFill xmlns:a14="http://schemas.microsoft.com/office/drawing/2010/main">
                  <a:solidFill>
                    <a:srgbClr val="FFFFEB"/>
                  </a:solidFill>
                </a14:hiddenFill>
              </a:ext>
            </a:extLst>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4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熊：狗熊</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6214" y="3611572"/>
              <a:ext cx="3032060" cy="24185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6"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6095682" y="1671731"/>
            <a:ext cx="4628515" cy="670468"/>
          </a:xfrm>
          <a:prstGeom prst="roundRect">
            <a:avLst/>
          </a:prstGeom>
          <a:solidFill>
            <a:schemeClr val="bg1"/>
          </a:solidFill>
          <a:ln w="38100">
            <a:solidFill>
              <a:srgbClr val="F37F10"/>
            </a:solidFill>
            <a:prstDash val="dashDot"/>
          </a:ln>
        </p:spPr>
        <p:style>
          <a:lnRef idx="1">
            <a:schemeClr val="accent2"/>
          </a:lnRef>
          <a:fillRef idx="2">
            <a:schemeClr val="accent2"/>
          </a:fillRef>
          <a:effectRef idx="1">
            <a:schemeClr val="accent2"/>
          </a:effectRef>
          <a:fontRef idx="minor">
            <a:schemeClr val="dk1"/>
          </a:fontRef>
        </p:style>
        <p:txBody>
          <a:bodyPr wrap="square" rtlCol="0" anchor="t">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狗熊是怎么通知大家的呢？</a:t>
            </a:r>
          </a:p>
        </p:txBody>
      </p:sp>
      <p:sp>
        <p:nvSpPr>
          <p:cNvPr id="100" name="文本框 99"/>
          <p:cNvSpPr txBox="1"/>
          <p:nvPr/>
        </p:nvSpPr>
        <p:spPr>
          <a:xfrm>
            <a:off x="1157605" y="2577824"/>
            <a:ext cx="9876155" cy="1308884"/>
          </a:xfrm>
          <a:prstGeom prst="rect">
            <a:avLst/>
          </a:prstGeom>
          <a:noFill/>
          <a:ln w="9525">
            <a:no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       </a:t>
            </a:r>
            <a:r>
              <a:rPr kumimoji="0" lang="zh-CN" altLang="en-US"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狗熊用喇叭大声喊：“大家注意，动物王国要开大会，请你们都参加！”一连说了十遍。</a:t>
            </a:r>
          </a:p>
        </p:txBody>
      </p:sp>
      <p:sp>
        <p:nvSpPr>
          <p:cNvPr id="6" name="文本框 5"/>
          <p:cNvSpPr txBox="1"/>
          <p:nvPr/>
        </p:nvSpPr>
        <p:spPr>
          <a:xfrm>
            <a:off x="1718867" y="1748339"/>
            <a:ext cx="4145436" cy="577902"/>
          </a:xfrm>
          <a:prstGeom prst="wedgeRoundRectCallout">
            <a:avLst>
              <a:gd name="adj1" fmla="val 26927"/>
              <a:gd name="adj2" fmla="val 82779"/>
              <a:gd name="adj3" fmla="val 16667"/>
            </a:avLst>
          </a:prstGeom>
          <a:solidFill>
            <a:schemeClr val="bg1"/>
          </a:solidFill>
          <a:ln>
            <a:solidFill>
              <a:srgbClr val="F37F1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为了让所有动物都听到。</a:t>
            </a:r>
            <a:endParaRPr kumimoji="0" lang="zh-CN" altLang="en-US"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sp>
        <p:nvSpPr>
          <p:cNvPr id="8" name="文本框 7"/>
          <p:cNvSpPr txBox="1"/>
          <p:nvPr/>
        </p:nvSpPr>
        <p:spPr>
          <a:xfrm>
            <a:off x="4787900" y="4333599"/>
            <a:ext cx="4145436" cy="577902"/>
          </a:xfrm>
          <a:prstGeom prst="wedgeRoundRectCallout">
            <a:avLst>
              <a:gd name="adj1" fmla="val -29581"/>
              <a:gd name="adj2" fmla="val -93447"/>
              <a:gd name="adj3" fmla="val 16667"/>
            </a:avLst>
          </a:prstGeom>
          <a:solidFill>
            <a:schemeClr val="bg1"/>
          </a:solidFill>
          <a:ln>
            <a:solidFill>
              <a:srgbClr val="F37F1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为了让所有动物都记住。</a:t>
            </a:r>
            <a:endParaRPr kumimoji="0" lang="zh-CN" altLang="en-US"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sp>
        <p:nvSpPr>
          <p:cNvPr id="9" name="文本框 8"/>
          <p:cNvSpPr txBox="1"/>
          <p:nvPr/>
        </p:nvSpPr>
        <p:spPr>
          <a:xfrm>
            <a:off x="1718867" y="5121634"/>
            <a:ext cx="5701188" cy="888849"/>
          </a:xfrm>
          <a:prstGeom prst="bevel">
            <a:avLst/>
          </a:prstGeom>
          <a:solidFill>
            <a:schemeClr val="bg1"/>
          </a:solidFill>
          <a:ln>
            <a:solidFill>
              <a:srgbClr val="F37F10"/>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说明狗熊通知得很认真，很负责。</a:t>
            </a:r>
            <a:endParaRPr kumimoji="0" lang="zh-CN" altLang="en-US"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cxnSp>
        <p:nvCxnSpPr>
          <p:cNvPr id="10" name="直接连接符 9"/>
          <p:cNvCxnSpPr/>
          <p:nvPr/>
        </p:nvCxnSpPr>
        <p:spPr>
          <a:xfrm flipV="1">
            <a:off x="3843020" y="3332839"/>
            <a:ext cx="944880" cy="1333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3791585" y="4019274"/>
            <a:ext cx="2109470" cy="12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checkerboard(across)">
                                      <p:cBhvr>
                                        <p:cTn id="16" dur="500"/>
                                        <p:tgtEl>
                                          <p:spTgt spid="100"/>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heckerboard(across)">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00" grpId="0"/>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655695" y="3227705"/>
            <a:ext cx="7383145" cy="1448127"/>
          </a:xfrm>
          <a:prstGeom prst="roundRect">
            <a:avLst/>
          </a:prstGeom>
          <a:solidFill>
            <a:schemeClr val="bg1"/>
          </a:solidFill>
          <a:ln w="38100">
            <a:solidFill>
              <a:srgbClr val="F37F10"/>
            </a:solidFill>
            <a:prstDash val="lgDashDotDot"/>
          </a:ln>
        </p:spPr>
        <p:style>
          <a:lnRef idx="2">
            <a:schemeClr val="accent6"/>
          </a:lnRef>
          <a:fillRef idx="1">
            <a:schemeClr val="lt1"/>
          </a:fillRef>
          <a:effectRef idx="0">
            <a:schemeClr val="accent6"/>
          </a:effectRef>
          <a:fontRef idx="minor">
            <a:schemeClr val="dk1"/>
          </a:fontRef>
        </p:style>
        <p:txBody>
          <a:bodyPr wrap="square" rtlCol="0" anchor="t">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a:t>
            </a: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狐狸奔来了，对狗熊说：“你说一百遍，大会也开不起来。”</a:t>
            </a:r>
          </a:p>
        </p:txBody>
      </p:sp>
      <p:grpSp>
        <p:nvGrpSpPr>
          <p:cNvPr id="3" name="组合 2"/>
          <p:cNvGrpSpPr/>
          <p:nvPr/>
        </p:nvGrpSpPr>
        <p:grpSpPr>
          <a:xfrm>
            <a:off x="3655695" y="1826895"/>
            <a:ext cx="7382510" cy="565150"/>
            <a:chOff x="5757" y="2877"/>
            <a:chExt cx="11626" cy="890"/>
          </a:xfrm>
          <a:solidFill>
            <a:schemeClr val="bg1"/>
          </a:solidFill>
        </p:grpSpPr>
        <p:sp>
          <p:nvSpPr>
            <p:cNvPr id="14" name="对角圆角矩形 13"/>
            <p:cNvSpPr/>
            <p:nvPr/>
          </p:nvSpPr>
          <p:spPr>
            <a:xfrm>
              <a:off x="5757" y="2877"/>
              <a:ext cx="11627" cy="891"/>
            </a:xfrm>
            <a:prstGeom prst="round2DiagRect">
              <a:avLst>
                <a:gd name="adj1" fmla="val 50000"/>
                <a:gd name="adj2" fmla="val 0"/>
              </a:avLst>
            </a:prstGeom>
            <a:grpFill/>
            <a:ln w="38100">
              <a:solidFill>
                <a:srgbClr val="F37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pitchFamily="34" charset="-122"/>
                <a:cs typeface="+mn-cs"/>
              </a:endParaRPr>
            </a:p>
          </p:txBody>
        </p:sp>
        <p:sp>
          <p:nvSpPr>
            <p:cNvPr id="2" name="文本框 1"/>
            <p:cNvSpPr txBox="1"/>
            <p:nvPr/>
          </p:nvSpPr>
          <p:spPr>
            <a:xfrm>
              <a:off x="6143" y="2912"/>
              <a:ext cx="10368" cy="822"/>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狗熊的通知成功了吗？你能推断出来吗？</a:t>
              </a:r>
              <a:endPar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grpSp>
      <p:sp>
        <p:nvSpPr>
          <p:cNvPr id="10" name="文本框 9"/>
          <p:cNvSpPr txBox="1"/>
          <p:nvPr/>
        </p:nvSpPr>
        <p:spPr>
          <a:xfrm rot="20880000">
            <a:off x="716279" y="2133807"/>
            <a:ext cx="3075940" cy="1175980"/>
          </a:xfrm>
          <a:prstGeom prst="irregularSeal2">
            <a:avLst/>
          </a:prstGeom>
          <a:solidFill>
            <a:schemeClr val="bg1"/>
          </a:solidFill>
          <a:ln>
            <a:solidFill>
              <a:srgbClr val="F37F1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没成功</a:t>
            </a:r>
            <a:endPar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sp>
        <p:nvSpPr>
          <p:cNvPr id="23" name="文本框 22"/>
          <p:cNvSpPr txBox="1"/>
          <p:nvPr/>
        </p:nvSpPr>
        <p:spPr>
          <a:xfrm>
            <a:off x="3655694" y="5217795"/>
            <a:ext cx="7383145" cy="579074"/>
          </a:xfrm>
          <a:prstGeom prst="wedgeRoundRectCallout">
            <a:avLst>
              <a:gd name="adj1" fmla="val -58770"/>
              <a:gd name="adj2" fmla="val -34910"/>
              <a:gd name="adj3" fmla="val 16667"/>
            </a:avLst>
          </a:prstGeom>
          <a:solidFill>
            <a:schemeClr val="bg1"/>
          </a:solidFill>
          <a:ln w="38100">
            <a:solidFill>
              <a:srgbClr val="F37F1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狐狸为什么这么说？</a:t>
            </a:r>
            <a:endPar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pic>
        <p:nvPicPr>
          <p:cNvPr id="2663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1173821" y="3429000"/>
            <a:ext cx="2160858" cy="1730375"/>
          </a:xfrm>
          <a:prstGeom prst="rect">
            <a:avLst/>
          </a:prstGeom>
          <a:noFill/>
          <a:ln w="9525">
            <a:noFill/>
          </a:ln>
        </p:spPr>
      </p:pic>
      <p:sp>
        <p:nvSpPr>
          <p:cNvPr id="48"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heckerboard(across)">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0" grpId="0" animBg="1"/>
      <p:bldP spid="2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343993" y="4837539"/>
            <a:ext cx="7956473" cy="575945"/>
          </a:xfrm>
          <a:prstGeom prst="rect">
            <a:avLst/>
          </a:prstGeom>
          <a:solidFill>
            <a:schemeClr val="bg1"/>
          </a:solidFill>
          <a:ln>
            <a:solidFill>
              <a:srgbClr val="F37F10"/>
            </a:solidFill>
          </a:ln>
          <a:effectLst>
            <a:glow rad="127000">
              <a:schemeClr val="tx2">
                <a:lumMod val="20000"/>
                <a:lumOff val="80000"/>
              </a:schemeClr>
            </a:glow>
          </a:effectLst>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300" b="0" i="0" u="none" strike="noStrike" kern="1200" cap="none" spc="0" normalizeH="0" baseline="0" noProof="0" dirty="0">
                <a:ln w="0"/>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狐狸的话说明，狗熊的通知中缺少</a:t>
            </a:r>
            <a:r>
              <a:rPr kumimoji="0" lang="en-US" altLang="zh-CN" sz="3300" b="0" i="0" u="none" strike="noStrike" kern="1200" cap="none" spc="0" normalizeH="0" baseline="0" noProof="0" dirty="0">
                <a:ln w="0"/>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______</a:t>
            </a:r>
            <a:r>
              <a:rPr kumimoji="0" lang="zh-CN" altLang="en-US" sz="33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思源黑体 CN Bold" panose="02010600030101010101" pitchFamily="34" charset="-122"/>
                <a:ea typeface="思源黑体 CN Bold" panose="02010600030101010101" pitchFamily="34" charset="-122"/>
                <a:cs typeface="黑体" panose="02010609060101010101" charset="-122"/>
              </a:rPr>
              <a:t>。</a:t>
            </a:r>
          </a:p>
        </p:txBody>
      </p:sp>
      <p:sp>
        <p:nvSpPr>
          <p:cNvPr id="30" name="矩形 29"/>
          <p:cNvSpPr/>
          <p:nvPr/>
        </p:nvSpPr>
        <p:spPr>
          <a:xfrm>
            <a:off x="7703159" y="4681468"/>
            <a:ext cx="1051560" cy="622300"/>
          </a:xfrm>
          <a:prstGeom prst="rect">
            <a:avLst/>
          </a:prstGeom>
          <a:noFill/>
          <a:effectLst>
            <a:glow rad="127000">
              <a:schemeClr val="tx2">
                <a:lumMod val="20000"/>
                <a:lumOff val="80000"/>
              </a:schemeClr>
            </a:glow>
          </a:effectLst>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思源黑体 CN Bold" panose="02010600030101010101" pitchFamily="34" charset="-122"/>
                <a:ea typeface="思源黑体 CN Bold" panose="02010600030101010101" pitchFamily="34" charset="-122"/>
                <a:cs typeface="+mn-cs"/>
              </a:rPr>
              <a:t>时间</a:t>
            </a:r>
          </a:p>
        </p:txBody>
      </p:sp>
      <p:sp>
        <p:nvSpPr>
          <p:cNvPr id="31" name="文本框 30"/>
          <p:cNvSpPr txBox="1"/>
          <p:nvPr/>
        </p:nvSpPr>
        <p:spPr>
          <a:xfrm>
            <a:off x="1344295" y="2231390"/>
            <a:ext cx="6935470" cy="1482650"/>
          </a:xfrm>
          <a:prstGeom prst="rect">
            <a:avLst/>
          </a:prstGeom>
          <a:solidFill>
            <a:schemeClr val="bg1"/>
          </a:solidFill>
          <a:ln>
            <a:solidFill>
              <a:srgbClr val="F37F10"/>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l" defTabSz="914400" rtl="0" eaLnBrk="1" fontAlgn="base" latinLnBrk="0" hangingPunct="1">
              <a:lnSpc>
                <a:spcPct val="150000"/>
              </a:lnSpc>
              <a:spcBef>
                <a:spcPts val="600"/>
              </a:spcBef>
              <a:spcAft>
                <a:spcPct val="0"/>
              </a:spcAft>
              <a:buClrTx/>
              <a:buSzTx/>
              <a:buFontTx/>
              <a:buNone/>
              <a:defRPr/>
            </a:pPr>
            <a:r>
              <a:rPr kumimoji="1" lang="zh-CN" altLang="en-US"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       因为你没告诉大家，大会在哪一天开，是今天，还是明天，还是</a:t>
            </a:r>
            <a:r>
              <a:rPr kumimoji="1" lang="en-US" altLang="zh-CN"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a:t>
            </a:r>
            <a:endParaRPr kumimoji="1" lang="zh-CN" altLang="en-US"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endParaRPr>
          </a:p>
        </p:txBody>
      </p:sp>
      <p:pic>
        <p:nvPicPr>
          <p:cNvPr id="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4730" y="2008137"/>
            <a:ext cx="2519680" cy="2014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290">
                                          <p:stCondLst>
                                            <p:cond delay="0"/>
                                          </p:stCondLst>
                                        </p:cTn>
                                        <p:tgtEl>
                                          <p:spTgt spid="29"/>
                                        </p:tgtEl>
                                      </p:cBhvr>
                                    </p:animEffect>
                                    <p:anim calcmode="lin" valueType="num">
                                      <p:cBhvr>
                                        <p:cTn id="14" dur="911"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29"/>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29"/>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29"/>
                                        </p:tgtEl>
                                        <p:attrNameLst>
                                          <p:attrName>ppt_y</p:attrName>
                                        </p:attrNameLst>
                                      </p:cBhvr>
                                      <p:tavLst>
                                        <p:tav tm="0" fmla="#ppt_y-sin(pi*$)/81">
                                          <p:val>
                                            <p:fltVal val="0"/>
                                          </p:val>
                                        </p:tav>
                                        <p:tav tm="100000">
                                          <p:val>
                                            <p:fltVal val="1"/>
                                          </p:val>
                                        </p:tav>
                                      </p:tavLst>
                                    </p:anim>
                                    <p:animScale>
                                      <p:cBhvr>
                                        <p:cTn id="19" dur="13">
                                          <p:stCondLst>
                                            <p:cond delay="325"/>
                                          </p:stCondLst>
                                        </p:cTn>
                                        <p:tgtEl>
                                          <p:spTgt spid="29"/>
                                        </p:tgtEl>
                                      </p:cBhvr>
                                      <p:to x="100000" y="60000"/>
                                    </p:animScale>
                                    <p:animScale>
                                      <p:cBhvr>
                                        <p:cTn id="20" dur="83" decel="50000">
                                          <p:stCondLst>
                                            <p:cond delay="338"/>
                                          </p:stCondLst>
                                        </p:cTn>
                                        <p:tgtEl>
                                          <p:spTgt spid="29"/>
                                        </p:tgtEl>
                                      </p:cBhvr>
                                      <p:to x="100000" y="100000"/>
                                    </p:animScale>
                                    <p:animScale>
                                      <p:cBhvr>
                                        <p:cTn id="21" dur="13">
                                          <p:stCondLst>
                                            <p:cond delay="656"/>
                                          </p:stCondLst>
                                        </p:cTn>
                                        <p:tgtEl>
                                          <p:spTgt spid="29"/>
                                        </p:tgtEl>
                                      </p:cBhvr>
                                      <p:to x="100000" y="80000"/>
                                    </p:animScale>
                                    <p:animScale>
                                      <p:cBhvr>
                                        <p:cTn id="22" dur="83" decel="50000">
                                          <p:stCondLst>
                                            <p:cond delay="669"/>
                                          </p:stCondLst>
                                        </p:cTn>
                                        <p:tgtEl>
                                          <p:spTgt spid="29"/>
                                        </p:tgtEl>
                                      </p:cBhvr>
                                      <p:to x="100000" y="100000"/>
                                    </p:animScale>
                                    <p:animScale>
                                      <p:cBhvr>
                                        <p:cTn id="23" dur="13">
                                          <p:stCondLst>
                                            <p:cond delay="821"/>
                                          </p:stCondLst>
                                        </p:cTn>
                                        <p:tgtEl>
                                          <p:spTgt spid="29"/>
                                        </p:tgtEl>
                                      </p:cBhvr>
                                      <p:to x="100000" y="90000"/>
                                    </p:animScale>
                                    <p:animScale>
                                      <p:cBhvr>
                                        <p:cTn id="24" dur="83" decel="50000">
                                          <p:stCondLst>
                                            <p:cond delay="834"/>
                                          </p:stCondLst>
                                        </p:cTn>
                                        <p:tgtEl>
                                          <p:spTgt spid="29"/>
                                        </p:tgtEl>
                                      </p:cBhvr>
                                      <p:to x="100000" y="100000"/>
                                    </p:animScale>
                                    <p:animScale>
                                      <p:cBhvr>
                                        <p:cTn id="25" dur="13">
                                          <p:stCondLst>
                                            <p:cond delay="904"/>
                                          </p:stCondLst>
                                        </p:cTn>
                                        <p:tgtEl>
                                          <p:spTgt spid="29"/>
                                        </p:tgtEl>
                                      </p:cBhvr>
                                      <p:to x="100000" y="95000"/>
                                    </p:animScale>
                                    <p:animScale>
                                      <p:cBhvr>
                                        <p:cTn id="26" dur="83" decel="50000">
                                          <p:stCondLst>
                                            <p:cond delay="917"/>
                                          </p:stCondLst>
                                        </p:cTn>
                                        <p:tgtEl>
                                          <p:spTgt spid="29"/>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762284" y="2228304"/>
            <a:ext cx="2578100" cy="614680"/>
            <a:chOff x="5329" y="2188"/>
            <a:chExt cx="4060" cy="968"/>
          </a:xfrm>
        </p:grpSpPr>
        <p:sp>
          <p:nvSpPr>
            <p:cNvPr id="10" name="对角圆角矩形 9"/>
            <p:cNvSpPr/>
            <p:nvPr/>
          </p:nvSpPr>
          <p:spPr>
            <a:xfrm>
              <a:off x="5329" y="2188"/>
              <a:ext cx="4060" cy="969"/>
            </a:xfrm>
            <a:prstGeom prst="round2DiagRect">
              <a:avLst>
                <a:gd name="adj1" fmla="val 50000"/>
                <a:gd name="adj2" fmla="val 0"/>
              </a:avLst>
            </a:prstGeom>
            <a:solidFill>
              <a:schemeClr val="bg1"/>
            </a:solidFill>
            <a:ln w="38100">
              <a:solidFill>
                <a:srgbClr val="F37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pitchFamily="34" charset="-122"/>
                <a:cs typeface="+mn-cs"/>
              </a:endParaRPr>
            </a:p>
          </p:txBody>
        </p:sp>
        <p:sp>
          <p:nvSpPr>
            <p:cNvPr id="14" name="文本框 13"/>
            <p:cNvSpPr txBox="1"/>
            <p:nvPr/>
          </p:nvSpPr>
          <p:spPr>
            <a:xfrm>
              <a:off x="5569" y="2213"/>
              <a:ext cx="3594" cy="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第二次通知</a:t>
              </a:r>
            </a:p>
          </p:txBody>
        </p:sp>
      </p:grpSp>
      <p:sp>
        <p:nvSpPr>
          <p:cNvPr id="3" name="文本框 2"/>
          <p:cNvSpPr txBox="1"/>
          <p:nvPr/>
        </p:nvSpPr>
        <p:spPr>
          <a:xfrm>
            <a:off x="1607820" y="3336290"/>
            <a:ext cx="871728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sym typeface="+mn-ea"/>
              </a:rPr>
              <a:t>大家注意，动物王国要在明天开大会，请你们都参加！</a:t>
            </a:r>
            <a:endParaRPr kumimoji="0" lang="zh-CN"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p:txBody>
      </p:sp>
      <p:sp>
        <p:nvSpPr>
          <p:cNvPr id="4" name="文本框 3"/>
          <p:cNvSpPr txBox="1"/>
          <p:nvPr/>
        </p:nvSpPr>
        <p:spPr>
          <a:xfrm>
            <a:off x="5564505" y="2364105"/>
            <a:ext cx="1374299" cy="796469"/>
          </a:xfrm>
          <a:prstGeom prst="cloudCallout">
            <a:avLst/>
          </a:prstGeom>
          <a:solidFill>
            <a:schemeClr val="bg1"/>
          </a:solidFill>
          <a:ln>
            <a:solidFill>
              <a:srgbClr val="F37F1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sym typeface="+mn-ea"/>
              </a:rPr>
              <a:t>时间</a:t>
            </a:r>
            <a:endParaRPr kumimoji="0" lang="zh-CN"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p:txBody>
      </p:sp>
      <p:sp>
        <p:nvSpPr>
          <p:cNvPr id="6" name="文本框 5"/>
          <p:cNvSpPr txBox="1"/>
          <p:nvPr/>
        </p:nvSpPr>
        <p:spPr>
          <a:xfrm>
            <a:off x="5810885" y="4368800"/>
            <a:ext cx="1379220" cy="796469"/>
          </a:xfrm>
          <a:prstGeom prst="cloudCallout">
            <a:avLst>
              <a:gd name="adj1" fmla="val 45768"/>
              <a:gd name="adj2" fmla="val -115862"/>
            </a:avLst>
          </a:prstGeom>
          <a:solidFill>
            <a:schemeClr val="bg1"/>
          </a:solidFill>
          <a:ln>
            <a:solidFill>
              <a:srgbClr val="F37F1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sym typeface="+mn-ea"/>
              </a:rPr>
              <a:t>事情</a:t>
            </a:r>
            <a:endParaRPr kumimoji="0" lang="zh-CN"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p:txBody>
      </p:sp>
      <p:sp>
        <p:nvSpPr>
          <p:cNvPr id="8" name="文本框 7"/>
          <p:cNvSpPr txBox="1"/>
          <p:nvPr/>
        </p:nvSpPr>
        <p:spPr>
          <a:xfrm>
            <a:off x="8162925" y="2444750"/>
            <a:ext cx="2467491" cy="796469"/>
          </a:xfrm>
          <a:prstGeom prst="cloudCallout">
            <a:avLst/>
          </a:prstGeom>
          <a:solidFill>
            <a:schemeClr val="bg1"/>
          </a:solidFill>
          <a:ln>
            <a:solidFill>
              <a:srgbClr val="F37F1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sym typeface="+mn-ea"/>
              </a:rPr>
              <a:t>参会人员</a:t>
            </a:r>
            <a:endParaRPr kumimoji="0" lang="zh-CN"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p:txBody>
      </p:sp>
      <p:cxnSp>
        <p:nvCxnSpPr>
          <p:cNvPr id="9" name="直接连接符 8"/>
          <p:cNvCxnSpPr/>
          <p:nvPr/>
        </p:nvCxnSpPr>
        <p:spPr>
          <a:xfrm flipV="1">
            <a:off x="5668010" y="3880485"/>
            <a:ext cx="569595" cy="12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8162925" y="3845560"/>
            <a:ext cx="569595" cy="12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缺角矩形 27"/>
          <p:cNvSpPr/>
          <p:nvPr/>
        </p:nvSpPr>
        <p:spPr>
          <a:xfrm>
            <a:off x="6237605" y="3349625"/>
            <a:ext cx="1203325" cy="492125"/>
          </a:xfrm>
          <a:prstGeom prst="plaqu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p:txBody>
      </p:sp>
      <p:sp>
        <p:nvSpPr>
          <p:cNvPr id="52"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heckerboard(across)">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heckerboard(across)">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8" grpId="0" bldLvl="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sp>
        <p:nvSpPr>
          <p:cNvPr id="55" name="文本框 54"/>
          <p:cNvSpPr txBox="1"/>
          <p:nvPr/>
        </p:nvSpPr>
        <p:spPr>
          <a:xfrm>
            <a:off x="3655695" y="3227705"/>
            <a:ext cx="7383145" cy="1448127"/>
          </a:xfrm>
          <a:prstGeom prst="roundRect">
            <a:avLst/>
          </a:prstGeom>
          <a:solidFill>
            <a:schemeClr val="bg1"/>
          </a:solidFill>
          <a:ln w="38100">
            <a:solidFill>
              <a:srgbClr val="F37F10"/>
            </a:solidFill>
            <a:prstDash val="lgDashDotDot"/>
          </a:ln>
        </p:spPr>
        <p:style>
          <a:lnRef idx="2">
            <a:schemeClr val="accent6"/>
          </a:lnRef>
          <a:fillRef idx="1">
            <a:schemeClr val="lt1"/>
          </a:fillRef>
          <a:effectRef idx="0">
            <a:schemeClr val="accent6"/>
          </a:effectRef>
          <a:fontRef idx="minor">
            <a:schemeClr val="dk1"/>
          </a:fontRef>
        </p:style>
        <p:txBody>
          <a:bodyPr wrap="square" rtlCol="0" anchor="t">
            <a:spAutoFit/>
          </a:bodyPr>
          <a:lstStyle/>
          <a:p>
            <a:pPr lvl="0">
              <a:lnSpc>
                <a:spcPct val="150000"/>
              </a:lnSpc>
            </a:pPr>
            <a:r>
              <a:rPr lang="zh-CN" altLang="en-US" sz="2800" dirty="0">
                <a:solidFill>
                  <a:prstClr val="black"/>
                </a:solidFill>
                <a:latin typeface="思源黑体 CN Bold" panose="02010600030101010101" pitchFamily="34" charset="-122"/>
                <a:ea typeface="思源黑体 CN Bold" panose="02010600030101010101" pitchFamily="34" charset="-122"/>
                <a:cs typeface="黑体" panose="02010609060101010101" charset="-122"/>
              </a:rPr>
              <a:t> 大灰狼跑来对狗熊说：“你说一百遍，大会也开不起来。”</a:t>
            </a:r>
            <a:endPar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grpSp>
        <p:nvGrpSpPr>
          <p:cNvPr id="56" name="组合 55"/>
          <p:cNvGrpSpPr/>
          <p:nvPr/>
        </p:nvGrpSpPr>
        <p:grpSpPr>
          <a:xfrm>
            <a:off x="3655695" y="1826895"/>
            <a:ext cx="7970520" cy="565785"/>
            <a:chOff x="5757" y="2877"/>
            <a:chExt cx="12552" cy="891"/>
          </a:xfrm>
          <a:solidFill>
            <a:schemeClr val="bg1"/>
          </a:solidFill>
        </p:grpSpPr>
        <p:sp>
          <p:nvSpPr>
            <p:cNvPr id="57" name="对角圆角矩形 13"/>
            <p:cNvSpPr/>
            <p:nvPr/>
          </p:nvSpPr>
          <p:spPr>
            <a:xfrm>
              <a:off x="5757" y="2877"/>
              <a:ext cx="11627" cy="891"/>
            </a:xfrm>
            <a:prstGeom prst="round2DiagRect">
              <a:avLst>
                <a:gd name="adj1" fmla="val 50000"/>
                <a:gd name="adj2" fmla="val 0"/>
              </a:avLst>
            </a:prstGeom>
            <a:grpFill/>
            <a:ln w="38100">
              <a:solidFill>
                <a:srgbClr val="F37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pitchFamily="34" charset="-122"/>
                <a:cs typeface="+mn-cs"/>
              </a:endParaRPr>
            </a:p>
          </p:txBody>
        </p:sp>
        <p:sp>
          <p:nvSpPr>
            <p:cNvPr id="58" name="文本框 57"/>
            <p:cNvSpPr txBox="1"/>
            <p:nvPr/>
          </p:nvSpPr>
          <p:spPr>
            <a:xfrm>
              <a:off x="6143" y="2912"/>
              <a:ext cx="12166" cy="824"/>
            </a:xfrm>
            <a:prstGeom prst="rect">
              <a:avLst/>
            </a:prstGeom>
            <a:grpFill/>
            <a:ln>
              <a:noFill/>
            </a:ln>
          </p:spPr>
          <p:txBody>
            <a:bodyPr wrap="none" rtlCol="0">
              <a:spAutoFit/>
            </a:bodyPr>
            <a:lstStyle/>
            <a:p>
              <a:pPr lvl="0"/>
              <a:r>
                <a:rPr lang="zh-CN" altLang="en-US" sz="2800" dirty="0">
                  <a:solidFill>
                    <a:prstClr val="black"/>
                  </a:solidFill>
                  <a:latin typeface="思源黑体 CN Bold" panose="02010600030101010101" pitchFamily="34" charset="-122"/>
                  <a:ea typeface="思源黑体 CN Bold" panose="02010600030101010101" pitchFamily="34" charset="-122"/>
                  <a:cs typeface="黑体" panose="02010609060101010101" charset="-122"/>
                  <a:sym typeface="+mn-ea"/>
                </a:rPr>
                <a:t>狗熊的第二次通知成功了吗？你能推断出来吗？</a:t>
              </a:r>
            </a:p>
          </p:txBody>
        </p:sp>
      </p:grpSp>
      <p:sp>
        <p:nvSpPr>
          <p:cNvPr id="59" name="文本框 58"/>
          <p:cNvSpPr txBox="1"/>
          <p:nvPr/>
        </p:nvSpPr>
        <p:spPr>
          <a:xfrm rot="20880000">
            <a:off x="716279" y="2133807"/>
            <a:ext cx="3075940" cy="1175980"/>
          </a:xfrm>
          <a:prstGeom prst="irregularSeal2">
            <a:avLst/>
          </a:prstGeom>
          <a:solidFill>
            <a:schemeClr val="bg1"/>
          </a:solidFill>
          <a:ln>
            <a:solidFill>
              <a:srgbClr val="F37F1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没成功</a:t>
            </a:r>
            <a:endPar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sp>
        <p:nvSpPr>
          <p:cNvPr id="60" name="文本框 59"/>
          <p:cNvSpPr txBox="1"/>
          <p:nvPr/>
        </p:nvSpPr>
        <p:spPr>
          <a:xfrm>
            <a:off x="3655694" y="5217795"/>
            <a:ext cx="7383145" cy="579074"/>
          </a:xfrm>
          <a:prstGeom prst="wedgeRoundRectCallout">
            <a:avLst>
              <a:gd name="adj1" fmla="val -58770"/>
              <a:gd name="adj2" fmla="val -34910"/>
              <a:gd name="adj3" fmla="val 16667"/>
            </a:avLst>
          </a:prstGeom>
          <a:solidFill>
            <a:schemeClr val="bg1"/>
          </a:solidFill>
          <a:ln w="38100">
            <a:solidFill>
              <a:srgbClr val="F37F10"/>
            </a:solidFill>
          </a:ln>
        </p:spPr>
        <p:txBody>
          <a:bodyPr wrap="square" rtlCol="0">
            <a:spAutoFit/>
          </a:bodyPr>
          <a:lstStyle/>
          <a:p>
            <a:pPr lvl="0"/>
            <a:r>
              <a:rPr lang="zh-CN" altLang="en-US" sz="2800" dirty="0">
                <a:solidFill>
                  <a:prstClr val="black"/>
                </a:solidFill>
                <a:latin typeface="思源黑体 CN Bold" panose="02010600030101010101" pitchFamily="34" charset="-122"/>
                <a:ea typeface="思源黑体 CN Bold" panose="02010600030101010101" pitchFamily="34" charset="-122"/>
                <a:cs typeface="黑体" panose="02010609060101010101" charset="-122"/>
                <a:sym typeface="+mn-ea"/>
              </a:rPr>
              <a:t>大灰狼为什么这么说？</a:t>
            </a:r>
          </a:p>
        </p:txBody>
      </p:sp>
      <p:pic>
        <p:nvPicPr>
          <p:cNvPr id="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1173821" y="3432367"/>
            <a:ext cx="2160858" cy="1723640"/>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checkerboard(across)">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linds(horizontal)">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checkerboard(across)">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59" grpId="0" animBg="1"/>
      <p:bldP spid="60"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5" name="TextBox 6"/>
          <p:cNvSpPr txBox="1">
            <a:spLocks noChangeArrowheads="1"/>
          </p:cNvSpPr>
          <p:nvPr/>
        </p:nvSpPr>
        <p:spPr bwMode="auto">
          <a:xfrm>
            <a:off x="4511126" y="2221865"/>
            <a:ext cx="6782435" cy="1491947"/>
          </a:xfrm>
          <a:prstGeom prst="rect">
            <a:avLst/>
          </a:prstGeom>
          <a:solidFill>
            <a:schemeClr val="bg1"/>
          </a:solidFill>
          <a:ln>
            <a:solidFill>
              <a:srgbClr val="F37F10"/>
            </a:solidFill>
          </a:ln>
          <a:effectLst>
            <a:glow rad="127000">
              <a:schemeClr val="accent3">
                <a:lumMod val="60000"/>
                <a:lumOff val="40000"/>
              </a:schemeClr>
            </a:glo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因为你没告诉大家，在明天什么时候开，上午还是下午，几点钟开。</a:t>
            </a:r>
          </a:p>
        </p:txBody>
      </p:sp>
      <p:sp>
        <p:nvSpPr>
          <p:cNvPr id="11" name="TextBox 8"/>
          <p:cNvSpPr txBox="1">
            <a:spLocks noChangeArrowheads="1"/>
          </p:cNvSpPr>
          <p:nvPr/>
        </p:nvSpPr>
        <p:spPr bwMode="auto">
          <a:xfrm>
            <a:off x="4511126" y="4766777"/>
            <a:ext cx="6782434" cy="751296"/>
          </a:xfrm>
          <a:prstGeom prst="rect">
            <a:avLst/>
          </a:prstGeom>
          <a:solidFill>
            <a:schemeClr val="bg1"/>
          </a:solidFill>
          <a:ln>
            <a:solidFill>
              <a:srgbClr val="F37F10"/>
            </a:solidFill>
          </a:ln>
          <a:effectLst>
            <a:glow rad="127000">
              <a:schemeClr val="tx2">
                <a:lumMod val="20000"/>
                <a:lumOff val="80000"/>
              </a:schemeClr>
            </a:glo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可见通知的</a:t>
            </a:r>
            <a:r>
              <a:rPr kumimoji="0" lang="en-US" altLang="zh-CN"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___________</a:t>
            </a:r>
            <a:r>
              <a:rPr kumimoji="0" lang="zh-CN" altLang="en-US"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也很重要。</a:t>
            </a:r>
          </a:p>
        </p:txBody>
      </p:sp>
      <p:sp>
        <p:nvSpPr>
          <p:cNvPr id="15" name="TextBox 8"/>
          <p:cNvSpPr txBox="1">
            <a:spLocks noChangeArrowheads="1"/>
          </p:cNvSpPr>
          <p:nvPr/>
        </p:nvSpPr>
        <p:spPr bwMode="auto">
          <a:xfrm>
            <a:off x="6895328" y="4712172"/>
            <a:ext cx="1944216" cy="75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mn-cs"/>
              </a:rPr>
              <a:t>具体时间</a:t>
            </a:r>
          </a:p>
        </p:txBody>
      </p:sp>
      <p:sp>
        <p:nvSpPr>
          <p:cNvPr id="45"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pic>
        <p:nvPicPr>
          <p:cNvPr id="4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954088" y="2481759"/>
            <a:ext cx="3335570" cy="2660666"/>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599815" y="3342005"/>
            <a:ext cx="7124700" cy="2551903"/>
          </a:xfrm>
          <a:prstGeom prst="plaque">
            <a:avLst/>
          </a:prstGeom>
          <a:noFill/>
          <a:ln w="38100">
            <a:solidFill>
              <a:srgbClr val="F37F10"/>
            </a:solidFill>
            <a:prstDash val="sysDash"/>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        </a:t>
            </a:r>
            <a:r>
              <a:rPr kumimoji="0" lang="zh-CN" altLang="en-US"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狗熊又用喇叭大声喊：“大家注意，动物王国要在明天上午八点开大会，请你们都参加！”一连说了十遍。</a:t>
            </a:r>
          </a:p>
        </p:txBody>
      </p:sp>
      <p:sp>
        <p:nvSpPr>
          <p:cNvPr id="2" name="文本框 1"/>
          <p:cNvSpPr txBox="1"/>
          <p:nvPr/>
        </p:nvSpPr>
        <p:spPr>
          <a:xfrm>
            <a:off x="1409065" y="1442393"/>
            <a:ext cx="9315450" cy="1316964"/>
          </a:xfrm>
          <a:prstGeom prst="rect">
            <a:avLst/>
          </a:prstGeom>
          <a:solidFill>
            <a:schemeClr val="bg1"/>
          </a:solidFill>
          <a:ln>
            <a:solidFill>
              <a:srgbClr val="F37F10"/>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看来第二次狗熊的通知又失败了，</a:t>
            </a:r>
            <a:endParaRPr kumimoji="0" lang="en-US" altLang="zh-CN"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第三次通知成功了吗？你来继续推断吧！</a:t>
            </a:r>
            <a:endParaRPr kumimoji="0" lang="zh-CN" altLang="en-US"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pic>
        <p:nvPicPr>
          <p:cNvPr id="286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73993" y="3526073"/>
            <a:ext cx="2625822" cy="2183765"/>
          </a:xfrm>
          <a:prstGeom prst="rect">
            <a:avLst/>
          </a:prstGeom>
          <a:noFill/>
          <a:ln w="9525">
            <a:noFill/>
          </a:ln>
        </p:spPr>
      </p:pic>
      <p:sp>
        <p:nvSpPr>
          <p:cNvPr id="44"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checkerboard(across)">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sp>
        <p:nvSpPr>
          <p:cNvPr id="49" name="文本框 48"/>
          <p:cNvSpPr txBox="1"/>
          <p:nvPr/>
        </p:nvSpPr>
        <p:spPr>
          <a:xfrm>
            <a:off x="3655695" y="3227705"/>
            <a:ext cx="7383145" cy="1448127"/>
          </a:xfrm>
          <a:prstGeom prst="roundRect">
            <a:avLst/>
          </a:prstGeom>
          <a:solidFill>
            <a:schemeClr val="bg1"/>
          </a:solidFill>
          <a:ln w="38100">
            <a:solidFill>
              <a:srgbClr val="F37F10"/>
            </a:solidFill>
            <a:prstDash val="lgDashDotDot"/>
          </a:ln>
        </p:spPr>
        <p:style>
          <a:lnRef idx="2">
            <a:schemeClr val="accent6"/>
          </a:lnRef>
          <a:fillRef idx="1">
            <a:schemeClr val="lt1"/>
          </a:fillRef>
          <a:effectRef idx="0">
            <a:schemeClr val="accent6"/>
          </a:effectRef>
          <a:fontRef idx="minor">
            <a:schemeClr val="dk1"/>
          </a:fontRef>
        </p:style>
        <p:txBody>
          <a:bodyPr wrap="square" rtlCol="0" anchor="t">
            <a:spAutoFit/>
          </a:bodyPr>
          <a:lstStyle/>
          <a:p>
            <a:pPr lvl="0">
              <a:lnSpc>
                <a:spcPct val="150000"/>
              </a:lnSpc>
            </a:pPr>
            <a:r>
              <a:rPr lang="zh-CN" altLang="en-US" sz="2800" dirty="0">
                <a:solidFill>
                  <a:prstClr val="black"/>
                </a:solidFill>
                <a:latin typeface="思源黑体 CN Bold" panose="02010600030101010101" pitchFamily="34" charset="-122"/>
                <a:ea typeface="思源黑体 CN Bold" panose="02010600030101010101" pitchFamily="34" charset="-122"/>
                <a:cs typeface="黑体" panose="02010609060101010101" charset="-122"/>
              </a:rPr>
              <a:t> 梅花鹿奔来问狗熊：“大会在哪儿开呀？你得说清楚。”</a:t>
            </a:r>
            <a:endPar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grpSp>
        <p:nvGrpSpPr>
          <p:cNvPr id="50" name="组合 49"/>
          <p:cNvGrpSpPr/>
          <p:nvPr/>
        </p:nvGrpSpPr>
        <p:grpSpPr>
          <a:xfrm>
            <a:off x="3655695" y="1826895"/>
            <a:ext cx="7970520" cy="565785"/>
            <a:chOff x="5757" y="2877"/>
            <a:chExt cx="12552" cy="891"/>
          </a:xfrm>
          <a:solidFill>
            <a:schemeClr val="bg1"/>
          </a:solidFill>
        </p:grpSpPr>
        <p:sp>
          <p:nvSpPr>
            <p:cNvPr id="51" name="对角圆角矩形 13"/>
            <p:cNvSpPr/>
            <p:nvPr/>
          </p:nvSpPr>
          <p:spPr>
            <a:xfrm>
              <a:off x="5757" y="2877"/>
              <a:ext cx="11627" cy="891"/>
            </a:xfrm>
            <a:prstGeom prst="round2DiagRect">
              <a:avLst>
                <a:gd name="adj1" fmla="val 50000"/>
                <a:gd name="adj2" fmla="val 0"/>
              </a:avLst>
            </a:prstGeom>
            <a:grpFill/>
            <a:ln w="38100">
              <a:solidFill>
                <a:srgbClr val="F37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pitchFamily="34" charset="-122"/>
                <a:cs typeface="+mn-cs"/>
              </a:endParaRPr>
            </a:p>
          </p:txBody>
        </p:sp>
        <p:sp>
          <p:nvSpPr>
            <p:cNvPr id="52" name="文本框 51"/>
            <p:cNvSpPr txBox="1"/>
            <p:nvPr/>
          </p:nvSpPr>
          <p:spPr>
            <a:xfrm>
              <a:off x="6143" y="2912"/>
              <a:ext cx="12166" cy="824"/>
            </a:xfrm>
            <a:prstGeom prst="rect">
              <a:avLst/>
            </a:prstGeom>
            <a:grpFill/>
            <a:ln>
              <a:noFill/>
            </a:ln>
          </p:spPr>
          <p:txBody>
            <a:bodyPr wrap="none" rtlCol="0">
              <a:spAutoFit/>
            </a:bodyPr>
            <a:lstStyle/>
            <a:p>
              <a:pPr lvl="0"/>
              <a:r>
                <a:rPr lang="zh-CN" altLang="en-US" sz="2800" dirty="0">
                  <a:solidFill>
                    <a:prstClr val="black"/>
                  </a:solidFill>
                  <a:latin typeface="思源黑体 CN Bold" panose="02010600030101010101" pitchFamily="34" charset="-122"/>
                  <a:ea typeface="思源黑体 CN Bold" panose="02010600030101010101" pitchFamily="34" charset="-122"/>
                  <a:cs typeface="黑体" panose="02010609060101010101" charset="-122"/>
                  <a:sym typeface="+mn-ea"/>
                </a:rPr>
                <a:t>狗熊的第三次通知成功了吗？你能推断出来吗？</a:t>
              </a:r>
            </a:p>
          </p:txBody>
        </p:sp>
      </p:grpSp>
      <p:sp>
        <p:nvSpPr>
          <p:cNvPr id="53" name="文本框 52"/>
          <p:cNvSpPr txBox="1"/>
          <p:nvPr/>
        </p:nvSpPr>
        <p:spPr>
          <a:xfrm rot="20880000">
            <a:off x="716279" y="2133807"/>
            <a:ext cx="3075940" cy="1175980"/>
          </a:xfrm>
          <a:prstGeom prst="irregularSeal2">
            <a:avLst/>
          </a:prstGeom>
          <a:solidFill>
            <a:schemeClr val="bg1"/>
          </a:solidFill>
          <a:ln>
            <a:solidFill>
              <a:srgbClr val="F37F1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没成功</a:t>
            </a:r>
            <a:endPar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sp>
        <p:nvSpPr>
          <p:cNvPr id="54" name="文本框 53"/>
          <p:cNvSpPr txBox="1"/>
          <p:nvPr/>
        </p:nvSpPr>
        <p:spPr>
          <a:xfrm>
            <a:off x="3655694" y="5217795"/>
            <a:ext cx="7383145" cy="579074"/>
          </a:xfrm>
          <a:prstGeom prst="wedgeRoundRectCallout">
            <a:avLst>
              <a:gd name="adj1" fmla="val -58770"/>
              <a:gd name="adj2" fmla="val -34910"/>
              <a:gd name="adj3" fmla="val 16667"/>
            </a:avLst>
          </a:prstGeom>
          <a:solidFill>
            <a:schemeClr val="bg1"/>
          </a:solidFill>
          <a:ln w="38100">
            <a:solidFill>
              <a:srgbClr val="F37F10"/>
            </a:solidFill>
          </a:ln>
        </p:spPr>
        <p:txBody>
          <a:bodyPr wrap="square" rtlCol="0">
            <a:spAutoFit/>
          </a:bodyPr>
          <a:lstStyle/>
          <a:p>
            <a:pPr lvl="0"/>
            <a:r>
              <a:rPr lang="zh-CN" altLang="en-US" sz="2800" dirty="0">
                <a:solidFill>
                  <a:prstClr val="black"/>
                </a:solidFill>
                <a:latin typeface="思源黑体 CN Bold" panose="02010600030101010101" pitchFamily="34" charset="-122"/>
                <a:ea typeface="思源黑体 CN Bold" panose="02010600030101010101" pitchFamily="34" charset="-122"/>
                <a:cs typeface="黑体" panose="02010609060101010101" charset="-122"/>
                <a:sym typeface="+mn-ea"/>
              </a:rPr>
              <a:t>梅花鹿为什么这么说？</a:t>
            </a:r>
          </a:p>
        </p:txBody>
      </p:sp>
      <p:pic>
        <p:nvPicPr>
          <p:cNvPr id="5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1173822" y="3432367"/>
            <a:ext cx="2160856" cy="1723640"/>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checkerboard(across)">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blinds(horizontal)">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checkerboard(across)">
                                      <p:cBhvr>
                                        <p:cTn id="1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ldLvl="0" animBg="1"/>
      <p:bldP spid="53" grpId="0" animBg="1"/>
      <p:bldP spid="5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627494" y="2540200"/>
            <a:ext cx="4166401" cy="225004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       </a:t>
            </a:r>
            <a:r>
              <a:rPr kumimoji="0" lang="zh-CN" altLang="en-US"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mn-cs"/>
              </a:rPr>
              <a:t>狗熊 </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  英文名为Bear,是熊的一种，又称“黑熊”，哺乳动物，身体肥大，会游泳，能爬树。</a:t>
            </a:r>
          </a:p>
        </p:txBody>
      </p:sp>
      <p:pic>
        <p:nvPicPr>
          <p:cNvPr id="513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105" y="2368666"/>
            <a:ext cx="4060190" cy="25931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9" name="文本占位符 7"/>
          <p:cNvSpPr>
            <a:spLocks noGrp="1"/>
          </p:cNvSpPr>
          <p:nvPr>
            <p:ph type="body" sz="quarter" idx="10"/>
          </p:nvPr>
        </p:nvSpPr>
        <p:spPr>
          <a:xfrm>
            <a:off x="954088" y="320675"/>
            <a:ext cx="2308225" cy="500063"/>
          </a:xfrm>
        </p:spPr>
        <p:txBody>
          <a:bodyPr/>
          <a:lstStyle/>
          <a:p>
            <a:r>
              <a:rPr lang="en-US" altLang="zh-CN" dirty="0"/>
              <a:t>01  </a:t>
            </a:r>
            <a:r>
              <a:rPr lang="zh-CN" altLang="en-US"/>
              <a:t>课前导读</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33"/>
                                        </p:tgtEl>
                                        <p:attrNameLst>
                                          <p:attrName>style.visibility</p:attrName>
                                        </p:attrNameLst>
                                      </p:cBhvr>
                                      <p:to>
                                        <p:strVal val="visible"/>
                                      </p:to>
                                    </p:set>
                                    <p:animEffect transition="in" filter="fade">
                                      <p:cBhvr>
                                        <p:cTn id="11" dur="500"/>
                                        <p:tgtEl>
                                          <p:spTgt spid="5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441974" y="1996169"/>
            <a:ext cx="1123756" cy="653107"/>
          </a:xfrm>
          <a:prstGeom prst="wedgeEllipseCallout">
            <a:avLst/>
          </a:prstGeom>
          <a:solidFill>
            <a:schemeClr val="bg1"/>
          </a:solidFill>
          <a:ln>
            <a:solidFill>
              <a:srgbClr val="F37F1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时间</a:t>
            </a:r>
          </a:p>
        </p:txBody>
      </p:sp>
      <p:sp>
        <p:nvSpPr>
          <p:cNvPr id="12" name="文本框 11"/>
          <p:cNvSpPr txBox="1"/>
          <p:nvPr/>
        </p:nvSpPr>
        <p:spPr>
          <a:xfrm>
            <a:off x="3351169" y="4607924"/>
            <a:ext cx="1123756" cy="651665"/>
          </a:xfrm>
          <a:prstGeom prst="wedgeEllipseCallout">
            <a:avLst>
              <a:gd name="adj1" fmla="val -24289"/>
              <a:gd name="adj2" fmla="val -90057"/>
            </a:avLst>
          </a:prstGeom>
          <a:solidFill>
            <a:schemeClr val="bg1"/>
          </a:solidFill>
          <a:ln>
            <a:solidFill>
              <a:srgbClr val="F37F1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地点</a:t>
            </a:r>
          </a:p>
        </p:txBody>
      </p:sp>
      <p:sp>
        <p:nvSpPr>
          <p:cNvPr id="13" name="文本框 12"/>
          <p:cNvSpPr txBox="1"/>
          <p:nvPr/>
        </p:nvSpPr>
        <p:spPr>
          <a:xfrm>
            <a:off x="6329319" y="1996169"/>
            <a:ext cx="1123756" cy="653107"/>
          </a:xfrm>
          <a:prstGeom prst="wedgeEllipseCallout">
            <a:avLst/>
          </a:prstGeom>
          <a:solidFill>
            <a:schemeClr val="bg1"/>
          </a:solidFill>
          <a:ln>
            <a:solidFill>
              <a:srgbClr val="F37F1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事情</a:t>
            </a:r>
          </a:p>
        </p:txBody>
      </p:sp>
      <p:sp>
        <p:nvSpPr>
          <p:cNvPr id="14" name="文本框 13"/>
          <p:cNvSpPr txBox="1"/>
          <p:nvPr/>
        </p:nvSpPr>
        <p:spPr>
          <a:xfrm>
            <a:off x="8476254" y="4003404"/>
            <a:ext cx="2094230" cy="749002"/>
          </a:xfrm>
          <a:prstGeom prst="wedgeEllipseCallout">
            <a:avLst>
              <a:gd name="adj1" fmla="val -37174"/>
              <a:gd name="adj2" fmla="val -137918"/>
            </a:avLst>
          </a:prstGeom>
          <a:solidFill>
            <a:schemeClr val="bg1"/>
          </a:solidFill>
          <a:ln>
            <a:solidFill>
              <a:srgbClr val="F37F10"/>
            </a:solidFill>
          </a:ln>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参会人员</a:t>
            </a:r>
          </a:p>
        </p:txBody>
      </p:sp>
      <p:sp>
        <p:nvSpPr>
          <p:cNvPr id="15" name="缺角矩形 14"/>
          <p:cNvSpPr/>
          <p:nvPr/>
        </p:nvSpPr>
        <p:spPr>
          <a:xfrm>
            <a:off x="2113554" y="2733404"/>
            <a:ext cx="2381885" cy="608330"/>
          </a:xfrm>
          <a:prstGeom prst="plaque">
            <a:avLst/>
          </a:prstGeom>
          <a:solidFill>
            <a:schemeClr val="bg1"/>
          </a:solidFill>
          <a:ln w="38100">
            <a:solidFill>
              <a:srgbClr val="F37F1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p:txBody>
      </p:sp>
      <p:sp>
        <p:nvSpPr>
          <p:cNvPr id="23" name="缺角矩形 22"/>
          <p:cNvSpPr/>
          <p:nvPr/>
        </p:nvSpPr>
        <p:spPr>
          <a:xfrm>
            <a:off x="6420759" y="2733404"/>
            <a:ext cx="1165225" cy="608330"/>
          </a:xfrm>
          <a:prstGeom prst="plaque">
            <a:avLst/>
          </a:prstGeom>
          <a:solidFill>
            <a:schemeClr val="bg1"/>
          </a:solidFill>
          <a:ln w="38100">
            <a:solidFill>
              <a:srgbClr val="F37F1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p:txBody>
      </p:sp>
      <p:sp>
        <p:nvSpPr>
          <p:cNvPr id="24" name="缺角矩形 23"/>
          <p:cNvSpPr/>
          <p:nvPr/>
        </p:nvSpPr>
        <p:spPr>
          <a:xfrm>
            <a:off x="3175909" y="3851639"/>
            <a:ext cx="1553845" cy="608330"/>
          </a:xfrm>
          <a:prstGeom prst="plaque">
            <a:avLst/>
          </a:prstGeom>
          <a:solidFill>
            <a:schemeClr val="bg1"/>
          </a:solidFill>
          <a:ln w="38100">
            <a:solidFill>
              <a:srgbClr val="F37F1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p:txBody>
      </p:sp>
      <p:sp>
        <p:nvSpPr>
          <p:cNvPr id="25" name="缺角矩形 24"/>
          <p:cNvSpPr/>
          <p:nvPr/>
        </p:nvSpPr>
        <p:spPr>
          <a:xfrm>
            <a:off x="8274324" y="2733404"/>
            <a:ext cx="725805" cy="530860"/>
          </a:xfrm>
          <a:prstGeom prst="plaque">
            <a:avLst/>
          </a:prstGeom>
          <a:solidFill>
            <a:schemeClr val="bg1"/>
          </a:solidFill>
          <a:ln w="38100">
            <a:solidFill>
              <a:srgbClr val="F37F1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p:txBody>
      </p:sp>
      <p:sp>
        <p:nvSpPr>
          <p:cNvPr id="2" name="文本框 1"/>
          <p:cNvSpPr txBox="1"/>
          <p:nvPr/>
        </p:nvSpPr>
        <p:spPr>
          <a:xfrm>
            <a:off x="1505222" y="2707640"/>
            <a:ext cx="9521190" cy="1770380"/>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       </a:t>
            </a:r>
            <a:r>
              <a:rPr kumimoji="0" lang="zh-CN" altLang="en-US"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明天上午八点，在森林广场开大会，请大家准时参加！”一连说了十遍。  这一次，大家都听懂了。第二天上午，动物们都来到森林广场，准时参加了大会。</a:t>
            </a:r>
            <a:endParaRPr kumimoji="0" lang="zh-CN" altLang="en-US"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sp>
        <p:nvSpPr>
          <p:cNvPr id="8" name="文本框 7"/>
          <p:cNvSpPr txBox="1"/>
          <p:nvPr/>
        </p:nvSpPr>
        <p:spPr>
          <a:xfrm>
            <a:off x="1254696" y="1524610"/>
            <a:ext cx="196088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第四次通知</a:t>
            </a:r>
            <a:endParaRPr kumimoji="0" lang="zh-CN" altLang="en-US"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sp>
        <p:nvSpPr>
          <p:cNvPr id="10" name="文本框 9"/>
          <p:cNvSpPr txBox="1"/>
          <p:nvPr/>
        </p:nvSpPr>
        <p:spPr>
          <a:xfrm>
            <a:off x="2235136" y="5603968"/>
            <a:ext cx="67649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朗读指导</a:t>
            </a:r>
            <a:r>
              <a:rPr kumimoji="0" lang="en-US" altLang="zh-CN"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a:t>
            </a:r>
            <a:r>
              <a:rPr kumimoji="0" lang="zh-CN" altLang="en-US"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号召、命令语气，语气最强烈。</a:t>
            </a:r>
            <a:endParaRPr kumimoji="0" lang="zh-CN" altLang="en-US" sz="28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sp>
        <p:nvSpPr>
          <p:cNvPr id="55"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heckerboard(across)">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heckerboard(across)">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heckerboard(across)">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heckerboard(across)">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heckerboard(across)">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23" grpId="0" bldLvl="0" animBg="1"/>
      <p:bldP spid="24" grpId="0" bldLvl="0" animBg="1"/>
      <p:bldP spid="25" grpId="0" bldLvl="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pic>
        <p:nvPicPr>
          <p:cNvPr id="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73993" y="3526073"/>
            <a:ext cx="2625822" cy="2183765"/>
          </a:xfrm>
          <a:prstGeom prst="rect">
            <a:avLst/>
          </a:prstGeom>
          <a:noFill/>
          <a:ln w="9525">
            <a:noFill/>
          </a:ln>
        </p:spPr>
      </p:pic>
      <p:sp>
        <p:nvSpPr>
          <p:cNvPr id="50" name="文本框 49"/>
          <p:cNvSpPr txBox="1"/>
          <p:nvPr/>
        </p:nvSpPr>
        <p:spPr>
          <a:xfrm>
            <a:off x="3655695" y="3227705"/>
            <a:ext cx="7383145" cy="1448127"/>
          </a:xfrm>
          <a:prstGeom prst="roundRect">
            <a:avLst/>
          </a:prstGeom>
          <a:solidFill>
            <a:schemeClr val="bg1"/>
          </a:solidFill>
          <a:ln w="38100">
            <a:solidFill>
              <a:srgbClr val="F37F10"/>
            </a:solidFill>
            <a:prstDash val="lgDashDotDot"/>
          </a:ln>
        </p:spPr>
        <p:style>
          <a:lnRef idx="2">
            <a:schemeClr val="accent6"/>
          </a:lnRef>
          <a:fillRef idx="1">
            <a:schemeClr val="lt1"/>
          </a:fillRef>
          <a:effectRef idx="0">
            <a:schemeClr val="accent6"/>
          </a:effectRef>
          <a:fontRef idx="minor">
            <a:schemeClr val="dk1"/>
          </a:fontRef>
        </p:style>
        <p:txBody>
          <a:bodyPr wrap="square" rtlCol="0" anchor="t">
            <a:spAutoFit/>
          </a:bodyPr>
          <a:lstStyle/>
          <a:p>
            <a:pPr lvl="0">
              <a:lnSpc>
                <a:spcPct val="150000"/>
              </a:lnSpc>
            </a:pPr>
            <a:r>
              <a:rPr lang="zh-CN" altLang="en-US" sz="2800" dirty="0">
                <a:solidFill>
                  <a:prstClr val="black"/>
                </a:solidFill>
                <a:latin typeface="思源黑体 CN Bold" panose="02010600030101010101" pitchFamily="34" charset="-122"/>
                <a:ea typeface="思源黑体 CN Bold" panose="02010600030101010101" pitchFamily="34" charset="-122"/>
                <a:cs typeface="黑体" panose="02010609060101010101" charset="-122"/>
              </a:rPr>
              <a:t> 第二天上午，动物们都来到森林广场，准时参加了大会。</a:t>
            </a:r>
            <a:endPar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grpSp>
        <p:nvGrpSpPr>
          <p:cNvPr id="51" name="组合 50"/>
          <p:cNvGrpSpPr/>
          <p:nvPr/>
        </p:nvGrpSpPr>
        <p:grpSpPr>
          <a:xfrm>
            <a:off x="3655695" y="1826895"/>
            <a:ext cx="7383145" cy="565785"/>
            <a:chOff x="5757" y="2877"/>
            <a:chExt cx="11627" cy="891"/>
          </a:xfrm>
          <a:solidFill>
            <a:schemeClr val="bg1"/>
          </a:solidFill>
        </p:grpSpPr>
        <p:sp>
          <p:nvSpPr>
            <p:cNvPr id="52" name="对角圆角矩形 13"/>
            <p:cNvSpPr/>
            <p:nvPr/>
          </p:nvSpPr>
          <p:spPr>
            <a:xfrm>
              <a:off x="5757" y="2877"/>
              <a:ext cx="11627" cy="891"/>
            </a:xfrm>
            <a:prstGeom prst="round2DiagRect">
              <a:avLst>
                <a:gd name="adj1" fmla="val 50000"/>
                <a:gd name="adj2" fmla="val 0"/>
              </a:avLst>
            </a:prstGeom>
            <a:grpFill/>
            <a:ln w="38100">
              <a:solidFill>
                <a:srgbClr val="F37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pitchFamily="34" charset="-122"/>
                <a:cs typeface="+mn-cs"/>
              </a:endParaRPr>
            </a:p>
          </p:txBody>
        </p:sp>
        <p:sp>
          <p:nvSpPr>
            <p:cNvPr id="53" name="文本框 52"/>
            <p:cNvSpPr txBox="1"/>
            <p:nvPr/>
          </p:nvSpPr>
          <p:spPr>
            <a:xfrm>
              <a:off x="6143" y="2912"/>
              <a:ext cx="8773" cy="824"/>
            </a:xfrm>
            <a:prstGeom prst="rect">
              <a:avLst/>
            </a:prstGeom>
            <a:grpFill/>
            <a:ln>
              <a:noFill/>
            </a:ln>
          </p:spPr>
          <p:txBody>
            <a:bodyPr wrap="none" rtlCol="0">
              <a:spAutoFit/>
            </a:bodyPr>
            <a:lstStyle/>
            <a:p>
              <a:pPr lvl="0"/>
              <a:r>
                <a:rPr lang="zh-CN" altLang="en-US" sz="2800" dirty="0">
                  <a:solidFill>
                    <a:prstClr val="black"/>
                  </a:solidFill>
                  <a:latin typeface="思源黑体 CN Bold" panose="02010600030101010101" pitchFamily="34" charset="-122"/>
                  <a:ea typeface="思源黑体 CN Bold" panose="02010600030101010101" pitchFamily="34" charset="-122"/>
                  <a:cs typeface="黑体" panose="02010609060101010101" charset="-122"/>
                  <a:sym typeface="+mn-ea"/>
                </a:rPr>
                <a:t>你来推断一下这次通知会成功吗？</a:t>
              </a:r>
            </a:p>
          </p:txBody>
        </p:sp>
      </p:grpSp>
      <p:sp>
        <p:nvSpPr>
          <p:cNvPr id="54" name="文本框 53"/>
          <p:cNvSpPr txBox="1"/>
          <p:nvPr/>
        </p:nvSpPr>
        <p:spPr>
          <a:xfrm rot="20880000">
            <a:off x="716279" y="2133807"/>
            <a:ext cx="3075940" cy="1175980"/>
          </a:xfrm>
          <a:prstGeom prst="irregularSeal2">
            <a:avLst/>
          </a:prstGeom>
          <a:solidFill>
            <a:schemeClr val="bg1"/>
          </a:solidFill>
          <a:ln>
            <a:solidFill>
              <a:srgbClr val="F37F10"/>
            </a:solidFill>
          </a:ln>
        </p:spPr>
        <p:txBody>
          <a:bodyPr wrap="square" rtlCol="0">
            <a:spAutoFit/>
          </a:bodyPr>
          <a:lstStyle/>
          <a:p>
            <a:pPr lvl="0"/>
            <a:r>
              <a:rPr lang="zh-CN" altLang="en-US" sz="2800" dirty="0">
                <a:solidFill>
                  <a:prstClr val="black"/>
                </a:solidFill>
                <a:latin typeface="思源黑体 CN Bold" panose="02010600030101010101" pitchFamily="34" charset="-122"/>
                <a:ea typeface="思源黑体 CN Bold" panose="02010600030101010101" pitchFamily="34" charset="-122"/>
                <a:cs typeface="黑体" panose="02010609060101010101" charset="-122"/>
                <a:sym typeface="+mn-ea"/>
              </a:rPr>
              <a:t>会成功</a:t>
            </a:r>
          </a:p>
        </p:txBody>
      </p:sp>
      <p:sp>
        <p:nvSpPr>
          <p:cNvPr id="55" name="文本框 54"/>
          <p:cNvSpPr txBox="1"/>
          <p:nvPr/>
        </p:nvSpPr>
        <p:spPr>
          <a:xfrm>
            <a:off x="3655694" y="5217795"/>
            <a:ext cx="7383145" cy="579074"/>
          </a:xfrm>
          <a:prstGeom prst="wedgeRoundRectCallout">
            <a:avLst>
              <a:gd name="adj1" fmla="val -58770"/>
              <a:gd name="adj2" fmla="val -34910"/>
              <a:gd name="adj3" fmla="val 16667"/>
            </a:avLst>
          </a:prstGeom>
          <a:solidFill>
            <a:schemeClr val="bg1"/>
          </a:solidFill>
          <a:ln w="38100">
            <a:solidFill>
              <a:srgbClr val="F37F10"/>
            </a:solidFill>
          </a:ln>
        </p:spPr>
        <p:txBody>
          <a:bodyPr wrap="square" rtlCol="0">
            <a:spAutoFit/>
          </a:bodyPr>
          <a:lstStyle/>
          <a:p>
            <a:pPr lvl="0"/>
            <a:r>
              <a:rPr lang="zh-CN" altLang="en-US" sz="2800" dirty="0">
                <a:solidFill>
                  <a:prstClr val="black"/>
                </a:solidFill>
                <a:latin typeface="思源黑体 CN Bold" panose="02010600030101010101" pitchFamily="34" charset="-122"/>
                <a:ea typeface="思源黑体 CN Bold" panose="02010600030101010101" pitchFamily="34" charset="-122"/>
                <a:cs typeface="黑体" panose="02010609060101010101" charset="-122"/>
                <a:sym typeface="+mn-ea"/>
              </a:rPr>
              <a:t>说明通知成功了！</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heckerboard(across)">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linds(horizontal)">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checkerboard(across)">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ldLvl="0" animBg="1"/>
      <p:bldP spid="54" grpId="0" animBg="1"/>
      <p:bldP spid="55"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3039656" y="2990006"/>
            <a:ext cx="8063773" cy="2230611"/>
          </a:xfrm>
          <a:prstGeom prst="rect">
            <a:avLst/>
          </a:prstGeom>
          <a:solidFill>
            <a:schemeClr val="bg1">
              <a:alpha val="54901"/>
            </a:schemeClr>
          </a:solidFill>
          <a:ln w="9525">
            <a:solidFill>
              <a:srgbClr val="000000"/>
            </a:solidFill>
            <a:miter lim="800000"/>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这次大家能来参加森林大会是因为狗熊这次的通知把参加会议的</a:t>
            </a:r>
            <a:r>
              <a:rPr kumimoji="0" lang="en-US" altLang="zh-CN"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_____</a:t>
            </a:r>
            <a:r>
              <a:rPr kumimoji="0" lang="zh-CN" altLang="en-US"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r>
              <a:rPr kumimoji="0" lang="en-US" altLang="zh-CN"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_____</a:t>
            </a:r>
            <a:r>
              <a:rPr kumimoji="0" lang="zh-CN" altLang="en-US"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r>
              <a:rPr kumimoji="0" lang="en-US" altLang="zh-CN"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_____</a:t>
            </a:r>
            <a:r>
              <a:rPr kumimoji="0" lang="zh-CN" altLang="en-US" sz="32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都讲得很清楚。</a:t>
            </a:r>
          </a:p>
        </p:txBody>
      </p:sp>
      <p:sp>
        <p:nvSpPr>
          <p:cNvPr id="4" name="TextBox 3"/>
          <p:cNvSpPr txBox="1">
            <a:spLocks noChangeArrowheads="1"/>
          </p:cNvSpPr>
          <p:nvPr/>
        </p:nvSpPr>
        <p:spPr bwMode="auto">
          <a:xfrm>
            <a:off x="7638215" y="3685431"/>
            <a:ext cx="1005403" cy="75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mn-cs"/>
              </a:rPr>
              <a:t>人员</a:t>
            </a:r>
          </a:p>
        </p:txBody>
      </p:sp>
      <p:sp>
        <p:nvSpPr>
          <p:cNvPr id="2" name="TextBox 4"/>
          <p:cNvSpPr txBox="1">
            <a:spLocks noChangeArrowheads="1"/>
          </p:cNvSpPr>
          <p:nvPr/>
        </p:nvSpPr>
        <p:spPr bwMode="auto">
          <a:xfrm>
            <a:off x="9297834" y="3685431"/>
            <a:ext cx="1005403" cy="75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mn-cs"/>
              </a:rPr>
              <a:t>时间</a:t>
            </a:r>
          </a:p>
        </p:txBody>
      </p:sp>
      <p:sp>
        <p:nvSpPr>
          <p:cNvPr id="6" name="TextBox 5"/>
          <p:cNvSpPr txBox="1">
            <a:spLocks noChangeArrowheads="1"/>
          </p:cNvSpPr>
          <p:nvPr/>
        </p:nvSpPr>
        <p:spPr bwMode="auto">
          <a:xfrm>
            <a:off x="3247800" y="4309546"/>
            <a:ext cx="995680" cy="75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mn-cs"/>
              </a:rPr>
              <a:t>地点</a:t>
            </a:r>
          </a:p>
        </p:txBody>
      </p:sp>
      <p:sp>
        <p:nvSpPr>
          <p:cNvPr id="46"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pic>
        <p:nvPicPr>
          <p:cNvPr id="4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15530" y="1501666"/>
            <a:ext cx="2625822" cy="2183765"/>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22447" y="2253248"/>
            <a:ext cx="4032448" cy="66890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1.</a:t>
            </a: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“为什么？”狗熊问。</a:t>
            </a:r>
            <a:endPar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sp>
        <p:nvSpPr>
          <p:cNvPr id="6" name="文本框 1"/>
          <p:cNvSpPr txBox="1"/>
          <p:nvPr/>
        </p:nvSpPr>
        <p:spPr>
          <a:xfrm>
            <a:off x="1322705" y="3854450"/>
            <a:ext cx="9298940"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3.</a:t>
            </a: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狗熊捶捶自己的脑袋，说：“我怎么没问清楚呢？”</a:t>
            </a:r>
            <a:endPar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sp>
        <p:nvSpPr>
          <p:cNvPr id="3" name="文本框 1"/>
          <p:cNvSpPr txBox="1"/>
          <p:nvPr/>
        </p:nvSpPr>
        <p:spPr>
          <a:xfrm>
            <a:off x="1323008" y="2965955"/>
            <a:ext cx="4032448" cy="66890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2.</a:t>
            </a: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“为什么？”狗熊问。</a:t>
            </a:r>
            <a:endPar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sp>
        <p:nvSpPr>
          <p:cNvPr id="8" name="TextBox 7"/>
          <p:cNvSpPr txBox="1">
            <a:spLocks noChangeArrowheads="1"/>
          </p:cNvSpPr>
          <p:nvPr/>
        </p:nvSpPr>
        <p:spPr bwMode="auto">
          <a:xfrm>
            <a:off x="6581140" y="2796540"/>
            <a:ext cx="3624580" cy="521970"/>
          </a:xfrm>
          <a:prstGeom prst="rect">
            <a:avLst/>
          </a:prstGeom>
          <a:solidFill>
            <a:schemeClr val="bg1">
              <a:alpha val="47000"/>
            </a:schemeClr>
          </a:solidFill>
          <a:ln w="9525">
            <a:solidFill>
              <a:srgbClr val="F37F10"/>
            </a:solidFill>
          </a:ln>
        </p:spPr>
        <p:txBody>
          <a:bodyPr wrap="square">
            <a:spAutoFit/>
          </a:bodyPr>
          <a:lstStyle>
            <a:defPPr>
              <a:defRPr lang="zh-CN"/>
            </a:defPPr>
            <a:lvl1pPr>
              <a:defRPr sz="4800" b="1">
                <a:solidFill>
                  <a:srgbClr val="0000FF"/>
                </a:solidFill>
                <a:latin typeface="楷体" panose="02010609060101010101" pitchFamily="49" charset="-122"/>
                <a:ea typeface="楷体" panose="02010609060101010101" pitchFamily="49" charset="-122"/>
                <a:cs typeface="楷体" panose="02010609060101010101" pitchFamily="49"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rPr>
              <a:t>读出疑问、思考语气</a:t>
            </a:r>
          </a:p>
        </p:txBody>
      </p:sp>
      <p:sp>
        <p:nvSpPr>
          <p:cNvPr id="9" name="TextBox 8"/>
          <p:cNvSpPr txBox="1">
            <a:spLocks noChangeArrowheads="1"/>
          </p:cNvSpPr>
          <p:nvPr/>
        </p:nvSpPr>
        <p:spPr bwMode="auto">
          <a:xfrm>
            <a:off x="6581140" y="4335780"/>
            <a:ext cx="2891790" cy="521970"/>
          </a:xfrm>
          <a:prstGeom prst="rect">
            <a:avLst/>
          </a:prstGeom>
          <a:solidFill>
            <a:schemeClr val="bg1">
              <a:alpha val="47000"/>
            </a:schemeClr>
          </a:solidFill>
          <a:ln w="9525">
            <a:solidFill>
              <a:srgbClr val="F37F10"/>
            </a:solidFill>
          </a:ln>
        </p:spPr>
        <p:txBody>
          <a:bodyPr wrap="square">
            <a:spAutoFit/>
          </a:bodyPr>
          <a:lstStyle>
            <a:defPPr>
              <a:defRPr lang="zh-CN"/>
            </a:defPPr>
            <a:lvl1pPr>
              <a:defRPr sz="4800" b="1">
                <a:solidFill>
                  <a:srgbClr val="0000FF"/>
                </a:solidFill>
                <a:latin typeface="楷体" panose="02010609060101010101" pitchFamily="49" charset="-122"/>
                <a:ea typeface="楷体" panose="02010609060101010101" pitchFamily="49" charset="-122"/>
                <a:cs typeface="楷体" panose="02010609060101010101" pitchFamily="49"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rPr>
              <a:t>读出自责语气</a:t>
            </a:r>
          </a:p>
        </p:txBody>
      </p:sp>
      <p:sp>
        <p:nvSpPr>
          <p:cNvPr id="14" name="文本框 1"/>
          <p:cNvSpPr txBox="1"/>
          <p:nvPr/>
        </p:nvSpPr>
        <p:spPr>
          <a:xfrm>
            <a:off x="1322705" y="4978400"/>
            <a:ext cx="9298940"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4.</a:t>
            </a: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梅花鹿奔来问狗熊：“大会在哪儿开呀？你得说清楚。”</a:t>
            </a:r>
            <a:endPar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sp>
        <p:nvSpPr>
          <p:cNvPr id="15" name="TextBox 14"/>
          <p:cNvSpPr txBox="1">
            <a:spLocks noChangeArrowheads="1"/>
          </p:cNvSpPr>
          <p:nvPr/>
        </p:nvSpPr>
        <p:spPr bwMode="auto">
          <a:xfrm>
            <a:off x="6581140" y="5715000"/>
            <a:ext cx="1692910" cy="521970"/>
          </a:xfrm>
          <a:prstGeom prst="rect">
            <a:avLst/>
          </a:prstGeom>
          <a:solidFill>
            <a:schemeClr val="bg1">
              <a:alpha val="47000"/>
            </a:schemeClr>
          </a:solidFill>
          <a:ln w="9525">
            <a:solidFill>
              <a:srgbClr val="F37F10"/>
            </a:solidFill>
          </a:ln>
        </p:spPr>
        <p:txBody>
          <a:bodyPr wrap="square">
            <a:spAutoFit/>
          </a:bodyPr>
          <a:lstStyle>
            <a:defPPr>
              <a:defRPr lang="zh-CN"/>
            </a:defPPr>
            <a:lvl1pPr>
              <a:defRPr sz="4800" b="1">
                <a:solidFill>
                  <a:srgbClr val="0000FF"/>
                </a:solidFill>
                <a:latin typeface="楷体" panose="02010609060101010101" pitchFamily="49" charset="-122"/>
                <a:ea typeface="楷体" panose="02010609060101010101" pitchFamily="49" charset="-122"/>
                <a:cs typeface="楷体" panose="02010609060101010101" pitchFamily="49"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rPr>
              <a:t>语速稍快</a:t>
            </a:r>
          </a:p>
        </p:txBody>
      </p:sp>
      <p:grpSp>
        <p:nvGrpSpPr>
          <p:cNvPr id="11" name="组合 10"/>
          <p:cNvGrpSpPr/>
          <p:nvPr/>
        </p:nvGrpSpPr>
        <p:grpSpPr>
          <a:xfrm>
            <a:off x="1322447" y="1016635"/>
            <a:ext cx="4677410" cy="1176020"/>
            <a:chOff x="8980" y="1601"/>
            <a:chExt cx="7366" cy="1852"/>
          </a:xfrm>
        </p:grpSpPr>
        <p:pic>
          <p:nvPicPr>
            <p:cNvPr id="10" name="图片 9" descr="图片11"/>
            <p:cNvPicPr>
              <a:picLocks noChangeAspect="1"/>
            </p:cNvPicPr>
            <p:nvPr/>
          </p:nvPicPr>
          <p:blipFill>
            <a:blip r:embed="rId3"/>
            <a:stretch>
              <a:fillRect/>
            </a:stretch>
          </p:blipFill>
          <p:spPr>
            <a:xfrm>
              <a:off x="8980" y="1601"/>
              <a:ext cx="7367" cy="1852"/>
            </a:xfrm>
            <a:prstGeom prst="rect">
              <a:avLst/>
            </a:prstGeom>
          </p:spPr>
        </p:pic>
        <p:sp>
          <p:nvSpPr>
            <p:cNvPr id="4" name="文本框 3"/>
            <p:cNvSpPr txBox="1"/>
            <p:nvPr/>
          </p:nvSpPr>
          <p:spPr>
            <a:xfrm>
              <a:off x="8980" y="2231"/>
              <a:ext cx="5328" cy="82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rPr>
                <a:t>读好疑问句的语气。</a:t>
              </a:r>
            </a:p>
          </p:txBody>
        </p:sp>
      </p:grpSp>
      <p:sp>
        <p:nvSpPr>
          <p:cNvPr id="51"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5"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1"/>
          <p:cNvSpPr txBox="1"/>
          <p:nvPr/>
        </p:nvSpPr>
        <p:spPr>
          <a:xfrm>
            <a:off x="1039053" y="2709855"/>
            <a:ext cx="9044176"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2.</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“大家</a:t>
            </a:r>
            <a:r>
              <a:rPr kumimoji="0" lang="zh-CN" altLang="en-US" sz="24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注意</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，动物王国要在明天开大会，请你们</a:t>
            </a:r>
            <a:r>
              <a:rPr kumimoji="0" lang="zh-CN" altLang="en-US" sz="24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都</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参加！”</a:t>
            </a:r>
          </a:p>
        </p:txBody>
      </p:sp>
      <p:sp>
        <p:nvSpPr>
          <p:cNvPr id="25" name="文本框 1"/>
          <p:cNvSpPr txBox="1"/>
          <p:nvPr/>
        </p:nvSpPr>
        <p:spPr>
          <a:xfrm>
            <a:off x="1061085" y="1938797"/>
            <a:ext cx="8756144"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1.</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“大家</a:t>
            </a:r>
            <a:r>
              <a:rPr kumimoji="0" lang="zh-CN" altLang="en-US" sz="24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注意</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，动物王国要开大会，请你们</a:t>
            </a:r>
            <a:r>
              <a:rPr kumimoji="0" lang="zh-CN" altLang="en-US" sz="24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都</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参加！”</a:t>
            </a:r>
            <a:endPar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sp>
        <p:nvSpPr>
          <p:cNvPr id="28" name="文本框 1"/>
          <p:cNvSpPr txBox="1"/>
          <p:nvPr/>
        </p:nvSpPr>
        <p:spPr>
          <a:xfrm>
            <a:off x="1038860" y="3416935"/>
            <a:ext cx="9914255"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3.</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“大家</a:t>
            </a:r>
            <a:r>
              <a:rPr kumimoji="0" lang="zh-CN" altLang="en-US" sz="24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注意</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，动物王国要在明天上午八点开大会，请你们</a:t>
            </a:r>
            <a:r>
              <a:rPr kumimoji="0" lang="zh-CN" altLang="en-US" sz="24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都</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参加！”</a:t>
            </a:r>
            <a:endPar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sp>
        <p:nvSpPr>
          <p:cNvPr id="29" name="文本框 1"/>
          <p:cNvSpPr txBox="1"/>
          <p:nvPr/>
        </p:nvSpPr>
        <p:spPr>
          <a:xfrm>
            <a:off x="1096581" y="4154165"/>
            <a:ext cx="8928992"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4.</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“明天上午八点，在森林广场开大会，请大家</a:t>
            </a:r>
            <a:r>
              <a:rPr kumimoji="0" lang="zh-CN" altLang="en-US" sz="24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准时</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参加！”</a:t>
            </a:r>
          </a:p>
        </p:txBody>
      </p:sp>
      <p:sp>
        <p:nvSpPr>
          <p:cNvPr id="30" name="TextBox 7"/>
          <p:cNvSpPr txBox="1">
            <a:spLocks noChangeArrowheads="1"/>
          </p:cNvSpPr>
          <p:nvPr/>
        </p:nvSpPr>
        <p:spPr bwMode="auto">
          <a:xfrm>
            <a:off x="1416870" y="4891395"/>
            <a:ext cx="9135016" cy="1025554"/>
          </a:xfrm>
          <a:prstGeom prst="snip2DiagRect">
            <a:avLst/>
          </a:prstGeom>
          <a:solidFill>
            <a:schemeClr val="bg1"/>
          </a:solidFill>
          <a:ln w="9525">
            <a:solidFill>
              <a:srgbClr val="F37F10"/>
            </a:solidFill>
          </a:ln>
        </p:spPr>
        <p:txBody>
          <a:bodyPr wrap="square">
            <a:spAutoFit/>
          </a:bodyPr>
          <a:lstStyle>
            <a:defPPr>
              <a:defRPr lang="zh-CN"/>
            </a:defPPr>
            <a:lvl1pPr>
              <a:defRPr sz="4800" b="1">
                <a:solidFill>
                  <a:srgbClr val="0000FF"/>
                </a:solidFill>
                <a:latin typeface="楷体" panose="02010609060101010101" pitchFamily="49" charset="-122"/>
                <a:ea typeface="楷体" panose="02010609060101010101" pitchFamily="49" charset="-122"/>
                <a:cs typeface="楷体" panose="02010609060101010101" pitchFamily="49" charset="-122"/>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       这是狗熊发布的四次通知，朗读时要带有号召、命令的语气，语气越来越强烈，加点字词要读重音。</a:t>
            </a:r>
          </a:p>
        </p:txBody>
      </p:sp>
      <p:grpSp>
        <p:nvGrpSpPr>
          <p:cNvPr id="42" name="组合 41"/>
          <p:cNvGrpSpPr/>
          <p:nvPr/>
        </p:nvGrpSpPr>
        <p:grpSpPr>
          <a:xfrm>
            <a:off x="1416870" y="624350"/>
            <a:ext cx="4678045" cy="1176020"/>
            <a:chOff x="8980" y="1601"/>
            <a:chExt cx="7367" cy="1852"/>
          </a:xfrm>
        </p:grpSpPr>
        <p:pic>
          <p:nvPicPr>
            <p:cNvPr id="43" name="图片 42" descr="图片11"/>
            <p:cNvPicPr>
              <a:picLocks noChangeAspect="1"/>
            </p:cNvPicPr>
            <p:nvPr/>
          </p:nvPicPr>
          <p:blipFill>
            <a:blip r:embed="rId3"/>
            <a:stretch>
              <a:fillRect/>
            </a:stretch>
          </p:blipFill>
          <p:spPr>
            <a:xfrm>
              <a:off x="8980" y="1601"/>
              <a:ext cx="7367" cy="1852"/>
            </a:xfrm>
            <a:prstGeom prst="rect">
              <a:avLst/>
            </a:prstGeom>
          </p:spPr>
        </p:pic>
        <p:sp>
          <p:nvSpPr>
            <p:cNvPr id="44" name="文本框 43"/>
            <p:cNvSpPr txBox="1"/>
            <p:nvPr/>
          </p:nvSpPr>
          <p:spPr>
            <a:xfrm>
              <a:off x="8980" y="2231"/>
              <a:ext cx="5328" cy="82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rPr>
                <a:t>读好祈使句的语气。</a:t>
              </a:r>
            </a:p>
          </p:txBody>
        </p:sp>
      </p:grpSp>
      <p:sp>
        <p:nvSpPr>
          <p:cNvPr id="49"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640080" y="3535045"/>
            <a:ext cx="11205210"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3.</a:t>
            </a: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“哎呀，忘了说地点。大会在森林广场开，你再去通知大家吧！”</a:t>
            </a:r>
            <a:endPar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sp>
        <p:nvSpPr>
          <p:cNvPr id="2" name="文本框 1"/>
          <p:cNvSpPr txBox="1"/>
          <p:nvPr/>
        </p:nvSpPr>
        <p:spPr>
          <a:xfrm>
            <a:off x="640144" y="2804391"/>
            <a:ext cx="9044176"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2.</a:t>
            </a: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“大会就在明天上午八点开，你再去通知大家吧！”</a:t>
            </a:r>
          </a:p>
        </p:txBody>
      </p:sp>
      <p:sp>
        <p:nvSpPr>
          <p:cNvPr id="3" name="文本框 1"/>
          <p:cNvSpPr txBox="1"/>
          <p:nvPr/>
        </p:nvSpPr>
        <p:spPr>
          <a:xfrm>
            <a:off x="639951" y="2110168"/>
            <a:ext cx="8756144"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1.</a:t>
            </a: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“大会就在明天开，你快去通知大家吧！”</a:t>
            </a:r>
            <a:endPar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sp>
        <p:nvSpPr>
          <p:cNvPr id="8" name="TextBox 7"/>
          <p:cNvSpPr txBox="1">
            <a:spLocks noChangeArrowheads="1"/>
          </p:cNvSpPr>
          <p:nvPr/>
        </p:nvSpPr>
        <p:spPr bwMode="auto">
          <a:xfrm>
            <a:off x="1117600" y="4492625"/>
            <a:ext cx="10203543" cy="1345799"/>
          </a:xfrm>
          <a:prstGeom prst="doubleWave">
            <a:avLst/>
          </a:prstGeom>
          <a:solidFill>
            <a:schemeClr val="bg1"/>
          </a:solidFill>
          <a:ln w="9525">
            <a:solidFill>
              <a:srgbClr val="F37F10"/>
            </a:solidFill>
          </a:ln>
        </p:spPr>
        <p:txBody>
          <a:bodyPr wrap="square">
            <a:spAutoFit/>
          </a:bodyPr>
          <a:lstStyle>
            <a:defPPr>
              <a:defRPr lang="zh-CN"/>
            </a:defPPr>
            <a:lvl1pPr>
              <a:defRPr sz="4800" b="1">
                <a:solidFill>
                  <a:srgbClr val="0000FF"/>
                </a:solidFill>
                <a:latin typeface="楷体" panose="02010609060101010101" pitchFamily="49" charset="-122"/>
                <a:ea typeface="楷体" panose="02010609060101010101" pitchFamily="49" charset="-122"/>
                <a:cs typeface="楷体" panose="02010609060101010101" pitchFamily="49" charset="-122"/>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    这是老虎大王说的话，同学们可以借助标点，插图，抓住“快去、再去、吧”等词，读出老虎大王命令的语气。</a:t>
            </a:r>
          </a:p>
        </p:txBody>
      </p:sp>
      <p:grpSp>
        <p:nvGrpSpPr>
          <p:cNvPr id="42" name="组合 41"/>
          <p:cNvGrpSpPr/>
          <p:nvPr/>
        </p:nvGrpSpPr>
        <p:grpSpPr>
          <a:xfrm>
            <a:off x="954088" y="649718"/>
            <a:ext cx="4678045" cy="1176020"/>
            <a:chOff x="8980" y="1601"/>
            <a:chExt cx="7367" cy="1852"/>
          </a:xfrm>
        </p:grpSpPr>
        <p:pic>
          <p:nvPicPr>
            <p:cNvPr id="43" name="图片 42" descr="图片11"/>
            <p:cNvPicPr>
              <a:picLocks noChangeAspect="1"/>
            </p:cNvPicPr>
            <p:nvPr/>
          </p:nvPicPr>
          <p:blipFill>
            <a:blip r:embed="rId3"/>
            <a:stretch>
              <a:fillRect/>
            </a:stretch>
          </p:blipFill>
          <p:spPr>
            <a:xfrm>
              <a:off x="8980" y="1601"/>
              <a:ext cx="7367" cy="1852"/>
            </a:xfrm>
            <a:prstGeom prst="rect">
              <a:avLst/>
            </a:prstGeom>
          </p:spPr>
        </p:pic>
        <p:sp>
          <p:nvSpPr>
            <p:cNvPr id="44" name="文本框 43"/>
            <p:cNvSpPr txBox="1"/>
            <p:nvPr/>
          </p:nvSpPr>
          <p:spPr>
            <a:xfrm>
              <a:off x="8980" y="2231"/>
              <a:ext cx="5328" cy="82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rPr>
                <a:t>读好祈使句的语气。</a:t>
              </a:r>
            </a:p>
          </p:txBody>
        </p:sp>
      </p:grpSp>
      <p:sp>
        <p:nvSpPr>
          <p:cNvPr id="49"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Box 3"/>
          <p:cNvSpPr txBox="1"/>
          <p:nvPr/>
        </p:nvSpPr>
        <p:spPr>
          <a:xfrm>
            <a:off x="1487398" y="1051469"/>
            <a:ext cx="2484755" cy="891150"/>
          </a:xfrm>
          <a:prstGeom prst="bevel">
            <a:avLst/>
          </a:prstGeom>
          <a:solidFill>
            <a:schemeClr val="bg1"/>
          </a:solidFill>
          <a:ln w="9525">
            <a:solidFill>
              <a:srgbClr val="F37F1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怎么写通知</a:t>
            </a:r>
          </a:p>
        </p:txBody>
      </p:sp>
      <p:sp>
        <p:nvSpPr>
          <p:cNvPr id="2" name="TextBox 4"/>
          <p:cNvSpPr txBox="1"/>
          <p:nvPr/>
        </p:nvSpPr>
        <p:spPr>
          <a:xfrm>
            <a:off x="954088" y="2295452"/>
            <a:ext cx="9896748" cy="341503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通知包括</a:t>
            </a:r>
            <a:r>
              <a:rPr kumimoji="0" lang="zh-CN" altLang="en-US" sz="24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标题、正文、落款</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endPar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a:p>
            <a:pPr marL="514350" marR="0" lvl="0" indent="0" algn="l" defTabSz="914400" rtl="0" eaLnBrk="1" fontAlgn="auto" latinLnBrk="0" hangingPunct="1">
              <a:lnSpc>
                <a:spcPct val="150000"/>
              </a:lnSpc>
              <a:spcBef>
                <a:spcPts val="0"/>
              </a:spcBef>
              <a:spcAft>
                <a:spcPts val="0"/>
              </a:spcAft>
              <a:buClrTx/>
              <a:buSzTx/>
              <a:buFont typeface="+mj-ea"/>
              <a:buAutoNum type="circleNumDbPlain"/>
              <a:defRPr/>
            </a:pPr>
            <a:r>
              <a:rPr kumimoji="0" lang="zh-CN" altLang="en-US" sz="2400" b="0" i="0" u="none" strike="noStrike" kern="1200" cap="none" spc="0" normalizeH="0" baseline="0" noProof="0" dirty="0">
                <a:ln>
                  <a:noFill/>
                </a:ln>
                <a:solidFill>
                  <a:srgbClr val="0000FF"/>
                </a:solidFill>
                <a:effectLst/>
                <a:uLnTx/>
                <a:uFillTx/>
                <a:latin typeface="思源黑体 CN Bold" panose="02010600030101010101" pitchFamily="34" charset="-122"/>
                <a:ea typeface="思源黑体 CN Bold" panose="02010600030101010101" pitchFamily="34" charset="-122"/>
                <a:cs typeface="黑体" panose="02010609060101010101" charset="-122"/>
              </a:rPr>
              <a:t>标题：</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写在第一行正中间，所以只写“通知”二字。</a:t>
            </a:r>
            <a:endPar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a:p>
            <a:pPr marL="514350" marR="0" lvl="0" indent="0" algn="l" defTabSz="914400" rtl="0" eaLnBrk="1" fontAlgn="auto" latinLnBrk="0" hangingPunct="1">
              <a:lnSpc>
                <a:spcPct val="150000"/>
              </a:lnSpc>
              <a:spcBef>
                <a:spcPts val="0"/>
              </a:spcBef>
              <a:spcAft>
                <a:spcPts val="0"/>
              </a:spcAft>
              <a:buClrTx/>
              <a:buSzTx/>
              <a:buFont typeface="+mj-ea"/>
              <a:buAutoNum type="circleNumDbPlain"/>
              <a:defRPr/>
            </a:pPr>
            <a:r>
              <a:rPr kumimoji="0" lang="zh-CN" altLang="en-US" sz="2400" b="0" i="0" u="none" strike="noStrike" kern="1200" cap="none" spc="0" normalizeH="0" baseline="0" noProof="0" dirty="0">
                <a:ln>
                  <a:noFill/>
                </a:ln>
                <a:solidFill>
                  <a:srgbClr val="0000FF"/>
                </a:solidFill>
                <a:effectLst/>
                <a:uLnTx/>
                <a:uFillTx/>
                <a:latin typeface="思源黑体 CN Bold" panose="02010600030101010101" pitchFamily="34" charset="-122"/>
                <a:ea typeface="思源黑体 CN Bold" panose="02010600030101010101" pitchFamily="34" charset="-122"/>
                <a:cs typeface="黑体" panose="02010609060101010101" charset="-122"/>
              </a:rPr>
              <a:t>正文：</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另起一行，空两格写正文，要写清楚</a:t>
            </a:r>
            <a:r>
              <a:rPr kumimoji="0" lang="zh-CN" altLang="en-US" sz="2400" b="0" i="0" u="sng"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通知什么人、什么时间、在什么地方做什么事</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，有时还要写清楚通知事件的目的、意义及具体要求和作法。</a:t>
            </a:r>
            <a:endPar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a:p>
            <a:pPr marL="514350" marR="0" lvl="0" indent="0" algn="l" defTabSz="914400" rtl="0" eaLnBrk="1" fontAlgn="auto" latinLnBrk="0" hangingPunct="1">
              <a:lnSpc>
                <a:spcPct val="150000"/>
              </a:lnSpc>
              <a:spcBef>
                <a:spcPts val="0"/>
              </a:spcBef>
              <a:spcAft>
                <a:spcPts val="0"/>
              </a:spcAft>
              <a:buClrTx/>
              <a:buSzTx/>
              <a:buFont typeface="+mj-ea"/>
              <a:buAutoNum type="circleNumDbPlain"/>
              <a:defRPr/>
            </a:pPr>
            <a:r>
              <a:rPr kumimoji="0" lang="zh-CN" altLang="en-US" sz="2400" b="0" i="0" u="none" strike="noStrike" kern="1200" cap="none" spc="0" normalizeH="0" baseline="0" noProof="0" dirty="0">
                <a:ln>
                  <a:noFill/>
                </a:ln>
                <a:solidFill>
                  <a:srgbClr val="0000FF"/>
                </a:solidFill>
                <a:effectLst/>
                <a:uLnTx/>
                <a:uFillTx/>
                <a:latin typeface="思源黑体 CN Bold" panose="02010600030101010101" pitchFamily="34" charset="-122"/>
                <a:ea typeface="思源黑体 CN Bold" panose="02010600030101010101" pitchFamily="34" charset="-122"/>
                <a:cs typeface="黑体" panose="02010609060101010101" charset="-122"/>
              </a:rPr>
              <a:t>落款：</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分两行写在正文右下方，一行署名、一行写日期。</a:t>
            </a:r>
          </a:p>
        </p:txBody>
      </p:sp>
      <p:sp>
        <p:nvSpPr>
          <p:cNvPr id="43"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958545" y="1871163"/>
            <a:ext cx="3006090" cy="813593"/>
          </a:xfrm>
          <a:prstGeom prst="doubleWave">
            <a:avLst/>
          </a:prstGeom>
          <a:solidFill>
            <a:schemeClr val="bg1"/>
          </a:solidFill>
          <a:ln>
            <a:solidFill>
              <a:srgbClr val="F37F10"/>
            </a:solid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读一读，说一说。</a:t>
            </a:r>
            <a:endParaRPr kumimoji="0" lang="zh-CN" altLang="en-US" sz="32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sp>
        <p:nvSpPr>
          <p:cNvPr id="6" name="剪去单角的矩形 5"/>
          <p:cNvSpPr/>
          <p:nvPr/>
        </p:nvSpPr>
        <p:spPr>
          <a:xfrm>
            <a:off x="1688555" y="1642267"/>
            <a:ext cx="5755005" cy="2088515"/>
          </a:xfrm>
          <a:prstGeom prst="snip1Rect">
            <a:avLst/>
          </a:prstGeom>
          <a:solidFill>
            <a:schemeClr val="bg1"/>
          </a:solidFill>
          <a:ln>
            <a:solidFill>
              <a:srgbClr val="F37F10"/>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通  知</a:t>
            </a:r>
            <a:endPar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4</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月</a:t>
            </a:r>
            <a:r>
              <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22</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日上午</a:t>
            </a:r>
            <a:r>
              <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8</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点，请各班参加运动会入场式的同学，在教学楼门前集合。</a:t>
            </a:r>
            <a:endPar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少先队大队部</a:t>
            </a:r>
            <a:endPar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4</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月</a:t>
            </a:r>
            <a:r>
              <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20</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日</a:t>
            </a:r>
          </a:p>
        </p:txBody>
      </p:sp>
      <p:sp>
        <p:nvSpPr>
          <p:cNvPr id="8" name="文本框 1"/>
          <p:cNvSpPr txBox="1"/>
          <p:nvPr/>
        </p:nvSpPr>
        <p:spPr>
          <a:xfrm>
            <a:off x="1688555" y="4147638"/>
            <a:ext cx="9016365" cy="2009775"/>
          </a:xfrm>
          <a:prstGeom prst="rect">
            <a:avLst/>
          </a:prstGeom>
          <a:solidFill>
            <a:schemeClr val="bg1"/>
          </a:solidFill>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时间：</a:t>
            </a:r>
            <a:r>
              <a:rPr kumimoji="0" lang="zh-CN" altLang="en-US" sz="2400" b="0" i="0" u="sng"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地点：</a:t>
            </a:r>
            <a:r>
              <a:rPr kumimoji="0" lang="zh-CN" altLang="en-US" sz="2400" b="0" i="0" u="sng"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a:t>
            </a:r>
            <a:r>
              <a:rPr kumimoji="0" lang="zh-CN" altLang="en-US" sz="24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endParaRPr kumimoji="0" lang="en-US" altLang="zh-CN" sz="24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参加人：</a:t>
            </a:r>
            <a:r>
              <a:rPr kumimoji="0" lang="zh-CN" altLang="en-US" sz="2400" b="0" i="0" u="sng"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事情：</a:t>
            </a:r>
            <a:r>
              <a:rPr kumimoji="0" lang="zh-CN" altLang="en-US" sz="2400" b="0" i="0" u="sng"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a:t>
            </a:r>
            <a:r>
              <a:rPr kumimoji="0" lang="zh-CN" altLang="en-US" sz="24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endParaRPr kumimoji="0" lang="en-US" altLang="zh-CN" sz="24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通知人：</a:t>
            </a:r>
            <a:r>
              <a:rPr kumimoji="0" lang="zh-CN" altLang="en-US" sz="2400" b="0" i="0" u="sng"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a:t>
            </a:r>
            <a:r>
              <a:rPr kumimoji="0" lang="zh-CN" altLang="en-US" sz="24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endParaRPr kumimoji="0" lang="en-US" altLang="zh-CN" sz="24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通知时间：</a:t>
            </a:r>
            <a:r>
              <a:rPr kumimoji="0" lang="zh-CN" altLang="en-US" sz="2400" b="0" i="0" u="sng"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       </a:t>
            </a:r>
            <a:r>
              <a:rPr kumimoji="0" lang="zh-CN" altLang="en-US" sz="24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endPar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sp>
        <p:nvSpPr>
          <p:cNvPr id="9" name="文本框 1"/>
          <p:cNvSpPr txBox="1"/>
          <p:nvPr/>
        </p:nvSpPr>
        <p:spPr>
          <a:xfrm>
            <a:off x="2740115" y="4147638"/>
            <a:ext cx="7404735" cy="1863725"/>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4</a:t>
            </a:r>
            <a:r>
              <a:rPr kumimoji="0" lang="zh-CN" altLang="en-US"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月</a:t>
            </a:r>
            <a:r>
              <a:rPr kumimoji="0" lang="en-US" altLang="zh-CN"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22</a:t>
            </a:r>
            <a:r>
              <a:rPr kumimoji="0" lang="zh-CN" altLang="en-US"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日上午</a:t>
            </a:r>
            <a:r>
              <a:rPr kumimoji="0" lang="en-US" altLang="zh-CN"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8</a:t>
            </a:r>
            <a:r>
              <a:rPr kumimoji="0" lang="zh-CN" altLang="en-US"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点                                            教学楼门前</a:t>
            </a:r>
            <a:endParaRPr kumimoji="0" lang="en-US" altLang="zh-CN"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 </a:t>
            </a:r>
            <a:r>
              <a:rPr kumimoji="0" lang="zh-CN" altLang="en-US"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各班参加运动会入场式的同学                    集合</a:t>
            </a:r>
            <a:endParaRPr kumimoji="0" lang="en-US" altLang="zh-CN"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  </a:t>
            </a:r>
            <a:r>
              <a:rPr kumimoji="0" lang="zh-CN" altLang="en-US"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少先队大队部</a:t>
            </a:r>
            <a:endParaRPr kumimoji="0" lang="en-US" altLang="zh-CN"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     4</a:t>
            </a:r>
            <a:r>
              <a:rPr kumimoji="0" lang="zh-CN" altLang="en-US"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月</a:t>
            </a:r>
            <a:r>
              <a:rPr kumimoji="0" lang="en-US" altLang="zh-CN"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20</a:t>
            </a:r>
            <a:r>
              <a:rPr kumimoji="0" lang="zh-CN" altLang="en-US"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黑体" panose="02010609060101010101" charset="-122"/>
              </a:rPr>
              <a:t>日</a:t>
            </a:r>
          </a:p>
        </p:txBody>
      </p:sp>
      <p:sp>
        <p:nvSpPr>
          <p:cNvPr id="46"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760038" y="2675301"/>
            <a:ext cx="3639276" cy="2804037"/>
          </a:xfrm>
          <a:prstGeom prst="rect">
            <a:avLst/>
          </a:prstGeom>
          <a:noFill/>
          <a:ln w="9525">
            <a:no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       </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故事以动物王国开大会的形式告诉我们，通知事情时要把人员、时间、地点都讲得很清楚，不能犯和狗熊同样的错误。</a:t>
            </a:r>
          </a:p>
        </p:txBody>
      </p:sp>
      <p:sp>
        <p:nvSpPr>
          <p:cNvPr id="2" name="文本框 1"/>
          <p:cNvSpPr txBox="1"/>
          <p:nvPr/>
        </p:nvSpPr>
        <p:spPr>
          <a:xfrm>
            <a:off x="1760038" y="2112464"/>
            <a:ext cx="1415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思源黑体 CN Bold" panose="02010600030101010101" pitchFamily="34" charset="-122"/>
                <a:ea typeface="思源黑体 CN Bold" panose="02010600030101010101" pitchFamily="34" charset="-122"/>
                <a:cs typeface="+mn-cs"/>
                <a:sym typeface="+mn-ea"/>
              </a:rPr>
              <a:t>课文主旨</a:t>
            </a:r>
            <a:endPar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p:txBody>
      </p:sp>
      <p:sp>
        <p:nvSpPr>
          <p:cNvPr id="46" name="文本占位符 5"/>
          <p:cNvSpPr>
            <a:spLocks noGrp="1"/>
          </p:cNvSpPr>
          <p:nvPr>
            <p:ph type="body" sz="quarter" idx="10"/>
          </p:nvPr>
        </p:nvSpPr>
        <p:spPr>
          <a:xfrm>
            <a:off x="954088" y="320675"/>
            <a:ext cx="2308225" cy="500063"/>
          </a:xfrm>
        </p:spPr>
        <p:txBody>
          <a:bodyPr/>
          <a:lstStyle/>
          <a:p>
            <a:r>
              <a:rPr lang="en-US" altLang="zh-CN" dirty="0"/>
              <a:t>03  </a:t>
            </a:r>
            <a:r>
              <a:rPr lang="zh-CN" altLang="en-US" dirty="0"/>
              <a:t>课文精讲</a:t>
            </a:r>
          </a:p>
        </p:txBody>
      </p:sp>
      <p:sp>
        <p:nvSpPr>
          <p:cNvPr id="47" name="文本框 46"/>
          <p:cNvSpPr txBox="1"/>
          <p:nvPr/>
        </p:nvSpPr>
        <p:spPr>
          <a:xfrm>
            <a:off x="6417401" y="2112464"/>
            <a:ext cx="4468314" cy="3358035"/>
          </a:xfrm>
          <a:prstGeom prst="rect">
            <a:avLst/>
          </a:prstGeom>
          <a:solidFill>
            <a:schemeClr val="bg1"/>
          </a:solidFill>
          <a:ln w="9525">
            <a:solidFill>
              <a:srgbClr val="F37F10"/>
            </a:solid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mn-cs"/>
              </a:rPr>
              <a:t>通知要素小儿歌</a:t>
            </a:r>
            <a:endPar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要读懂通知，请找六要素：</a:t>
            </a: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时间、地点、事情、参加人，</a:t>
            </a: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最右下两行，别忘了还要，</a:t>
            </a: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看清楚通知人和通知时间，</a:t>
            </a: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看准六要素，通知没难度。</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strips(downLeft)">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8"/>
          <p:cNvPicPr>
            <a:picLocks noChangeAspect="1"/>
          </p:cNvPicPr>
          <p:nvPr/>
        </p:nvPicPr>
        <p:blipFill>
          <a:blip r:embed="rId3"/>
          <a:stretch>
            <a:fillRect/>
          </a:stretch>
        </p:blipFill>
        <p:spPr>
          <a:xfrm>
            <a:off x="2082800" y="2320925"/>
            <a:ext cx="7802880" cy="3566160"/>
          </a:xfrm>
          <a:prstGeom prst="rect">
            <a:avLst/>
          </a:prstGeom>
        </p:spPr>
      </p:pic>
      <p:sp>
        <p:nvSpPr>
          <p:cNvPr id="2" name="文本框 1"/>
          <p:cNvSpPr txBox="1"/>
          <p:nvPr/>
        </p:nvSpPr>
        <p:spPr>
          <a:xfrm>
            <a:off x="3010535" y="2616200"/>
            <a:ext cx="5947410" cy="26765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pitchFamily="34" charset="-122"/>
                <a:cs typeface="黑体" panose="02010609060101010101" charset="-122"/>
              </a:rPr>
              <a:t>       写通知必须准确地告诉别人什么人在什么时间什么地点要干一件什么事，在生活中，我们一定要做个细心的人，不能会和犯狗熊同样的错误。</a:t>
            </a:r>
          </a:p>
        </p:txBody>
      </p:sp>
      <p:sp>
        <p:nvSpPr>
          <p:cNvPr id="4" name="文本框 3"/>
          <p:cNvSpPr txBox="1"/>
          <p:nvPr/>
        </p:nvSpPr>
        <p:spPr>
          <a:xfrm>
            <a:off x="2817495" y="1565275"/>
            <a:ext cx="6333490" cy="5219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 学了这篇课文，</a:t>
            </a:r>
            <a:r>
              <a:rPr kumimoji="0" lang="en-US" altLang="zh-CN"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你明白了什么道理呢？</a:t>
            </a:r>
          </a:p>
        </p:txBody>
      </p:sp>
      <p:sp>
        <p:nvSpPr>
          <p:cNvPr id="44" name="文本占位符 2"/>
          <p:cNvSpPr>
            <a:spLocks noGrp="1"/>
          </p:cNvSpPr>
          <p:nvPr>
            <p:ph type="body" sz="quarter" idx="10"/>
          </p:nvPr>
        </p:nvSpPr>
        <p:spPr>
          <a:xfrm>
            <a:off x="954088" y="320675"/>
            <a:ext cx="2308225" cy="500063"/>
          </a:xfrm>
        </p:spPr>
        <p:txBody>
          <a:bodyPr/>
          <a:lstStyle/>
          <a:p>
            <a:r>
              <a:rPr lang="en-US" altLang="zh-CN" dirty="0"/>
              <a:t>04  </a:t>
            </a:r>
            <a:r>
              <a:rPr lang="zh-CN" altLang="en-US" dirty="0"/>
              <a:t>课堂小结</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45627" y="2627194"/>
            <a:ext cx="4633913" cy="225004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       </a:t>
            </a:r>
            <a:r>
              <a:rPr kumimoji="0" lang="zh-CN" altLang="en-US"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mn-cs"/>
              </a:rPr>
              <a:t>老虎  </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 英文名为tiger,大型猫科动物，毛发浅黄或棕黄色，有黑色条纹，头圆，耳短，四肢强壮，尾粗长，有黑色环纹。</a:t>
            </a:r>
          </a:p>
        </p:txBody>
      </p:sp>
      <p:pic>
        <p:nvPicPr>
          <p:cNvPr id="49154"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1051243" y="2278605"/>
            <a:ext cx="4422140" cy="2947219"/>
          </a:xfrm>
          <a:prstGeom prst="rect">
            <a:avLst/>
          </a:prstGeom>
          <a:noFill/>
          <a:ln w="9525">
            <a:noFill/>
          </a:ln>
        </p:spPr>
      </p:pic>
      <p:sp>
        <p:nvSpPr>
          <p:cNvPr id="59" name="文本占位符 7"/>
          <p:cNvSpPr>
            <a:spLocks noGrp="1"/>
          </p:cNvSpPr>
          <p:nvPr>
            <p:ph type="body" sz="quarter" idx="10"/>
          </p:nvPr>
        </p:nvSpPr>
        <p:spPr>
          <a:xfrm>
            <a:off x="954088" y="320675"/>
            <a:ext cx="2308225" cy="500063"/>
          </a:xfrm>
        </p:spPr>
        <p:txBody>
          <a:bodyPr/>
          <a:lstStyle/>
          <a:p>
            <a:r>
              <a:rPr lang="en-US" altLang="zh-CN" dirty="0"/>
              <a:t>01  </a:t>
            </a:r>
            <a:r>
              <a:rPr lang="zh-CN" altLang="en-US"/>
              <a:t>课前导读</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9154"/>
                                        </p:tgtEl>
                                        <p:attrNameLst>
                                          <p:attrName>style.visibility</p:attrName>
                                        </p:attrNameLst>
                                      </p:cBhvr>
                                      <p:to>
                                        <p:strVal val="visible"/>
                                      </p:to>
                                    </p:set>
                                    <p:animEffect transition="in" filter="fade">
                                      <p:cBhvr>
                                        <p:cTn id="11" dur="1000"/>
                                        <p:tgtEl>
                                          <p:spTgt spid="49154"/>
                                        </p:tgtEl>
                                      </p:cBhvr>
                                    </p:animEffect>
                                    <p:anim calcmode="lin" valueType="num">
                                      <p:cBhvr>
                                        <p:cTn id="12" dur="1000" fill="hold"/>
                                        <p:tgtEl>
                                          <p:spTgt spid="49154"/>
                                        </p:tgtEl>
                                        <p:attrNameLst>
                                          <p:attrName>ppt_x</p:attrName>
                                        </p:attrNameLst>
                                      </p:cBhvr>
                                      <p:tavLst>
                                        <p:tav tm="0">
                                          <p:val>
                                            <p:strVal val="#ppt_x"/>
                                          </p:val>
                                        </p:tav>
                                        <p:tav tm="100000">
                                          <p:val>
                                            <p:strVal val="#ppt_x"/>
                                          </p:val>
                                        </p:tav>
                                      </p:tavLst>
                                    </p:anim>
                                    <p:anim calcmode="lin" valueType="num">
                                      <p:cBhvr>
                                        <p:cTn id="13" dur="1000" fill="hold"/>
                                        <p:tgtEl>
                                          <p:spTgt spid="49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8"/>
          <p:cNvSpPr txBox="1">
            <a:spLocks noChangeArrowheads="1"/>
          </p:cNvSpPr>
          <p:nvPr/>
        </p:nvSpPr>
        <p:spPr bwMode="auto">
          <a:xfrm>
            <a:off x="2131148" y="2535393"/>
            <a:ext cx="641468"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动物王国开大会</a:t>
            </a:r>
          </a:p>
        </p:txBody>
      </p:sp>
      <p:sp>
        <p:nvSpPr>
          <p:cNvPr id="3" name="TextBox 37"/>
          <p:cNvSpPr txBox="1">
            <a:spLocks noChangeArrowheads="1"/>
          </p:cNvSpPr>
          <p:nvPr/>
        </p:nvSpPr>
        <p:spPr bwMode="auto">
          <a:xfrm>
            <a:off x="9467662" y="2350608"/>
            <a:ext cx="756084" cy="304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动物大会</a:t>
            </a:r>
            <a:endParaRPr kumimoji="0" lang="en-US" altLang="zh-CN"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顺利召开</a:t>
            </a:r>
          </a:p>
        </p:txBody>
      </p:sp>
      <p:sp>
        <p:nvSpPr>
          <p:cNvPr id="4" name="TextBox 1"/>
          <p:cNvSpPr txBox="1">
            <a:spLocks noChangeArrowheads="1"/>
          </p:cNvSpPr>
          <p:nvPr/>
        </p:nvSpPr>
        <p:spPr bwMode="auto">
          <a:xfrm>
            <a:off x="3493087" y="2497108"/>
            <a:ext cx="181731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狗熊发通知</a:t>
            </a:r>
          </a:p>
        </p:txBody>
      </p:sp>
      <p:sp>
        <p:nvSpPr>
          <p:cNvPr id="6" name="TextBox 13"/>
          <p:cNvSpPr txBox="1">
            <a:spLocks noChangeArrowheads="1"/>
          </p:cNvSpPr>
          <p:nvPr/>
        </p:nvSpPr>
        <p:spPr bwMode="auto">
          <a:xfrm>
            <a:off x="3493087" y="3242354"/>
            <a:ext cx="306034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狐狸指出没告诉时间</a:t>
            </a:r>
          </a:p>
        </p:txBody>
      </p:sp>
      <p:sp>
        <p:nvSpPr>
          <p:cNvPr id="20" name="TextBox 20"/>
          <p:cNvSpPr txBox="1">
            <a:spLocks noChangeArrowheads="1"/>
          </p:cNvSpPr>
          <p:nvPr/>
        </p:nvSpPr>
        <p:spPr bwMode="auto">
          <a:xfrm>
            <a:off x="3493087" y="3993793"/>
            <a:ext cx="34203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大灰狼指出时间不具体</a:t>
            </a:r>
          </a:p>
        </p:txBody>
      </p:sp>
      <p:sp>
        <p:nvSpPr>
          <p:cNvPr id="11" name="TextBox 19"/>
          <p:cNvSpPr txBox="1">
            <a:spLocks noChangeArrowheads="1"/>
          </p:cNvSpPr>
          <p:nvPr/>
        </p:nvSpPr>
        <p:spPr bwMode="auto">
          <a:xfrm>
            <a:off x="3493087" y="4745874"/>
            <a:ext cx="3564396"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梅花鹿指出没告诉地点</a:t>
            </a:r>
          </a:p>
        </p:txBody>
      </p:sp>
      <p:sp>
        <p:nvSpPr>
          <p:cNvPr id="12" name="左大括号 11"/>
          <p:cNvSpPr/>
          <p:nvPr/>
        </p:nvSpPr>
        <p:spPr>
          <a:xfrm>
            <a:off x="3070160" y="2574173"/>
            <a:ext cx="293987" cy="2598964"/>
          </a:xfrm>
          <a:prstGeom prst="leftBrace">
            <a:avLst>
              <a:gd name="adj1" fmla="val 90278"/>
              <a:gd name="adj2" fmla="val 48269"/>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lIns="68580" tIns="34290" rIns="68580" bIns="3429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p:txBody>
      </p:sp>
      <p:sp>
        <p:nvSpPr>
          <p:cNvPr id="28" name="左大括号 27"/>
          <p:cNvSpPr/>
          <p:nvPr/>
        </p:nvSpPr>
        <p:spPr>
          <a:xfrm flipH="1">
            <a:off x="6887867" y="2545998"/>
            <a:ext cx="213531" cy="2655315"/>
          </a:xfrm>
          <a:prstGeom prst="leftBrace">
            <a:avLst>
              <a:gd name="adj1" fmla="val 90278"/>
              <a:gd name="adj2" fmla="val 48269"/>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lIns="68580" tIns="34290" rIns="68580" bIns="3429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p:txBody>
      </p:sp>
      <p:sp>
        <p:nvSpPr>
          <p:cNvPr id="23" name="右箭头 22"/>
          <p:cNvSpPr/>
          <p:nvPr/>
        </p:nvSpPr>
        <p:spPr>
          <a:xfrm>
            <a:off x="7451438" y="3525388"/>
            <a:ext cx="432048" cy="424863"/>
          </a:xfrm>
          <a:prstGeom prst="rightArrow">
            <a:avLst/>
          </a:pr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p:txBody>
      </p:sp>
      <p:sp>
        <p:nvSpPr>
          <p:cNvPr id="24" name="右箭头 23"/>
          <p:cNvSpPr/>
          <p:nvPr/>
        </p:nvSpPr>
        <p:spPr>
          <a:xfrm>
            <a:off x="7258631" y="3728768"/>
            <a:ext cx="504056" cy="289774"/>
          </a:xfrm>
          <a:prstGeom prst="rightArrow">
            <a:avLst/>
          </a:prstGeom>
          <a:solidFill>
            <a:srgbClr val="FF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p:txBody>
      </p:sp>
      <p:sp>
        <p:nvSpPr>
          <p:cNvPr id="25" name="TextBox 14"/>
          <p:cNvSpPr txBox="1"/>
          <p:nvPr/>
        </p:nvSpPr>
        <p:spPr>
          <a:xfrm>
            <a:off x="7887653" y="3089430"/>
            <a:ext cx="798587" cy="15684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狗熊依次更正通知</a:t>
            </a:r>
          </a:p>
        </p:txBody>
      </p:sp>
      <p:sp>
        <p:nvSpPr>
          <p:cNvPr id="30" name="右箭头 29"/>
          <p:cNvSpPr/>
          <p:nvPr/>
        </p:nvSpPr>
        <p:spPr>
          <a:xfrm>
            <a:off x="8747582" y="3728768"/>
            <a:ext cx="504056" cy="289774"/>
          </a:xfrm>
          <a:prstGeom prst="rightArrow">
            <a:avLst/>
          </a:prstGeom>
          <a:solidFill>
            <a:srgbClr val="FF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p:txBody>
      </p:sp>
      <p:sp>
        <p:nvSpPr>
          <p:cNvPr id="79" name="文本占位符 2"/>
          <p:cNvSpPr>
            <a:spLocks noGrp="1"/>
          </p:cNvSpPr>
          <p:nvPr>
            <p:ph type="body" sz="quarter" idx="10"/>
          </p:nvPr>
        </p:nvSpPr>
        <p:spPr>
          <a:xfrm>
            <a:off x="954088" y="320675"/>
            <a:ext cx="2308225" cy="500063"/>
          </a:xfrm>
        </p:spPr>
        <p:txBody>
          <a:bodyPr/>
          <a:lstStyle/>
          <a:p>
            <a:r>
              <a:rPr lang="en-US" altLang="zh-CN" dirty="0"/>
              <a:t>04  </a:t>
            </a:r>
            <a:r>
              <a:rPr lang="zh-CN" altLang="en-US" dirty="0"/>
              <a:t>课堂小结</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缺角矩形 2"/>
          <p:cNvSpPr/>
          <p:nvPr/>
        </p:nvSpPr>
        <p:spPr>
          <a:xfrm>
            <a:off x="1839232" y="1518920"/>
            <a:ext cx="9611360" cy="4347865"/>
          </a:xfrm>
          <a:prstGeom prst="plaque">
            <a:avLst/>
          </a:prstGeom>
          <a:noFill/>
          <a:ln w="57150">
            <a:noFill/>
          </a:ln>
          <a:extLst>
            <a:ext uri="{909E8E84-426E-40DD-AFC4-6F175D3DCCD1}">
              <a14:hiddenFill xmlns:a14="http://schemas.microsoft.com/office/drawing/2010/main">
                <a:solidFill>
                  <a:srgbClr val="F68BA9"/>
                </a:solidFill>
              </a14:hiddenFill>
            </a:ext>
          </a:extLst>
        </p:spPr>
        <p:txBody>
          <a:bodyPr wrap="square" anchor="t">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   一、看拼音写词语。</a:t>
            </a:r>
            <a:r>
              <a:rPr kumimoji="0" lang="zh-CN" altLang="en-US"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mn-cs"/>
              </a:rPr>
              <a:t>                    </a:t>
            </a:r>
            <a:endParaRPr kumimoji="0"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     yāo </a:t>
            </a:r>
            <a:r>
              <a:rPr kumimoji="0" sz="2800" b="0" i="0" u="none" strike="noStrike" kern="1200" cap="none" spc="0" normalizeH="0" baseline="0" noProof="0" dirty="0" err="1">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qiú</a:t>
            </a:r>
            <a:r>
              <a:rPr kumimoji="0"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          </a:t>
            </a:r>
            <a:r>
              <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      </a:t>
            </a:r>
            <a:r>
              <a:rPr kumimoji="0" sz="2800" b="0" i="0" u="none" strike="noStrike" kern="1200" cap="none" spc="0" normalizeH="0" baseline="0" noProof="0" dirty="0" err="1">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bǎi</a:t>
            </a:r>
            <a:r>
              <a:rPr kumimoji="0"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 fēn                shé tou   </a:t>
            </a:r>
          </a:p>
          <a:p>
            <a:pPr marL="0" marR="0" lvl="0" indent="0" algn="l" defTabSz="914400" rtl="0" eaLnBrk="1" fontAlgn="auto" latinLnBrk="0" hangingPunct="1">
              <a:lnSpc>
                <a:spcPct val="150000"/>
              </a:lnSpc>
              <a:spcBef>
                <a:spcPts val="0"/>
              </a:spcBef>
              <a:spcAft>
                <a:spcPts val="0"/>
              </a:spcAft>
              <a:buClrTx/>
              <a:buSzTx/>
              <a:buFontTx/>
              <a:buNone/>
              <a:defRPr/>
            </a:pPr>
            <a:r>
              <a:rPr kumimoji="0"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a:t>
            </a:r>
            <a:r>
              <a:rPr kumimoji="0" 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a:t>
            </a:r>
            <a:r>
              <a:rPr kumimoji="0"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    </a:t>
            </a:r>
            <a:r>
              <a:rPr kumimoji="0" 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a:t>
            </a:r>
            <a:r>
              <a:rPr kumimoji="0"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a:t>
            </a:r>
            <a:r>
              <a:rPr kumimoji="0" 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a:t>
            </a:r>
            <a:r>
              <a:rPr kumimoji="0"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    </a:t>
            </a:r>
            <a:r>
              <a:rPr kumimoji="0" 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a:t>
            </a:r>
            <a:r>
              <a:rPr kumimoji="0"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a:t>
            </a:r>
            <a:r>
              <a:rPr kumimoji="0" 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a:t>
            </a:r>
            <a:r>
              <a:rPr kumimoji="0"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defRPr/>
            </a:pPr>
            <a:r>
              <a:rPr kumimoji="0"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    diǎn tóu               hái shì               lián máng</a:t>
            </a:r>
          </a:p>
          <a:p>
            <a:pPr marL="0" marR="0" lvl="0" indent="0" algn="l" defTabSz="914400" rtl="0" eaLnBrk="1" fontAlgn="auto" latinLnBrk="0" hangingPunct="1">
              <a:lnSpc>
                <a:spcPct val="150000"/>
              </a:lnSpc>
              <a:spcBef>
                <a:spcPts val="0"/>
              </a:spcBef>
              <a:spcAft>
                <a:spcPts val="0"/>
              </a:spcAft>
              <a:buClrTx/>
              <a:buSzTx/>
              <a:buFontTx/>
              <a:buNone/>
              <a:defRPr/>
            </a:pPr>
            <a:r>
              <a:rPr kumimoji="0"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a:t>
            </a:r>
            <a:r>
              <a:rPr kumimoji="0" 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a:t>
            </a:r>
            <a:r>
              <a:rPr kumimoji="0"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    </a:t>
            </a:r>
            <a:r>
              <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a:t>
            </a:r>
            <a:r>
              <a:rPr kumimoji="0"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a:t>
            </a:r>
            <a:r>
              <a:rPr kumimoji="0" 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a:t>
            </a:r>
            <a:r>
              <a:rPr kumimoji="0"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  </a:t>
            </a:r>
            <a:r>
              <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a:t>
            </a:r>
            <a:r>
              <a:rPr kumimoji="0"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   </a:t>
            </a:r>
            <a:r>
              <a:rPr kumimoji="0" 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a:t>
            </a:r>
            <a:r>
              <a:rPr kumimoji="0" sz="2800" b="0" i="0" u="none" strike="noStrike" kern="1200" cap="none" spc="0" normalizeH="0" baseline="0" noProof="0" dirty="0">
                <a:ln>
                  <a:noFill/>
                </a:ln>
                <a:solidFill>
                  <a:prstClr val="black"/>
                </a:solidFill>
                <a:effectLst/>
                <a:uLnTx/>
                <a:uFillTx/>
                <a:latin typeface="思源黑体 CN Bold" panose="02010600030101010101" pitchFamily="34" charset="-122"/>
                <a:ea typeface="+mn-ea"/>
                <a:cs typeface="+mn-cs"/>
              </a:rPr>
              <a:t>   )</a:t>
            </a:r>
          </a:p>
        </p:txBody>
      </p:sp>
      <p:sp>
        <p:nvSpPr>
          <p:cNvPr id="2" name="文本框 1"/>
          <p:cNvSpPr txBox="1"/>
          <p:nvPr/>
        </p:nvSpPr>
        <p:spPr>
          <a:xfrm>
            <a:off x="2860947" y="3476308"/>
            <a:ext cx="99949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mn-cs"/>
                <a:sym typeface="+mn-ea"/>
              </a:rPr>
              <a:t>要 求</a:t>
            </a:r>
            <a:endParaRPr kumimoji="0" lang="zh-CN" altLang="en-US"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mn-cs"/>
            </a:endParaRPr>
          </a:p>
        </p:txBody>
      </p:sp>
      <p:sp>
        <p:nvSpPr>
          <p:cNvPr id="6" name="文本框 5"/>
          <p:cNvSpPr txBox="1"/>
          <p:nvPr/>
        </p:nvSpPr>
        <p:spPr>
          <a:xfrm>
            <a:off x="5634083" y="3448050"/>
            <a:ext cx="99949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mn-cs"/>
                <a:sym typeface="+mn-ea"/>
              </a:rPr>
              <a:t>百 分</a:t>
            </a:r>
            <a:endParaRPr kumimoji="0" lang="zh-CN" altLang="en-US"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mn-cs"/>
            </a:endParaRPr>
          </a:p>
        </p:txBody>
      </p:sp>
      <p:sp>
        <p:nvSpPr>
          <p:cNvPr id="8" name="文本框 7"/>
          <p:cNvSpPr txBox="1"/>
          <p:nvPr/>
        </p:nvSpPr>
        <p:spPr>
          <a:xfrm>
            <a:off x="8009799" y="3431867"/>
            <a:ext cx="99949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mn-cs"/>
                <a:sym typeface="+mn-ea"/>
              </a:rPr>
              <a:t>舌 头</a:t>
            </a:r>
            <a:endParaRPr kumimoji="0" lang="zh-CN" altLang="en-US"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mn-cs"/>
            </a:endParaRPr>
          </a:p>
        </p:txBody>
      </p:sp>
      <p:sp>
        <p:nvSpPr>
          <p:cNvPr id="14" name="文本框 13"/>
          <p:cNvSpPr txBox="1"/>
          <p:nvPr/>
        </p:nvSpPr>
        <p:spPr>
          <a:xfrm>
            <a:off x="2894894" y="4729602"/>
            <a:ext cx="1104900" cy="5219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mn-cs"/>
                <a:sym typeface="+mn-ea"/>
              </a:rPr>
              <a:t>点 头 </a:t>
            </a:r>
            <a:endParaRPr kumimoji="0" lang="zh-CN" altLang="en-US"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mn-cs"/>
            </a:endParaRPr>
          </a:p>
        </p:txBody>
      </p:sp>
      <p:sp>
        <p:nvSpPr>
          <p:cNvPr id="15" name="文本框 14"/>
          <p:cNvSpPr txBox="1"/>
          <p:nvPr/>
        </p:nvSpPr>
        <p:spPr>
          <a:xfrm>
            <a:off x="5688421" y="4729602"/>
            <a:ext cx="894080" cy="5219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mn-cs"/>
                <a:sym typeface="+mn-ea"/>
              </a:rPr>
              <a:t>还是</a:t>
            </a:r>
            <a:endParaRPr kumimoji="0" lang="zh-CN" altLang="en-US"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mn-cs"/>
            </a:endParaRPr>
          </a:p>
        </p:txBody>
      </p:sp>
      <p:sp>
        <p:nvSpPr>
          <p:cNvPr id="20" name="文本框 19"/>
          <p:cNvSpPr txBox="1"/>
          <p:nvPr/>
        </p:nvSpPr>
        <p:spPr>
          <a:xfrm>
            <a:off x="7125440" y="4728977"/>
            <a:ext cx="188384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mn-cs"/>
                <a:sym typeface="+mn-ea"/>
              </a:rPr>
              <a:t> </a:t>
            </a:r>
            <a:r>
              <a:rPr kumimoji="0" lang="en-US"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mn-cs"/>
                <a:sym typeface="+mn-ea"/>
              </a:rPr>
              <a:t>          </a:t>
            </a:r>
            <a:r>
              <a:rPr kumimoji="0" sz="2800" b="0" i="0" u="none" strike="noStrike" kern="1200" cap="none" spc="0" normalizeH="0" baseline="0" noProof="0" dirty="0" err="1">
                <a:ln>
                  <a:noFill/>
                </a:ln>
                <a:solidFill>
                  <a:srgbClr val="C00000"/>
                </a:solidFill>
                <a:effectLst/>
                <a:uLnTx/>
                <a:uFillTx/>
                <a:latin typeface="思源黑体 CN Bold" panose="02010600030101010101" pitchFamily="34" charset="-122"/>
                <a:ea typeface="思源黑体 CN Bold" panose="02010600030101010101" pitchFamily="34" charset="-122"/>
                <a:cs typeface="+mn-cs"/>
                <a:sym typeface="+mn-ea"/>
              </a:rPr>
              <a:t>连忙</a:t>
            </a:r>
            <a:r>
              <a:rPr kumimoji="0"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mn-cs"/>
                <a:sym typeface="+mn-ea"/>
              </a:rPr>
              <a:t> </a:t>
            </a:r>
            <a:endParaRPr kumimoji="0" lang="zh-CN" altLang="en-US"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mn-cs"/>
            </a:endParaRPr>
          </a:p>
        </p:txBody>
      </p:sp>
      <p:sp>
        <p:nvSpPr>
          <p:cNvPr id="50" name="文本占位符 2"/>
          <p:cNvSpPr>
            <a:spLocks noGrp="1"/>
          </p:cNvSpPr>
          <p:nvPr>
            <p:ph type="body" sz="quarter" idx="10"/>
          </p:nvPr>
        </p:nvSpPr>
        <p:spPr>
          <a:xfrm>
            <a:off x="954088" y="320675"/>
            <a:ext cx="2308225" cy="500063"/>
          </a:xfrm>
        </p:spPr>
        <p:txBody>
          <a:bodyPr/>
          <a:lstStyle/>
          <a:p>
            <a:r>
              <a:rPr lang="en-US" altLang="zh-CN" dirty="0"/>
              <a:t>05  </a:t>
            </a:r>
            <a:r>
              <a:rPr lang="zh-CN" altLang="en-US" dirty="0"/>
              <a:t>课堂练习</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heckerboard(across)">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heckerboard(across)">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14" grpId="0"/>
      <p:bldP spid="15"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108200" y="1963148"/>
            <a:ext cx="8226606" cy="3538220"/>
          </a:xfrm>
          <a:prstGeom prst="rect">
            <a:avLst/>
          </a:prstGeom>
          <a:noFill/>
        </p:spPr>
        <p:txBody>
          <a:bodyPr wrap="square" rtlCol="0" anchor="t">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二、填空。</a:t>
            </a:r>
            <a:r>
              <a:rPr kumimoji="0" lang="zh-CN" altLang="en-US"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   </a:t>
            </a: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       </a:t>
            </a:r>
          </a:p>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       通知要把活动的具体的（           ）、（          ）、哪些（       ）参加，通知干什么要说清楚。是谁通知的，（                  ）通知的写清楚。</a:t>
            </a:r>
          </a:p>
        </p:txBody>
      </p:sp>
      <p:sp>
        <p:nvSpPr>
          <p:cNvPr id="8" name="文本框 7"/>
          <p:cNvSpPr txBox="1"/>
          <p:nvPr/>
        </p:nvSpPr>
        <p:spPr>
          <a:xfrm>
            <a:off x="6699250" y="3148148"/>
            <a:ext cx="894080" cy="5219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时间</a:t>
            </a:r>
            <a:endPar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endParaRPr>
          </a:p>
        </p:txBody>
      </p:sp>
      <p:sp>
        <p:nvSpPr>
          <p:cNvPr id="9" name="文本框 8"/>
          <p:cNvSpPr txBox="1"/>
          <p:nvPr/>
        </p:nvSpPr>
        <p:spPr>
          <a:xfrm>
            <a:off x="8644639" y="3148148"/>
            <a:ext cx="894080" cy="5219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地点</a:t>
            </a:r>
            <a:endPar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endParaRPr>
          </a:p>
        </p:txBody>
      </p:sp>
      <p:sp>
        <p:nvSpPr>
          <p:cNvPr id="10" name="文本框 9"/>
          <p:cNvSpPr txBox="1"/>
          <p:nvPr/>
        </p:nvSpPr>
        <p:spPr>
          <a:xfrm>
            <a:off x="3307715" y="3997688"/>
            <a:ext cx="53848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人</a:t>
            </a:r>
            <a:endPar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endParaRPr>
          </a:p>
        </p:txBody>
      </p:sp>
      <p:sp>
        <p:nvSpPr>
          <p:cNvPr id="12" name="文本框 11"/>
          <p:cNvSpPr txBox="1"/>
          <p:nvPr/>
        </p:nvSpPr>
        <p:spPr>
          <a:xfrm>
            <a:off x="3307715" y="4519658"/>
            <a:ext cx="1702710" cy="830484"/>
          </a:xfrm>
          <a:prstGeom prst="rect">
            <a:avLst/>
          </a:prstGeom>
          <a:noFill/>
        </p:spPr>
        <p:txBody>
          <a:bodyPr wrap="none" rtlCol="0">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00000"/>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rPr>
              <a:t>什么时间 </a:t>
            </a:r>
            <a:endPar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sym typeface="+mn-ea"/>
            </a:endParaRPr>
          </a:p>
        </p:txBody>
      </p:sp>
      <p:sp>
        <p:nvSpPr>
          <p:cNvPr id="49" name="文本占位符 2"/>
          <p:cNvSpPr>
            <a:spLocks noGrp="1"/>
          </p:cNvSpPr>
          <p:nvPr>
            <p:ph type="body" sz="quarter" idx="10"/>
          </p:nvPr>
        </p:nvSpPr>
        <p:spPr>
          <a:xfrm>
            <a:off x="954088" y="320675"/>
            <a:ext cx="2308225" cy="500063"/>
          </a:xfrm>
        </p:spPr>
        <p:txBody>
          <a:bodyPr/>
          <a:lstStyle/>
          <a:p>
            <a:r>
              <a:rPr lang="en-US" altLang="zh-CN" dirty="0"/>
              <a:t>05  </a:t>
            </a:r>
            <a:r>
              <a:rPr lang="zh-CN" altLang="en-US" dirty="0"/>
              <a:t>课堂练习</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heckerboard(across)">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p:cNvSpPr/>
          <p:nvPr/>
        </p:nvSpPr>
        <p:spPr bwMode="auto">
          <a:xfrm flipH="1" flipV="1">
            <a:off x="0" y="0"/>
            <a:ext cx="4042685" cy="971549"/>
          </a:xfrm>
          <a:custGeom>
            <a:avLst/>
            <a:gdLst>
              <a:gd name="connsiteX0" fmla="*/ 4117690 w 8053529"/>
              <a:gd name="connsiteY0" fmla="*/ 42 h 3678995"/>
              <a:gd name="connsiteX1" fmla="*/ 5254283 w 8053529"/>
              <a:gd name="connsiteY1" fmla="*/ 230037 h 3678995"/>
              <a:gd name="connsiteX2" fmla="*/ 6832587 w 8053529"/>
              <a:gd name="connsiteY2" fmla="*/ 767335 h 3678995"/>
              <a:gd name="connsiteX3" fmla="*/ 8012140 w 8053529"/>
              <a:gd name="connsiteY3" fmla="*/ 288804 h 3678995"/>
              <a:gd name="connsiteX4" fmla="*/ 8053529 w 8053529"/>
              <a:gd name="connsiteY4" fmla="*/ 225603 h 3678995"/>
              <a:gd name="connsiteX5" fmla="*/ 8053529 w 8053529"/>
              <a:gd name="connsiteY5" fmla="*/ 3678995 h 3678995"/>
              <a:gd name="connsiteX6" fmla="*/ 0 w 8053529"/>
              <a:gd name="connsiteY6" fmla="*/ 3678995 h 3678995"/>
              <a:gd name="connsiteX7" fmla="*/ 61154 w 8053529"/>
              <a:gd name="connsiteY7" fmla="*/ 3658507 h 3678995"/>
              <a:gd name="connsiteX8" fmla="*/ 1550360 w 8053529"/>
              <a:gd name="connsiteY8" fmla="*/ 1893101 h 3678995"/>
              <a:gd name="connsiteX9" fmla="*/ 3421415 w 8053529"/>
              <a:gd name="connsiteY9" fmla="*/ 89316 h 3678995"/>
              <a:gd name="connsiteX10" fmla="*/ 4117690 w 8053529"/>
              <a:gd name="connsiteY10" fmla="*/ 42 h 367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53529" h="3678995">
                <a:moveTo>
                  <a:pt x="4117690" y="42"/>
                </a:moveTo>
                <a:cubicBezTo>
                  <a:pt x="4501526" y="2166"/>
                  <a:pt x="4880391" y="86118"/>
                  <a:pt x="5254283" y="230037"/>
                </a:cubicBezTo>
                <a:cubicBezTo>
                  <a:pt x="5750685" y="421929"/>
                  <a:pt x="6285273" y="754542"/>
                  <a:pt x="6832587" y="767335"/>
                </a:cubicBezTo>
                <a:cubicBezTo>
                  <a:pt x="7453090" y="776929"/>
                  <a:pt x="7808686" y="556254"/>
                  <a:pt x="8012140" y="288804"/>
                </a:cubicBezTo>
                <a:lnTo>
                  <a:pt x="8053529" y="225603"/>
                </a:lnTo>
                <a:lnTo>
                  <a:pt x="8053529" y="3678995"/>
                </a:lnTo>
                <a:lnTo>
                  <a:pt x="0" y="3678995"/>
                </a:lnTo>
                <a:lnTo>
                  <a:pt x="61154" y="3658507"/>
                </a:lnTo>
                <a:cubicBezTo>
                  <a:pt x="837577" y="3338687"/>
                  <a:pt x="1193969" y="2583912"/>
                  <a:pt x="1550360" y="1893101"/>
                </a:cubicBezTo>
                <a:cubicBezTo>
                  <a:pt x="1957665" y="1074362"/>
                  <a:pt x="2479524" y="357965"/>
                  <a:pt x="3421415" y="89316"/>
                </a:cubicBezTo>
                <a:cubicBezTo>
                  <a:pt x="3655296" y="26952"/>
                  <a:pt x="3887389" y="-1232"/>
                  <a:pt x="4117690" y="42"/>
                </a:cubicBezTo>
                <a:close/>
              </a:path>
            </a:pathLst>
          </a:custGeom>
          <a:gradFill>
            <a:gsLst>
              <a:gs pos="0">
                <a:schemeClr val="tx1">
                  <a:lumMod val="65000"/>
                  <a:lumOff val="35000"/>
                </a:schemeClr>
              </a:gs>
              <a:gs pos="100000">
                <a:schemeClr val="tx1">
                  <a:lumMod val="85000"/>
                  <a:lumOff val="15000"/>
                </a:schemeClr>
              </a:gs>
            </a:gsLst>
            <a:lin ang="5400000" scaled="1"/>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a:cs typeface="+mn-ea"/>
            </a:endParaRPr>
          </a:p>
        </p:txBody>
      </p:sp>
      <p:sp>
        <p:nvSpPr>
          <p:cNvPr id="6" name="Freeform 10"/>
          <p:cNvSpPr/>
          <p:nvPr/>
        </p:nvSpPr>
        <p:spPr bwMode="auto">
          <a:xfrm flipH="1" flipV="1">
            <a:off x="6835032" y="1940712"/>
            <a:ext cx="5356968" cy="4208326"/>
          </a:xfrm>
          <a:custGeom>
            <a:avLst/>
            <a:gdLst>
              <a:gd name="T0" fmla="*/ 0 w 695"/>
              <a:gd name="T1" fmla="*/ 0 h 490"/>
              <a:gd name="T2" fmla="*/ 0 w 695"/>
              <a:gd name="T3" fmla="*/ 425 h 490"/>
              <a:gd name="T4" fmla="*/ 197 w 695"/>
              <a:gd name="T5" fmla="*/ 487 h 490"/>
              <a:gd name="T6" fmla="*/ 457 w 695"/>
              <a:gd name="T7" fmla="*/ 372 h 490"/>
              <a:gd name="T8" fmla="*/ 545 w 695"/>
              <a:gd name="T9" fmla="*/ 199 h 490"/>
              <a:gd name="T10" fmla="*/ 645 w 695"/>
              <a:gd name="T11" fmla="*/ 34 h 490"/>
              <a:gd name="T12" fmla="*/ 695 w 695"/>
              <a:gd name="T13" fmla="*/ 0 h 490"/>
              <a:gd name="T14" fmla="*/ 0 w 695"/>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5" h="490">
                <a:moveTo>
                  <a:pt x="0" y="0"/>
                </a:moveTo>
                <a:cubicBezTo>
                  <a:pt x="0" y="425"/>
                  <a:pt x="0" y="425"/>
                  <a:pt x="0" y="425"/>
                </a:cubicBezTo>
                <a:cubicBezTo>
                  <a:pt x="59" y="463"/>
                  <a:pt x="127" y="486"/>
                  <a:pt x="197" y="487"/>
                </a:cubicBezTo>
                <a:cubicBezTo>
                  <a:pt x="295" y="490"/>
                  <a:pt x="396" y="448"/>
                  <a:pt x="457" y="372"/>
                </a:cubicBezTo>
                <a:cubicBezTo>
                  <a:pt x="498" y="321"/>
                  <a:pt x="521" y="259"/>
                  <a:pt x="545" y="199"/>
                </a:cubicBezTo>
                <a:cubicBezTo>
                  <a:pt x="570" y="139"/>
                  <a:pt x="598" y="78"/>
                  <a:pt x="645" y="34"/>
                </a:cubicBezTo>
                <a:cubicBezTo>
                  <a:pt x="660" y="20"/>
                  <a:pt x="677" y="9"/>
                  <a:pt x="695" y="0"/>
                </a:cubicBezTo>
                <a:lnTo>
                  <a:pt x="0" y="0"/>
                </a:lnTo>
                <a:close/>
              </a:path>
            </a:pathLst>
          </a:custGeom>
          <a:gradFill>
            <a:gsLst>
              <a:gs pos="0">
                <a:schemeClr val="tx1">
                  <a:lumMod val="65000"/>
                  <a:lumOff val="35000"/>
                </a:schemeClr>
              </a:gs>
              <a:gs pos="100000">
                <a:schemeClr val="tx1">
                  <a:lumMod val="85000"/>
                  <a:lumOff val="15000"/>
                </a:schemeClr>
              </a:gs>
            </a:gsLst>
            <a:lin ang="5400000" scaled="1"/>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Bold" panose="02010600030101010101" pitchFamily="34" charset="-122"/>
              <a:ea typeface="思源黑体 CN Bold" panose="02010600030101010101"/>
              <a:cs typeface="+mn-ea"/>
            </a:endParaRPr>
          </a:p>
        </p:txBody>
      </p:sp>
      <p:sp>
        <p:nvSpPr>
          <p:cNvPr id="7" name="任意多边形: 形状 6"/>
          <p:cNvSpPr/>
          <p:nvPr/>
        </p:nvSpPr>
        <p:spPr bwMode="auto">
          <a:xfrm flipH="1" flipV="1">
            <a:off x="3619500" y="3738274"/>
            <a:ext cx="4992020" cy="3119725"/>
          </a:xfrm>
          <a:custGeom>
            <a:avLst/>
            <a:gdLst>
              <a:gd name="connsiteX0" fmla="*/ 0 w 7063413"/>
              <a:gd name="connsiteY0" fmla="*/ 0 h 3972805"/>
              <a:gd name="connsiteX1" fmla="*/ 7058131 w 7063413"/>
              <a:gd name="connsiteY1" fmla="*/ 0 h 3972805"/>
              <a:gd name="connsiteX2" fmla="*/ 7063413 w 7063413"/>
              <a:gd name="connsiteY2" fmla="*/ 93877 h 3972805"/>
              <a:gd name="connsiteX3" fmla="*/ 6462092 w 7063413"/>
              <a:gd name="connsiteY3" fmla="*/ 1462109 h 3972805"/>
              <a:gd name="connsiteX4" fmla="*/ 5059468 w 7063413"/>
              <a:gd name="connsiteY4" fmla="*/ 2027015 h 3972805"/>
              <a:gd name="connsiteX5" fmla="*/ 3556655 w 7063413"/>
              <a:gd name="connsiteY5" fmla="*/ 1939141 h 3972805"/>
              <a:gd name="connsiteX6" fmla="*/ 1953656 w 7063413"/>
              <a:gd name="connsiteY6" fmla="*/ 2001908 h 3972805"/>
              <a:gd name="connsiteX7" fmla="*/ 0 w 7063413"/>
              <a:gd name="connsiteY7" fmla="*/ 3972805 h 3972805"/>
              <a:gd name="connsiteX8" fmla="*/ 0 w 7063413"/>
              <a:gd name="connsiteY8" fmla="*/ 197336 h 397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63413" h="3972805">
                <a:moveTo>
                  <a:pt x="0" y="0"/>
                </a:moveTo>
                <a:lnTo>
                  <a:pt x="7058131" y="0"/>
                </a:lnTo>
                <a:lnTo>
                  <a:pt x="7063413" y="93877"/>
                </a:lnTo>
                <a:cubicBezTo>
                  <a:pt x="7057933" y="620437"/>
                  <a:pt x="6812748" y="1132580"/>
                  <a:pt x="6462092" y="1462109"/>
                </a:cubicBezTo>
                <a:cubicBezTo>
                  <a:pt x="6061342" y="1838713"/>
                  <a:pt x="5547882" y="1989355"/>
                  <a:pt x="5059468" y="2027015"/>
                </a:cubicBezTo>
                <a:cubicBezTo>
                  <a:pt x="4558530" y="2064676"/>
                  <a:pt x="4057593" y="1976801"/>
                  <a:pt x="3556655" y="1939141"/>
                </a:cubicBezTo>
                <a:cubicBezTo>
                  <a:pt x="3055718" y="1888927"/>
                  <a:pt x="2442070" y="1863820"/>
                  <a:pt x="1953656" y="2001908"/>
                </a:cubicBezTo>
                <a:cubicBezTo>
                  <a:pt x="976828" y="2278085"/>
                  <a:pt x="475891" y="3056401"/>
                  <a:pt x="0" y="3972805"/>
                </a:cubicBezTo>
                <a:cubicBezTo>
                  <a:pt x="0" y="3972805"/>
                  <a:pt x="0" y="3972805"/>
                  <a:pt x="0" y="197336"/>
                </a:cubicBezTo>
                <a:close/>
              </a:path>
            </a:pathLst>
          </a:custGeom>
          <a:gradFill flip="none" rotWithShape="1">
            <a:gsLst>
              <a:gs pos="0">
                <a:srgbClr val="F5AD14"/>
              </a:gs>
              <a:gs pos="100000">
                <a:srgbClr val="F01D0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Bold" panose="02010600030101010101" pitchFamily="34" charset="-122"/>
              <a:ea typeface="思源黑体 CN Bold" panose="02010600030101010101" pitchFamily="34" charset="-122"/>
            </a:endParaRPr>
          </a:p>
        </p:txBody>
      </p:sp>
      <p:sp>
        <p:nvSpPr>
          <p:cNvPr id="8" name="任意多边形: 形状 7"/>
          <p:cNvSpPr/>
          <p:nvPr/>
        </p:nvSpPr>
        <p:spPr bwMode="auto">
          <a:xfrm flipH="1" flipV="1">
            <a:off x="6432526" y="2674286"/>
            <a:ext cx="5759474" cy="4183714"/>
          </a:xfrm>
          <a:custGeom>
            <a:avLst/>
            <a:gdLst>
              <a:gd name="connsiteX0" fmla="*/ 0 w 8149314"/>
              <a:gd name="connsiteY0" fmla="*/ 0 h 5327736"/>
              <a:gd name="connsiteX1" fmla="*/ 8149314 w 8149314"/>
              <a:gd name="connsiteY1" fmla="*/ 0 h 5327736"/>
              <a:gd name="connsiteX2" fmla="*/ 7614754 w 8149314"/>
              <a:gd name="connsiteY2" fmla="*/ 360965 h 5327736"/>
              <a:gd name="connsiteX3" fmla="*/ 6523815 w 8149314"/>
              <a:gd name="connsiteY3" fmla="*/ 2165791 h 5327736"/>
              <a:gd name="connsiteX4" fmla="*/ 5563789 w 8149314"/>
              <a:gd name="connsiteY4" fmla="*/ 4058124 h 5327736"/>
              <a:gd name="connsiteX5" fmla="*/ 2727348 w 8149314"/>
              <a:gd name="connsiteY5" fmla="*/ 5326972 h 5327736"/>
              <a:gd name="connsiteX6" fmla="*/ 0 w 8149314"/>
              <a:gd name="connsiteY6" fmla="*/ 4211261 h 5327736"/>
              <a:gd name="connsiteX7" fmla="*/ 0 w 8149314"/>
              <a:gd name="connsiteY7" fmla="*/ 0 h 532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9314" h="5327736">
                <a:moveTo>
                  <a:pt x="0" y="0"/>
                </a:moveTo>
                <a:lnTo>
                  <a:pt x="8149314" y="0"/>
                </a:lnTo>
                <a:cubicBezTo>
                  <a:pt x="7952945" y="98445"/>
                  <a:pt x="7778395" y="218767"/>
                  <a:pt x="7614754" y="360965"/>
                </a:cubicBezTo>
                <a:cubicBezTo>
                  <a:pt x="7091103" y="842252"/>
                  <a:pt x="6785641" y="1509491"/>
                  <a:pt x="6523815" y="2165791"/>
                </a:cubicBezTo>
                <a:cubicBezTo>
                  <a:pt x="6261990" y="2822092"/>
                  <a:pt x="6011074" y="3511207"/>
                  <a:pt x="5563789" y="4058124"/>
                </a:cubicBezTo>
                <a:cubicBezTo>
                  <a:pt x="4887407" y="4900376"/>
                  <a:pt x="3796468" y="5348848"/>
                  <a:pt x="2727348" y="5326972"/>
                </a:cubicBezTo>
                <a:cubicBezTo>
                  <a:pt x="1723684" y="5305095"/>
                  <a:pt x="752748" y="4878500"/>
                  <a:pt x="0" y="4211261"/>
                </a:cubicBezTo>
                <a:cubicBezTo>
                  <a:pt x="0" y="4211261"/>
                  <a:pt x="0" y="4211261"/>
                  <a:pt x="0" y="0"/>
                </a:cubicBezTo>
                <a:close/>
              </a:path>
            </a:pathLst>
          </a:custGeom>
          <a:gradFill flip="none" rotWithShape="1">
            <a:gsLst>
              <a:gs pos="0">
                <a:srgbClr val="F5AD14"/>
              </a:gs>
              <a:gs pos="100000">
                <a:srgbClr val="F01D06"/>
              </a:gs>
            </a:gsLst>
            <a:lin ang="2700000" scaled="1"/>
            <a:tileRect/>
          </a:grad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Bold" panose="02010600030101010101" pitchFamily="34" charset="-122"/>
              <a:ea typeface="思源黑体 CN Bold" panose="02010600030101010101" pitchFamily="34" charset="-122"/>
            </a:endParaRPr>
          </a:p>
        </p:txBody>
      </p:sp>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latin typeface="思源黑体 CN Bold" panose="02010600030101010101" pitchFamily="34" charset="-122"/>
                <a:ea typeface="思源黑体 CN Bold" panose="02010600030101010101" pitchFamily="34" charset="-122"/>
              </a:rPr>
              <a:t>BY YUSHEN</a:t>
            </a:r>
            <a:endParaRPr lang="zh-CN" altLang="en-US" dirty="0">
              <a:noFill/>
              <a:latin typeface="思源黑体 CN Bold" panose="02010600030101010101" pitchFamily="34" charset="-122"/>
              <a:ea typeface="思源黑体 CN Bold" panose="02010600030101010101" pitchFamily="34" charset="-122"/>
            </a:endParaRPr>
          </a:p>
        </p:txBody>
      </p:sp>
      <p:pic>
        <p:nvPicPr>
          <p:cNvPr id="3" name="图片 2" descr="图片包含 猫, 动物, 前, 躺&#10;&#10;描述已自动生成"/>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1900" y="356980"/>
            <a:ext cx="9182100" cy="6144040"/>
          </a:xfrm>
          <a:prstGeom prst="rect">
            <a:avLst/>
          </a:prstGeom>
        </p:spPr>
      </p:pic>
      <p:grpSp>
        <p:nvGrpSpPr>
          <p:cNvPr id="22" name="组合 21"/>
          <p:cNvGrpSpPr/>
          <p:nvPr/>
        </p:nvGrpSpPr>
        <p:grpSpPr>
          <a:xfrm>
            <a:off x="795814" y="1489075"/>
            <a:ext cx="5647371" cy="1869901"/>
            <a:chOff x="795814" y="1489075"/>
            <a:chExt cx="5647371" cy="1869901"/>
          </a:xfrm>
        </p:grpSpPr>
        <p:sp>
          <p:nvSpPr>
            <p:cNvPr id="13" name="矩形 12"/>
            <p:cNvSpPr/>
            <p:nvPr/>
          </p:nvSpPr>
          <p:spPr>
            <a:xfrm>
              <a:off x="867553" y="1489075"/>
              <a:ext cx="5356968" cy="584775"/>
            </a:xfrm>
            <a:prstGeom prst="rect">
              <a:avLst/>
            </a:prstGeom>
            <a:ln>
              <a:noFill/>
            </a:ln>
          </p:spPr>
          <p:txBody>
            <a:bodyPr wrap="square">
              <a:spAutoFit/>
            </a:bodyPr>
            <a:lstStyle/>
            <a:p>
              <a:pPr algn="dist"/>
              <a:r>
                <a:rPr lang="en-US" altLang="zh-CN" sz="3200" dirty="0">
                  <a:solidFill>
                    <a:schemeClr val="tx1">
                      <a:lumMod val="75000"/>
                      <a:lumOff val="25000"/>
                    </a:schemeClr>
                  </a:solidFill>
                  <a:latin typeface="站酷庆科黄油体" panose="02000803000000020004" pitchFamily="2" charset="-122"/>
                  <a:ea typeface="站酷庆科黄油体" panose="02000803000000020004" pitchFamily="2" charset="-122"/>
                </a:rPr>
                <a:t>XIE </a:t>
              </a:r>
              <a:r>
                <a:rPr lang="en-US" altLang="zh-CN" sz="3200" dirty="0" err="1">
                  <a:solidFill>
                    <a:schemeClr val="tx1">
                      <a:lumMod val="75000"/>
                      <a:lumOff val="25000"/>
                    </a:schemeClr>
                  </a:solidFill>
                  <a:latin typeface="站酷庆科黄油体" panose="02000803000000020004" pitchFamily="2" charset="-122"/>
                  <a:ea typeface="站酷庆科黄油体" panose="02000803000000020004" pitchFamily="2" charset="-122"/>
                </a:rPr>
                <a:t>XIE</a:t>
              </a:r>
              <a:r>
                <a:rPr lang="en-US" altLang="zh-CN" sz="3200" dirty="0">
                  <a:solidFill>
                    <a:schemeClr val="tx1">
                      <a:lumMod val="75000"/>
                      <a:lumOff val="25000"/>
                    </a:schemeClr>
                  </a:solidFill>
                  <a:latin typeface="站酷庆科黄油体" panose="02000803000000020004" pitchFamily="2" charset="-122"/>
                  <a:ea typeface="站酷庆科黄油体" panose="02000803000000020004" pitchFamily="2" charset="-122"/>
                </a:rPr>
                <a:t> GUAN KUAN!</a:t>
              </a:r>
              <a:endParaRPr lang="zh-CN" altLang="en-US" sz="3200" dirty="0">
                <a:solidFill>
                  <a:schemeClr val="tx1">
                    <a:lumMod val="75000"/>
                    <a:lumOff val="25000"/>
                  </a:schemeClr>
                </a:solidFill>
                <a:latin typeface="站酷庆科黄油体" panose="02000803000000020004" pitchFamily="2" charset="-122"/>
                <a:ea typeface="站酷庆科黄油体" panose="02000803000000020004" pitchFamily="2" charset="-122"/>
              </a:endParaRPr>
            </a:p>
          </p:txBody>
        </p:sp>
        <p:sp>
          <p:nvSpPr>
            <p:cNvPr id="14" name="文本框 13"/>
            <p:cNvSpPr txBox="1"/>
            <p:nvPr/>
          </p:nvSpPr>
          <p:spPr>
            <a:xfrm>
              <a:off x="795814" y="2035537"/>
              <a:ext cx="5647371" cy="1323439"/>
            </a:xfrm>
            <a:prstGeom prst="rect">
              <a:avLst/>
            </a:prstGeom>
            <a:noFill/>
          </p:spPr>
          <p:txBody>
            <a:bodyPr wrap="square" rtlCol="0">
              <a:spAutoFit/>
            </a:bodyPr>
            <a:lstStyle/>
            <a:p>
              <a:pPr algn="dist">
                <a:defRPr/>
              </a:pPr>
              <a:r>
                <a:rPr lang="zh-CN" altLang="en-US" sz="8000" dirty="0">
                  <a:gradFill flip="none" rotWithShape="1">
                    <a:gsLst>
                      <a:gs pos="0">
                        <a:srgbClr val="F5AD14"/>
                      </a:gs>
                      <a:gs pos="100000">
                        <a:srgbClr val="F01D06"/>
                      </a:gs>
                    </a:gsLst>
                    <a:lin ang="2700000" scaled="1"/>
                    <a:tileRect/>
                  </a:gradFill>
                  <a:latin typeface="站酷庆科黄油体" panose="02000803000000020004" pitchFamily="2" charset="-122"/>
                  <a:ea typeface="站酷庆科黄油体" panose="02000803000000020004" pitchFamily="2" charset="-122"/>
                </a:rPr>
                <a:t>谢谢观看！</a:t>
              </a:r>
            </a:p>
          </p:txBody>
        </p:sp>
      </p:grpSp>
      <p:grpSp>
        <p:nvGrpSpPr>
          <p:cNvPr id="23" name="组合 22"/>
          <p:cNvGrpSpPr/>
          <p:nvPr/>
        </p:nvGrpSpPr>
        <p:grpSpPr>
          <a:xfrm>
            <a:off x="855130" y="3434616"/>
            <a:ext cx="6235754" cy="1196649"/>
            <a:chOff x="855130" y="3434616"/>
            <a:chExt cx="6235754" cy="1196649"/>
          </a:xfrm>
        </p:grpSpPr>
        <p:grpSp>
          <p:nvGrpSpPr>
            <p:cNvPr id="15" name="组合 14"/>
            <p:cNvGrpSpPr/>
            <p:nvPr/>
          </p:nvGrpSpPr>
          <p:grpSpPr>
            <a:xfrm>
              <a:off x="855130" y="3434616"/>
              <a:ext cx="6235754" cy="698999"/>
              <a:chOff x="1494820" y="4545882"/>
              <a:chExt cx="6643090" cy="580451"/>
            </a:xfrm>
          </p:grpSpPr>
          <p:sp>
            <p:nvSpPr>
              <p:cNvPr id="16" name="文本框 15"/>
              <p:cNvSpPr txBox="1"/>
              <p:nvPr/>
            </p:nvSpPr>
            <p:spPr>
              <a:xfrm>
                <a:off x="1494820" y="4691849"/>
                <a:ext cx="5840280" cy="434484"/>
              </a:xfrm>
              <a:prstGeom prst="rect">
                <a:avLst/>
              </a:prstGeom>
              <a:noFill/>
            </p:spPr>
            <p:txBody>
              <a:bodyPr wrap="square" rtlCol="0">
                <a:spAutoFit/>
              </a:bodyPr>
              <a:lstStyle/>
              <a:p>
                <a:pPr algn="dist"/>
                <a:r>
                  <a:rPr lang="zh-CN" altLang="en-US" sz="2800" dirty="0">
                    <a:gradFill>
                      <a:gsLst>
                        <a:gs pos="0">
                          <a:srgbClr val="F5AD14"/>
                        </a:gs>
                        <a:gs pos="100000">
                          <a:srgbClr val="F01D06"/>
                        </a:gs>
                      </a:gsLst>
                      <a:lin ang="2700000" scaled="1"/>
                    </a:gradFill>
                    <a:latin typeface="站酷庆科黄油体" panose="02000803000000020004" pitchFamily="2" charset="-122"/>
                    <a:ea typeface="站酷庆科黄油体" panose="02000803000000020004" pitchFamily="2" charset="-122"/>
                  </a:rPr>
                  <a:t>语文精品课件 一年级下册 </a:t>
                </a:r>
                <a:r>
                  <a:rPr lang="en-US" altLang="zh-CN" sz="2800" dirty="0">
                    <a:gradFill>
                      <a:gsLst>
                        <a:gs pos="0">
                          <a:srgbClr val="F5AD14"/>
                        </a:gs>
                        <a:gs pos="100000">
                          <a:srgbClr val="F01D06"/>
                        </a:gs>
                      </a:gsLst>
                      <a:lin ang="2700000" scaled="1"/>
                    </a:gradFill>
                    <a:latin typeface="站酷庆科黄油体" panose="02000803000000020004" pitchFamily="2" charset="-122"/>
                    <a:ea typeface="站酷庆科黄油体" panose="02000803000000020004" pitchFamily="2" charset="-122"/>
                  </a:rPr>
                  <a:t>7.3</a:t>
                </a:r>
                <a:endParaRPr lang="zh-CN" altLang="en-US" sz="2800" dirty="0">
                  <a:gradFill>
                    <a:gsLst>
                      <a:gs pos="0">
                        <a:srgbClr val="F5AD14"/>
                      </a:gs>
                      <a:gs pos="100000">
                        <a:srgbClr val="F01D06"/>
                      </a:gs>
                    </a:gsLst>
                    <a:lin ang="2700000" scaled="1"/>
                  </a:gradFill>
                  <a:latin typeface="站酷庆科黄油体" panose="02000803000000020004" pitchFamily="2" charset="-122"/>
                  <a:ea typeface="站酷庆科黄油体" panose="02000803000000020004" pitchFamily="2" charset="-122"/>
                </a:endParaRPr>
              </a:p>
            </p:txBody>
          </p:sp>
          <p:sp>
            <p:nvSpPr>
              <p:cNvPr id="17" name="矩形: 圆角 16"/>
              <p:cNvSpPr/>
              <p:nvPr/>
            </p:nvSpPr>
            <p:spPr>
              <a:xfrm rot="10800000" flipH="1" flipV="1">
                <a:off x="1568232" y="4545882"/>
                <a:ext cx="6569678" cy="49891"/>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dirty="0">
                  <a:solidFill>
                    <a:sysClr val="windowText" lastClr="000000"/>
                  </a:solidFill>
                  <a:latin typeface="站酷庆科黄油体" panose="02000803000000020004" pitchFamily="2" charset="-122"/>
                  <a:ea typeface="站酷庆科黄油体" panose="02000803000000020004" pitchFamily="2" charset="-122"/>
                </a:endParaRPr>
              </a:p>
            </p:txBody>
          </p:sp>
        </p:grpSp>
        <p:grpSp>
          <p:nvGrpSpPr>
            <p:cNvPr id="18" name="组合 17"/>
            <p:cNvGrpSpPr/>
            <p:nvPr/>
          </p:nvGrpSpPr>
          <p:grpSpPr>
            <a:xfrm>
              <a:off x="924041" y="4343228"/>
              <a:ext cx="3118644" cy="288037"/>
              <a:chOff x="1018049" y="5462038"/>
              <a:chExt cx="3643798" cy="239183"/>
            </a:xfrm>
          </p:grpSpPr>
          <p:sp>
            <p:nvSpPr>
              <p:cNvPr id="19" name="矩形 18"/>
              <p:cNvSpPr/>
              <p:nvPr/>
            </p:nvSpPr>
            <p:spPr>
              <a:xfrm>
                <a:off x="1018049" y="5462038"/>
                <a:ext cx="1682484" cy="239152"/>
              </a:xfrm>
              <a:prstGeom prst="rect">
                <a:avLst/>
              </a:prstGeom>
              <a:ln w="6350">
                <a:solidFill>
                  <a:schemeClr val="tx1">
                    <a:lumMod val="50000"/>
                    <a:lumOff val="50000"/>
                  </a:schemeClr>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dirty="0">
                    <a:solidFill>
                      <a:schemeClr val="tx1">
                        <a:lumMod val="75000"/>
                        <a:lumOff val="25000"/>
                      </a:schemeClr>
                    </a:solidFill>
                    <a:latin typeface="思源黑体 CN Bold" panose="02010600030101010101" pitchFamily="34" charset="-122"/>
                    <a:ea typeface="思源黑体 CN Bold" panose="02010600030101010101" pitchFamily="34" charset="-122"/>
                  </a:rPr>
                  <a:t>授课老师：某某</a:t>
                </a:r>
                <a:endParaRPr kumimoji="0" lang="zh-CN" altLang="en-US" sz="1200" i="0" u="none" strike="noStrike" kern="1200" cap="none" normalizeH="0" baseline="0" noProof="0" dirty="0">
                  <a:ln>
                    <a:noFill/>
                  </a:ln>
                  <a:solidFill>
                    <a:schemeClr val="tx1">
                      <a:lumMod val="75000"/>
                      <a:lumOff val="25000"/>
                    </a:schemeClr>
                  </a:solidFill>
                  <a:uLnTx/>
                  <a:uFillTx/>
                  <a:latin typeface="思源黑体 CN Bold" panose="02010600030101010101" pitchFamily="34" charset="-122"/>
                  <a:ea typeface="思源黑体 CN Bold" panose="02010600030101010101" pitchFamily="34" charset="-122"/>
                </a:endParaRPr>
              </a:p>
            </p:txBody>
          </p:sp>
          <p:sp>
            <p:nvSpPr>
              <p:cNvPr id="20" name="文本框 19"/>
              <p:cNvSpPr txBox="1"/>
              <p:nvPr/>
            </p:nvSpPr>
            <p:spPr>
              <a:xfrm>
                <a:off x="2979363" y="5462069"/>
                <a:ext cx="1682484" cy="239152"/>
              </a:xfrm>
              <a:prstGeom prst="rect">
                <a:avLst/>
              </a:prstGeom>
              <a:noFill/>
              <a:ln w="6350">
                <a:solidFill>
                  <a:schemeClr val="tx1">
                    <a:lumMod val="50000"/>
                    <a:lumOff val="50000"/>
                  </a:schemeClr>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zh-CN" altLang="en-US" sz="1200" i="0" u="none" strike="noStrike" kern="1200" cap="none" normalizeH="0" baseline="0" noProof="0" dirty="0">
                    <a:ln>
                      <a:noFill/>
                    </a:ln>
                    <a:solidFill>
                      <a:schemeClr val="tx1">
                        <a:lumMod val="75000"/>
                        <a:lumOff val="25000"/>
                      </a:schemeClr>
                    </a:solidFill>
                    <a:uLnTx/>
                    <a:uFillTx/>
                    <a:latin typeface="思源黑体 CN Bold" panose="02010600030101010101" pitchFamily="34" charset="-122"/>
                    <a:ea typeface="思源黑体 CN Bold" panose="02010600030101010101" pitchFamily="34" charset="-122"/>
                  </a:rPr>
                  <a:t>授课时间：</a:t>
                </a:r>
                <a:r>
                  <a:rPr kumimoji="0" lang="en-US" altLang="zh-CN" sz="1200" i="0" u="none" strike="noStrike" kern="1200" cap="none" normalizeH="0" baseline="0" noProof="0" dirty="0">
                    <a:ln>
                      <a:noFill/>
                    </a:ln>
                    <a:solidFill>
                      <a:schemeClr val="tx1">
                        <a:lumMod val="75000"/>
                        <a:lumOff val="25000"/>
                      </a:schemeClr>
                    </a:solidFill>
                    <a:uLnTx/>
                    <a:uFillTx/>
                    <a:latin typeface="思源黑体 CN Bold" panose="02010600030101010101" pitchFamily="34" charset="-122"/>
                    <a:ea typeface="思源黑体 CN Bold" panose="02010600030101010101" pitchFamily="34" charset="-122"/>
                  </a:rPr>
                  <a:t>20XX</a:t>
                </a:r>
                <a:endParaRPr kumimoji="0" lang="zh-CN" altLang="en-US" sz="1200" i="0" u="none" strike="noStrike" kern="1200" cap="none" normalizeH="0" baseline="0" noProof="0" dirty="0">
                  <a:ln>
                    <a:noFill/>
                  </a:ln>
                  <a:solidFill>
                    <a:schemeClr val="tx1">
                      <a:lumMod val="75000"/>
                      <a:lumOff val="25000"/>
                    </a:schemeClr>
                  </a:solidFill>
                  <a:uLnTx/>
                  <a:uFillTx/>
                  <a:latin typeface="思源黑体 CN Bold" panose="02010600030101010101" pitchFamily="34" charset="-122"/>
                  <a:ea typeface="思源黑体 CN Bold" panose="02010600030101010101" pitchFamily="34" charset="-122"/>
                </a:endParaRPr>
              </a:p>
            </p:txBody>
          </p:sp>
        </p:gr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903844" y="2393204"/>
            <a:ext cx="5014512" cy="280403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       </a:t>
            </a:r>
            <a:r>
              <a:rPr kumimoji="0" lang="zh-CN" altLang="en-US" sz="24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mn-cs"/>
              </a:rPr>
              <a:t>梅花鹿  </a:t>
            </a:r>
            <a:r>
              <a:rPr kumimoji="0" lang="zh-CN" altLang="en-US" sz="2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 英文名为deer，是一种中型鹿，体长140—170厘米。雌鹿较小，雄鹿有角。尾短，腹部白色。遍布鲜明的白色梅花鹿斑点，故称“梅花鹿”。</a:t>
            </a:r>
          </a:p>
        </p:txBody>
      </p:sp>
      <p:pic>
        <p:nvPicPr>
          <p:cNvPr id="49154"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396189" y="2273935"/>
            <a:ext cx="3998201" cy="3199130"/>
          </a:xfrm>
          <a:prstGeom prst="rect">
            <a:avLst/>
          </a:prstGeom>
          <a:noFill/>
          <a:ln w="9525">
            <a:noFill/>
          </a:ln>
        </p:spPr>
      </p:pic>
      <p:sp>
        <p:nvSpPr>
          <p:cNvPr id="59" name="文本占位符 7"/>
          <p:cNvSpPr>
            <a:spLocks noGrp="1"/>
          </p:cNvSpPr>
          <p:nvPr>
            <p:ph type="body" sz="quarter" idx="10"/>
          </p:nvPr>
        </p:nvSpPr>
        <p:spPr>
          <a:xfrm>
            <a:off x="954088" y="320675"/>
            <a:ext cx="2308225" cy="500063"/>
          </a:xfrm>
        </p:spPr>
        <p:txBody>
          <a:bodyPr/>
          <a:lstStyle/>
          <a:p>
            <a:r>
              <a:rPr lang="en-US" altLang="zh-CN" dirty="0"/>
              <a:t>01  </a:t>
            </a:r>
            <a:r>
              <a:rPr lang="zh-CN" altLang="en-US"/>
              <a:t>课前导读</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154"/>
                                        </p:tgtEl>
                                        <p:attrNameLst>
                                          <p:attrName>style.visibility</p:attrName>
                                        </p:attrNameLst>
                                      </p:cBhvr>
                                      <p:to>
                                        <p:strVal val="visible"/>
                                      </p:to>
                                    </p:set>
                                    <p:animEffect transition="in" filter="fade">
                                      <p:cBhvr>
                                        <p:cTn id="11"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0790" y="2346325"/>
            <a:ext cx="8976360" cy="332295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（1）不认识的字可以看拼音，或者请教老师和同学。</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（2）读准每一个字的字音，圈出生字词；</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（3）读通每个句子，读不通顺的多读几遍；</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（4）给每个自然段写上序号。                            </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                        </a:t>
            </a:r>
            <a:endParaRPr kumimoji="0" lang="zh-CN" altLang="en-US" sz="28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mn-cs"/>
            </a:endParaRPr>
          </a:p>
        </p:txBody>
      </p:sp>
      <p:sp>
        <p:nvSpPr>
          <p:cNvPr id="59" name="文本占位符 7"/>
          <p:cNvSpPr>
            <a:spLocks noGrp="1"/>
          </p:cNvSpPr>
          <p:nvPr>
            <p:ph type="body" sz="quarter" idx="10"/>
          </p:nvPr>
        </p:nvSpPr>
        <p:spPr>
          <a:xfrm>
            <a:off x="954088" y="320675"/>
            <a:ext cx="2308225" cy="500063"/>
          </a:xfrm>
        </p:spPr>
        <p:txBody>
          <a:bodyPr/>
          <a:lstStyle/>
          <a:p>
            <a:r>
              <a:rPr lang="en-US" altLang="zh-CN" dirty="0"/>
              <a:t>01  </a:t>
            </a:r>
            <a:r>
              <a:rPr lang="zh-CN" altLang="en-US"/>
              <a:t>课前导读</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31840" y="2901674"/>
            <a:ext cx="9153991" cy="2609240"/>
          </a:xfrm>
          <a:prstGeom prst="rect">
            <a:avLst/>
          </a:prstGeom>
          <a:noFill/>
        </p:spPr>
        <p:txBody>
          <a:bodyPr wrap="square" rtlCol="0" anchor="t">
            <a:spAutoFit/>
          </a:bodyPr>
          <a:lstStyle/>
          <a:p>
            <a:pPr marL="0" marR="0" lvl="0" indent="0" algn="dist" defTabSz="914400" rtl="0" eaLnBrk="1" fontAlgn="auto" latinLnBrk="0" hangingPunct="1">
              <a:lnSpc>
                <a:spcPct val="2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rPr>
              <a:t>物   虎   熊   通   注   意</a:t>
            </a:r>
          </a:p>
          <a:p>
            <a:pPr marL="0" marR="0" lvl="0" indent="0" algn="dist" defTabSz="914400" rtl="0" eaLnBrk="1" fontAlgn="auto" latinLnBrk="0" hangingPunct="1">
              <a:lnSpc>
                <a:spcPct val="2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rPr>
              <a:t> </a:t>
            </a:r>
            <a:r>
              <a:rPr kumimoji="0" lang="zh-CN" altLang="en-US" sz="4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rPr>
              <a:t>遍   百   舌   鬼   脸   准   第</a:t>
            </a:r>
          </a:p>
        </p:txBody>
      </p:sp>
      <p:sp>
        <p:nvSpPr>
          <p:cNvPr id="6" name="文本框 5"/>
          <p:cNvSpPr txBox="1"/>
          <p:nvPr/>
        </p:nvSpPr>
        <p:spPr>
          <a:xfrm>
            <a:off x="1728360" y="2862225"/>
            <a:ext cx="805029" cy="523220"/>
          </a:xfrm>
          <a:prstGeom prst="rect">
            <a:avLst/>
          </a:prstGeom>
          <a:noFill/>
        </p:spPr>
        <p:txBody>
          <a:bodyPr wrap="none" rtlCol="0">
            <a:spAutoFit/>
          </a:bodyPr>
          <a:lstStyle/>
          <a:p>
            <a:pPr marL="0" marR="0" lvl="0" indent="0" algn="l" defTabSz="914400" rtl="0" eaLnBrk="1" fontAlgn="auto" latinLnBrk="0" hangingPunct="1">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rPr>
              <a:t>wù </a:t>
            </a:r>
            <a:endParaRPr kumimoji="0" lang="zh-CN" altLang="en-US" sz="4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endParaRPr>
          </a:p>
        </p:txBody>
      </p:sp>
      <p:sp>
        <p:nvSpPr>
          <p:cNvPr id="8" name="文本框 7"/>
          <p:cNvSpPr txBox="1"/>
          <p:nvPr/>
        </p:nvSpPr>
        <p:spPr>
          <a:xfrm>
            <a:off x="3216453" y="2862225"/>
            <a:ext cx="724878" cy="523220"/>
          </a:xfrm>
          <a:prstGeom prst="rect">
            <a:avLst/>
          </a:prstGeom>
          <a:noFill/>
        </p:spPr>
        <p:txBody>
          <a:bodyPr wrap="none" rtlCol="0">
            <a:spAutoFit/>
          </a:bodyPr>
          <a:lstStyle/>
          <a:p>
            <a:pPr marL="0" marR="0" lvl="0" indent="0" algn="l" defTabSz="914400" rtl="0" eaLnBrk="1" fontAlgn="auto" latinLnBrk="0" hangingPunct="1">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rPr>
              <a:t> hǔ</a:t>
            </a:r>
            <a:endParaRPr kumimoji="0" lang="zh-CN" altLang="en-US" sz="4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endParaRPr>
          </a:p>
        </p:txBody>
      </p:sp>
      <p:sp>
        <p:nvSpPr>
          <p:cNvPr id="9" name="文本框 8"/>
          <p:cNvSpPr txBox="1"/>
          <p:nvPr/>
        </p:nvSpPr>
        <p:spPr>
          <a:xfrm>
            <a:off x="4624395" y="2862225"/>
            <a:ext cx="1165704" cy="523220"/>
          </a:xfrm>
          <a:prstGeom prst="rect">
            <a:avLst/>
          </a:prstGeom>
          <a:noFill/>
        </p:spPr>
        <p:txBody>
          <a:bodyPr wrap="none" rtlCol="0">
            <a:spAutoFit/>
          </a:bodyPr>
          <a:lstStyle/>
          <a:p>
            <a:pPr marL="0" marR="0" lvl="0" indent="0" algn="l" defTabSz="914400" rtl="0" eaLnBrk="1" fontAlgn="auto" latinLnBrk="0" hangingPunct="1">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rPr>
              <a:t>xióng</a:t>
            </a:r>
            <a:endParaRPr kumimoji="0" lang="zh-CN" altLang="en-US" sz="4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endParaRPr>
          </a:p>
        </p:txBody>
      </p:sp>
      <p:sp>
        <p:nvSpPr>
          <p:cNvPr id="24" name="文本框 23"/>
          <p:cNvSpPr txBox="1"/>
          <p:nvPr/>
        </p:nvSpPr>
        <p:spPr>
          <a:xfrm>
            <a:off x="6473163" y="2862225"/>
            <a:ext cx="1087157" cy="523220"/>
          </a:xfrm>
          <a:prstGeom prst="rect">
            <a:avLst/>
          </a:prstGeom>
          <a:noFill/>
        </p:spPr>
        <p:txBody>
          <a:bodyPr wrap="none" rtlCol="0">
            <a:spAutoFit/>
          </a:bodyPr>
          <a:lstStyle/>
          <a:p>
            <a:pPr marL="0" marR="0" lvl="0" indent="0" algn="l" defTabSz="914400" rtl="0" eaLnBrk="1" fontAlgn="auto" latinLnBrk="0" hangingPunct="1">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rPr>
              <a:t> tōng</a:t>
            </a:r>
            <a:endParaRPr kumimoji="0" lang="zh-CN" altLang="en-US" sz="4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endParaRPr>
          </a:p>
        </p:txBody>
      </p:sp>
      <p:sp>
        <p:nvSpPr>
          <p:cNvPr id="32" name="文本框 31"/>
          <p:cNvSpPr txBox="1"/>
          <p:nvPr/>
        </p:nvSpPr>
        <p:spPr>
          <a:xfrm>
            <a:off x="8243384" y="2862225"/>
            <a:ext cx="1071127" cy="523220"/>
          </a:xfrm>
          <a:prstGeom prst="rect">
            <a:avLst/>
          </a:prstGeom>
          <a:noFill/>
        </p:spPr>
        <p:txBody>
          <a:bodyPr wrap="none" rtlCol="0">
            <a:spAutoFit/>
          </a:bodyPr>
          <a:lstStyle/>
          <a:p>
            <a:pPr marL="0" marR="0" lvl="0" indent="0" algn="l" defTabSz="914400" rtl="0" eaLnBrk="1" fontAlgn="auto" latinLnBrk="0" hangingPunct="1">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rPr>
              <a:t> zhù  </a:t>
            </a:r>
            <a:endParaRPr kumimoji="0" lang="zh-CN" altLang="en-US" sz="4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endParaRPr>
          </a:p>
        </p:txBody>
      </p:sp>
      <p:sp>
        <p:nvSpPr>
          <p:cNvPr id="33" name="文本框 32"/>
          <p:cNvSpPr txBox="1"/>
          <p:nvPr/>
        </p:nvSpPr>
        <p:spPr>
          <a:xfrm>
            <a:off x="9997576" y="2862225"/>
            <a:ext cx="663964" cy="523220"/>
          </a:xfrm>
          <a:prstGeom prst="rect">
            <a:avLst/>
          </a:prstGeom>
          <a:noFill/>
        </p:spPr>
        <p:txBody>
          <a:bodyPr wrap="none" rtlCol="0">
            <a:spAutoFit/>
          </a:bodyPr>
          <a:lstStyle/>
          <a:p>
            <a:pPr marL="0" marR="0" lvl="0" indent="0" algn="l" defTabSz="914400" rtl="0" eaLnBrk="1" fontAlgn="auto" latinLnBrk="0" hangingPunct="1">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rPr>
              <a:t>  yì</a:t>
            </a:r>
            <a:endParaRPr kumimoji="0" lang="zh-CN" altLang="en-US" sz="4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endParaRPr>
          </a:p>
        </p:txBody>
      </p:sp>
      <p:sp>
        <p:nvSpPr>
          <p:cNvPr id="34" name="文本框 33"/>
          <p:cNvSpPr txBox="1"/>
          <p:nvPr/>
        </p:nvSpPr>
        <p:spPr>
          <a:xfrm>
            <a:off x="1728360" y="4301849"/>
            <a:ext cx="104868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rPr>
              <a:t>biàn </a:t>
            </a:r>
            <a:endParaRPr kumimoji="0" lang="zh-CN" altLang="en-US" sz="4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endParaRPr>
          </a:p>
        </p:txBody>
      </p:sp>
      <p:sp>
        <p:nvSpPr>
          <p:cNvPr id="35" name="文本框 34"/>
          <p:cNvSpPr txBox="1"/>
          <p:nvPr/>
        </p:nvSpPr>
        <p:spPr>
          <a:xfrm>
            <a:off x="3088530" y="4328519"/>
            <a:ext cx="8996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rPr>
              <a:t> bǎi </a:t>
            </a:r>
            <a:endParaRPr kumimoji="0" lang="zh-CN" altLang="en-US" sz="4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endParaRPr>
          </a:p>
        </p:txBody>
      </p:sp>
      <p:sp>
        <p:nvSpPr>
          <p:cNvPr id="36" name="文本框 35"/>
          <p:cNvSpPr txBox="1"/>
          <p:nvPr/>
        </p:nvSpPr>
        <p:spPr>
          <a:xfrm>
            <a:off x="4441080" y="4302484"/>
            <a:ext cx="8819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rPr>
              <a:t> shé</a:t>
            </a:r>
            <a:endParaRPr kumimoji="0" lang="zh-CN" altLang="en-US" sz="4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endParaRPr>
          </a:p>
        </p:txBody>
      </p:sp>
      <p:sp>
        <p:nvSpPr>
          <p:cNvPr id="37" name="文本框 36"/>
          <p:cNvSpPr txBox="1"/>
          <p:nvPr/>
        </p:nvSpPr>
        <p:spPr>
          <a:xfrm>
            <a:off x="5855225" y="4267559"/>
            <a:ext cx="8386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rPr>
              <a:t> ɡuǐ</a:t>
            </a:r>
            <a:endParaRPr kumimoji="0" lang="zh-CN" altLang="en-US" sz="4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endParaRPr>
          </a:p>
        </p:txBody>
      </p:sp>
      <p:sp>
        <p:nvSpPr>
          <p:cNvPr id="38" name="文本框 37"/>
          <p:cNvSpPr txBox="1"/>
          <p:nvPr/>
        </p:nvSpPr>
        <p:spPr>
          <a:xfrm>
            <a:off x="7197615" y="4328519"/>
            <a:ext cx="10134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rPr>
              <a:t> liǎn </a:t>
            </a:r>
            <a:endParaRPr kumimoji="0" lang="zh-CN" altLang="en-US" sz="4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endParaRPr>
          </a:p>
        </p:txBody>
      </p:sp>
      <p:sp>
        <p:nvSpPr>
          <p:cNvPr id="40" name="文本框 39"/>
          <p:cNvSpPr txBox="1"/>
          <p:nvPr/>
        </p:nvSpPr>
        <p:spPr>
          <a:xfrm>
            <a:off x="8696215" y="4267559"/>
            <a:ext cx="10567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rPr>
              <a:t>zhǔn</a:t>
            </a:r>
            <a:endParaRPr kumimoji="0" lang="zh-CN" altLang="en-US" sz="4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endParaRPr>
          </a:p>
        </p:txBody>
      </p:sp>
      <p:sp>
        <p:nvSpPr>
          <p:cNvPr id="41" name="文本框 40"/>
          <p:cNvSpPr txBox="1"/>
          <p:nvPr/>
        </p:nvSpPr>
        <p:spPr>
          <a:xfrm>
            <a:off x="10179575" y="4267559"/>
            <a:ext cx="6062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0000"/>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rPr>
              <a:t> dì</a:t>
            </a:r>
            <a:endParaRPr kumimoji="0" lang="zh-CN" altLang="en-US" sz="44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楷体" panose="02010609060101010101" pitchFamily="49" charset="-122"/>
              <a:sym typeface="+mn-ea"/>
            </a:endParaRPr>
          </a:p>
        </p:txBody>
      </p:sp>
      <p:sp>
        <p:nvSpPr>
          <p:cNvPr id="11" name="文本占位符 10"/>
          <p:cNvSpPr>
            <a:spLocks noGrp="1"/>
          </p:cNvSpPr>
          <p:nvPr>
            <p:ph type="body" sz="quarter" idx="10"/>
          </p:nvPr>
        </p:nvSpPr>
        <p:spPr/>
        <p:txBody>
          <a:bodyPr/>
          <a:lstStyle/>
          <a:p>
            <a:r>
              <a:rPr lang="en-US" altLang="zh-CN" dirty="0"/>
              <a:t>02  </a:t>
            </a:r>
            <a:r>
              <a:rPr lang="zh-CN" altLang="en-US" dirty="0"/>
              <a:t>字词揭秘</a:t>
            </a:r>
          </a:p>
        </p:txBody>
      </p:sp>
      <p:sp>
        <p:nvSpPr>
          <p:cNvPr id="109" name="文本框 108"/>
          <p:cNvSpPr txBox="1"/>
          <p:nvPr/>
        </p:nvSpPr>
        <p:spPr>
          <a:xfrm>
            <a:off x="8243384" y="736756"/>
            <a:ext cx="2424430" cy="890171"/>
          </a:xfrm>
          <a:prstGeom prst="cloudCallout">
            <a:avLst>
              <a:gd name="adj1" fmla="val 41188"/>
              <a:gd name="adj2" fmla="val 66326"/>
            </a:avLst>
          </a:prstGeom>
          <a:solidFill>
            <a:schemeClr val="bg1"/>
          </a:solidFill>
          <a:ln>
            <a:solidFill>
              <a:srgbClr val="F37F1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effectLst/>
                <a:uLnTx/>
                <a:uFillTx/>
                <a:latin typeface="思源黑体 CN Bold" panose="02010600030101010101" pitchFamily="34" charset="-122"/>
                <a:ea typeface="思源黑体 CN Bold" panose="02010600030101010101" pitchFamily="34" charset="-122"/>
                <a:cs typeface="+mn-cs"/>
              </a:rPr>
              <a:t>我会认</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0.70"/>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1000" fill="hold"/>
                                        <p:tgtEl>
                                          <p:spTgt spid="24"/>
                                        </p:tgtEl>
                                        <p:attrNameLst>
                                          <p:attrName>ppt_w</p:attrName>
                                        </p:attrNameLst>
                                      </p:cBhvr>
                                      <p:tavLst>
                                        <p:tav tm="0">
                                          <p:val>
                                            <p:strVal val="#ppt_w*0.70"/>
                                          </p:val>
                                        </p:tav>
                                        <p:tav tm="100000">
                                          <p:val>
                                            <p:strVal val="#ppt_w"/>
                                          </p:val>
                                        </p:tav>
                                      </p:tavLst>
                                    </p:anim>
                                    <p:anim calcmode="lin" valueType="num">
                                      <p:cBhvr>
                                        <p:cTn id="29" dur="1000" fill="hold"/>
                                        <p:tgtEl>
                                          <p:spTgt spid="24"/>
                                        </p:tgtEl>
                                        <p:attrNameLst>
                                          <p:attrName>ppt_h</p:attrName>
                                        </p:attrNameLst>
                                      </p:cBhvr>
                                      <p:tavLst>
                                        <p:tav tm="0">
                                          <p:val>
                                            <p:strVal val="#ppt_h"/>
                                          </p:val>
                                        </p:tav>
                                        <p:tav tm="100000">
                                          <p:val>
                                            <p:strVal val="#ppt_h"/>
                                          </p:val>
                                        </p:tav>
                                      </p:tavLst>
                                    </p:anim>
                                    <p:animEffect transition="in" filter="fade">
                                      <p:cBhvr>
                                        <p:cTn id="30" dur="10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1000" fill="hold"/>
                                        <p:tgtEl>
                                          <p:spTgt spid="34"/>
                                        </p:tgtEl>
                                        <p:attrNameLst>
                                          <p:attrName>ppt_w</p:attrName>
                                        </p:attrNameLst>
                                      </p:cBhvr>
                                      <p:tavLst>
                                        <p:tav tm="0">
                                          <p:val>
                                            <p:strVal val="#ppt_w*0.70"/>
                                          </p:val>
                                        </p:tav>
                                        <p:tav tm="100000">
                                          <p:val>
                                            <p:strVal val="#ppt_w"/>
                                          </p:val>
                                        </p:tav>
                                      </p:tavLst>
                                    </p:anim>
                                    <p:anim calcmode="lin" valueType="num">
                                      <p:cBhvr>
                                        <p:cTn id="43" dur="1000" fill="hold"/>
                                        <p:tgtEl>
                                          <p:spTgt spid="34"/>
                                        </p:tgtEl>
                                        <p:attrNameLst>
                                          <p:attrName>ppt_h</p:attrName>
                                        </p:attrNameLst>
                                      </p:cBhvr>
                                      <p:tavLst>
                                        <p:tav tm="0">
                                          <p:val>
                                            <p:strVal val="#ppt_h"/>
                                          </p:val>
                                        </p:tav>
                                        <p:tav tm="100000">
                                          <p:val>
                                            <p:strVal val="#ppt_h"/>
                                          </p:val>
                                        </p:tav>
                                      </p:tavLst>
                                    </p:anim>
                                    <p:animEffect transition="in" filter="fade">
                                      <p:cBhvr>
                                        <p:cTn id="44" dur="10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1000" fill="hold"/>
                                        <p:tgtEl>
                                          <p:spTgt spid="35"/>
                                        </p:tgtEl>
                                        <p:attrNameLst>
                                          <p:attrName>ppt_w</p:attrName>
                                        </p:attrNameLst>
                                      </p:cBhvr>
                                      <p:tavLst>
                                        <p:tav tm="0">
                                          <p:val>
                                            <p:strVal val="#ppt_w*0.70"/>
                                          </p:val>
                                        </p:tav>
                                        <p:tav tm="100000">
                                          <p:val>
                                            <p:strVal val="#ppt_w"/>
                                          </p:val>
                                        </p:tav>
                                      </p:tavLst>
                                    </p:anim>
                                    <p:anim calcmode="lin" valueType="num">
                                      <p:cBhvr>
                                        <p:cTn id="50" dur="1000" fill="hold"/>
                                        <p:tgtEl>
                                          <p:spTgt spid="35"/>
                                        </p:tgtEl>
                                        <p:attrNameLst>
                                          <p:attrName>ppt_h</p:attrName>
                                        </p:attrNameLst>
                                      </p:cBhvr>
                                      <p:tavLst>
                                        <p:tav tm="0">
                                          <p:val>
                                            <p:strVal val="#ppt_h"/>
                                          </p:val>
                                        </p:tav>
                                        <p:tav tm="100000">
                                          <p:val>
                                            <p:strVal val="#ppt_h"/>
                                          </p:val>
                                        </p:tav>
                                      </p:tavLst>
                                    </p:anim>
                                    <p:animEffect transition="in" filter="fade">
                                      <p:cBhvr>
                                        <p:cTn id="51" dur="10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1000" fill="hold"/>
                                        <p:tgtEl>
                                          <p:spTgt spid="36"/>
                                        </p:tgtEl>
                                        <p:attrNameLst>
                                          <p:attrName>ppt_w</p:attrName>
                                        </p:attrNameLst>
                                      </p:cBhvr>
                                      <p:tavLst>
                                        <p:tav tm="0">
                                          <p:val>
                                            <p:strVal val="#ppt_w*0.70"/>
                                          </p:val>
                                        </p:tav>
                                        <p:tav tm="100000">
                                          <p:val>
                                            <p:strVal val="#ppt_w"/>
                                          </p:val>
                                        </p:tav>
                                      </p:tavLst>
                                    </p:anim>
                                    <p:anim calcmode="lin" valueType="num">
                                      <p:cBhvr>
                                        <p:cTn id="57" dur="1000" fill="hold"/>
                                        <p:tgtEl>
                                          <p:spTgt spid="36"/>
                                        </p:tgtEl>
                                        <p:attrNameLst>
                                          <p:attrName>ppt_h</p:attrName>
                                        </p:attrNameLst>
                                      </p:cBhvr>
                                      <p:tavLst>
                                        <p:tav tm="0">
                                          <p:val>
                                            <p:strVal val="#ppt_h"/>
                                          </p:val>
                                        </p:tav>
                                        <p:tav tm="100000">
                                          <p:val>
                                            <p:strVal val="#ppt_h"/>
                                          </p:val>
                                        </p:tav>
                                      </p:tavLst>
                                    </p:anim>
                                    <p:animEffect transition="in" filter="fade">
                                      <p:cBhvr>
                                        <p:cTn id="58" dur="10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1000" fill="hold"/>
                                        <p:tgtEl>
                                          <p:spTgt spid="37"/>
                                        </p:tgtEl>
                                        <p:attrNameLst>
                                          <p:attrName>ppt_w</p:attrName>
                                        </p:attrNameLst>
                                      </p:cBhvr>
                                      <p:tavLst>
                                        <p:tav tm="0">
                                          <p:val>
                                            <p:strVal val="#ppt_w*0.70"/>
                                          </p:val>
                                        </p:tav>
                                        <p:tav tm="100000">
                                          <p:val>
                                            <p:strVal val="#ppt_w"/>
                                          </p:val>
                                        </p:tav>
                                      </p:tavLst>
                                    </p:anim>
                                    <p:anim calcmode="lin" valueType="num">
                                      <p:cBhvr>
                                        <p:cTn id="64" dur="1000" fill="hold"/>
                                        <p:tgtEl>
                                          <p:spTgt spid="37"/>
                                        </p:tgtEl>
                                        <p:attrNameLst>
                                          <p:attrName>ppt_h</p:attrName>
                                        </p:attrNameLst>
                                      </p:cBhvr>
                                      <p:tavLst>
                                        <p:tav tm="0">
                                          <p:val>
                                            <p:strVal val="#ppt_h"/>
                                          </p:val>
                                        </p:tav>
                                        <p:tav tm="100000">
                                          <p:val>
                                            <p:strVal val="#ppt_h"/>
                                          </p:val>
                                        </p:tav>
                                      </p:tavLst>
                                    </p:anim>
                                    <p:animEffect transition="in" filter="fade">
                                      <p:cBhvr>
                                        <p:cTn id="65" dur="100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strVal val="#ppt_w*0.70"/>
                                          </p:val>
                                        </p:tav>
                                        <p:tav tm="100000">
                                          <p:val>
                                            <p:strVal val="#ppt_w"/>
                                          </p:val>
                                        </p:tav>
                                      </p:tavLst>
                                    </p:anim>
                                    <p:anim calcmode="lin" valueType="num">
                                      <p:cBhvr>
                                        <p:cTn id="71" dur="1000" fill="hold"/>
                                        <p:tgtEl>
                                          <p:spTgt spid="38"/>
                                        </p:tgtEl>
                                        <p:attrNameLst>
                                          <p:attrName>ppt_h</p:attrName>
                                        </p:attrNameLst>
                                      </p:cBhvr>
                                      <p:tavLst>
                                        <p:tav tm="0">
                                          <p:val>
                                            <p:strVal val="#ppt_h"/>
                                          </p:val>
                                        </p:tav>
                                        <p:tav tm="100000">
                                          <p:val>
                                            <p:strVal val="#ppt_h"/>
                                          </p:val>
                                        </p:tav>
                                      </p:tavLst>
                                    </p:anim>
                                    <p:animEffect transition="in" filter="fade">
                                      <p:cBhvr>
                                        <p:cTn id="72" dur="10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p:cTn id="77" dur="1000" fill="hold"/>
                                        <p:tgtEl>
                                          <p:spTgt spid="40"/>
                                        </p:tgtEl>
                                        <p:attrNameLst>
                                          <p:attrName>ppt_w</p:attrName>
                                        </p:attrNameLst>
                                      </p:cBhvr>
                                      <p:tavLst>
                                        <p:tav tm="0">
                                          <p:val>
                                            <p:strVal val="#ppt_w*0.70"/>
                                          </p:val>
                                        </p:tav>
                                        <p:tav tm="100000">
                                          <p:val>
                                            <p:strVal val="#ppt_w"/>
                                          </p:val>
                                        </p:tav>
                                      </p:tavLst>
                                    </p:anim>
                                    <p:anim calcmode="lin" valueType="num">
                                      <p:cBhvr>
                                        <p:cTn id="78" dur="1000" fill="hold"/>
                                        <p:tgtEl>
                                          <p:spTgt spid="40"/>
                                        </p:tgtEl>
                                        <p:attrNameLst>
                                          <p:attrName>ppt_h</p:attrName>
                                        </p:attrNameLst>
                                      </p:cBhvr>
                                      <p:tavLst>
                                        <p:tav tm="0">
                                          <p:val>
                                            <p:strVal val="#ppt_h"/>
                                          </p:val>
                                        </p:tav>
                                        <p:tav tm="100000">
                                          <p:val>
                                            <p:strVal val="#ppt_h"/>
                                          </p:val>
                                        </p:tav>
                                      </p:tavLst>
                                    </p:anim>
                                    <p:animEffect transition="in" filter="fade">
                                      <p:cBhvr>
                                        <p:cTn id="79" dur="1000"/>
                                        <p:tgtEl>
                                          <p:spTgt spid="40"/>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41"/>
                                        </p:tgtEl>
                                        <p:attrNameLst>
                                          <p:attrName>style.visibility</p:attrName>
                                        </p:attrNameLst>
                                      </p:cBhvr>
                                      <p:to>
                                        <p:strVal val="visible"/>
                                      </p:to>
                                    </p:set>
                                    <p:anim calcmode="lin" valueType="num">
                                      <p:cBhvr>
                                        <p:cTn id="84" dur="1000" fill="hold"/>
                                        <p:tgtEl>
                                          <p:spTgt spid="41"/>
                                        </p:tgtEl>
                                        <p:attrNameLst>
                                          <p:attrName>ppt_w</p:attrName>
                                        </p:attrNameLst>
                                      </p:cBhvr>
                                      <p:tavLst>
                                        <p:tav tm="0">
                                          <p:val>
                                            <p:strVal val="#ppt_w*0.70"/>
                                          </p:val>
                                        </p:tav>
                                        <p:tav tm="100000">
                                          <p:val>
                                            <p:strVal val="#ppt_w"/>
                                          </p:val>
                                        </p:tav>
                                      </p:tavLst>
                                    </p:anim>
                                    <p:anim calcmode="lin" valueType="num">
                                      <p:cBhvr>
                                        <p:cTn id="85" dur="1000" fill="hold"/>
                                        <p:tgtEl>
                                          <p:spTgt spid="41"/>
                                        </p:tgtEl>
                                        <p:attrNameLst>
                                          <p:attrName>ppt_h</p:attrName>
                                        </p:attrNameLst>
                                      </p:cBhvr>
                                      <p:tavLst>
                                        <p:tav tm="0">
                                          <p:val>
                                            <p:strVal val="#ppt_h"/>
                                          </p:val>
                                        </p:tav>
                                        <p:tav tm="100000">
                                          <p:val>
                                            <p:strVal val="#ppt_h"/>
                                          </p:val>
                                        </p:tav>
                                      </p:tavLst>
                                    </p:anim>
                                    <p:animEffect transition="in" filter="fade">
                                      <p:cBhvr>
                                        <p:cTn id="86"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24" grpId="0"/>
      <p:bldP spid="32" grpId="0"/>
      <p:bldP spid="34" grpId="0"/>
      <p:bldP spid="35" grpId="0"/>
      <p:bldP spid="36" grpId="0"/>
      <p:bldP spid="37" grpId="0"/>
      <p:bldP spid="38" grpId="0"/>
      <p:bldP spid="4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2017178" y="4267040"/>
            <a:ext cx="5048084" cy="661088"/>
            <a:chOff x="1172352" y="4267040"/>
            <a:chExt cx="5048084" cy="661088"/>
          </a:xfrm>
        </p:grpSpPr>
        <p:grpSp>
          <p:nvGrpSpPr>
            <p:cNvPr id="12" name="组合 11"/>
            <p:cNvGrpSpPr/>
            <p:nvPr/>
          </p:nvGrpSpPr>
          <p:grpSpPr>
            <a:xfrm>
              <a:off x="1172352" y="4267040"/>
              <a:ext cx="1949766" cy="661088"/>
              <a:chOff x="1172352" y="3927360"/>
              <a:chExt cx="1949766" cy="661088"/>
            </a:xfrm>
          </p:grpSpPr>
          <p:sp>
            <p:nvSpPr>
              <p:cNvPr id="6" name="椭圆 5"/>
              <p:cNvSpPr/>
              <p:nvPr/>
            </p:nvSpPr>
            <p:spPr>
              <a:xfrm>
                <a:off x="1172352" y="3927360"/>
                <a:ext cx="1949766" cy="661088"/>
              </a:xfrm>
              <a:prstGeom prst="ellipse">
                <a:avLst/>
              </a:prstGeom>
              <a:solidFill>
                <a:schemeClr val="bg1"/>
              </a:solidFill>
              <a:ln>
                <a:solidFill>
                  <a:srgbClr val="F37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00"/>
                  </a:solidFill>
                  <a:effectLst/>
                  <a:uLnTx/>
                  <a:uFillTx/>
                  <a:latin typeface="思源黑体 CN Bold" panose="02010600030101010101" pitchFamily="34" charset="-122"/>
                  <a:ea typeface="思源黑体 CN Bold" panose="02010600030101010101" pitchFamily="34" charset="-122"/>
                  <a:cs typeface="+mn-cs"/>
                </a:endParaRPr>
              </a:p>
            </p:txBody>
          </p:sp>
          <p:sp>
            <p:nvSpPr>
              <p:cNvPr id="9" name="矩形 8"/>
              <p:cNvSpPr/>
              <p:nvPr/>
            </p:nvSpPr>
            <p:spPr>
              <a:xfrm>
                <a:off x="1221405" y="4011144"/>
                <a:ext cx="1851660" cy="483870"/>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effectLst/>
                    <a:uLnTx/>
                    <a:uFillTx/>
                    <a:latin typeface="思源黑体 CN Bold" panose="02010600030101010101" pitchFamily="34" charset="-122"/>
                    <a:ea typeface="思源黑体 CN Bold" panose="02010600030101010101" pitchFamily="34" charset="-122"/>
                    <a:cs typeface="+mn-cs"/>
                  </a:rPr>
                  <a:t>熟字加一笔</a:t>
                </a:r>
              </a:p>
            </p:txBody>
          </p:sp>
        </p:grpSp>
        <p:sp>
          <p:nvSpPr>
            <p:cNvPr id="11" name="矩形 10"/>
            <p:cNvSpPr/>
            <p:nvPr/>
          </p:nvSpPr>
          <p:spPr>
            <a:xfrm>
              <a:off x="3637678" y="4274419"/>
              <a:ext cx="2582758" cy="646331"/>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白</a:t>
              </a:r>
              <a:r>
                <a:rPr kumimoji="0" lang="en-US" altLang="zh-CN" sz="36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r>
                <a:rPr kumimoji="0" lang="zh-CN" altLang="en-US" sz="36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百  古</a:t>
              </a:r>
              <a:r>
                <a:rPr kumimoji="0" lang="en-US" altLang="zh-CN" sz="36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r>
                <a:rPr kumimoji="0" lang="zh-CN" altLang="en-US" sz="36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舌</a:t>
              </a:r>
              <a:endParaRPr kumimoji="0" lang="en-US" altLang="zh-CN" sz="36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grpSp>
      <p:grpSp>
        <p:nvGrpSpPr>
          <p:cNvPr id="14" name="组合 13"/>
          <p:cNvGrpSpPr/>
          <p:nvPr/>
        </p:nvGrpSpPr>
        <p:grpSpPr>
          <a:xfrm>
            <a:off x="2007802" y="2607803"/>
            <a:ext cx="7756917" cy="661088"/>
            <a:chOff x="1162976" y="2607803"/>
            <a:chExt cx="7756917" cy="661088"/>
          </a:xfrm>
        </p:grpSpPr>
        <p:grpSp>
          <p:nvGrpSpPr>
            <p:cNvPr id="13" name="组合 12"/>
            <p:cNvGrpSpPr/>
            <p:nvPr/>
          </p:nvGrpSpPr>
          <p:grpSpPr>
            <a:xfrm>
              <a:off x="1162976" y="2607803"/>
              <a:ext cx="1968518" cy="661088"/>
              <a:chOff x="1162976" y="2604469"/>
              <a:chExt cx="1968518" cy="661088"/>
            </a:xfrm>
          </p:grpSpPr>
          <p:sp>
            <p:nvSpPr>
              <p:cNvPr id="4" name="椭圆 3"/>
              <p:cNvSpPr/>
              <p:nvPr/>
            </p:nvSpPr>
            <p:spPr>
              <a:xfrm>
                <a:off x="1162976" y="2604469"/>
                <a:ext cx="1968518" cy="661088"/>
              </a:xfrm>
              <a:prstGeom prst="ellipse">
                <a:avLst/>
              </a:prstGeom>
              <a:solidFill>
                <a:schemeClr val="bg1"/>
              </a:solidFill>
              <a:ln>
                <a:solidFill>
                  <a:srgbClr val="F37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00"/>
                  </a:solidFill>
                  <a:effectLst/>
                  <a:uLnTx/>
                  <a:uFillTx/>
                  <a:latin typeface="思源黑体 CN Bold" panose="02010600030101010101" pitchFamily="34" charset="-122"/>
                  <a:ea typeface="思源黑体 CN Bold" panose="02010600030101010101" pitchFamily="34" charset="-122"/>
                  <a:cs typeface="+mn-cs"/>
                </a:endParaRPr>
              </a:p>
            </p:txBody>
          </p:sp>
          <p:sp>
            <p:nvSpPr>
              <p:cNvPr id="75" name="矩形 74"/>
              <p:cNvSpPr/>
              <p:nvPr/>
            </p:nvSpPr>
            <p:spPr>
              <a:xfrm>
                <a:off x="1221405" y="2707125"/>
                <a:ext cx="1851660" cy="483870"/>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effectLst/>
                    <a:uLnTx/>
                    <a:uFillTx/>
                    <a:latin typeface="思源黑体 CN Bold" panose="02010600030101010101" pitchFamily="34" charset="-122"/>
                    <a:ea typeface="思源黑体 CN Bold" panose="02010600030101010101" pitchFamily="34" charset="-122"/>
                    <a:cs typeface="+mn-cs"/>
                  </a:rPr>
                  <a:t>熟字加偏旁</a:t>
                </a:r>
              </a:p>
            </p:txBody>
          </p:sp>
        </p:grpSp>
        <p:sp>
          <p:nvSpPr>
            <p:cNvPr id="46" name="矩形 45"/>
            <p:cNvSpPr/>
            <p:nvPr/>
          </p:nvSpPr>
          <p:spPr>
            <a:xfrm>
              <a:off x="3637678" y="2615182"/>
              <a:ext cx="5282215" cy="646331"/>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能</a:t>
              </a:r>
              <a:r>
                <a:rPr kumimoji="0" lang="en-US" altLang="zh-CN" sz="36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r>
                <a:rPr kumimoji="0" lang="zh-CN" altLang="en-US" sz="36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熊  主</a:t>
              </a:r>
              <a:r>
                <a:rPr kumimoji="0" lang="en-US" altLang="zh-CN" sz="36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r>
                <a:rPr kumimoji="0" lang="zh-CN" altLang="en-US" sz="36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主  音</a:t>
              </a:r>
              <a:r>
                <a:rPr kumimoji="0" lang="en-US" altLang="zh-CN" sz="36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r>
                <a:rPr kumimoji="0" lang="zh-CN" altLang="en-US" sz="36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意  弟</a:t>
              </a:r>
              <a:r>
                <a:rPr kumimoji="0" lang="en-US" altLang="zh-CN" sz="36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r>
                <a:rPr kumimoji="0" lang="zh-CN" altLang="en-US" sz="36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第</a:t>
              </a:r>
              <a:endParaRPr kumimoji="0" lang="en-US" altLang="zh-CN" sz="36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grpSp>
      <p:sp>
        <p:nvSpPr>
          <p:cNvPr id="51" name="文本占位符 10"/>
          <p:cNvSpPr>
            <a:spLocks noGrp="1"/>
          </p:cNvSpPr>
          <p:nvPr>
            <p:ph type="body" sz="quarter" idx="10"/>
          </p:nvPr>
        </p:nvSpPr>
        <p:spPr>
          <a:xfrm>
            <a:off x="954088" y="320675"/>
            <a:ext cx="2308225" cy="500063"/>
          </a:xfrm>
        </p:spPr>
        <p:txBody>
          <a:bodyPr/>
          <a:lstStyle/>
          <a:p>
            <a:r>
              <a:rPr lang="en-US" altLang="zh-CN" dirty="0"/>
              <a:t>02  </a:t>
            </a:r>
            <a:r>
              <a:rPr lang="zh-CN" altLang="en-US"/>
              <a:t>字词揭秘</a:t>
            </a:r>
          </a:p>
        </p:txBody>
      </p:sp>
      <p:sp>
        <p:nvSpPr>
          <p:cNvPr id="52" name="文本框 51"/>
          <p:cNvSpPr txBox="1"/>
          <p:nvPr/>
        </p:nvSpPr>
        <p:spPr>
          <a:xfrm>
            <a:off x="8243384" y="736756"/>
            <a:ext cx="2424430" cy="890171"/>
          </a:xfrm>
          <a:prstGeom prst="cloudCallout">
            <a:avLst>
              <a:gd name="adj1" fmla="val 41188"/>
              <a:gd name="adj2" fmla="val 66326"/>
            </a:avLst>
          </a:prstGeom>
          <a:solidFill>
            <a:schemeClr val="bg1"/>
          </a:solidFill>
          <a:ln>
            <a:solidFill>
              <a:srgbClr val="F37F1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effectLst/>
                <a:uLnTx/>
                <a:uFillTx/>
                <a:latin typeface="思源黑体 CN Bold" panose="02010600030101010101" pitchFamily="34" charset="-122"/>
                <a:ea typeface="思源黑体 CN Bold" panose="02010600030101010101" pitchFamily="34" charset="-122"/>
                <a:cs typeface="+mn-cs"/>
              </a:rPr>
              <a:t>我会认</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311926" y="2257676"/>
            <a:ext cx="5931458" cy="759114"/>
            <a:chOff x="1462335" y="2406763"/>
            <a:chExt cx="5931458" cy="759114"/>
          </a:xfrm>
        </p:grpSpPr>
        <p:grpSp>
          <p:nvGrpSpPr>
            <p:cNvPr id="8" name="组合 7"/>
            <p:cNvGrpSpPr/>
            <p:nvPr/>
          </p:nvGrpSpPr>
          <p:grpSpPr>
            <a:xfrm>
              <a:off x="1462335" y="2504789"/>
              <a:ext cx="2232248" cy="661088"/>
              <a:chOff x="1462335" y="2512399"/>
              <a:chExt cx="2232248" cy="661088"/>
            </a:xfrm>
          </p:grpSpPr>
          <p:sp>
            <p:nvSpPr>
              <p:cNvPr id="57" name="椭圆 56"/>
              <p:cNvSpPr/>
              <p:nvPr/>
            </p:nvSpPr>
            <p:spPr>
              <a:xfrm>
                <a:off x="1462335" y="2512399"/>
                <a:ext cx="2232248" cy="661088"/>
              </a:xfrm>
              <a:prstGeom prst="ellipse">
                <a:avLst/>
              </a:prstGeom>
              <a:solidFill>
                <a:schemeClr val="bg1"/>
              </a:solidFill>
              <a:ln>
                <a:solidFill>
                  <a:srgbClr val="F37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00"/>
                  </a:solidFill>
                  <a:effectLst/>
                  <a:uLnTx/>
                  <a:uFillTx/>
                  <a:latin typeface="思源黑体 CN Bold" panose="02010600030101010101" pitchFamily="34" charset="-122"/>
                  <a:ea typeface="思源黑体 CN Bold" panose="02010600030101010101" pitchFamily="34" charset="-122"/>
                  <a:cs typeface="+mn-cs"/>
                </a:endParaRPr>
              </a:p>
            </p:txBody>
          </p:sp>
          <p:sp>
            <p:nvSpPr>
              <p:cNvPr id="58" name="矩形 57"/>
              <p:cNvSpPr/>
              <p:nvPr/>
            </p:nvSpPr>
            <p:spPr>
              <a:xfrm>
                <a:off x="1652629" y="2601008"/>
                <a:ext cx="1851660" cy="483870"/>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effectLst/>
                    <a:uLnTx/>
                    <a:uFillTx/>
                    <a:latin typeface="思源黑体 CN Bold" panose="02010600030101010101" pitchFamily="34" charset="-122"/>
                    <a:ea typeface="思源黑体 CN Bold" panose="02010600030101010101" pitchFamily="34" charset="-122"/>
                    <a:cs typeface="+mn-cs"/>
                  </a:rPr>
                  <a:t>熟字换偏旁</a:t>
                </a:r>
              </a:p>
            </p:txBody>
          </p:sp>
        </p:grpSp>
        <p:sp>
          <p:nvSpPr>
            <p:cNvPr id="6" name="矩形 5"/>
            <p:cNvSpPr/>
            <p:nvPr/>
          </p:nvSpPr>
          <p:spPr>
            <a:xfrm>
              <a:off x="4328530" y="2406763"/>
              <a:ext cx="3065263" cy="670633"/>
            </a:xfrm>
            <a:prstGeom prst="rect">
              <a:avLst/>
            </a:prstGeom>
          </p:spPr>
          <p:txBody>
            <a:bodyPr wrap="none">
              <a:spAutoFit/>
            </a:bodyPr>
            <a:lstStyle/>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脸</a:t>
              </a:r>
              <a:r>
                <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检  准</a:t>
              </a:r>
              <a:r>
                <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谁  住</a:t>
              </a:r>
              <a:r>
                <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a:t>
              </a: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rPr>
                <a:t>注</a:t>
              </a:r>
              <a:endPar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黑体" panose="02010609060101010101" charset="-122"/>
              </a:endParaRPr>
            </a:p>
          </p:txBody>
        </p:sp>
      </p:grpSp>
      <p:grpSp>
        <p:nvGrpSpPr>
          <p:cNvPr id="12" name="组合 11"/>
          <p:cNvGrpSpPr/>
          <p:nvPr/>
        </p:nvGrpSpPr>
        <p:grpSpPr>
          <a:xfrm>
            <a:off x="2311927" y="3790686"/>
            <a:ext cx="7000659" cy="1963294"/>
            <a:chOff x="1462336" y="3939773"/>
            <a:chExt cx="7000659" cy="1963294"/>
          </a:xfrm>
        </p:grpSpPr>
        <p:grpSp>
          <p:nvGrpSpPr>
            <p:cNvPr id="9" name="组合 8"/>
            <p:cNvGrpSpPr/>
            <p:nvPr/>
          </p:nvGrpSpPr>
          <p:grpSpPr>
            <a:xfrm>
              <a:off x="1462336" y="4024567"/>
              <a:ext cx="2232247" cy="661088"/>
              <a:chOff x="1462336" y="4024567"/>
              <a:chExt cx="2232247" cy="661088"/>
            </a:xfrm>
          </p:grpSpPr>
          <p:sp>
            <p:nvSpPr>
              <p:cNvPr id="46" name="椭圆 45"/>
              <p:cNvSpPr/>
              <p:nvPr/>
            </p:nvSpPr>
            <p:spPr>
              <a:xfrm>
                <a:off x="1462336" y="4024567"/>
                <a:ext cx="2232247" cy="661088"/>
              </a:xfrm>
              <a:prstGeom prst="ellipse">
                <a:avLst/>
              </a:prstGeom>
              <a:solidFill>
                <a:schemeClr val="bg1"/>
              </a:solidFill>
              <a:ln>
                <a:solidFill>
                  <a:srgbClr val="F37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00"/>
                  </a:solidFill>
                  <a:effectLst/>
                  <a:uLnTx/>
                  <a:uFillTx/>
                  <a:latin typeface="思源黑体 CN Bold" panose="02010600030101010101" pitchFamily="34" charset="-122"/>
                  <a:ea typeface="思源黑体 CN Bold" panose="02010600030101010101" pitchFamily="34" charset="-122"/>
                  <a:cs typeface="+mn-cs"/>
                </a:endParaRPr>
              </a:p>
            </p:txBody>
          </p:sp>
          <p:sp>
            <p:nvSpPr>
              <p:cNvPr id="47" name="矩形 46"/>
              <p:cNvSpPr/>
              <p:nvPr/>
            </p:nvSpPr>
            <p:spPr>
              <a:xfrm>
                <a:off x="1824079" y="4113176"/>
                <a:ext cx="1508760" cy="483870"/>
              </a:xfrm>
              <a:prstGeom prst="rect">
                <a:avLst/>
              </a:prstGeom>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effectLst/>
                    <a:uLnTx/>
                    <a:uFillTx/>
                    <a:latin typeface="思源黑体 CN Bold" panose="02010600030101010101" pitchFamily="34" charset="-122"/>
                    <a:ea typeface="思源黑体 CN Bold" panose="02010600030101010101" pitchFamily="34" charset="-122"/>
                    <a:cs typeface="+mn-cs"/>
                  </a:rPr>
                  <a:t>组词识记</a:t>
                </a:r>
              </a:p>
            </p:txBody>
          </p:sp>
        </p:grpSp>
        <p:sp>
          <p:nvSpPr>
            <p:cNvPr id="48" name="矩形 47"/>
            <p:cNvSpPr/>
            <p:nvPr/>
          </p:nvSpPr>
          <p:spPr>
            <a:xfrm>
              <a:off x="4328530" y="3939773"/>
              <a:ext cx="4134465" cy="1963294"/>
            </a:xfrm>
            <a:prstGeom prst="rect">
              <a:avLst/>
            </a:prstGeom>
          </p:spPr>
          <p:txBody>
            <a:bodyPr wrap="none">
              <a:spAutoFit/>
            </a:bodyPr>
            <a:lstStyle/>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物：动物、生物、人物</a:t>
              </a:r>
              <a:endPar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通：通知、通过、交通</a:t>
              </a:r>
              <a:endPar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rPr>
                <a:t>遍：十遍、一百遍、遍地</a:t>
              </a:r>
              <a:endParaRPr kumimoji="0" lang="en-US" altLang="zh-CN" sz="2800" b="0" i="0" u="none" strike="noStrike" kern="1200" cap="none" spc="0" normalizeH="0" baseline="0" noProof="0" dirty="0">
                <a:ln>
                  <a:noFill/>
                </a:ln>
                <a:solidFill>
                  <a:prstClr val="black"/>
                </a:solidFill>
                <a:effectLst/>
                <a:uLnTx/>
                <a:uFillTx/>
                <a:latin typeface="思源黑体 CN Bold" panose="02010600030101010101" pitchFamily="34" charset="-122"/>
                <a:ea typeface="思源黑体 CN Bold" panose="02010600030101010101" pitchFamily="34" charset="-122"/>
                <a:cs typeface="+mn-cs"/>
              </a:endParaRPr>
            </a:p>
          </p:txBody>
        </p:sp>
      </p:grpSp>
      <p:sp>
        <p:nvSpPr>
          <p:cNvPr id="51" name="文本占位符 10"/>
          <p:cNvSpPr>
            <a:spLocks noGrp="1"/>
          </p:cNvSpPr>
          <p:nvPr>
            <p:ph type="body" sz="quarter" idx="10"/>
          </p:nvPr>
        </p:nvSpPr>
        <p:spPr>
          <a:xfrm>
            <a:off x="954088" y="320675"/>
            <a:ext cx="2308225" cy="500063"/>
          </a:xfrm>
        </p:spPr>
        <p:txBody>
          <a:bodyPr/>
          <a:lstStyle/>
          <a:p>
            <a:r>
              <a:rPr lang="en-US" altLang="zh-CN" dirty="0"/>
              <a:t>02  </a:t>
            </a:r>
            <a:r>
              <a:rPr lang="zh-CN" altLang="en-US"/>
              <a:t>字词揭秘</a:t>
            </a:r>
          </a:p>
        </p:txBody>
      </p:sp>
      <p:sp>
        <p:nvSpPr>
          <p:cNvPr id="52" name="文本框 51"/>
          <p:cNvSpPr txBox="1"/>
          <p:nvPr/>
        </p:nvSpPr>
        <p:spPr>
          <a:xfrm>
            <a:off x="8243384" y="736756"/>
            <a:ext cx="2424430" cy="890171"/>
          </a:xfrm>
          <a:prstGeom prst="cloudCallout">
            <a:avLst>
              <a:gd name="adj1" fmla="val 41188"/>
              <a:gd name="adj2" fmla="val 66326"/>
            </a:avLst>
          </a:prstGeom>
          <a:solidFill>
            <a:schemeClr val="bg1"/>
          </a:solidFill>
          <a:ln>
            <a:solidFill>
              <a:srgbClr val="F37F1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effectLst/>
                <a:uLnTx/>
                <a:uFillTx/>
                <a:latin typeface="思源黑体 CN Bold" panose="02010600030101010101" pitchFamily="34" charset="-122"/>
                <a:ea typeface="思源黑体 CN Bold" panose="02010600030101010101" pitchFamily="34" charset="-122"/>
                <a:cs typeface="+mn-cs"/>
              </a:rPr>
              <a:t>我会认</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www.2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2016</Words>
  <Application>Microsoft Office PowerPoint</Application>
  <PresentationFormat>宽屏</PresentationFormat>
  <Paragraphs>341</Paragraphs>
  <Slides>43</Slides>
  <Notes>41</Notes>
  <HiddenSlides>0</HiddenSlides>
  <MMClips>6</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43</vt:i4>
      </vt:variant>
    </vt:vector>
  </HeadingPairs>
  <TitlesOfParts>
    <vt:vector size="53" baseType="lpstr">
      <vt:lpstr>Calibri</vt:lpstr>
      <vt:lpstr>黑体</vt:lpstr>
      <vt:lpstr>汉语拼音</vt:lpstr>
      <vt:lpstr>思源黑体 CN Bold</vt:lpstr>
      <vt:lpstr>站酷庆科黄油体</vt:lpstr>
      <vt:lpstr>宋体</vt:lpstr>
      <vt:lpstr>楷体</vt:lpstr>
      <vt:lpstr>Arial</vt:lpstr>
      <vt:lpstr>等线</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55</cp:revision>
  <dcterms:created xsi:type="dcterms:W3CDTF">2020-06-05T01:58:00Z</dcterms:created>
  <dcterms:modified xsi:type="dcterms:W3CDTF">2023-01-13T22:38:28Z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9061C83A0F9F44E389CFCD5B9AC3E012</vt:lpwstr>
  </property>
  <property fmtid="{A09F084E-AD41-489F-8076-AA5BE3082BCA}" pid="100">
    <vt:ui4>5</vt:ui4>
  </property>
  <property fmtid="{64440492-4C8B-11D1-8B70-080036B11A03}" pid="11">
    <vt:lpwstr>www.2ppt.com-爱PPT提供资源下载</vt:lpwstr>
  </property>
</Properties>
</file>