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201" autoAdjust="0"/>
  </p:normalViewPr>
  <p:slideViewPr>
    <p:cSldViewPr>
      <p:cViewPr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D80653-9D47-4979-8B45-ADAAB89B7A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A6CC33-0AE9-47AD-98E8-0820776EC8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BC28E31-4F03-481D-B5E1-390368D1B9A5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679ABCC-CBB8-4C2C-BCC9-8572EAC69248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CD9634-0209-437A-B8EA-030C20026362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0DBCB0F-52E7-4A62-8313-FD0AF2A50A4C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D5C6A5A-5825-4225-84DB-3FCA4087081F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827AC8-A48F-42A5-B798-FB556CCA6B03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1205AF-9025-443C-AF0C-D8C966AA36EC}" type="slidenum">
              <a:rPr lang="zh-CN" altLang="en-US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34AACC0-F3D0-4241-997C-9B84F0E45951}" type="slidenum">
              <a:rPr lang="zh-CN" altLang="en-US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71AC484-6761-47A6-9E28-F60F8F8BB3BE}" type="slidenum">
              <a:rPr lang="zh-CN" altLang="en-US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BEBCF7-3977-44C9-A823-6817567B8C36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DF7320E-25EB-4183-A256-CA01B49D9036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EDBC5AB-8F41-4623-85C0-4BD0B44F3B56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3FCE662-F572-444F-B5DF-DAD611D732CF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B2C58C6-CC19-4C55-ACE7-FDEB48B5E5FD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5A42A81-0D84-4B0B-9537-F2BB11D14D2D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B94858-9197-47C7-9227-FE754BE32641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C77861A-D8C3-4F57-A0C2-849A901B498E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828651B-E98E-48B7-8817-2CA9035938F5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D96A-7E63-42EA-BD1B-686A5F3CFF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97A2-9D75-42CE-A51F-3817CB3D50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FE73-6A2B-41D0-AAD8-48CE171AB9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F099-77D2-4EAF-87A7-413E691F31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AB2F-DB1F-4BBD-A706-DF2B2AC3CF2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3486-33F4-47AE-A978-9C77700CD0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580A-7E8C-4909-B73E-D6A8EDDDE6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6BF5-7BC2-4F88-9F54-96D9ED885E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C34D-C5FA-4C5D-9D7E-9ED39B78B8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02A8-337B-4AA1-B225-468AD785CD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2D5D-33E2-4DAA-B80A-F209588EA71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B208-FA2B-4791-801B-98F5D83DBA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272E-5A89-4A26-8103-DF4C86F769D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7DBE-B651-4BA0-A28E-B09530CE87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3D27-6BFF-4C2C-A79C-EDAA5BDB8AA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A5AC-3B41-45AD-9AF8-B49DDB7AA3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DD8C-9F19-402F-A399-6DDAB1F080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5F5C-A00B-43AD-B244-5F81FA7476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87C3-603F-46FF-BF53-130E8DA3BF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C6F8-0B81-46D8-B5D3-F6600401B1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CF3BE-7CB7-4426-BCBE-2B026560476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DB87-677A-439C-8799-688DA8E5B3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AEE89F-7F93-4E4C-A4E7-E2B51BA69F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938270-1499-41B4-BB83-F5BE3C14815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827584" y="1916832"/>
            <a:ext cx="748784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求一个数是另一个数的百分之几</a:t>
            </a:r>
          </a:p>
        </p:txBody>
      </p:sp>
      <p:sp>
        <p:nvSpPr>
          <p:cNvPr id="4" name="矩形 3"/>
          <p:cNvSpPr/>
          <p:nvPr/>
        </p:nvSpPr>
        <p:spPr>
          <a:xfrm>
            <a:off x="2924258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1928813"/>
            <a:ext cx="464343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1000125" y="928688"/>
            <a:ext cx="78628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李庄乡今年计划造林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公顷，实际造林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28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公顷。实际造林面积超过原计划的百分之几？</a:t>
            </a:r>
          </a:p>
        </p:txBody>
      </p:sp>
      <p:pic>
        <p:nvPicPr>
          <p:cNvPr id="11268" name="图片 8" descr="花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5"/>
          <p:cNvGrpSpPr/>
          <p:nvPr/>
        </p:nvGrpSpPr>
        <p:grpSpPr bwMode="auto">
          <a:xfrm>
            <a:off x="285750" y="3214688"/>
            <a:ext cx="8143875" cy="1725612"/>
            <a:chOff x="286413" y="3569103"/>
            <a:chExt cx="8143577" cy="1726120"/>
          </a:xfrm>
        </p:grpSpPr>
        <p:pic>
          <p:nvPicPr>
            <p:cNvPr id="11275" name="Picture 2"/>
            <p:cNvPicPr>
              <a:picLocks noChangeAspect="1" noChangeArrowheads="1"/>
            </p:cNvPicPr>
            <p:nvPr/>
          </p:nvPicPr>
          <p:blipFill>
            <a:blip r:embed="rId5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86413" y="3569103"/>
              <a:ext cx="1178388" cy="1726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AutoShape 24"/>
            <p:cNvSpPr>
              <a:spLocks noChangeArrowheads="1"/>
            </p:cNvSpPr>
            <p:nvPr/>
          </p:nvSpPr>
          <p:spPr bwMode="auto">
            <a:xfrm>
              <a:off x="1761969" y="3826314"/>
              <a:ext cx="6668021" cy="1171729"/>
            </a:xfrm>
            <a:prstGeom prst="wedgeRoundRectCallout">
              <a:avLst>
                <a:gd name="adj1" fmla="val -55787"/>
                <a:gd name="adj2" fmla="val 1500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还可以先求出实际造林面积占原计划造林面积的百分之几，再减去单位“</a:t>
              </a:r>
              <a:r>
                <a:rPr lang="en-US" altLang="zh-CN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r>
                <a:rPr lang="zh-CN" altLang="en-US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”，就是实际造林面积超过原计划造林面积的百分数。</a:t>
              </a:r>
            </a:p>
          </p:txBody>
        </p:sp>
      </p:grp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593975" y="4652963"/>
            <a:ext cx="326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28÷25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2051050" y="5229225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 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1.12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2051050" y="5753100"/>
            <a:ext cx="2663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 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12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％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2051050" y="6218238"/>
            <a:ext cx="673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答：实际造林面积超过原计划的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％。</a:t>
            </a:r>
          </a:p>
        </p:txBody>
      </p:sp>
      <p:pic>
        <p:nvPicPr>
          <p:cNvPr id="16" name="图片 15" descr="QQ截图20141108174014.png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2428875" y="3286125"/>
            <a:ext cx="64960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433388" y="2925763"/>
            <a:ext cx="83534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求一个数比另一个数多百分之几，实际上就是求两个数的差量占另一个数（即单位“</a:t>
            </a:r>
            <a:r>
              <a:rPr lang="en-US" altLang="zh-CN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”）的百分之几。</a:t>
            </a:r>
          </a:p>
        </p:txBody>
      </p: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433388" y="4144963"/>
            <a:ext cx="83534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解题方法：</a:t>
            </a:r>
            <a:endParaRPr lang="en-US" altLang="zh-CN" sz="28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ts val="45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用甲表示一个数，乙表示另一个数。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ts val="45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甲比乙多百分之几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：</a:t>
            </a:r>
            <a:endParaRPr lang="en-US" altLang="zh-CN" sz="28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Wingdings" panose="05000000000000000000" pitchFamily="2" charset="2"/>
            </a:endParaRPr>
          </a:p>
          <a:p>
            <a:pPr eaLnBrk="1" hangingPunct="1">
              <a:lnSpc>
                <a:spcPts val="45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（甲－乙）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÷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乙或甲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÷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乙－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2292" name="组合 4"/>
          <p:cNvGrpSpPr/>
          <p:nvPr/>
        </p:nvGrpSpPr>
        <p:grpSpPr bwMode="auto">
          <a:xfrm>
            <a:off x="423863" y="928688"/>
            <a:ext cx="1862137" cy="2000250"/>
            <a:chOff x="142845" y="714357"/>
            <a:chExt cx="1861631" cy="2000263"/>
          </a:xfrm>
        </p:grpSpPr>
        <p:pic>
          <p:nvPicPr>
            <p:cNvPr id="12293" name="图片 5" descr="抠图、图片2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2845" y="714357"/>
              <a:ext cx="1861631" cy="200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Text Box 14"/>
            <p:cNvSpPr txBox="1">
              <a:spLocks noChangeArrowheads="1"/>
            </p:cNvSpPr>
            <p:nvPr/>
          </p:nvSpPr>
          <p:spPr bwMode="auto">
            <a:xfrm>
              <a:off x="428596" y="1000108"/>
              <a:ext cx="135732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归纳总结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539750" y="1928813"/>
            <a:ext cx="8064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）某汽车制造厂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月份计划生产汽车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750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辆，实际完成计划的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108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％。实际比计划多生产汽车多少辆？</a:t>
            </a:r>
          </a:p>
        </p:txBody>
      </p:sp>
      <p:pic>
        <p:nvPicPr>
          <p:cNvPr id="13315" name="图片 33" descr="3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765175"/>
            <a:ext cx="19272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73363" y="3644900"/>
            <a:ext cx="4319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750×108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750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2343150" y="4365625"/>
            <a:ext cx="414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810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750</a:t>
            </a: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2297113" y="5076825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（辆）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1187450" y="5876925"/>
            <a:ext cx="61928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答：实际比计划多生产汽车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utoUpdateAnimBg="0"/>
      <p:bldP spid="12" grpId="0" autoUpdateAnimBg="0"/>
      <p:bldP spid="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468313" y="1427163"/>
            <a:ext cx="8064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）某汽车制造厂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月份计划生产汽车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750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辆，实际比计划多生产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135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辆。实际完成计划的百分之几？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73363" y="3286125"/>
            <a:ext cx="4319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750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135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÷750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2343150" y="4006850"/>
            <a:ext cx="414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885÷750</a:t>
            </a: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2297113" y="4718050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118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1187450" y="5643563"/>
            <a:ext cx="6192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答：实际完成计划的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utoUpdateAnimBg="0"/>
      <p:bldP spid="12" grpId="0" autoUpdateAnimBg="0"/>
      <p:bldP spid="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468313" y="1427163"/>
            <a:ext cx="8064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）某汽车制造厂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月份计划生产汽车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750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辆，实际生产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870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辆。实际产量超过计划的百分之几？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16238" y="3054350"/>
            <a:ext cx="4319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870÷750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2486025" y="3775075"/>
            <a:ext cx="414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1.16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2441575" y="4487863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1331913" y="5518150"/>
            <a:ext cx="619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答：实际产量超过计划的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utoUpdateAnimBg="0"/>
      <p:bldP spid="12" grpId="0" autoUpdateAnimBg="0"/>
      <p:bldP spid="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468313" y="908050"/>
            <a:ext cx="8064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某电冰箱厂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月份计划生产电冰箱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800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台，实际生产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940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台。实际产量超过计划的百分之几？实际产量是计划的百分之几？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71538" y="2924175"/>
            <a:ext cx="4319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940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÷800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441325" y="3644900"/>
            <a:ext cx="414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140÷800</a:t>
            </a: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395288" y="43576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17.5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714375" y="5376863"/>
            <a:ext cx="7813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答：实际产量超过计划的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17.5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％；实际产量是计划的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117.5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76825" y="2924175"/>
            <a:ext cx="4319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940÷800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646613" y="3644900"/>
            <a:ext cx="414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1.175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600575" y="43576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117.5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utoUpdateAnimBg="0"/>
      <p:bldP spid="12" grpId="0" autoUpdateAnimBg="0"/>
      <p:bldP spid="14" grpId="0" autoUpdateAnimBg="0"/>
      <p:bldP spid="7" grpId="0"/>
      <p:bldP spid="8" grpId="0" autoUpdateAnimBg="0"/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468313" y="908050"/>
            <a:ext cx="8064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国庆节期间电器降价销售。每种商品的价钱比原来降低了百分之几？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28675" y="4149725"/>
            <a:ext cx="4319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80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62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÷80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398463" y="4737100"/>
            <a:ext cx="414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18÷80</a:t>
            </a: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352425" y="5311775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22.5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  <a:endParaRPr lang="en-US" altLang="zh-CN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005388" y="4149725"/>
            <a:ext cx="4319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450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315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÷450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4575175" y="4735513"/>
            <a:ext cx="414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135÷450</a:t>
            </a:r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4529138" y="53101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  <a:endParaRPr lang="en-US" altLang="zh-CN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571500" y="5805488"/>
            <a:ext cx="7929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答：收音机的价钱比原来降低了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22.5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％；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DVD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的价钱比原来降低了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grpSp>
        <p:nvGrpSpPr>
          <p:cNvPr id="17418" name="组合 16"/>
          <p:cNvGrpSpPr/>
          <p:nvPr/>
        </p:nvGrpSpPr>
        <p:grpSpPr bwMode="auto">
          <a:xfrm>
            <a:off x="1187450" y="2000250"/>
            <a:ext cx="6527800" cy="2220913"/>
            <a:chOff x="1187450" y="2000240"/>
            <a:chExt cx="6527822" cy="2220923"/>
          </a:xfrm>
        </p:grpSpPr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1195388" y="3284538"/>
              <a:ext cx="25130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原价：</a:t>
              </a:r>
              <a:r>
                <a:rPr lang="en-US" altLang="zh-CN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80</a:t>
              </a:r>
              <a:r>
                <a:rPr lang="zh-CN" altLang="en-US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元</a:t>
              </a:r>
            </a:p>
          </p:txBody>
        </p:sp>
        <p:sp>
          <p:nvSpPr>
            <p:cNvPr id="17420" name="Text Box 9"/>
            <p:cNvSpPr txBox="1">
              <a:spLocks noChangeArrowheads="1"/>
            </p:cNvSpPr>
            <p:nvPr/>
          </p:nvSpPr>
          <p:spPr bwMode="auto">
            <a:xfrm>
              <a:off x="1187450" y="3697288"/>
              <a:ext cx="25114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现价：</a:t>
              </a:r>
              <a:r>
                <a:rPr lang="en-US" altLang="zh-CN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62</a:t>
              </a:r>
              <a:r>
                <a:rPr lang="zh-CN" altLang="en-US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元</a:t>
              </a:r>
            </a:p>
          </p:txBody>
        </p:sp>
        <p:sp>
          <p:nvSpPr>
            <p:cNvPr id="17421" name="Text Box 9"/>
            <p:cNvSpPr txBox="1">
              <a:spLocks noChangeArrowheads="1"/>
            </p:cNvSpPr>
            <p:nvPr/>
          </p:nvSpPr>
          <p:spPr bwMode="auto">
            <a:xfrm>
              <a:off x="4940300" y="3284538"/>
              <a:ext cx="25114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原价：</a:t>
              </a:r>
              <a:r>
                <a:rPr lang="en-US" altLang="zh-CN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450</a:t>
              </a:r>
              <a:r>
                <a:rPr lang="zh-CN" altLang="en-US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元</a:t>
              </a:r>
            </a:p>
          </p:txBody>
        </p:sp>
        <p:sp>
          <p:nvSpPr>
            <p:cNvPr id="17422" name="Text Box 9"/>
            <p:cNvSpPr txBox="1">
              <a:spLocks noChangeArrowheads="1"/>
            </p:cNvSpPr>
            <p:nvPr/>
          </p:nvSpPr>
          <p:spPr bwMode="auto">
            <a:xfrm>
              <a:off x="4932363" y="3697288"/>
              <a:ext cx="25114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现价：</a:t>
              </a:r>
              <a:r>
                <a:rPr lang="en-US" altLang="zh-CN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315</a:t>
              </a:r>
              <a:r>
                <a:rPr lang="zh-CN" altLang="en-US" sz="28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元</a:t>
              </a:r>
            </a:p>
          </p:txBody>
        </p:sp>
        <p:pic>
          <p:nvPicPr>
            <p:cNvPr id="17423" name="图片 15" descr="QQ截图20141108173802.png"/>
            <p:cNvPicPr>
              <a:picLocks noChangeAspect="1"/>
            </p:cNvPicPr>
            <p:nvPr/>
          </p:nvPicPr>
          <p:blipFill>
            <a:blip r:embed="rId3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428728" y="2000240"/>
              <a:ext cx="6286544" cy="133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utoUpdateAnimBg="0"/>
      <p:bldP spid="20" grpId="0" autoUpdateAnimBg="0"/>
      <p:bldP spid="21" grpId="0"/>
      <p:bldP spid="22" grpId="0" autoUpdateAnimBg="0"/>
      <p:bldP spid="23" grpId="0" autoUpdateAnimBg="0"/>
      <p:bldP spid="2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468313" y="908050"/>
            <a:ext cx="8064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某钢厂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月份炼钢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60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吨，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月份炼钢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67.5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吨。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月份增产百分之几？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28900" y="2420938"/>
            <a:ext cx="4319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67.5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60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÷60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2198688" y="3141663"/>
            <a:ext cx="414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7.5÷60</a:t>
            </a: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2152650" y="3852863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12.5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  <a:endParaRPr lang="en-US" altLang="zh-CN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827088" y="4724400"/>
            <a:ext cx="6265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月份增产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12.5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utoUpdateAnimBg="0"/>
      <p:bldP spid="12" grpId="0" autoUpdateAnimBg="0"/>
      <p:bldP spid="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468313" y="908050"/>
            <a:ext cx="8064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5.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28900" y="3276600"/>
            <a:ext cx="4319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960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624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÷960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2403475" y="3997325"/>
            <a:ext cx="414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336÷960</a:t>
            </a: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2357438" y="4708525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35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  <a:endParaRPr lang="en-US" altLang="zh-CN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827088" y="5580063"/>
            <a:ext cx="7921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答：剩下的苹果占全部苹果的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35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％。 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857250" y="995363"/>
            <a:ext cx="74168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utoUpdateAnimBg="0"/>
      <p:bldP spid="12" grpId="0" autoUpdateAnimBg="0"/>
      <p:bldP spid="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85750" y="1500188"/>
            <a:ext cx="8553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．结合具体事例，经历自主解决稍复杂的求百分数的实际问题的过程。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．会解答两步计算的求一个数是另一个数的百分之几的简单问题。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．感受百分数在描述事物中的作用，获得自主解决问题的成功体验，培养数学应用意识。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971800" y="8382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8" name="Text Box 14"/>
          <p:cNvSpPr txBox="1">
            <a:spLocks noChangeArrowheads="1"/>
          </p:cNvSpPr>
          <p:nvPr/>
        </p:nvSpPr>
        <p:spPr bwMode="auto">
          <a:xfrm>
            <a:off x="1000125" y="928688"/>
            <a:ext cx="786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光明小学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月份节约用电百分之几？</a:t>
            </a:r>
          </a:p>
        </p:txBody>
      </p:sp>
      <p:pic>
        <p:nvPicPr>
          <p:cNvPr id="4099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258888" y="2051050"/>
          <a:ext cx="6096000" cy="173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908"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08"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1677988" y="1458913"/>
            <a:ext cx="786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光明小学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月份、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月份用电量</a:t>
            </a:r>
          </a:p>
        </p:txBody>
      </p:sp>
      <p:sp>
        <p:nvSpPr>
          <p:cNvPr id="4113" name="Text Box 14"/>
          <p:cNvSpPr txBox="1">
            <a:spLocks noChangeArrowheads="1"/>
          </p:cNvSpPr>
          <p:nvPr/>
        </p:nvSpPr>
        <p:spPr bwMode="auto">
          <a:xfrm>
            <a:off x="1979613" y="2043113"/>
            <a:ext cx="193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 份</a:t>
            </a:r>
          </a:p>
        </p:txBody>
      </p:sp>
      <p:sp>
        <p:nvSpPr>
          <p:cNvPr id="4114" name="Text Box 14"/>
          <p:cNvSpPr txBox="1">
            <a:spLocks noChangeArrowheads="1"/>
          </p:cNvSpPr>
          <p:nvPr/>
        </p:nvSpPr>
        <p:spPr bwMode="auto">
          <a:xfrm>
            <a:off x="4292600" y="2051050"/>
            <a:ext cx="3375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用电量（千瓦时）</a:t>
            </a:r>
          </a:p>
        </p:txBody>
      </p:sp>
      <p:sp>
        <p:nvSpPr>
          <p:cNvPr id="4115" name="Text Box 14"/>
          <p:cNvSpPr txBox="1">
            <a:spLocks noChangeArrowheads="1"/>
          </p:cNvSpPr>
          <p:nvPr/>
        </p:nvSpPr>
        <p:spPr bwMode="auto">
          <a:xfrm>
            <a:off x="2347913" y="2627313"/>
            <a:ext cx="1936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16" name="Text Box 14"/>
          <p:cNvSpPr txBox="1">
            <a:spLocks noChangeArrowheads="1"/>
          </p:cNvSpPr>
          <p:nvPr/>
        </p:nvSpPr>
        <p:spPr bwMode="auto">
          <a:xfrm>
            <a:off x="2339975" y="3203575"/>
            <a:ext cx="193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156200" y="2627313"/>
            <a:ext cx="1936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860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148263" y="3203575"/>
            <a:ext cx="1935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817</a:t>
            </a:r>
            <a:endParaRPr lang="zh-CN" altLang="en-US" sz="32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5288" y="3852863"/>
            <a:ext cx="2747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画线段图：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411288" y="4456113"/>
            <a:ext cx="193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月份：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403350" y="5815013"/>
            <a:ext cx="1936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月份：</a:t>
            </a:r>
          </a:p>
        </p:txBody>
      </p:sp>
      <p:grpSp>
        <p:nvGrpSpPr>
          <p:cNvPr id="2" name="组合 22"/>
          <p:cNvGrpSpPr/>
          <p:nvPr/>
        </p:nvGrpSpPr>
        <p:grpSpPr bwMode="auto">
          <a:xfrm>
            <a:off x="3059113" y="4887913"/>
            <a:ext cx="4392612" cy="144462"/>
            <a:chOff x="3059832" y="5085184"/>
            <a:chExt cx="4392488" cy="144016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059832" y="5229200"/>
              <a:ext cx="4392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059832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7452320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左大括号 23"/>
          <p:cNvSpPr/>
          <p:nvPr/>
        </p:nvSpPr>
        <p:spPr>
          <a:xfrm rot="5400000">
            <a:off x="5003006" y="2367757"/>
            <a:ext cx="504825" cy="4392612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572000" y="3860800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860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千瓦时</a:t>
            </a:r>
          </a:p>
        </p:txBody>
      </p:sp>
      <p:grpSp>
        <p:nvGrpSpPr>
          <p:cNvPr id="3" name="组合 25"/>
          <p:cNvGrpSpPr/>
          <p:nvPr/>
        </p:nvGrpSpPr>
        <p:grpSpPr bwMode="auto">
          <a:xfrm>
            <a:off x="3059113" y="6111875"/>
            <a:ext cx="3816350" cy="163513"/>
            <a:chOff x="3059832" y="5085184"/>
            <a:chExt cx="4392488" cy="14401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059832" y="5229200"/>
              <a:ext cx="4392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059832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7452320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左大括号 29"/>
          <p:cNvSpPr/>
          <p:nvPr/>
        </p:nvSpPr>
        <p:spPr>
          <a:xfrm rot="5400000">
            <a:off x="4715669" y="3899694"/>
            <a:ext cx="503238" cy="3816350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284663" y="5103813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817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千瓦时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6875463" y="4816475"/>
            <a:ext cx="0" cy="1439863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左大括号 33"/>
          <p:cNvSpPr/>
          <p:nvPr/>
        </p:nvSpPr>
        <p:spPr>
          <a:xfrm rot="16200000">
            <a:off x="6983412" y="4924426"/>
            <a:ext cx="360363" cy="576262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875463" y="5300663"/>
            <a:ext cx="162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月份节约的用电量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4" grpId="0" animBg="1"/>
      <p:bldP spid="25" grpId="0"/>
      <p:bldP spid="30" grpId="0" animBg="1"/>
      <p:bldP spid="31" grpId="0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2" name="Text Box 14"/>
          <p:cNvSpPr txBox="1">
            <a:spLocks noChangeArrowheads="1"/>
          </p:cNvSpPr>
          <p:nvPr/>
        </p:nvSpPr>
        <p:spPr bwMode="auto">
          <a:xfrm>
            <a:off x="1000125" y="928688"/>
            <a:ext cx="786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光明小学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月份节约用电百分之几？</a:t>
            </a:r>
          </a:p>
        </p:txBody>
      </p:sp>
      <p:pic>
        <p:nvPicPr>
          <p:cNvPr id="5123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1411288" y="1990725"/>
            <a:ext cx="1936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月份：</a:t>
            </a: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1403350" y="3351213"/>
            <a:ext cx="193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月份：</a:t>
            </a:r>
          </a:p>
        </p:txBody>
      </p:sp>
      <p:grpSp>
        <p:nvGrpSpPr>
          <p:cNvPr id="5126" name="组合 22"/>
          <p:cNvGrpSpPr/>
          <p:nvPr/>
        </p:nvGrpSpPr>
        <p:grpSpPr bwMode="auto">
          <a:xfrm>
            <a:off x="3059113" y="2422525"/>
            <a:ext cx="4392612" cy="144463"/>
            <a:chOff x="3059832" y="5085184"/>
            <a:chExt cx="4392488" cy="144016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059832" y="5229200"/>
              <a:ext cx="4392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3059832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7452320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左大括号 40"/>
          <p:cNvSpPr/>
          <p:nvPr/>
        </p:nvSpPr>
        <p:spPr>
          <a:xfrm rot="5400000">
            <a:off x="5003800" y="-96837"/>
            <a:ext cx="503238" cy="4392612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4572000" y="1395413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860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千瓦时</a:t>
            </a:r>
          </a:p>
        </p:txBody>
      </p:sp>
      <p:grpSp>
        <p:nvGrpSpPr>
          <p:cNvPr id="5129" name="组合 25"/>
          <p:cNvGrpSpPr/>
          <p:nvPr/>
        </p:nvGrpSpPr>
        <p:grpSpPr bwMode="auto">
          <a:xfrm>
            <a:off x="3059113" y="3648075"/>
            <a:ext cx="3816350" cy="161925"/>
            <a:chOff x="3059832" y="5085184"/>
            <a:chExt cx="4392488" cy="14401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059832" y="5229200"/>
              <a:ext cx="4392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3059832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7452320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左大括号 46"/>
          <p:cNvSpPr/>
          <p:nvPr/>
        </p:nvSpPr>
        <p:spPr>
          <a:xfrm rot="5400000">
            <a:off x="4715669" y="1434307"/>
            <a:ext cx="503237" cy="3816350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4284663" y="2640013"/>
            <a:ext cx="2519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817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千瓦时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6875463" y="2351088"/>
            <a:ext cx="0" cy="1439862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左大括号 49"/>
          <p:cNvSpPr/>
          <p:nvPr/>
        </p:nvSpPr>
        <p:spPr>
          <a:xfrm rot="16200000">
            <a:off x="6983413" y="2459038"/>
            <a:ext cx="360362" cy="576262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875463" y="2836863"/>
            <a:ext cx="148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月份节约的用电量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1857375" y="4221163"/>
            <a:ext cx="6481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先求出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月份节约的用电量。</a:t>
            </a:r>
            <a:endParaRPr lang="en-US" sz="24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2378075" y="4706938"/>
            <a:ext cx="4641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860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817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43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（千瓦时）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1065213" y="5229225"/>
            <a:ext cx="800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再求出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月份节约的用电量占三月份的百分之几。</a:t>
            </a:r>
            <a:endParaRPr lang="en-US" sz="24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2411413" y="5732463"/>
            <a:ext cx="673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43 ÷ 860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0.05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56" name="Rectangle 33"/>
          <p:cNvSpPr>
            <a:spLocks noChangeArrowheads="1"/>
          </p:cNvSpPr>
          <p:nvPr/>
        </p:nvSpPr>
        <p:spPr bwMode="auto">
          <a:xfrm>
            <a:off x="1042988" y="6165850"/>
            <a:ext cx="7273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答：光明小学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月份节约用电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322263" y="4149725"/>
            <a:ext cx="2606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方法一：</a:t>
            </a:r>
            <a:endParaRPr 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6" name="Text Box 14"/>
          <p:cNvSpPr txBox="1">
            <a:spLocks noChangeArrowheads="1"/>
          </p:cNvSpPr>
          <p:nvPr/>
        </p:nvSpPr>
        <p:spPr bwMode="auto">
          <a:xfrm>
            <a:off x="1000125" y="928688"/>
            <a:ext cx="786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光明小学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月份节约用电百分之几？</a:t>
            </a:r>
          </a:p>
        </p:txBody>
      </p:sp>
      <p:pic>
        <p:nvPicPr>
          <p:cNvPr id="6147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4"/>
          <p:cNvSpPr txBox="1">
            <a:spLocks noChangeArrowheads="1"/>
          </p:cNvSpPr>
          <p:nvPr/>
        </p:nvSpPr>
        <p:spPr bwMode="auto">
          <a:xfrm>
            <a:off x="1411288" y="1990725"/>
            <a:ext cx="1936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月份：</a:t>
            </a:r>
          </a:p>
        </p:txBody>
      </p:sp>
      <p:sp>
        <p:nvSpPr>
          <p:cNvPr id="6149" name="Text Box 14"/>
          <p:cNvSpPr txBox="1">
            <a:spLocks noChangeArrowheads="1"/>
          </p:cNvSpPr>
          <p:nvPr/>
        </p:nvSpPr>
        <p:spPr bwMode="auto">
          <a:xfrm>
            <a:off x="1403350" y="3351213"/>
            <a:ext cx="193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月份：</a:t>
            </a:r>
          </a:p>
        </p:txBody>
      </p:sp>
      <p:grpSp>
        <p:nvGrpSpPr>
          <p:cNvPr id="6150" name="组合 22"/>
          <p:cNvGrpSpPr/>
          <p:nvPr/>
        </p:nvGrpSpPr>
        <p:grpSpPr bwMode="auto">
          <a:xfrm>
            <a:off x="3059113" y="2422525"/>
            <a:ext cx="4392612" cy="144463"/>
            <a:chOff x="3059832" y="5085184"/>
            <a:chExt cx="4392488" cy="144016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059832" y="5229200"/>
              <a:ext cx="4392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3059832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7452320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左大括号 40"/>
          <p:cNvSpPr/>
          <p:nvPr/>
        </p:nvSpPr>
        <p:spPr>
          <a:xfrm rot="5400000">
            <a:off x="5003800" y="-96837"/>
            <a:ext cx="503238" cy="4392612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4572000" y="1395413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860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千瓦时</a:t>
            </a:r>
          </a:p>
        </p:txBody>
      </p:sp>
      <p:grpSp>
        <p:nvGrpSpPr>
          <p:cNvPr id="6153" name="组合 25"/>
          <p:cNvGrpSpPr/>
          <p:nvPr/>
        </p:nvGrpSpPr>
        <p:grpSpPr bwMode="auto">
          <a:xfrm>
            <a:off x="3059113" y="3648075"/>
            <a:ext cx="3816350" cy="161925"/>
            <a:chOff x="3059832" y="5085184"/>
            <a:chExt cx="4392488" cy="14401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059832" y="5229200"/>
              <a:ext cx="4392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3059832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7452320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左大括号 46"/>
          <p:cNvSpPr/>
          <p:nvPr/>
        </p:nvSpPr>
        <p:spPr>
          <a:xfrm rot="5400000">
            <a:off x="4715669" y="1434307"/>
            <a:ext cx="503237" cy="3816350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4284663" y="2640013"/>
            <a:ext cx="2519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817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千瓦时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6875463" y="2351088"/>
            <a:ext cx="0" cy="1439862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左大括号 49"/>
          <p:cNvSpPr/>
          <p:nvPr/>
        </p:nvSpPr>
        <p:spPr>
          <a:xfrm rot="16200000">
            <a:off x="6983413" y="2459038"/>
            <a:ext cx="360362" cy="576262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875463" y="2836863"/>
            <a:ext cx="1411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月份节约的用电量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1785938" y="4057650"/>
            <a:ext cx="712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先求出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月份的用电量占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月份的百分之几。</a:t>
            </a:r>
            <a:endParaRPr lang="en-US" sz="24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2378075" y="4562475"/>
            <a:ext cx="6297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817 ÷ 860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0.95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00063" y="5072063"/>
            <a:ext cx="842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再用“单位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”减去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月份的用电量占</a:t>
            </a:r>
            <a:r>
              <a:rPr lang="en-US" altLang="zh-CN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月份用电量的百分之几。</a:t>
            </a:r>
            <a:endParaRPr lang="en-US" sz="24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2411413" y="5572125"/>
            <a:ext cx="4589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 ＝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56" name="Rectangle 33"/>
          <p:cNvSpPr>
            <a:spLocks noChangeArrowheads="1"/>
          </p:cNvSpPr>
          <p:nvPr/>
        </p:nvSpPr>
        <p:spPr bwMode="auto">
          <a:xfrm>
            <a:off x="1042988" y="6165850"/>
            <a:ext cx="7273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答：光明小学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月份节约用电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285750" y="3986213"/>
            <a:ext cx="22145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方法二：</a:t>
            </a:r>
            <a:endParaRPr 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000125" y="928688"/>
            <a:ext cx="786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光明小学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月份节约用电百分之几？</a:t>
            </a:r>
          </a:p>
        </p:txBody>
      </p:sp>
      <p:pic>
        <p:nvPicPr>
          <p:cNvPr id="7171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1411288" y="1990725"/>
            <a:ext cx="1936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月份：</a:t>
            </a:r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1403350" y="3351213"/>
            <a:ext cx="193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月份：</a:t>
            </a:r>
          </a:p>
        </p:txBody>
      </p:sp>
      <p:grpSp>
        <p:nvGrpSpPr>
          <p:cNvPr id="7174" name="组合 22"/>
          <p:cNvGrpSpPr/>
          <p:nvPr/>
        </p:nvGrpSpPr>
        <p:grpSpPr bwMode="auto">
          <a:xfrm>
            <a:off x="3059113" y="2422525"/>
            <a:ext cx="4392612" cy="144463"/>
            <a:chOff x="3059832" y="5085184"/>
            <a:chExt cx="4392488" cy="144016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3059832" y="5229200"/>
              <a:ext cx="4392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3059832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7452320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左大括号 40"/>
          <p:cNvSpPr/>
          <p:nvPr/>
        </p:nvSpPr>
        <p:spPr>
          <a:xfrm rot="5400000">
            <a:off x="5003800" y="-96837"/>
            <a:ext cx="503238" cy="4392612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4572000" y="1395413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860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千瓦时</a:t>
            </a:r>
          </a:p>
        </p:txBody>
      </p:sp>
      <p:grpSp>
        <p:nvGrpSpPr>
          <p:cNvPr id="7177" name="组合 25"/>
          <p:cNvGrpSpPr/>
          <p:nvPr/>
        </p:nvGrpSpPr>
        <p:grpSpPr bwMode="auto">
          <a:xfrm>
            <a:off x="3059113" y="3648075"/>
            <a:ext cx="3816350" cy="161925"/>
            <a:chOff x="3059832" y="5085184"/>
            <a:chExt cx="4392488" cy="14401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059832" y="5229200"/>
              <a:ext cx="4392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3059832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7452320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左大括号 46"/>
          <p:cNvSpPr/>
          <p:nvPr/>
        </p:nvSpPr>
        <p:spPr>
          <a:xfrm rot="5400000">
            <a:off x="4715669" y="1434307"/>
            <a:ext cx="503237" cy="3816350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4284663" y="2640013"/>
            <a:ext cx="2519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817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千瓦时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6875463" y="2351088"/>
            <a:ext cx="0" cy="1439862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左大括号 49"/>
          <p:cNvSpPr/>
          <p:nvPr/>
        </p:nvSpPr>
        <p:spPr>
          <a:xfrm rot="16200000">
            <a:off x="6983413" y="2459038"/>
            <a:ext cx="360362" cy="576262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875463" y="2836863"/>
            <a:ext cx="1411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月份节约的用电量</a:t>
            </a: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2593975" y="4221163"/>
            <a:ext cx="390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817÷860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2162175" y="4797425"/>
            <a:ext cx="337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0.95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6" name="Rectangle 33"/>
          <p:cNvSpPr>
            <a:spLocks noChangeArrowheads="1"/>
          </p:cNvSpPr>
          <p:nvPr/>
        </p:nvSpPr>
        <p:spPr bwMode="auto">
          <a:xfrm>
            <a:off x="969963" y="5949950"/>
            <a:ext cx="7273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答：光明小学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月份比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月份节约用电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322263" y="3986213"/>
            <a:ext cx="2678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综合算式：</a:t>
            </a:r>
            <a:endParaRPr 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2162175" y="5319713"/>
            <a:ext cx="3021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utoUpdateAnimBg="0"/>
      <p:bldP spid="55" grpId="0" autoUpdateAnimBg="0"/>
      <p:bldP spid="56" grpId="0" autoUpdateAnimBg="0"/>
      <p:bldP spid="57" grpId="0" autoUpdateAnimBg="0"/>
      <p:bldP spid="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8194" name="组合 5"/>
          <p:cNvGrpSpPr/>
          <p:nvPr/>
        </p:nvGrpSpPr>
        <p:grpSpPr bwMode="auto">
          <a:xfrm>
            <a:off x="423863" y="928688"/>
            <a:ext cx="1862137" cy="2000250"/>
            <a:chOff x="142845" y="714357"/>
            <a:chExt cx="1861631" cy="2000263"/>
          </a:xfrm>
        </p:grpSpPr>
        <p:pic>
          <p:nvPicPr>
            <p:cNvPr id="8197" name="图片 4" descr="抠图、图片2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2845" y="714357"/>
              <a:ext cx="1861631" cy="200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Text Box 14"/>
            <p:cNvSpPr txBox="1">
              <a:spLocks noChangeArrowheads="1"/>
            </p:cNvSpPr>
            <p:nvPr/>
          </p:nvSpPr>
          <p:spPr bwMode="auto">
            <a:xfrm>
              <a:off x="428596" y="1000108"/>
              <a:ext cx="135732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归纳总结</a:t>
              </a:r>
            </a:p>
          </p:txBody>
        </p:sp>
      </p:grpSp>
      <p:sp>
        <p:nvSpPr>
          <p:cNvPr id="8195" name="Text Box 14"/>
          <p:cNvSpPr txBox="1">
            <a:spLocks noChangeArrowheads="1"/>
          </p:cNvSpPr>
          <p:nvPr/>
        </p:nvSpPr>
        <p:spPr bwMode="auto">
          <a:xfrm>
            <a:off x="395288" y="2928938"/>
            <a:ext cx="8353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求一个数比另一个数少百分之几，实际上就是求两个数的差量占另一个数（即单位“</a:t>
            </a:r>
            <a:r>
              <a:rPr lang="en-US" altLang="zh-CN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”）的百分之几。</a:t>
            </a:r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395288" y="4113213"/>
            <a:ext cx="83534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解题方法：</a:t>
            </a:r>
            <a:endParaRPr lang="en-US" altLang="zh-CN" sz="28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ts val="45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用甲表示一个数，乙表示另一个数。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ts val="45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乙比甲少百分之几</a:t>
            </a: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：</a:t>
            </a:r>
            <a:endParaRPr lang="en-US" altLang="zh-CN" sz="28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Wingdings" panose="05000000000000000000" pitchFamily="2" charset="2"/>
            </a:endParaRPr>
          </a:p>
          <a:p>
            <a:pPr eaLnBrk="1" hangingPunct="1">
              <a:lnSpc>
                <a:spcPts val="45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（甲－乙）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÷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甲或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－乙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÷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甲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218" name="Text Box 14"/>
          <p:cNvSpPr txBox="1">
            <a:spLocks noChangeArrowheads="1"/>
          </p:cNvSpPr>
          <p:nvPr/>
        </p:nvSpPr>
        <p:spPr bwMode="auto">
          <a:xfrm>
            <a:off x="1000125" y="928688"/>
            <a:ext cx="78628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李庄乡今年计划造林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公顷，实际造林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28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公顷。实际造林面积超过原计划的百分之几？</a:t>
            </a:r>
          </a:p>
        </p:txBody>
      </p:sp>
      <p:pic>
        <p:nvPicPr>
          <p:cNvPr id="9219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587875" y="2071688"/>
            <a:ext cx="38417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95288" y="3213100"/>
            <a:ext cx="253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画线段图：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403350" y="3789363"/>
            <a:ext cx="193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原计划：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395413" y="5013325"/>
            <a:ext cx="193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  际：</a:t>
            </a:r>
          </a:p>
        </p:txBody>
      </p:sp>
      <p:grpSp>
        <p:nvGrpSpPr>
          <p:cNvPr id="2" name="组合 38"/>
          <p:cNvGrpSpPr/>
          <p:nvPr/>
        </p:nvGrpSpPr>
        <p:grpSpPr bwMode="auto">
          <a:xfrm>
            <a:off x="3059113" y="4013200"/>
            <a:ext cx="3816350" cy="236538"/>
            <a:chOff x="3059832" y="5085184"/>
            <a:chExt cx="4392488" cy="14401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3059832" y="5229200"/>
              <a:ext cx="4392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3059832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7452320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左大括号 42"/>
          <p:cNvSpPr/>
          <p:nvPr/>
        </p:nvSpPr>
        <p:spPr>
          <a:xfrm rot="16200000">
            <a:off x="4760913" y="2600325"/>
            <a:ext cx="412750" cy="3816350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211638" y="4562475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公顷</a:t>
            </a:r>
          </a:p>
        </p:txBody>
      </p:sp>
      <p:grpSp>
        <p:nvGrpSpPr>
          <p:cNvPr id="3" name="组合 44"/>
          <p:cNvGrpSpPr/>
          <p:nvPr/>
        </p:nvGrpSpPr>
        <p:grpSpPr bwMode="auto">
          <a:xfrm>
            <a:off x="3059113" y="5329238"/>
            <a:ext cx="4465637" cy="196850"/>
            <a:chOff x="3059832" y="5085184"/>
            <a:chExt cx="4392488" cy="144016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3059832" y="5229200"/>
              <a:ext cx="4392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3059832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7452320" y="5085184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左大括号 48"/>
          <p:cNvSpPr/>
          <p:nvPr/>
        </p:nvSpPr>
        <p:spPr>
          <a:xfrm rot="16200000">
            <a:off x="5039519" y="3617119"/>
            <a:ext cx="504825" cy="4465637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787900" y="5956300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28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公顷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875463" y="4032250"/>
            <a:ext cx="0" cy="144145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左大括号 51"/>
          <p:cNvSpPr/>
          <p:nvPr/>
        </p:nvSpPr>
        <p:spPr>
          <a:xfrm rot="5400000">
            <a:off x="7020719" y="4796632"/>
            <a:ext cx="358775" cy="649287"/>
          </a:xfrm>
          <a:prstGeom prst="leftBrace">
            <a:avLst>
              <a:gd name="adj1" fmla="val 16944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875463" y="41433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比原计划多的公顷数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3" grpId="0" animBg="1"/>
      <p:bldP spid="44" grpId="0"/>
      <p:bldP spid="49" grpId="0" animBg="1"/>
      <p:bldP spid="50" grpId="0"/>
      <p:bldP spid="52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1000125" y="928688"/>
            <a:ext cx="78628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李庄乡今年计划造林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公顷，实际造林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28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公顷。实际造林面积超过原计划的百分之几？</a:t>
            </a:r>
          </a:p>
        </p:txBody>
      </p:sp>
      <p:pic>
        <p:nvPicPr>
          <p:cNvPr id="10243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5"/>
          <p:cNvGrpSpPr/>
          <p:nvPr/>
        </p:nvGrpSpPr>
        <p:grpSpPr bwMode="auto">
          <a:xfrm>
            <a:off x="309563" y="3644900"/>
            <a:ext cx="7905750" cy="1725613"/>
            <a:chOff x="310124" y="3645024"/>
            <a:chExt cx="7905562" cy="1726120"/>
          </a:xfrm>
        </p:grpSpPr>
        <p:pic>
          <p:nvPicPr>
            <p:cNvPr id="102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310124" y="3645024"/>
              <a:ext cx="1178190" cy="1726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AutoShape 24"/>
            <p:cNvSpPr>
              <a:spLocks noChangeArrowheads="1"/>
            </p:cNvSpPr>
            <p:nvPr/>
          </p:nvSpPr>
          <p:spPr bwMode="auto">
            <a:xfrm>
              <a:off x="1907703" y="3645024"/>
              <a:ext cx="6307983" cy="855921"/>
            </a:xfrm>
            <a:prstGeom prst="wedgeRoundRectCallout">
              <a:avLst>
                <a:gd name="adj1" fmla="val -56329"/>
                <a:gd name="adj2" fmla="val 5366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可以先求出实际比原计划多造林的公顷数，再求出多的公顷数占原计划的百分之几。</a:t>
              </a:r>
            </a:p>
          </p:txBody>
        </p:sp>
      </p:grp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286000" y="4652963"/>
            <a:ext cx="376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28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÷25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2051050" y="5229225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3÷25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2051050" y="5753100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2051050" y="6218238"/>
            <a:ext cx="673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答：实际造林面积超过原计划的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0" y="1928813"/>
            <a:ext cx="464343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全屏显示(4:3)</PresentationFormat>
  <Paragraphs>149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华文楷体</vt:lpstr>
      <vt:lpstr>楷体_GB2312</vt:lpstr>
      <vt:lpstr>宋体</vt:lpstr>
      <vt:lpstr>微软雅黑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2014-11-08T09:46:00Z</dcterms:created>
  <dcterms:modified xsi:type="dcterms:W3CDTF">2023-01-16T22:57:28Z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41200FF88567433DA725DCC044313529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