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529" r:id="rId2"/>
    <p:sldId id="536" r:id="rId3"/>
    <p:sldId id="531" r:id="rId4"/>
    <p:sldId id="538" r:id="rId5"/>
    <p:sldId id="671" r:id="rId6"/>
    <p:sldId id="681" r:id="rId7"/>
    <p:sldId id="682" r:id="rId8"/>
    <p:sldId id="670" r:id="rId9"/>
    <p:sldId id="673" r:id="rId10"/>
    <p:sldId id="674" r:id="rId11"/>
    <p:sldId id="683" r:id="rId12"/>
    <p:sldId id="557" r:id="rId13"/>
    <p:sldId id="675" r:id="rId14"/>
    <p:sldId id="676" r:id="rId15"/>
    <p:sldId id="677" r:id="rId16"/>
    <p:sldId id="678" r:id="rId17"/>
    <p:sldId id="679" r:id="rId18"/>
    <p:sldId id="684" r:id="rId19"/>
    <p:sldId id="680" r:id="rId20"/>
    <p:sldId id="685" r:id="rId2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362585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725805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088390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451610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1814195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176780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2540000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2902585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3D5A"/>
    <a:srgbClr val="339966"/>
    <a:srgbClr val="5F5F5F"/>
    <a:srgbClr val="D60093"/>
    <a:srgbClr val="993366"/>
    <a:srgbClr val="FF3399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84" y="-738"/>
      </p:cViewPr>
      <p:guideLst>
        <p:guide orient="horz" pos="163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noProof="1" dirty="0">
                <a:ea typeface="黑体" panose="02010609060101010101" pitchFamily="49" charset="-122"/>
              </a:defRPr>
            </a:lvl1pPr>
          </a:lstStyle>
          <a:p>
            <a:fld id="{A64CA497-71E0-4184-919F-D45F39379D11}" type="slidenum">
              <a:rPr lang="zh-CN" altLang="en-US"/>
              <a:t>‹#›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258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580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839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161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419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44256" y="1268235"/>
            <a:ext cx="6168231" cy="875101"/>
          </a:xfrm>
        </p:spPr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88511" y="2313441"/>
            <a:ext cx="5079720" cy="1043317"/>
          </a:xfrm>
        </p:spPr>
        <p:txBody>
          <a:bodyPr lIns="72567" tIns="36283" rIns="72567" bIns="3628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4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 lIns="72567" tIns="36283" rIns="72567" bIns="36283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261139" y="122854"/>
            <a:ext cx="1632767" cy="2612072"/>
          </a:xfrm>
        </p:spPr>
        <p:txBody>
          <a:bodyPr vert="eaVert"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62837" y="122854"/>
            <a:ext cx="4777356" cy="2612072"/>
          </a:xfrm>
        </p:spPr>
        <p:txBody>
          <a:bodyPr vert="eaVert" lIns="72567" tIns="36283" rIns="72567" bIns="36283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3233" y="2623413"/>
            <a:ext cx="6168231" cy="810838"/>
          </a:xfrm>
        </p:spPr>
        <p:txBody>
          <a:bodyPr lIns="72567" tIns="36283" rIns="72567" bIns="36283" anchor="t"/>
          <a:lstStyle>
            <a:lvl1pPr algn="l">
              <a:defRPr sz="32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3233" y="1730356"/>
            <a:ext cx="6168231" cy="893056"/>
          </a:xfrm>
        </p:spPr>
        <p:txBody>
          <a:bodyPr lIns="72567" tIns="36283" rIns="72567" bIns="36283"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25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58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883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516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141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767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400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025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62837" y="714445"/>
            <a:ext cx="3205061" cy="2020481"/>
          </a:xfrm>
        </p:spPr>
        <p:txBody>
          <a:bodyPr lIns="72567" tIns="36283" rIns="72567" bIns="36283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88845" y="714445"/>
            <a:ext cx="3205061" cy="2020481"/>
          </a:xfrm>
        </p:spPr>
        <p:txBody>
          <a:bodyPr lIns="72567" tIns="36283" rIns="72567" bIns="36283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837" y="163491"/>
            <a:ext cx="6531069" cy="680424"/>
          </a:xfrm>
        </p:spPr>
        <p:txBody>
          <a:bodyPr lIns="72567" tIns="36283" rIns="72567" bIns="36283"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2837" y="913848"/>
            <a:ext cx="3206322" cy="380848"/>
          </a:xfrm>
        </p:spPr>
        <p:txBody>
          <a:bodyPr lIns="72567" tIns="36283" rIns="72567" bIns="36283" anchor="b"/>
          <a:lstStyle>
            <a:lvl1pPr marL="0" indent="0">
              <a:buNone/>
              <a:defRPr sz="1900" b="1"/>
            </a:lvl1pPr>
            <a:lvl2pPr marL="362585" indent="0">
              <a:buNone/>
              <a:defRPr sz="1600" b="1"/>
            </a:lvl2pPr>
            <a:lvl3pPr marL="725805" indent="0">
              <a:buNone/>
              <a:defRPr sz="1400" b="1"/>
            </a:lvl3pPr>
            <a:lvl4pPr marL="1088390" indent="0">
              <a:buNone/>
              <a:defRPr sz="1300" b="1"/>
            </a:lvl4pPr>
            <a:lvl5pPr marL="1451610" indent="0">
              <a:buNone/>
              <a:defRPr sz="1300" b="1"/>
            </a:lvl5pPr>
            <a:lvl6pPr marL="1814195" indent="0">
              <a:buNone/>
              <a:defRPr sz="1300" b="1"/>
            </a:lvl6pPr>
            <a:lvl7pPr marL="2176780" indent="0">
              <a:buNone/>
              <a:defRPr sz="1300" b="1"/>
            </a:lvl7pPr>
            <a:lvl8pPr marL="2540000" indent="0">
              <a:buNone/>
              <a:defRPr sz="1300" b="1"/>
            </a:lvl8pPr>
            <a:lvl9pPr marL="2902585" indent="0">
              <a:buNone/>
              <a:defRPr sz="1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2837" y="1294695"/>
            <a:ext cx="3206322" cy="2352188"/>
          </a:xfrm>
        </p:spPr>
        <p:txBody>
          <a:bodyPr lIns="72567" tIns="36283" rIns="72567" bIns="36283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686326" y="913848"/>
            <a:ext cx="3207581" cy="380848"/>
          </a:xfrm>
        </p:spPr>
        <p:txBody>
          <a:bodyPr lIns="72567" tIns="36283" rIns="72567" bIns="36283" anchor="b"/>
          <a:lstStyle>
            <a:lvl1pPr marL="0" indent="0">
              <a:buNone/>
              <a:defRPr sz="1900" b="1"/>
            </a:lvl1pPr>
            <a:lvl2pPr marL="362585" indent="0">
              <a:buNone/>
              <a:defRPr sz="1600" b="1"/>
            </a:lvl2pPr>
            <a:lvl3pPr marL="725805" indent="0">
              <a:buNone/>
              <a:defRPr sz="1400" b="1"/>
            </a:lvl3pPr>
            <a:lvl4pPr marL="1088390" indent="0">
              <a:buNone/>
              <a:defRPr sz="1300" b="1"/>
            </a:lvl4pPr>
            <a:lvl5pPr marL="1451610" indent="0">
              <a:buNone/>
              <a:defRPr sz="1300" b="1"/>
            </a:lvl5pPr>
            <a:lvl6pPr marL="1814195" indent="0">
              <a:buNone/>
              <a:defRPr sz="1300" b="1"/>
            </a:lvl6pPr>
            <a:lvl7pPr marL="2176780" indent="0">
              <a:buNone/>
              <a:defRPr sz="1300" b="1"/>
            </a:lvl7pPr>
            <a:lvl8pPr marL="2540000" indent="0">
              <a:buNone/>
              <a:defRPr sz="1300" b="1"/>
            </a:lvl8pPr>
            <a:lvl9pPr marL="2902585" indent="0">
              <a:buNone/>
              <a:defRPr sz="1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686326" y="1294695"/>
            <a:ext cx="3207581" cy="2352188"/>
          </a:xfrm>
        </p:spPr>
        <p:txBody>
          <a:bodyPr lIns="72567" tIns="36283" rIns="72567" bIns="36283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839" y="162545"/>
            <a:ext cx="2387418" cy="691765"/>
          </a:xfrm>
        </p:spPr>
        <p:txBody>
          <a:bodyPr lIns="72567" tIns="36283" rIns="72567" bIns="36283" anchor="b"/>
          <a:lstStyle>
            <a:lvl1pPr algn="l">
              <a:defRPr sz="16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37185" y="162547"/>
            <a:ext cx="4056721" cy="3484337"/>
          </a:xfrm>
        </p:spPr>
        <p:txBody>
          <a:bodyPr lIns="72567" tIns="36283" rIns="72567" bIns="36283"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2839" y="854311"/>
            <a:ext cx="2387418" cy="2792573"/>
          </a:xfrm>
        </p:spPr>
        <p:txBody>
          <a:bodyPr lIns="72567" tIns="36283" rIns="72567" bIns="36283"/>
          <a:lstStyle>
            <a:lvl1pPr marL="0" indent="0">
              <a:buNone/>
              <a:defRPr sz="1100"/>
            </a:lvl1pPr>
            <a:lvl2pPr marL="362585" indent="0">
              <a:buNone/>
              <a:defRPr sz="1000"/>
            </a:lvl2pPr>
            <a:lvl3pPr marL="725805" indent="0">
              <a:buNone/>
              <a:defRPr sz="800"/>
            </a:lvl3pPr>
            <a:lvl4pPr marL="1088390" indent="0">
              <a:buNone/>
              <a:defRPr sz="700"/>
            </a:lvl4pPr>
            <a:lvl5pPr marL="1451610" indent="0">
              <a:buNone/>
              <a:defRPr sz="700"/>
            </a:lvl5pPr>
            <a:lvl6pPr marL="1814195" indent="0">
              <a:buNone/>
              <a:defRPr sz="700"/>
            </a:lvl6pPr>
            <a:lvl7pPr marL="2176780" indent="0">
              <a:buNone/>
              <a:defRPr sz="700"/>
            </a:lvl7pPr>
            <a:lvl8pPr marL="2540000" indent="0">
              <a:buNone/>
              <a:defRPr sz="700"/>
            </a:lvl8pPr>
            <a:lvl9pPr marL="2902585" indent="0">
              <a:buNone/>
              <a:defRPr sz="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372" y="2857780"/>
            <a:ext cx="4354046" cy="337378"/>
          </a:xfrm>
        </p:spPr>
        <p:txBody>
          <a:bodyPr lIns="72567" tIns="36283" rIns="72567" bIns="36283" anchor="b"/>
          <a:lstStyle>
            <a:lvl1pPr algn="l">
              <a:defRPr sz="16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422372" y="364782"/>
            <a:ext cx="4354046" cy="2449526"/>
          </a:xfrm>
        </p:spPr>
        <p:txBody>
          <a:bodyPr vert="horz" lIns="72567" tIns="36283" rIns="72567" bIns="36283" rtlCol="0">
            <a:normAutofit/>
          </a:bodyPr>
          <a:lstStyle>
            <a:lvl1pPr marL="0" indent="0">
              <a:buNone/>
              <a:defRPr sz="2500"/>
            </a:lvl1pPr>
            <a:lvl2pPr marL="362585" indent="0">
              <a:buNone/>
              <a:defRPr sz="2200"/>
            </a:lvl2pPr>
            <a:lvl3pPr marL="725805" indent="0">
              <a:buNone/>
              <a:defRPr sz="1900"/>
            </a:lvl3pPr>
            <a:lvl4pPr marL="1088390" indent="0">
              <a:buNone/>
              <a:defRPr sz="1600"/>
            </a:lvl4pPr>
            <a:lvl5pPr marL="1451610" indent="0">
              <a:buNone/>
              <a:defRPr sz="1600"/>
            </a:lvl5pPr>
            <a:lvl6pPr marL="1814195" indent="0">
              <a:buNone/>
              <a:defRPr sz="1600"/>
            </a:lvl6pPr>
            <a:lvl7pPr marL="2176780" indent="0">
              <a:buNone/>
              <a:defRPr sz="1600"/>
            </a:lvl7pPr>
            <a:lvl8pPr marL="2540000" indent="0">
              <a:buNone/>
              <a:defRPr sz="1600"/>
            </a:lvl8pPr>
            <a:lvl9pPr marL="2902585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22372" y="3195157"/>
            <a:ext cx="4354046" cy="479132"/>
          </a:xfrm>
        </p:spPr>
        <p:txBody>
          <a:bodyPr lIns="72567" tIns="36283" rIns="72567" bIns="36283"/>
          <a:lstStyle>
            <a:lvl1pPr marL="0" indent="0">
              <a:buNone/>
              <a:defRPr sz="1100"/>
            </a:lvl1pPr>
            <a:lvl2pPr marL="362585" indent="0">
              <a:buNone/>
              <a:defRPr sz="1000"/>
            </a:lvl2pPr>
            <a:lvl3pPr marL="725805" indent="0">
              <a:buNone/>
              <a:defRPr sz="800"/>
            </a:lvl3pPr>
            <a:lvl4pPr marL="1088390" indent="0">
              <a:buNone/>
              <a:defRPr sz="700"/>
            </a:lvl4pPr>
            <a:lvl5pPr marL="1451610" indent="0">
              <a:buNone/>
              <a:defRPr sz="700"/>
            </a:lvl5pPr>
            <a:lvl6pPr marL="1814195" indent="0">
              <a:buNone/>
              <a:defRPr sz="700"/>
            </a:lvl6pPr>
            <a:lvl7pPr marL="2176780" indent="0">
              <a:buNone/>
              <a:defRPr sz="700"/>
            </a:lvl7pPr>
            <a:lvl8pPr marL="2540000" indent="0">
              <a:buNone/>
              <a:defRPr sz="700"/>
            </a:lvl8pPr>
            <a:lvl9pPr marL="2902585" indent="0">
              <a:buNone/>
              <a:defRPr sz="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362585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725805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08839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45161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72415" indent="-2724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9915" indent="-226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6780" indent="-18161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161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85" indent="-18161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580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390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097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19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61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78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__10.docx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__12.docx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60" y="0"/>
            <a:ext cx="912762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-8228" y="627534"/>
            <a:ext cx="913392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　三角形</a:t>
            </a:r>
          </a:p>
        </p:txBody>
      </p:sp>
      <p:sp>
        <p:nvSpPr>
          <p:cNvPr id="842767" name="矩形 10"/>
          <p:cNvSpPr>
            <a:spLocks noChangeArrowheads="1"/>
          </p:cNvSpPr>
          <p:nvPr/>
        </p:nvSpPr>
        <p:spPr bwMode="auto">
          <a:xfrm>
            <a:off x="6300" y="1347614"/>
            <a:ext cx="9137700" cy="173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8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认识三角形</a:t>
            </a:r>
            <a:endParaRPr lang="en-US" altLang="zh-CN" sz="4800" dirty="0">
              <a:solidFill>
                <a:srgbClr val="3090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en-US" altLang="zh-CN" sz="2400" dirty="0">
              <a:solidFill>
                <a:srgbClr val="3090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00" y="3651870"/>
            <a:ext cx="9127622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42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427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6754" y="917247"/>
          <a:ext cx="8418051" cy="344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文档" r:id="rId3" imgW="3477895" imgH="1424940" progId="Word.Document.12">
                  <p:embed/>
                </p:oleObj>
              </mc:Choice>
              <mc:Fallback>
                <p:oleObj name="文档" r:id="rId3" imgW="3477895" imgH="1424940" progId="Word.Document.12">
                  <p:embed/>
                  <p:pic>
                    <p:nvPicPr>
                      <p:cNvPr id="0" name="图片 614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54" y="917247"/>
                        <a:ext cx="8418051" cy="3444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02364" y="1028570"/>
          <a:ext cx="8975810" cy="249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文档" r:id="rId3" imgW="4919345" imgH="1370330" progId="Word.Document.12">
                  <p:embed/>
                </p:oleObj>
              </mc:Choice>
              <mc:Fallback>
                <p:oleObj name="文档" r:id="rId3" imgW="4919345" imgH="1370330" progId="Word.Document.12">
                  <p:embed/>
                  <p:pic>
                    <p:nvPicPr>
                      <p:cNvPr id="0" name="图片 1536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364" y="1028570"/>
                        <a:ext cx="8975810" cy="2497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87246" y="399435"/>
            <a:ext cx="8577067" cy="3363895"/>
            <a:chOff x="361950" y="503238"/>
            <a:chExt cx="10807700" cy="4238093"/>
          </a:xfrm>
        </p:grpSpPr>
        <p:sp>
          <p:nvSpPr>
            <p:cNvPr id="21505" name="圆角矩形 3"/>
            <p:cNvSpPr>
              <a:spLocks noChangeArrowheads="1"/>
            </p:cNvSpPr>
            <p:nvPr/>
          </p:nvSpPr>
          <p:spPr bwMode="auto">
            <a:xfrm>
              <a:off x="3600450" y="503238"/>
              <a:ext cx="4176713" cy="533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defTabSz="45720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45720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45720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45720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45720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 固 训 练                                </a:t>
              </a:r>
            </a:p>
          </p:txBody>
        </p:sp>
        <p:sp>
          <p:nvSpPr>
            <p:cNvPr id="2" name="矩形 1"/>
            <p:cNvSpPr>
              <a:spLocks noChangeAspect="1"/>
            </p:cNvSpPr>
            <p:nvPr/>
          </p:nvSpPr>
          <p:spPr>
            <a:xfrm>
              <a:off x="361950" y="1738842"/>
              <a:ext cx="10807700" cy="300248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下列说法不正确的是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zh-CN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　　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三角形的中线在三角形的内部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三角形的角平分线在三角形的内部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三角形的高在三角形的内部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三角形必有一条高线在三角形的内部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矩形 4"/>
          <p:cNvSpPr>
            <a:spLocks noChangeAspect="1"/>
          </p:cNvSpPr>
          <p:nvPr/>
        </p:nvSpPr>
        <p:spPr>
          <a:xfrm>
            <a:off x="3714809" y="1380169"/>
            <a:ext cx="377384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C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6754" y="893757"/>
          <a:ext cx="8418051" cy="3489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文档" r:id="rId3" imgW="3477895" imgH="1443355" progId="Word.Document.12">
                  <p:embed/>
                </p:oleObj>
              </mc:Choice>
              <mc:Fallback>
                <p:oleObj name="文档" r:id="rId3" imgW="3477895" imgH="1443355" progId="Word.Document.12">
                  <p:embed/>
                  <p:pic>
                    <p:nvPicPr>
                      <p:cNvPr id="0" name="图片 819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54" y="893757"/>
                        <a:ext cx="8418051" cy="3489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/>
          </p:cNvSpPr>
          <p:nvPr/>
        </p:nvSpPr>
        <p:spPr>
          <a:xfrm>
            <a:off x="7086426" y="857106"/>
            <a:ext cx="377384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66617" y="1130260"/>
            <a:ext cx="11380195" cy="3024106"/>
            <a:chOff x="461963" y="1423988"/>
            <a:chExt cx="14339836" cy="3810000"/>
          </a:xfrm>
        </p:grpSpPr>
        <p:graphicFrame>
          <p:nvGraphicFramePr>
            <p:cNvPr id="3" name="对象 2"/>
            <p:cNvGraphicFramePr>
              <a:graphicFrameLocks noChangeAspect="1"/>
            </p:cNvGraphicFramePr>
            <p:nvPr/>
          </p:nvGraphicFramePr>
          <p:xfrm>
            <a:off x="3096741" y="2664023"/>
            <a:ext cx="11705058" cy="2363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6" name="Document" r:id="rId3" imgW="3839210" imgH="775970" progId="Word.Document.12">
                    <p:embed/>
                  </p:oleObj>
                </mc:Choice>
                <mc:Fallback>
                  <p:oleObj name="Document" r:id="rId3" imgW="3839210" imgH="775970" progId="Word.Document.12">
                    <p:embed/>
                    <p:pic>
                      <p:nvPicPr>
                        <p:cNvPr id="0" name="图片 922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96741" y="2664023"/>
                          <a:ext cx="11705058" cy="23633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对象 3"/>
            <p:cNvGraphicFramePr>
              <a:graphicFrameLocks noChangeAspect="1"/>
            </p:cNvGraphicFramePr>
            <p:nvPr/>
          </p:nvGraphicFramePr>
          <p:xfrm>
            <a:off x="461963" y="1423988"/>
            <a:ext cx="10607675" cy="381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7" name="文档" r:id="rId5" imgW="3479165" imgH="1250950" progId="Word.Document.12">
                    <p:embed/>
                  </p:oleObj>
                </mc:Choice>
                <mc:Fallback>
                  <p:oleObj name="文档" r:id="rId5" imgW="3479165" imgH="1250950" progId="Word.Document.12">
                    <p:embed/>
                    <p:pic>
                      <p:nvPicPr>
                        <p:cNvPr id="0" name="图片 922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61963" y="1423988"/>
                          <a:ext cx="10607675" cy="3810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矩形 5"/>
          <p:cNvSpPr>
            <a:spLocks noChangeAspect="1"/>
          </p:cNvSpPr>
          <p:nvPr/>
        </p:nvSpPr>
        <p:spPr>
          <a:xfrm>
            <a:off x="5886359" y="1623265"/>
            <a:ext cx="377384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C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57483" y="1095581"/>
            <a:ext cx="11346475" cy="3482387"/>
            <a:chOff x="576461" y="1380297"/>
            <a:chExt cx="14297346" cy="4387378"/>
          </a:xfrm>
        </p:grpSpPr>
        <p:graphicFrame>
          <p:nvGraphicFramePr>
            <p:cNvPr id="2" name="对象 1"/>
            <p:cNvGraphicFramePr>
              <a:graphicFrameLocks noChangeAspect="1"/>
            </p:cNvGraphicFramePr>
            <p:nvPr/>
          </p:nvGraphicFramePr>
          <p:xfrm>
            <a:off x="3168749" y="2231975"/>
            <a:ext cx="11705058" cy="3535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0" name="Document" r:id="rId3" imgW="3839210" imgH="1161415" progId="Word.Document.12">
                    <p:embed/>
                  </p:oleObj>
                </mc:Choice>
                <mc:Fallback>
                  <p:oleObj name="Document" r:id="rId3" imgW="3839210" imgH="1161415" progId="Word.Document.12">
                    <p:embed/>
                    <p:pic>
                      <p:nvPicPr>
                        <p:cNvPr id="0" name="图片 1024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68749" y="2231975"/>
                          <a:ext cx="11705058" cy="3535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对象 2"/>
            <p:cNvGraphicFramePr>
              <a:graphicFrameLocks noChangeAspect="1"/>
            </p:cNvGraphicFramePr>
            <p:nvPr/>
          </p:nvGraphicFramePr>
          <p:xfrm>
            <a:off x="576461" y="1380297"/>
            <a:ext cx="10607329" cy="2591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1" name="Document" r:id="rId5" imgW="3479165" imgH="850265" progId="Word.Document.12">
                    <p:embed/>
                  </p:oleObj>
                </mc:Choice>
                <mc:Fallback>
                  <p:oleObj name="Document" r:id="rId5" imgW="3479165" imgH="850265" progId="Word.Document.12">
                    <p:embed/>
                    <p:pic>
                      <p:nvPicPr>
                        <p:cNvPr id="0" name="图片 1024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76461" y="1380297"/>
                          <a:ext cx="10607329" cy="25910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矩形 4"/>
          <p:cNvSpPr>
            <a:spLocks noChangeAspect="1"/>
          </p:cNvSpPr>
          <p:nvPr/>
        </p:nvSpPr>
        <p:spPr>
          <a:xfrm>
            <a:off x="3371932" y="1581536"/>
            <a:ext cx="364091" cy="542326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B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87246" y="685641"/>
            <a:ext cx="9502625" cy="4033563"/>
            <a:chOff x="361950" y="863823"/>
            <a:chExt cx="11973968" cy="5081791"/>
          </a:xfrm>
        </p:grpSpPr>
        <p:graphicFrame>
          <p:nvGraphicFramePr>
            <p:cNvPr id="4" name="对象 3"/>
            <p:cNvGraphicFramePr>
              <a:graphicFrameLocks noChangeAspect="1"/>
            </p:cNvGraphicFramePr>
            <p:nvPr/>
          </p:nvGraphicFramePr>
          <p:xfrm>
            <a:off x="4968949" y="3816151"/>
            <a:ext cx="7366969" cy="2129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3" name="Document" r:id="rId3" imgW="3479165" imgH="1007110" progId="Word.Document.12">
                    <p:embed/>
                  </p:oleObj>
                </mc:Choice>
                <mc:Fallback>
                  <p:oleObj name="Document" r:id="rId3" imgW="3479165" imgH="1007110" progId="Word.Document.12">
                    <p:embed/>
                    <p:pic>
                      <p:nvPicPr>
                        <p:cNvPr id="0" name="图片 717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968949" y="3816151"/>
                          <a:ext cx="7366969" cy="21294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矩形 4"/>
            <p:cNvSpPr>
              <a:spLocks noChangeAspect="1"/>
            </p:cNvSpPr>
            <p:nvPr/>
          </p:nvSpPr>
          <p:spPr>
            <a:xfrm>
              <a:off x="361950" y="863823"/>
              <a:ext cx="10807700" cy="35934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8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如图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∠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BAD=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45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°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AE=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4 cm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 (1)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如果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AD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是</a:t>
              </a:r>
              <a:r>
                <a:rPr lang="zh-CN" altLang="zh-CN" dirty="0">
                  <a:solidFill>
                    <a:srgbClr val="000000"/>
                  </a:solidFill>
                  <a:latin typeface="NEU-BZ-S92" panose="0201060001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△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ABC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的角平分线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那么∠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DAC=</a:t>
              </a:r>
              <a:r>
                <a:rPr lang="zh-CN" altLang="zh-CN" i="1" u="sng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ea typeface="宋体" panose="02010600030101010101" pitchFamily="2" charset="-122"/>
                  <a:cs typeface="Times New Roman" panose="02020603050405020304" pitchFamily="18" charset="0"/>
                </a:rPr>
                <a:t>　　　　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;</a:t>
              </a:r>
              <a:r>
                <a:rPr lang="en-US" altLang="zh-CN" dirty="0">
                  <a:solidFill>
                    <a:srgbClr val="000000"/>
                  </a:solidFill>
                  <a:latin typeface="宋体" panose="02010600030101010101" pitchFamily="2" charset="-122"/>
                  <a:ea typeface="NEU-BZ-S92" panose="02010600010101010101" pitchFamily="2" charset="-122"/>
                  <a:cs typeface="Times New Roman" panose="02020603050405020304" pitchFamily="18" charset="0"/>
                </a:rPr>
                <a:t> 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(2)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如果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AE=CE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那么线段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BE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是</a:t>
              </a:r>
              <a:r>
                <a:rPr lang="zh-CN" altLang="zh-CN" dirty="0">
                  <a:solidFill>
                    <a:srgbClr val="000000"/>
                  </a:solidFill>
                  <a:latin typeface="NEU-BZ-S92" panose="0201060001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△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ABC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zh-CN" altLang="zh-CN" i="1" u="sng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ea typeface="宋体" panose="02010600030101010101" pitchFamily="2" charset="-122"/>
                  <a:cs typeface="Times New Roman" panose="02020603050405020304" pitchFamily="18" charset="0"/>
                </a:rPr>
                <a:t>　</a:t>
              </a:r>
              <a:r>
                <a:rPr lang="en-US" altLang="zh-CN" i="1" u="sng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dirty="0">
                  <a:solidFill>
                    <a:srgbClr val="000000"/>
                  </a:solidFill>
                  <a:latin typeface="宋体" panose="02010600030101010101" pitchFamily="2" charset="-122"/>
                  <a:ea typeface="NEU-BZ-S92" panose="02010600010101010101" pitchFamily="2" charset="-122"/>
                  <a:cs typeface="Times New Roman" panose="02020603050405020304" pitchFamily="18" charset="0"/>
                </a:rPr>
                <a:t> 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AC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的长为</a:t>
              </a:r>
              <a:r>
                <a:rPr lang="zh-CN" altLang="zh-CN" i="1" u="sng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ea typeface="宋体" panose="02010600030101010101" pitchFamily="2" charset="-122"/>
                  <a:cs typeface="Times New Roman" panose="02020603050405020304" pitchFamily="18" charset="0"/>
                </a:rPr>
                <a:t>　　　　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;</a:t>
              </a:r>
              <a:r>
                <a:rPr lang="en-US" altLang="zh-CN" dirty="0">
                  <a:solidFill>
                    <a:srgbClr val="000000"/>
                  </a:solidFill>
                  <a:latin typeface="宋体" panose="02010600030101010101" pitchFamily="2" charset="-122"/>
                  <a:ea typeface="NEU-BZ-S92" panose="02010600010101010101" pitchFamily="2" charset="-122"/>
                  <a:cs typeface="Times New Roman" panose="02020603050405020304" pitchFamily="18" charset="0"/>
                </a:rPr>
                <a:t> 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(3)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如果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AF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是</a:t>
              </a:r>
              <a:r>
                <a:rPr lang="zh-CN" altLang="zh-CN" dirty="0">
                  <a:solidFill>
                    <a:srgbClr val="000000"/>
                  </a:solidFill>
                  <a:latin typeface="NEU-BZ-S92" panose="0201060001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△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ABC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的高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那么图中以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AF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为高的三角形有</a:t>
              </a:r>
              <a:endParaRPr lang="en-US" altLang="zh-CN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zh-CN" altLang="zh-CN" i="1" u="sng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ea typeface="宋体" panose="02010600030101010101" pitchFamily="2" charset="-122"/>
                  <a:cs typeface="Times New Roman" panose="02020603050405020304" pitchFamily="18" charset="0"/>
                </a:rPr>
                <a:t>　　　　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个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 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矩形 6"/>
          <p:cNvSpPr>
            <a:spLocks noChangeAspect="1"/>
          </p:cNvSpPr>
          <p:nvPr/>
        </p:nvSpPr>
        <p:spPr>
          <a:xfrm>
            <a:off x="6881699" y="1130744"/>
            <a:ext cx="789356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ea typeface="宋体" panose="02010600030101010101" pitchFamily="2" charset="-122"/>
              </a:rPr>
              <a:t>45</a:t>
            </a:r>
            <a:r>
              <a:rPr lang="en-US" altLang="zh-CN" i="1" dirty="0">
                <a:latin typeface="宋体" panose="02010600030101010101" pitchFamily="2" charset="-122"/>
                <a:cs typeface="Times New Roman" panose="02020603050405020304" pitchFamily="18" charset="0"/>
              </a:rPr>
              <a:t>°</a:t>
            </a:r>
            <a:endParaRPr lang="zh-CN" altLang="en-US" dirty="0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6228841" y="1600118"/>
            <a:ext cx="790959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中线</a:t>
            </a:r>
            <a:endParaRPr lang="zh-CN" altLang="en-US" dirty="0"/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1886135" y="2064885"/>
            <a:ext cx="797371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ea typeface="宋体" panose="02010600030101010101" pitchFamily="2" charset="-122"/>
              </a:rPr>
              <a:t>8 cm</a:t>
            </a:r>
            <a:endParaRPr lang="zh-CN" altLang="en-US" dirty="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890994" y="3010137"/>
            <a:ext cx="306852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ea typeface="宋体" panose="02010600030101010101" pitchFamily="2" charset="-122"/>
              </a:rPr>
              <a:t>6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6754" y="964232"/>
          <a:ext cx="8418051" cy="335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Document" r:id="rId3" imgW="3479165" imgH="1386840" progId="Word.Document.12">
                  <p:embed/>
                </p:oleObj>
              </mc:Choice>
              <mc:Fallback>
                <p:oleObj name="Document" r:id="rId3" imgW="3479165" imgH="1386840" progId="Word.Document.12">
                  <p:embed/>
                  <p:pic>
                    <p:nvPicPr>
                      <p:cNvPr id="0" name="图片 1126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54" y="964232"/>
                        <a:ext cx="8418051" cy="3352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02364" y="1028570"/>
          <a:ext cx="8975810" cy="2424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文档" r:id="rId3" imgW="4919345" imgH="1329055" progId="Word.Document.12">
                  <p:embed/>
                </p:oleObj>
              </mc:Choice>
              <mc:Fallback>
                <p:oleObj name="文档" r:id="rId3" imgW="4919345" imgH="1329055" progId="Word.Document.12">
                  <p:embed/>
                  <p:pic>
                    <p:nvPicPr>
                      <p:cNvPr id="0" name="图片 1638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364" y="1028570"/>
                        <a:ext cx="8975810" cy="2424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87246" y="514177"/>
            <a:ext cx="8577067" cy="4245236"/>
            <a:chOff x="361950" y="647799"/>
            <a:chExt cx="10807700" cy="5348473"/>
          </a:xfrm>
        </p:grpSpPr>
        <p:graphicFrame>
          <p:nvGraphicFramePr>
            <p:cNvPr id="2" name="对象 1"/>
            <p:cNvGraphicFramePr>
              <a:graphicFrameLocks noChangeAspect="1"/>
            </p:cNvGraphicFramePr>
            <p:nvPr/>
          </p:nvGraphicFramePr>
          <p:xfrm>
            <a:off x="462135" y="647799"/>
            <a:ext cx="10607329" cy="1373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1" name="Document" r:id="rId3" imgW="3479165" imgH="452755" progId="Word.Document.12">
                    <p:embed/>
                  </p:oleObj>
                </mc:Choice>
                <mc:Fallback>
                  <p:oleObj name="Document" r:id="rId3" imgW="3479165" imgH="452755" progId="Word.Document.12">
                    <p:embed/>
                    <p:pic>
                      <p:nvPicPr>
                        <p:cNvPr id="0" name="图片 1229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62135" y="647799"/>
                          <a:ext cx="10607329" cy="13735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" name="bs1-17.jpg" descr="id:2147496117;FounderCES"/>
            <p:cNvPicPr/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841157" y="3816151"/>
              <a:ext cx="3876630" cy="2180121"/>
            </a:xfrm>
            <a:prstGeom prst="rect">
              <a:avLst/>
            </a:prstGeom>
          </p:spPr>
        </p:pic>
        <p:sp>
          <p:nvSpPr>
            <p:cNvPr id="4" name="矩形 3"/>
            <p:cNvSpPr>
              <a:spLocks noChangeAspect="1"/>
            </p:cNvSpPr>
            <p:nvPr/>
          </p:nvSpPr>
          <p:spPr>
            <a:xfrm>
              <a:off x="361950" y="2047229"/>
              <a:ext cx="10807700" cy="244289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(1)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若∠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ACB=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40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°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求∠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AEO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与∠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AOE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的度数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;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(2)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若∠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ACB=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60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°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请直接写出∠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AEO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与∠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AOE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的度数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;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(3)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由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(1)(2)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的结果可以猜测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不论∠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ACB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的度数为何值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∠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AEO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与∠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AOE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之间存在怎样的数量关系</a:t>
              </a:r>
              <a:r>
                <a:rPr lang="en-US" altLang="zh-CN" dirty="0" smtClean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? 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571" name="矩形 5"/>
          <p:cNvSpPr>
            <a:spLocks noChangeArrowheads="1"/>
          </p:cNvSpPr>
          <p:nvPr/>
        </p:nvSpPr>
        <p:spPr bwMode="auto">
          <a:xfrm>
            <a:off x="2629310" y="1314227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72" name="TextBox 6"/>
          <p:cNvSpPr txBox="1">
            <a:spLocks noChangeArrowheads="1"/>
          </p:cNvSpPr>
          <p:nvPr/>
        </p:nvSpPr>
        <p:spPr bwMode="auto">
          <a:xfrm>
            <a:off x="2600333" y="1375969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3225220" y="1314226"/>
            <a:ext cx="4316134" cy="670524"/>
            <a:chOff x="3369875" y="1633364"/>
            <a:chExt cx="4315906" cy="506413"/>
          </a:xfrm>
        </p:grpSpPr>
        <p:sp>
          <p:nvSpPr>
            <p:cNvPr id="7172" name="矩形 8"/>
            <p:cNvSpPr>
              <a:spLocks noChangeArrowheads="1"/>
            </p:cNvSpPr>
            <p:nvPr/>
          </p:nvSpPr>
          <p:spPr bwMode="auto">
            <a:xfrm>
              <a:off x="3369875" y="163336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73" name="TextBox 9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1679995"/>
              <a:ext cx="4188668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 习 目 标</a:t>
              </a:r>
              <a:r>
                <a:rPr lang="en-US" altLang="zh-CN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</a:t>
              </a:r>
            </a:p>
          </p:txBody>
        </p:sp>
      </p:grpSp>
      <p:sp>
        <p:nvSpPr>
          <p:cNvPr id="874576" name="矩形 10"/>
          <p:cNvSpPr>
            <a:spLocks noChangeArrowheads="1"/>
          </p:cNvSpPr>
          <p:nvPr/>
        </p:nvSpPr>
        <p:spPr bwMode="auto">
          <a:xfrm>
            <a:off x="2629310" y="1944249"/>
            <a:ext cx="514019" cy="57080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77" name="TextBox 11"/>
          <p:cNvSpPr txBox="1">
            <a:spLocks noChangeArrowheads="1"/>
          </p:cNvSpPr>
          <p:nvPr/>
        </p:nvSpPr>
        <p:spPr bwMode="auto">
          <a:xfrm>
            <a:off x="2600333" y="2005991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3225220" y="1944248"/>
            <a:ext cx="4316134" cy="670524"/>
            <a:chOff x="3369875" y="2263434"/>
            <a:chExt cx="4315906" cy="507531"/>
          </a:xfrm>
        </p:grpSpPr>
        <p:sp>
          <p:nvSpPr>
            <p:cNvPr id="7177" name="矩形 13"/>
            <p:cNvSpPr>
              <a:spLocks noChangeArrowheads="1"/>
            </p:cNvSpPr>
            <p:nvPr/>
          </p:nvSpPr>
          <p:spPr bwMode="auto">
            <a:xfrm>
              <a:off x="3369875" y="226343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78" name="TextBox 1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2310168"/>
              <a:ext cx="4188668" cy="46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 典 范 例                </a:t>
              </a:r>
            </a:p>
          </p:txBody>
        </p:sp>
      </p:grpSp>
      <p:sp>
        <p:nvSpPr>
          <p:cNvPr id="874581" name="矩形 15"/>
          <p:cNvSpPr>
            <a:spLocks noChangeArrowheads="1"/>
          </p:cNvSpPr>
          <p:nvPr/>
        </p:nvSpPr>
        <p:spPr bwMode="auto">
          <a:xfrm>
            <a:off x="2629310" y="2594432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82" name="TextBox 16"/>
          <p:cNvSpPr txBox="1">
            <a:spLocks noChangeArrowheads="1"/>
          </p:cNvSpPr>
          <p:nvPr/>
        </p:nvSpPr>
        <p:spPr bwMode="auto">
          <a:xfrm>
            <a:off x="2600333" y="2656173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3225219" y="2594431"/>
            <a:ext cx="4194306" cy="670524"/>
            <a:chOff x="3369875" y="2893504"/>
            <a:chExt cx="4194084" cy="506413"/>
          </a:xfrm>
        </p:grpSpPr>
        <p:sp>
          <p:nvSpPr>
            <p:cNvPr id="7182" name="矩形 18"/>
            <p:cNvSpPr>
              <a:spLocks noChangeArrowheads="1"/>
            </p:cNvSpPr>
            <p:nvPr/>
          </p:nvSpPr>
          <p:spPr bwMode="auto">
            <a:xfrm>
              <a:off x="3369875" y="289350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83" name="TextBox 19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2940135"/>
              <a:ext cx="4066846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变 式 练 习               </a:t>
              </a:r>
            </a:p>
          </p:txBody>
        </p:sp>
      </p:grpSp>
      <p:sp>
        <p:nvSpPr>
          <p:cNvPr id="874586" name="矩形 20"/>
          <p:cNvSpPr>
            <a:spLocks noChangeArrowheads="1"/>
          </p:cNvSpPr>
          <p:nvPr/>
        </p:nvSpPr>
        <p:spPr bwMode="auto">
          <a:xfrm>
            <a:off x="2629310" y="3224454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87" name="TextBox 21"/>
          <p:cNvSpPr txBox="1">
            <a:spLocks noChangeArrowheads="1"/>
          </p:cNvSpPr>
          <p:nvPr/>
        </p:nvSpPr>
        <p:spPr bwMode="auto">
          <a:xfrm>
            <a:off x="2600333" y="3286195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3225219" y="3224453"/>
            <a:ext cx="6143558" cy="670524"/>
            <a:chOff x="3369875" y="3523574"/>
            <a:chExt cx="6143232" cy="506413"/>
          </a:xfrm>
        </p:grpSpPr>
        <p:sp>
          <p:nvSpPr>
            <p:cNvPr id="7187" name="矩形 23"/>
            <p:cNvSpPr>
              <a:spLocks noChangeArrowheads="1"/>
            </p:cNvSpPr>
            <p:nvPr/>
          </p:nvSpPr>
          <p:spPr bwMode="auto">
            <a:xfrm>
              <a:off x="3369875" y="352357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88" name="TextBox 24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3570205"/>
              <a:ext cx="6015994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 固 训 练                               </a:t>
              </a:r>
            </a:p>
          </p:txBody>
        </p:sp>
      </p:grpSp>
      <p:sp>
        <p:nvSpPr>
          <p:cNvPr id="874591" name="五边形 30"/>
          <p:cNvSpPr>
            <a:spLocks noChangeArrowheads="1"/>
          </p:cNvSpPr>
          <p:nvPr/>
        </p:nvSpPr>
        <p:spPr bwMode="auto">
          <a:xfrm>
            <a:off x="0" y="194047"/>
            <a:ext cx="372916" cy="430935"/>
          </a:xfrm>
          <a:prstGeom prst="homePlate">
            <a:avLst>
              <a:gd name="adj" fmla="val 50000"/>
            </a:avLst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endParaRPr lang="zh-CN" altLang="en-US" sz="1800" b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74592" name="TextBox 31"/>
          <p:cNvSpPr txBox="1">
            <a:spLocks noChangeArrowheads="1"/>
          </p:cNvSpPr>
          <p:nvPr/>
        </p:nvSpPr>
        <p:spPr bwMode="auto">
          <a:xfrm>
            <a:off x="417012" y="170106"/>
            <a:ext cx="1507132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2400">
                <a:solidFill>
                  <a:srgbClr val="4830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目录导航 </a:t>
            </a:r>
            <a:endParaRPr lang="en-US" altLang="zh-CN" sz="2400">
              <a:solidFill>
                <a:srgbClr val="4830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71" grpId="0" animBg="1"/>
      <p:bldP spid="874572" grpId="0"/>
      <p:bldP spid="874576" grpId="0" animBg="1"/>
      <p:bldP spid="874577" grpId="0"/>
      <p:bldP spid="874581" grpId="0" animBg="1"/>
      <p:bldP spid="874582" grpId="0"/>
      <p:bldP spid="874586" grpId="0" animBg="1"/>
      <p:bldP spid="874587" grpId="0"/>
      <p:bldP spid="874591" grpId="0" animBg="1"/>
      <p:bldP spid="8745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02364" y="1085725"/>
          <a:ext cx="8975810" cy="2424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文档" r:id="rId3" imgW="4919345" imgH="1329055" progId="Word.Document.12">
                  <p:embed/>
                </p:oleObj>
              </mc:Choice>
              <mc:Fallback>
                <p:oleObj name="文档" r:id="rId3" imgW="4919345" imgH="1329055" progId="Word.Document.12">
                  <p:embed/>
                  <p:pic>
                    <p:nvPicPr>
                      <p:cNvPr id="0" name="图片 174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364" y="1085725"/>
                        <a:ext cx="8975810" cy="2424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87246" y="286031"/>
            <a:ext cx="8577067" cy="2962880"/>
            <a:chOff x="361950" y="360363"/>
            <a:chExt cx="10807700" cy="3732863"/>
          </a:xfrm>
        </p:grpSpPr>
        <p:sp>
          <p:nvSpPr>
            <p:cNvPr id="3" name="圆角矩形 2"/>
            <p:cNvSpPr/>
            <p:nvPr/>
          </p:nvSpPr>
          <p:spPr>
            <a:xfrm>
              <a:off x="3741738" y="360363"/>
              <a:ext cx="4179887" cy="533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5pPr>
            </a:lstStyle>
            <a:p>
              <a:pPr algn="ctr" defTabSz="362585"/>
              <a:r>
                <a:rPr lang="zh-CN" altLang="en-US" sz="2500" b="1" noProof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学 习 目 标                </a:t>
              </a:r>
            </a:p>
          </p:txBody>
        </p:sp>
        <p:sp>
          <p:nvSpPr>
            <p:cNvPr id="5" name="矩形 4"/>
            <p:cNvSpPr>
              <a:spLocks noChangeAspect="1"/>
            </p:cNvSpPr>
            <p:nvPr/>
          </p:nvSpPr>
          <p:spPr>
            <a:xfrm>
              <a:off x="361950" y="2231975"/>
              <a:ext cx="10807700" cy="18612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942340" algn="l"/>
                  <a:tab pos="1716405" algn="l"/>
                  <a:tab pos="2493645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通过观察、操作、想象、推理、交流等活动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发展空间观念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推理能力和有条理的表达能力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942340" algn="l"/>
                  <a:tab pos="1716405" algn="l"/>
                  <a:tab pos="2493645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了解三角形的高线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并能在具体的三角形中画出它们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zh-CN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圆角矩形 3"/>
          <p:cNvSpPr>
            <a:spLocks noChangeArrowheads="1"/>
          </p:cNvSpPr>
          <p:nvPr/>
        </p:nvSpPr>
        <p:spPr bwMode="auto">
          <a:xfrm>
            <a:off x="2857343" y="457396"/>
            <a:ext cx="3314669" cy="4233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72567" tIns="36283" rIns="72567" bIns="36283" anchor="ctr"/>
          <a:lstStyle>
            <a:lvl1pPr defTabSz="45720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45720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45720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45720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45720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精 典 范 例                 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66754" y="1277454"/>
          <a:ext cx="8418051" cy="2736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文档" r:id="rId3" imgW="3477895" imgH="1132205" progId="Word.Document.12">
                  <p:embed/>
                </p:oleObj>
              </mc:Choice>
              <mc:Fallback>
                <p:oleObj name="文档" r:id="rId3" imgW="3477895" imgH="1132205" progId="Word.Document.12">
                  <p:embed/>
                  <p:pic>
                    <p:nvPicPr>
                      <p:cNvPr id="0" name="图片 102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54" y="1277454"/>
                        <a:ext cx="8418051" cy="2736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spect="1"/>
          </p:cNvSpPr>
          <p:nvPr/>
        </p:nvSpPr>
        <p:spPr>
          <a:xfrm>
            <a:off x="1943282" y="1762395"/>
            <a:ext cx="590584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 dirty="0"/>
              <a:t>CD</a:t>
            </a:r>
            <a:endParaRPr lang="zh-CN" altLang="en-US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7246" y="742796"/>
            <a:ext cx="8577067" cy="3657908"/>
            <a:chOff x="361950" y="935831"/>
            <a:chExt cx="10807700" cy="4608513"/>
          </a:xfrm>
        </p:grpSpPr>
        <p:sp>
          <p:nvSpPr>
            <p:cNvPr id="2" name="矩形 1"/>
            <p:cNvSpPr>
              <a:spLocks noChangeAspect="1"/>
            </p:cNvSpPr>
            <p:nvPr/>
          </p:nvSpPr>
          <p:spPr>
            <a:xfrm>
              <a:off x="361950" y="935831"/>
              <a:ext cx="10807700" cy="1279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zh-CN" altLang="zh-CN" dirty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【例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zh-CN" dirty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】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如图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过</a:t>
              </a:r>
              <a:r>
                <a:rPr lang="zh-CN" altLang="zh-CN" dirty="0">
                  <a:solidFill>
                    <a:srgbClr val="000000"/>
                  </a:solidFill>
                  <a:latin typeface="NEU-BZ-S92" panose="0201060001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△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ABC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的顶点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作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BC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边上的高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以下作法正确的是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zh-CN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　　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" name="对象 2"/>
            <p:cNvGraphicFramePr>
              <a:graphicFrameLocks noChangeAspect="1"/>
            </p:cNvGraphicFramePr>
            <p:nvPr/>
          </p:nvGraphicFramePr>
          <p:xfrm>
            <a:off x="2880717" y="2054225"/>
            <a:ext cx="7969443" cy="34901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name="Document" r:id="rId3" imgW="3479165" imgH="1524000" progId="Word.Document.12">
                    <p:embed/>
                  </p:oleObj>
                </mc:Choice>
                <mc:Fallback>
                  <p:oleObj name="Document" r:id="rId3" imgW="3479165" imgH="1524000" progId="Word.Document.12">
                    <p:embed/>
                    <p:pic>
                      <p:nvPicPr>
                        <p:cNvPr id="0" name="图片 205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80717" y="2054225"/>
                          <a:ext cx="7969443" cy="34901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矩形 5"/>
          <p:cNvSpPr>
            <a:spLocks noChangeAspect="1"/>
          </p:cNvSpPr>
          <p:nvPr/>
        </p:nvSpPr>
        <p:spPr>
          <a:xfrm>
            <a:off x="1543259" y="1192397"/>
            <a:ext cx="377384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A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6754" y="838961"/>
          <a:ext cx="8418051" cy="3161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文档" r:id="rId3" imgW="3477895" imgH="1309370" progId="Word.Document.12">
                  <p:embed/>
                </p:oleObj>
              </mc:Choice>
              <mc:Fallback>
                <p:oleObj name="文档" r:id="rId3" imgW="3477895" imgH="1309370" progId="Word.Document.12">
                  <p:embed/>
                  <p:pic>
                    <p:nvPicPr>
                      <p:cNvPr id="0" name="图片 133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54" y="838961"/>
                        <a:ext cx="8418051" cy="3161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02364" y="1267271"/>
          <a:ext cx="8975810" cy="1876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文档" r:id="rId3" imgW="4919345" imgH="1028700" progId="Word.Document.12">
                  <p:embed/>
                </p:oleObj>
              </mc:Choice>
              <mc:Fallback>
                <p:oleObj name="文档" r:id="rId3" imgW="4919345" imgH="1028700" progId="Word.Document.12">
                  <p:embed/>
                  <p:pic>
                    <p:nvPicPr>
                      <p:cNvPr id="0" name="图片 1433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364" y="1267271"/>
                        <a:ext cx="8975810" cy="1876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969470" y="399434"/>
            <a:ext cx="3317188" cy="42337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7" tIns="36283" rIns="72567" bIns="36283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5pPr>
          </a:lstStyle>
          <a:p>
            <a:pPr algn="ctr" defTabSz="362585"/>
            <a:r>
              <a:rPr lang="zh-CN" altLang="en-US" sz="2500" b="1" noProof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变 式 练 习                 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6754" y="1140419"/>
          <a:ext cx="8418051" cy="3007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文档" r:id="rId3" imgW="3477895" imgH="1245235" progId="Word.Document.12">
                  <p:embed/>
                </p:oleObj>
              </mc:Choice>
              <mc:Fallback>
                <p:oleObj name="文档" r:id="rId3" imgW="3477895" imgH="1245235" progId="Word.Document.12">
                  <p:embed/>
                  <p:pic>
                    <p:nvPicPr>
                      <p:cNvPr id="0" name="图片 410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54" y="1140419"/>
                        <a:ext cx="8418051" cy="3007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spect="1"/>
          </p:cNvSpPr>
          <p:nvPr/>
        </p:nvSpPr>
        <p:spPr>
          <a:xfrm>
            <a:off x="8286493" y="1098711"/>
            <a:ext cx="306852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6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6754" y="914260"/>
          <a:ext cx="8418051" cy="251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文档" r:id="rId3" imgW="3477895" imgH="1043940" progId="Word.Document.12">
                  <p:embed/>
                </p:oleObj>
              </mc:Choice>
              <mc:Fallback>
                <p:oleObj name="文档" r:id="rId3" imgW="3477895" imgH="1043940" progId="Word.Document.12">
                  <p:embed/>
                  <p:pic>
                    <p:nvPicPr>
                      <p:cNvPr id="0" name="图片 51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54" y="914260"/>
                        <a:ext cx="8418051" cy="2519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/>
          </p:cNvSpPr>
          <p:nvPr/>
        </p:nvSpPr>
        <p:spPr>
          <a:xfrm>
            <a:off x="286046" y="3427061"/>
            <a:ext cx="790959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图略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数学课时模板</Template>
  <TotalTime>0</TotalTime>
  <Words>236</Words>
  <Application>Microsoft Office PowerPoint</Application>
  <PresentationFormat>全屏显示(16:9)</PresentationFormat>
  <Paragraphs>46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NEU-BZ-S92</vt:lpstr>
      <vt:lpstr>黑体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2020-02-06T01:44:00Z</dcterms:created>
  <dcterms:modified xsi:type="dcterms:W3CDTF">2023-01-16T22:57:34Z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0008007650000000000001024140</vt:lpwstr>
  </property>
  <property fmtid="{D5CDD505-2E9C-101B-9397-08002B2CF9AE}" pid="3" name="KSOProductBuildVer">
    <vt:lpwstr>2052-11.1.0.11194</vt:lpwstr>
  </property>
  <property fmtid="{D5CDD505-2E9C-101B-9397-08002B2CF9AE}" pid="4" name="ICV">
    <vt:lpwstr>A0A47FFB731345FB9E83B2F1815D8268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