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handoutMasterIdLst>
    <p:handoutMasterId r:id="rId19"/>
  </p:handoutMasterIdLst>
  <p:sldIdLst>
    <p:sldId id="257" r:id="rId2"/>
    <p:sldId id="258" r:id="rId3"/>
    <p:sldId id="327" r:id="rId4"/>
    <p:sldId id="328" r:id="rId5"/>
    <p:sldId id="329" r:id="rId6"/>
    <p:sldId id="330" r:id="rId7"/>
    <p:sldId id="331" r:id="rId8"/>
    <p:sldId id="332" r:id="rId9"/>
    <p:sldId id="333" r:id="rId10"/>
    <p:sldId id="334" r:id="rId11"/>
    <p:sldId id="335" r:id="rId12"/>
    <p:sldId id="336" r:id="rId13"/>
    <p:sldId id="337" r:id="rId14"/>
    <p:sldId id="338" r:id="rId15"/>
    <p:sldId id="339" r:id="rId16"/>
    <p:sldId id="256" r:id="rId17"/>
  </p:sldIdLst>
  <p:sldSz cx="12192000" cy="6858000"/>
  <p:notesSz cx="6858000" cy="9144000"/>
  <p:embeddedFontLst>
    <p:embeddedFont>
      <p:font typeface="黑体" panose="02010609060101010101" pitchFamily="49" charset="-122"/>
      <p:regular r:id="rId20"/>
    </p:embeddedFont>
    <p:embeddedFont>
      <p:font typeface="微软雅黑" panose="020B0503020204020204" pitchFamily="34" charset="-122"/>
      <p:regular r:id="rId21"/>
      <p:bold r:id="rId22"/>
    </p:embeddedFont>
    <p:embeddedFont>
      <p:font typeface="Calibri" panose="020F0502020204030204" pitchFamily="34" charset="0"/>
      <p:regular r:id="rId23"/>
      <p:bold r:id="rId24"/>
      <p:italic r:id="rId25"/>
      <p:boldItalic r:id="rId26"/>
    </p:embeddedFont>
    <p:embeddedFont>
      <p:font typeface="方正舒体" panose="02010601030101010101" pitchFamily="2" charset="-122"/>
      <p:regular r:id="rId27"/>
    </p:embeddedFont>
    <p:embeddedFont>
      <p:font typeface="FandolFang R" panose="02010600030101010101" charset="-122"/>
      <p:regular r:id="rId28"/>
    </p:embeddedFont>
    <p:embeddedFont>
      <p:font typeface="演示斜黑体" panose="02010600030101010101" charset="-122"/>
      <p:regular r:id="rId29"/>
    </p:embeddedFont>
    <p:embeddedFont>
      <p:font typeface="楷体" panose="02010609060101010101" pitchFamily="49" charset="-122"/>
      <p:regular r:id="rId30"/>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75" d="100"/>
          <a:sy n="75" d="100"/>
        </p:scale>
        <p:origin x="1812" y="6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2010600030101010101" pitchFamily="50" charset="-122"/>
                <a:ea typeface="FandolFang R" panose="02010600030101010101"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2010600030101010101" pitchFamily="50" charset="-122"/>
                <a:ea typeface="FandolFang R" panose="02010600030101010101" pitchFamily="50" charset="-122"/>
              </a:defRPr>
            </a:lvl1pPr>
          </a:lstStyle>
          <a:p>
            <a:fld id="{2479F36D-0B77-424E-BC0C-4E9D3F5C6CAC}"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2010600030101010101" pitchFamily="50" charset="-122"/>
                <a:ea typeface="FandolFang R" panose="02010600030101010101"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2010600030101010101" pitchFamily="50" charset="-122"/>
                <a:ea typeface="FandolFang R" panose="02010600030101010101" pitchFamily="50" charset="-122"/>
              </a:defRPr>
            </a:lvl1pPr>
          </a:lstStyle>
          <a:p>
            <a:fld id="{A2530E04-6BA4-41DD-A367-ACA5E9932408}"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2010600030101010101" pitchFamily="50" charset="-122"/>
        <a:ea typeface="FandolFang R" panose="02010600030101010101" pitchFamily="50" charset="-122"/>
        <a:cs typeface="+mn-cs"/>
      </a:defRPr>
    </a:lvl1pPr>
    <a:lvl2pPr marL="457200" algn="l" defTabSz="914400" rtl="0" eaLnBrk="1" latinLnBrk="0" hangingPunct="1">
      <a:defRPr sz="1200" kern="1200">
        <a:solidFill>
          <a:schemeClr val="tx1"/>
        </a:solidFill>
        <a:latin typeface="FandolFang R" panose="02010600030101010101" pitchFamily="50" charset="-122"/>
        <a:ea typeface="FandolFang R" panose="02010600030101010101" pitchFamily="50" charset="-122"/>
        <a:cs typeface="+mn-cs"/>
      </a:defRPr>
    </a:lvl2pPr>
    <a:lvl3pPr marL="914400" algn="l" defTabSz="914400" rtl="0" eaLnBrk="1" latinLnBrk="0" hangingPunct="1">
      <a:defRPr sz="1200" kern="1200">
        <a:solidFill>
          <a:schemeClr val="tx1"/>
        </a:solidFill>
        <a:latin typeface="FandolFang R" panose="02010600030101010101" pitchFamily="50" charset="-122"/>
        <a:ea typeface="FandolFang R" panose="02010600030101010101" pitchFamily="50" charset="-122"/>
        <a:cs typeface="+mn-cs"/>
      </a:defRPr>
    </a:lvl3pPr>
    <a:lvl4pPr marL="1371600" algn="l" defTabSz="914400" rtl="0" eaLnBrk="1" latinLnBrk="0" hangingPunct="1">
      <a:defRPr sz="1200" kern="1200">
        <a:solidFill>
          <a:schemeClr val="tx1"/>
        </a:solidFill>
        <a:latin typeface="FandolFang R" panose="02010600030101010101" pitchFamily="50" charset="-122"/>
        <a:ea typeface="FandolFang R" panose="02010600030101010101" pitchFamily="50" charset="-122"/>
        <a:cs typeface="+mn-cs"/>
      </a:defRPr>
    </a:lvl4pPr>
    <a:lvl5pPr marL="1828800" algn="l" defTabSz="914400" rtl="0" eaLnBrk="1" latinLnBrk="0" hangingPunct="1">
      <a:defRPr sz="1200" kern="1200">
        <a:solidFill>
          <a:schemeClr val="tx1"/>
        </a:solidFill>
        <a:latin typeface="FandolFang R" panose="02010600030101010101" pitchFamily="50" charset="-122"/>
        <a:ea typeface="FandolFang R" panose="02010600030101010101" pitchFamily="50"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2530E04-6BA4-41DD-A367-ACA5E9932408}"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F493BB3-C72A-4A86-9111-856605EA887D}" type="slidenum">
              <a:rPr kumimoji="0" lang="zh-CN" altLang="en-US" sz="1200" b="0" i="0" u="none" strike="noStrike" kern="1200" cap="none" spc="0" normalizeH="0" baseline="0" noProof="0" smtClean="0">
                <a:ln>
                  <a:noFill/>
                </a:ln>
                <a:solidFill>
                  <a:prstClr val="black"/>
                </a:solidFill>
                <a:effectLst/>
                <a:uLnTx/>
                <a:uFillTx/>
                <a:cs typeface="+mn-cs"/>
              </a:rPr>
              <a:t>10</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F493BB3-C72A-4A86-9111-856605EA887D}" type="slidenum">
              <a:rPr kumimoji="0" lang="zh-CN" altLang="en-US" sz="1200" b="0" i="0" u="none" strike="noStrike" kern="1200" cap="none" spc="0" normalizeH="0" baseline="0" noProof="0" smtClean="0">
                <a:ln>
                  <a:noFill/>
                </a:ln>
                <a:solidFill>
                  <a:prstClr val="black"/>
                </a:solidFill>
                <a:effectLst/>
                <a:uLnTx/>
                <a:uFillTx/>
                <a:cs typeface="+mn-cs"/>
              </a:rPr>
              <a:t>11</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F493BB3-C72A-4A86-9111-856605EA887D}" type="slidenum">
              <a:rPr kumimoji="0" lang="zh-CN" altLang="en-US" sz="1200" b="0" i="0" u="none" strike="noStrike" kern="1200" cap="none" spc="0" normalizeH="0" baseline="0" noProof="0" smtClean="0">
                <a:ln>
                  <a:noFill/>
                </a:ln>
                <a:solidFill>
                  <a:prstClr val="black"/>
                </a:solidFill>
                <a:effectLst/>
                <a:uLnTx/>
                <a:uFillTx/>
                <a:cs typeface="+mn-cs"/>
              </a:rPr>
              <a:t>12</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F493BB3-C72A-4A86-9111-856605EA887D}" type="slidenum">
              <a:rPr kumimoji="0" lang="zh-CN" altLang="en-US" sz="1200" b="0" i="0" u="none" strike="noStrike" kern="1200" cap="none" spc="0" normalizeH="0" baseline="0" noProof="0" smtClean="0">
                <a:ln>
                  <a:noFill/>
                </a:ln>
                <a:solidFill>
                  <a:prstClr val="black"/>
                </a:solidFill>
                <a:effectLst/>
                <a:uLnTx/>
                <a:uFillTx/>
                <a:cs typeface="+mn-cs"/>
              </a:rPr>
              <a:t>13</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F493BB3-C72A-4A86-9111-856605EA887D}" type="slidenum">
              <a:rPr kumimoji="0" lang="zh-CN" altLang="en-US" sz="1200" b="0" i="0" u="none" strike="noStrike" kern="1200" cap="none" spc="0" normalizeH="0" baseline="0" noProof="0" smtClean="0">
                <a:ln>
                  <a:noFill/>
                </a:ln>
                <a:solidFill>
                  <a:prstClr val="black"/>
                </a:solidFill>
                <a:effectLst/>
                <a:uLnTx/>
                <a:uFillTx/>
                <a:cs typeface="+mn-cs"/>
              </a:rPr>
              <a:t>14</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F493BB3-C72A-4A86-9111-856605EA887D}" type="slidenum">
              <a:rPr kumimoji="0" lang="zh-CN" altLang="en-US" sz="1200" b="0" i="0" u="none" strike="noStrike" kern="1200" cap="none" spc="0" normalizeH="0" baseline="0" noProof="0" smtClean="0">
                <a:ln>
                  <a:noFill/>
                </a:ln>
                <a:solidFill>
                  <a:prstClr val="black"/>
                </a:solidFill>
                <a:effectLst/>
                <a:uLnTx/>
                <a:uFillTx/>
                <a:cs typeface="+mn-cs"/>
              </a:rPr>
              <a:t>15</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2530E04-6BA4-41DD-A367-ACA5E9932408}" type="slidenum">
              <a:rPr lang="zh-CN" altLang="en-US" smtClean="0"/>
              <a:t>16</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F493BB3-C72A-4A86-9111-856605EA887D}" type="slidenum">
              <a:rPr kumimoji="0" lang="zh-CN" altLang="en-US" sz="1200" b="0" i="0" u="none" strike="noStrike" kern="1200" cap="none" spc="0" normalizeH="0" baseline="0" noProof="0" smtClean="0">
                <a:ln>
                  <a:noFill/>
                </a:ln>
                <a:solidFill>
                  <a:prstClr val="black"/>
                </a:solidFill>
                <a:effectLst/>
                <a:uLnTx/>
                <a:uFillTx/>
                <a:cs typeface="+mn-cs"/>
              </a:rPr>
              <a:t>2</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F493BB3-C72A-4A86-9111-856605EA887D}" type="slidenum">
              <a:rPr kumimoji="0" lang="zh-CN" altLang="en-US" sz="1200" b="0" i="0" u="none" strike="noStrike" kern="1200" cap="none" spc="0" normalizeH="0" baseline="0" noProof="0" smtClean="0">
                <a:ln>
                  <a:noFill/>
                </a:ln>
                <a:solidFill>
                  <a:prstClr val="black"/>
                </a:solidFill>
                <a:effectLst/>
                <a:uLnTx/>
                <a:uFillTx/>
                <a:cs typeface="+mn-cs"/>
              </a:rPr>
              <a:t>3</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F493BB3-C72A-4A86-9111-856605EA887D}" type="slidenum">
              <a:rPr kumimoji="0" lang="zh-CN" altLang="en-US" sz="1200" b="0" i="0" u="none" strike="noStrike" kern="1200" cap="none" spc="0" normalizeH="0" baseline="0" noProof="0" smtClean="0">
                <a:ln>
                  <a:noFill/>
                </a:ln>
                <a:solidFill>
                  <a:prstClr val="black"/>
                </a:solidFill>
                <a:effectLst/>
                <a:uLnTx/>
                <a:uFillTx/>
                <a:cs typeface="+mn-cs"/>
              </a:rPr>
              <a:t>4</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F493BB3-C72A-4A86-9111-856605EA887D}" type="slidenum">
              <a:rPr kumimoji="0" lang="zh-CN" altLang="en-US" sz="1200" b="0" i="0" u="none" strike="noStrike" kern="1200" cap="none" spc="0" normalizeH="0" baseline="0" noProof="0" smtClean="0">
                <a:ln>
                  <a:noFill/>
                </a:ln>
                <a:solidFill>
                  <a:prstClr val="black"/>
                </a:solidFill>
                <a:effectLst/>
                <a:uLnTx/>
                <a:uFillTx/>
                <a:cs typeface="+mn-cs"/>
              </a:rPr>
              <a:t>5</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F493BB3-C72A-4A86-9111-856605EA887D}" type="slidenum">
              <a:rPr kumimoji="0" lang="zh-CN" altLang="en-US" sz="1200" b="0" i="0" u="none" strike="noStrike" kern="1200" cap="none" spc="0" normalizeH="0" baseline="0" noProof="0" smtClean="0">
                <a:ln>
                  <a:noFill/>
                </a:ln>
                <a:solidFill>
                  <a:prstClr val="black"/>
                </a:solidFill>
                <a:effectLst/>
                <a:uLnTx/>
                <a:uFillTx/>
                <a:cs typeface="+mn-cs"/>
              </a:rPr>
              <a:t>6</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F493BB3-C72A-4A86-9111-856605EA887D}" type="slidenum">
              <a:rPr kumimoji="0" lang="zh-CN" altLang="en-US" sz="1200" b="0" i="0" u="none" strike="noStrike" kern="1200" cap="none" spc="0" normalizeH="0" baseline="0" noProof="0" smtClean="0">
                <a:ln>
                  <a:noFill/>
                </a:ln>
                <a:solidFill>
                  <a:prstClr val="black"/>
                </a:solidFill>
                <a:effectLst/>
                <a:uLnTx/>
                <a:uFillTx/>
                <a:cs typeface="+mn-cs"/>
              </a:rPr>
              <a:t>7</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F493BB3-C72A-4A86-9111-856605EA887D}" type="slidenum">
              <a:rPr kumimoji="0" lang="zh-CN" altLang="en-US" sz="1200" b="0" i="0" u="none" strike="noStrike" kern="1200" cap="none" spc="0" normalizeH="0" baseline="0" noProof="0" smtClean="0">
                <a:ln>
                  <a:noFill/>
                </a:ln>
                <a:solidFill>
                  <a:prstClr val="black"/>
                </a:solidFill>
                <a:effectLst/>
                <a:uLnTx/>
                <a:uFillTx/>
                <a:cs typeface="+mn-cs"/>
              </a:rPr>
              <a:t>8</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F493BB3-C72A-4A86-9111-856605EA887D}" type="slidenum">
              <a:rPr kumimoji="0" lang="zh-CN" altLang="en-US" sz="1200" b="0" i="0" u="none" strike="noStrike" kern="1200" cap="none" spc="0" normalizeH="0" baseline="0" noProof="0" smtClean="0">
                <a:ln>
                  <a:noFill/>
                </a:ln>
                <a:solidFill>
                  <a:prstClr val="black"/>
                </a:solidFill>
                <a:effectLst/>
                <a:uLnTx/>
                <a:uFillTx/>
                <a:cs typeface="+mn-cs"/>
              </a:rPr>
              <a:t>9</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p:cNvSpPr/>
          <p:nvPr userDrawn="1"/>
        </p:nvSpPr>
        <p:spPr>
          <a:xfrm>
            <a:off x="-1" y="6589486"/>
            <a:ext cx="12192001" cy="26851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9" name="bookmark_76382"/>
          <p:cNvSpPr>
            <a:spLocks noChangeAspect="1"/>
          </p:cNvSpPr>
          <p:nvPr/>
        </p:nvSpPr>
        <p:spPr bwMode="auto">
          <a:xfrm>
            <a:off x="305216" y="259882"/>
            <a:ext cx="258326" cy="681343"/>
          </a:xfrm>
          <a:custGeom>
            <a:avLst/>
            <a:gdLst>
              <a:gd name="T0" fmla="*/ 455839 w 606244"/>
              <a:gd name="T1" fmla="*/ 455839 w 606244"/>
              <a:gd name="T2" fmla="*/ 600116 w 606244"/>
              <a:gd name="T3" fmla="*/ 600116 w 606244"/>
              <a:gd name="T4" fmla="*/ 600116 w 606244"/>
              <a:gd name="T5" fmla="*/ 600116 w 606244"/>
              <a:gd name="T6" fmla="*/ 600116 w 606244"/>
              <a:gd name="T7" fmla="*/ 600116 w 606244"/>
              <a:gd name="T8" fmla="*/ 600116 w 606244"/>
              <a:gd name="T9" fmla="*/ 600116 w 606244"/>
              <a:gd name="T10" fmla="*/ 600116 w 606244"/>
              <a:gd name="T11" fmla="*/ 600116 w 606244"/>
              <a:gd name="T12" fmla="*/ 600116 w 606244"/>
              <a:gd name="T13" fmla="*/ 600116 w 606244"/>
              <a:gd name="T14" fmla="*/ 600116 w 606244"/>
              <a:gd name="T15" fmla="*/ 600116 w 606244"/>
              <a:gd name="T16" fmla="*/ 600116 w 606244"/>
              <a:gd name="T17" fmla="*/ 600116 w 606244"/>
              <a:gd name="T18" fmla="*/ 600116 w 606244"/>
              <a:gd name="T19" fmla="*/ 600116 w 606244"/>
              <a:gd name="T20" fmla="*/ 600116 w 606244"/>
              <a:gd name="T21" fmla="*/ 600116 w 606244"/>
              <a:gd name="T22" fmla="*/ 600116 w 606244"/>
              <a:gd name="T23" fmla="*/ 600116 w 606244"/>
              <a:gd name="T24" fmla="*/ 455839 w 606244"/>
              <a:gd name="T25" fmla="*/ 455839 w 606244"/>
              <a:gd name="T26" fmla="*/ 600116 w 606244"/>
              <a:gd name="T27" fmla="*/ 600116 w 606244"/>
              <a:gd name="T28" fmla="*/ 600116 w 606244"/>
              <a:gd name="T29" fmla="*/ 600116 w 606244"/>
              <a:gd name="T30" fmla="*/ 600116 w 606244"/>
              <a:gd name="T31" fmla="*/ 600116 w 606244"/>
              <a:gd name="T32" fmla="*/ 600116 w 606244"/>
              <a:gd name="T33" fmla="*/ 600116 w 606244"/>
              <a:gd name="T34" fmla="*/ 600116 w 606244"/>
              <a:gd name="T35" fmla="*/ 600116 w 606244"/>
              <a:gd name="T36" fmla="*/ 600116 w 606244"/>
              <a:gd name="T37" fmla="*/ 600116 w 606244"/>
              <a:gd name="T38" fmla="*/ 600116 w 606244"/>
              <a:gd name="T39" fmla="*/ 600116 w 606244"/>
              <a:gd name="T40" fmla="*/ 455839 w 606244"/>
              <a:gd name="T41" fmla="*/ 455839 w 606244"/>
              <a:gd name="T42" fmla="*/ 600116 w 606244"/>
              <a:gd name="T43" fmla="*/ 600116 w 606244"/>
              <a:gd name="T44" fmla="*/ 600116 w 606244"/>
              <a:gd name="T45" fmla="*/ 600116 w 606244"/>
              <a:gd name="T46" fmla="*/ 600116 w 606244"/>
              <a:gd name="T47" fmla="*/ 600116 w 606244"/>
              <a:gd name="T48" fmla="*/ 600116 w 606244"/>
              <a:gd name="T49" fmla="*/ 600116 w 606244"/>
              <a:gd name="T50" fmla="*/ 600116 w 606244"/>
              <a:gd name="T51" fmla="*/ 600116 w 606244"/>
              <a:gd name="T52" fmla="*/ 600116 w 606244"/>
              <a:gd name="T53" fmla="*/ 600116 w 606244"/>
              <a:gd name="T54" fmla="*/ 600116 w 606244"/>
              <a:gd name="T55" fmla="*/ 600116 w 606244"/>
              <a:gd name="T56" fmla="*/ 600116 w 606244"/>
              <a:gd name="T57" fmla="*/ 600116 w 606244"/>
              <a:gd name="T58" fmla="*/ 600116 w 606244"/>
              <a:gd name="T59" fmla="*/ 600116 w 606244"/>
              <a:gd name="T60" fmla="*/ 600116 w 606244"/>
              <a:gd name="T61" fmla="*/ 600116 w 606244"/>
              <a:gd name="T62" fmla="*/ 600116 w 606244"/>
              <a:gd name="T63" fmla="*/ 600116 w 60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7" h="3875">
                <a:moveTo>
                  <a:pt x="67" y="0"/>
                </a:moveTo>
                <a:cubicBezTo>
                  <a:pt x="30" y="0"/>
                  <a:pt x="0" y="30"/>
                  <a:pt x="0" y="67"/>
                </a:cubicBezTo>
                <a:lnTo>
                  <a:pt x="0" y="3800"/>
                </a:lnTo>
                <a:cubicBezTo>
                  <a:pt x="0" y="3837"/>
                  <a:pt x="30" y="3867"/>
                  <a:pt x="67" y="3867"/>
                </a:cubicBezTo>
                <a:cubicBezTo>
                  <a:pt x="86" y="3867"/>
                  <a:pt x="105" y="3858"/>
                  <a:pt x="118" y="3843"/>
                </a:cubicBezTo>
                <a:lnTo>
                  <a:pt x="733" y="3104"/>
                </a:lnTo>
                <a:lnTo>
                  <a:pt x="1349" y="3843"/>
                </a:lnTo>
                <a:cubicBezTo>
                  <a:pt x="1372" y="3871"/>
                  <a:pt x="1414" y="3875"/>
                  <a:pt x="1443" y="3851"/>
                </a:cubicBezTo>
                <a:cubicBezTo>
                  <a:pt x="1458" y="3839"/>
                  <a:pt x="1467" y="3820"/>
                  <a:pt x="1467" y="3800"/>
                </a:cubicBezTo>
                <a:lnTo>
                  <a:pt x="1467" y="67"/>
                </a:lnTo>
                <a:cubicBezTo>
                  <a:pt x="1467" y="30"/>
                  <a:pt x="1437" y="0"/>
                  <a:pt x="1400" y="0"/>
                </a:cubicBezTo>
                <a:lnTo>
                  <a:pt x="67" y="0"/>
                </a:lnTo>
                <a:close/>
                <a:moveTo>
                  <a:pt x="133" y="133"/>
                </a:moveTo>
                <a:lnTo>
                  <a:pt x="1333" y="133"/>
                </a:lnTo>
                <a:lnTo>
                  <a:pt x="1333" y="3616"/>
                </a:lnTo>
                <a:lnTo>
                  <a:pt x="785" y="2957"/>
                </a:lnTo>
                <a:cubicBezTo>
                  <a:pt x="761" y="2929"/>
                  <a:pt x="719" y="2925"/>
                  <a:pt x="691" y="2949"/>
                </a:cubicBezTo>
                <a:cubicBezTo>
                  <a:pt x="688" y="2951"/>
                  <a:pt x="685" y="2954"/>
                  <a:pt x="682" y="2957"/>
                </a:cubicBezTo>
                <a:lnTo>
                  <a:pt x="133" y="3616"/>
                </a:lnTo>
                <a:lnTo>
                  <a:pt x="133" y="133"/>
                </a:lnTo>
                <a:close/>
                <a:moveTo>
                  <a:pt x="267" y="233"/>
                </a:moveTo>
                <a:cubicBezTo>
                  <a:pt x="248" y="233"/>
                  <a:pt x="233" y="248"/>
                  <a:pt x="233" y="267"/>
                </a:cubicBezTo>
                <a:lnTo>
                  <a:pt x="233" y="1133"/>
                </a:lnTo>
                <a:cubicBezTo>
                  <a:pt x="233" y="1152"/>
                  <a:pt x="248" y="1167"/>
                  <a:pt x="266" y="1167"/>
                </a:cubicBezTo>
                <a:cubicBezTo>
                  <a:pt x="285" y="1167"/>
                  <a:pt x="300" y="1153"/>
                  <a:pt x="300" y="1134"/>
                </a:cubicBezTo>
                <a:lnTo>
                  <a:pt x="300" y="1133"/>
                </a:lnTo>
                <a:lnTo>
                  <a:pt x="300" y="300"/>
                </a:lnTo>
                <a:lnTo>
                  <a:pt x="733" y="300"/>
                </a:lnTo>
                <a:cubicBezTo>
                  <a:pt x="752" y="300"/>
                  <a:pt x="767" y="286"/>
                  <a:pt x="767" y="267"/>
                </a:cubicBezTo>
                <a:cubicBezTo>
                  <a:pt x="767" y="249"/>
                  <a:pt x="753" y="234"/>
                  <a:pt x="734" y="233"/>
                </a:cubicBezTo>
                <a:lnTo>
                  <a:pt x="733" y="233"/>
                </a:lnTo>
                <a:lnTo>
                  <a:pt x="267" y="233"/>
                </a:lnTo>
                <a:close/>
              </a:path>
            </a:pathLst>
          </a:custGeom>
          <a:solidFill>
            <a:srgbClr val="0070C0"/>
          </a:solidFill>
          <a:ln>
            <a:noFill/>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t="357" b="24699"/>
          <a:stretch>
            <a:fillRect/>
          </a:stretch>
        </p:blipFill>
        <p:spPr>
          <a:xfrm>
            <a:off x="0" y="0"/>
            <a:ext cx="12192000" cy="6858000"/>
          </a:xfrm>
          <a:prstGeom prst="rect">
            <a:avLst/>
          </a:prstGeom>
        </p:spPr>
      </p:pic>
      <p:sp>
        <p:nvSpPr>
          <p:cNvPr id="6" name="矩形 5"/>
          <p:cNvSpPr/>
          <p:nvPr/>
        </p:nvSpPr>
        <p:spPr>
          <a:xfrm>
            <a:off x="4387026" y="0"/>
            <a:ext cx="7804974" cy="6858000"/>
          </a:xfrm>
          <a:prstGeom prst="rect">
            <a:avLst/>
          </a:prstGeom>
          <a:gradFill>
            <a:gsLst>
              <a:gs pos="0">
                <a:srgbClr val="0070C0">
                  <a:alpha val="0"/>
                </a:srgbClr>
              </a:gs>
              <a:gs pos="100000">
                <a:srgbClr val="0070C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B0500000000000000" pitchFamily="34" charset="-122"/>
              <a:sym typeface="Arial" panose="020B0604020202020204" pitchFamily="34" charset="0"/>
            </a:endParaRPr>
          </a:p>
        </p:txBody>
      </p:sp>
      <p:grpSp>
        <p:nvGrpSpPr>
          <p:cNvPr id="7" name="组合 6"/>
          <p:cNvGrpSpPr/>
          <p:nvPr/>
        </p:nvGrpSpPr>
        <p:grpSpPr>
          <a:xfrm>
            <a:off x="6805388" y="4812508"/>
            <a:ext cx="3924905" cy="318924"/>
            <a:chOff x="445479" y="4315402"/>
            <a:chExt cx="4198082" cy="468734"/>
          </a:xfrm>
        </p:grpSpPr>
        <p:sp>
          <p:nvSpPr>
            <p:cNvPr id="8" name="矩形 259"/>
            <p:cNvSpPr>
              <a:spLocks noChangeArrowheads="1"/>
            </p:cNvSpPr>
            <p:nvPr/>
          </p:nvSpPr>
          <p:spPr bwMode="auto">
            <a:xfrm>
              <a:off x="445479" y="4317855"/>
              <a:ext cx="2114790" cy="465708"/>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algn="ctr" defTabSz="457200">
                <a:spcBef>
                  <a:spcPts val="0"/>
                </a:spcBef>
                <a:buNone/>
                <a:defRPr/>
              </a:pPr>
              <a:r>
                <a:rPr lang="zh-CN" altLang="en-US" sz="1600" kern="0" smtClean="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主讲人：</a:t>
              </a:r>
              <a:r>
                <a:rPr lang="en-US" altLang="zh-CN" sz="1600" kern="0" smtClean="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PPT818</a:t>
              </a:r>
              <a:endParaRPr lang="en-US" altLang="zh-CN" sz="1600" kern="0" dirty="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endParaRPr>
            </a:p>
          </p:txBody>
        </p:sp>
        <p:sp>
          <p:nvSpPr>
            <p:cNvPr id="9" name="矩形 259"/>
            <p:cNvSpPr>
              <a:spLocks noChangeArrowheads="1"/>
            </p:cNvSpPr>
            <p:nvPr/>
          </p:nvSpPr>
          <p:spPr bwMode="auto">
            <a:xfrm>
              <a:off x="2784412" y="4315402"/>
              <a:ext cx="1859149" cy="468734"/>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600" b="0" i="0" u="none" strike="noStrike" kern="0" cap="none" spc="0" normalizeH="0" baseline="0" noProof="0" dirty="0">
                  <a:ln>
                    <a:noFill/>
                  </a:ln>
                  <a:solidFill>
                    <a:schemeClr val="bg1"/>
                  </a:solidFill>
                  <a:effectLst/>
                  <a:uLnTx/>
                  <a:uFillTx/>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时间</a:t>
              </a:r>
              <a:r>
                <a:rPr kumimoji="0" lang="en-US" altLang="zh-CN" sz="1600" b="0" i="0" u="none" strike="noStrike" kern="0" cap="none" spc="0" normalizeH="0" baseline="0" noProof="0" dirty="0">
                  <a:ln>
                    <a:noFill/>
                  </a:ln>
                  <a:solidFill>
                    <a:schemeClr val="bg1"/>
                  </a:solidFill>
                  <a:effectLst/>
                  <a:uLnTx/>
                  <a:uFillTx/>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 xxx</a:t>
              </a:r>
            </a:p>
          </p:txBody>
        </p:sp>
      </p:grpSp>
      <p:grpSp>
        <p:nvGrpSpPr>
          <p:cNvPr id="10" name="组合 9"/>
          <p:cNvGrpSpPr/>
          <p:nvPr/>
        </p:nvGrpSpPr>
        <p:grpSpPr>
          <a:xfrm>
            <a:off x="4124208" y="1787624"/>
            <a:ext cx="6767305" cy="2137365"/>
            <a:chOff x="4584951" y="2262401"/>
            <a:chExt cx="6767305" cy="2137365"/>
          </a:xfrm>
        </p:grpSpPr>
        <p:sp>
          <p:nvSpPr>
            <p:cNvPr id="11" name="矩形 259"/>
            <p:cNvSpPr>
              <a:spLocks noChangeArrowheads="1"/>
            </p:cNvSpPr>
            <p:nvPr/>
          </p:nvSpPr>
          <p:spPr bwMode="auto">
            <a:xfrm>
              <a:off x="4584951" y="2262401"/>
              <a:ext cx="6767305"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dist" defTabSz="457200">
                <a:buFont typeface="Arial" panose="020B0604020202020204" pitchFamily="34" charset="0"/>
                <a:buNone/>
              </a:pPr>
              <a:r>
                <a:rPr lang="zh-CN" altLang="en-US" sz="8000" dirty="0">
                  <a:solidFill>
                    <a:schemeClr val="bg1"/>
                  </a:solidFill>
                  <a:effectLst>
                    <a:outerShdw blurRad="38100" dist="38100" dir="2700000" algn="tl">
                      <a:srgbClr val="000000">
                        <a:alpha val="43137"/>
                      </a:srgbClr>
                    </a:outerShdw>
                  </a:effectLst>
                  <a:latin typeface="演示斜黑体" panose="02010600030101010101" pitchFamily="50" charset="-122"/>
                  <a:ea typeface="演示斜黑体" panose="02010600030101010101" pitchFamily="50" charset="-122"/>
                  <a:cs typeface="Arial" panose="020B0604020202020204" pitchFamily="34" charset="0"/>
                  <a:sym typeface="Arial" panose="020B0604020202020204" pitchFamily="34" charset="0"/>
                </a:rPr>
                <a:t>圆明园的毁灭</a:t>
              </a:r>
              <a:endParaRPr lang="en-US" altLang="zh-CN" sz="8000" dirty="0">
                <a:solidFill>
                  <a:schemeClr val="bg1"/>
                </a:solidFill>
                <a:effectLst>
                  <a:outerShdw blurRad="38100" dist="38100" dir="2700000" algn="tl">
                    <a:srgbClr val="000000">
                      <a:alpha val="43137"/>
                    </a:srgbClr>
                  </a:outerShdw>
                </a:effectLst>
                <a:latin typeface="演示斜黑体" panose="02010600030101010101" pitchFamily="50" charset="-122"/>
                <a:ea typeface="演示斜黑体" panose="02010600030101010101" pitchFamily="50" charset="-122"/>
                <a:cs typeface="Arial" panose="020B0604020202020204" pitchFamily="34" charset="0"/>
                <a:sym typeface="Arial" panose="020B0604020202020204" pitchFamily="34" charset="0"/>
              </a:endParaRPr>
            </a:p>
          </p:txBody>
        </p:sp>
        <p:sp>
          <p:nvSpPr>
            <p:cNvPr id="12" name="矩形 11"/>
            <p:cNvSpPr/>
            <p:nvPr/>
          </p:nvSpPr>
          <p:spPr>
            <a:xfrm>
              <a:off x="7527170" y="3938101"/>
              <a:ext cx="3825086" cy="461665"/>
            </a:xfrm>
            <a:prstGeom prst="rect">
              <a:avLst/>
            </a:prstGeom>
          </p:spPr>
          <p:txBody>
            <a:bodyPr wrap="none">
              <a:spAutoFit/>
            </a:bodyPr>
            <a:lstStyle/>
            <a:p>
              <a:pPr lvl="0" algn="r" defTabSz="457200"/>
              <a:r>
                <a:rPr lang="zh-CN" altLang="en-US" sz="2400" dirty="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语文 五年级 上册 配人教版</a:t>
              </a:r>
            </a:p>
          </p:txBody>
        </p:sp>
        <p:cxnSp>
          <p:nvCxnSpPr>
            <p:cNvPr id="13" name="直接连接符 12"/>
            <p:cNvCxnSpPr/>
            <p:nvPr/>
          </p:nvCxnSpPr>
          <p:spPr>
            <a:xfrm>
              <a:off x="5878586" y="3815288"/>
              <a:ext cx="5473670" cy="0"/>
            </a:xfrm>
            <a:prstGeom prst="line">
              <a:avLst/>
            </a:prstGeom>
            <a:ln w="25400" cap="rnd">
              <a:gradFill flip="none" rotWithShape="1">
                <a:gsLst>
                  <a:gs pos="0">
                    <a:schemeClr val="bg1">
                      <a:alpha val="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strVal val="#ppt_x"/>
                                          </p:val>
                                        </p:tav>
                                        <p:tav tm="100000">
                                          <p:val>
                                            <p:strVal val="#ppt_x"/>
                                          </p:val>
                                        </p:tav>
                                      </p:tavLst>
                                    </p:anim>
                                    <p:anim calcmode="lin" valueType="num">
                                      <p:cBhvr>
                                        <p:cTn id="15"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74489" y="260749"/>
            <a:ext cx="16209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句段感知</a:t>
            </a:r>
          </a:p>
        </p:txBody>
      </p:sp>
      <p:sp>
        <p:nvSpPr>
          <p:cNvPr id="3" name="文本框 12"/>
          <p:cNvSpPr txBox="1"/>
          <p:nvPr/>
        </p:nvSpPr>
        <p:spPr>
          <a:xfrm>
            <a:off x="525055" y="1593305"/>
            <a:ext cx="6893996" cy="3970318"/>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marR="0" lvl="0" indent="0" algn="l" defTabSz="4572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1860</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年</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10</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月</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6</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日，英法联军侵入北京，闯进圆明园。他们把园里凡是能拿走的东西，统统掠走；拿不动的，就用大车或牲口搬运；实在运不走的，就任意破坏、毁掉。为了销毁罪证，</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10</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月</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18</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日和</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19</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日，三千多名侵略者奉命在园里放火。大火连烧三天，烟云笼罩了整个北京城。我国这一园林艺术的瑰宝、建筑艺术的精华，就这样化成了一片灰烬。 </a:t>
            </a:r>
          </a:p>
        </p:txBody>
      </p:sp>
      <p:cxnSp>
        <p:nvCxnSpPr>
          <p:cNvPr id="4" name="直接连接符 3"/>
          <p:cNvCxnSpPr/>
          <p:nvPr/>
        </p:nvCxnSpPr>
        <p:spPr>
          <a:xfrm>
            <a:off x="2993274" y="2716352"/>
            <a:ext cx="76507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5735693" y="2679417"/>
            <a:ext cx="611399" cy="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文本框 12"/>
          <p:cNvSpPr txBox="1"/>
          <p:nvPr/>
        </p:nvSpPr>
        <p:spPr>
          <a:xfrm>
            <a:off x="7525289" y="1468777"/>
            <a:ext cx="3753762" cy="702706"/>
          </a:xfrm>
          <a:prstGeom prst="snip2DiagRect">
            <a:avLst/>
          </a:prstGeom>
          <a:noFill/>
          <a:ln w="38100">
            <a:solidFill>
              <a:schemeClr val="accent1">
                <a:lumMod val="75000"/>
              </a:schemeClr>
            </a:solidFill>
          </a:ln>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00206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写出英法联军的贪婪无耻。</a:t>
            </a:r>
            <a:endParaRPr kumimoji="0" lang="zh-CN" altLang="en-US"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endParaRPr>
          </a:p>
        </p:txBody>
      </p:sp>
      <p:sp>
        <p:nvSpPr>
          <p:cNvPr id="8" name="文本框 12"/>
          <p:cNvSpPr txBox="1"/>
          <p:nvPr/>
        </p:nvSpPr>
        <p:spPr>
          <a:xfrm>
            <a:off x="7525289" y="2201059"/>
            <a:ext cx="3753762" cy="2158164"/>
          </a:xfrm>
          <a:prstGeom prst="snip2DiagRect">
            <a:avLst/>
          </a:prstGeom>
          <a:noFill/>
          <a:ln w="38100">
            <a:solidFill>
              <a:schemeClr val="accent2">
                <a:lumMod val="75000"/>
              </a:schemeClr>
            </a:solidFill>
          </a:ln>
        </p:spPr>
        <p:txBody>
          <a:bodyPr wrap="square" rtlCol="0" anchor="t">
            <a:spAutoFit/>
          </a:bodyPr>
          <a:lstStyle/>
          <a:p>
            <a:pPr marL="0" marR="0" lvl="0" indent="0" algn="l" defTabSz="914400" rtl="0" eaLnBrk="1" fontAlgn="auto" latinLnBrk="0" hangingPunct="1">
              <a:lnSpc>
                <a:spcPts val="34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00206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写出英法联军残暴野蛮的强盗嘴脸。激起人们对英法联军的罪恶行径的无比憎恨。</a:t>
            </a:r>
            <a:endParaRPr kumimoji="0" lang="zh-CN" altLang="en-US"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endParaRPr>
          </a:p>
        </p:txBody>
      </p:sp>
      <p:cxnSp>
        <p:nvCxnSpPr>
          <p:cNvPr id="9" name="直接连接符 8"/>
          <p:cNvCxnSpPr/>
          <p:nvPr/>
        </p:nvCxnSpPr>
        <p:spPr>
          <a:xfrm>
            <a:off x="6446963" y="2685356"/>
            <a:ext cx="765072"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465578" y="3783152"/>
            <a:ext cx="765072"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2355251" y="3783152"/>
            <a:ext cx="765072"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7525289" y="4412004"/>
            <a:ext cx="3753762" cy="67159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 </a:t>
            </a:r>
            <a:r>
              <a:rPr kumimoji="0" lang="zh-CN" altLang="en-US" sz="28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毁灭经过。首尾呼应，</a:t>
            </a:r>
            <a:endParaRPr kumimoji="0" lang="zh-CN" altLang="en-US" sz="2800" b="1"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cs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74489" y="260749"/>
            <a:ext cx="16209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句段感知</a:t>
            </a:r>
          </a:p>
        </p:txBody>
      </p:sp>
      <p:sp>
        <p:nvSpPr>
          <p:cNvPr id="13" name="文本框 7"/>
          <p:cNvSpPr txBox="1"/>
          <p:nvPr/>
        </p:nvSpPr>
        <p:spPr>
          <a:xfrm>
            <a:off x="431502" y="1347197"/>
            <a:ext cx="9732936" cy="671594"/>
          </a:xfrm>
          <a:prstGeom prst="rect">
            <a:avLst/>
          </a:prstGeom>
          <a:solidFill>
            <a:schemeClr val="accent1">
              <a:lumMod val="20000"/>
              <a:lumOff val="80000"/>
            </a:schemeClr>
          </a:solidFill>
          <a:ln w="9525">
            <a:noFill/>
          </a:ln>
        </p:spPr>
        <p:txBody>
          <a:bodyPr wrap="square" anchor="t">
            <a:spAutoFit/>
          </a:body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毁灭之前的圆明园是怎样的？作者是从哪些方面来介绍的？</a:t>
            </a:r>
          </a:p>
        </p:txBody>
      </p:sp>
      <p:sp>
        <p:nvSpPr>
          <p:cNvPr id="14" name="文本框 12"/>
          <p:cNvSpPr txBox="1"/>
          <p:nvPr/>
        </p:nvSpPr>
        <p:spPr>
          <a:xfrm>
            <a:off x="921565" y="2373799"/>
            <a:ext cx="8474343" cy="1259407"/>
          </a:xfrm>
          <a:prstGeom prst="snip2DiagRect">
            <a:avLst/>
          </a:prstGeom>
          <a:noFill/>
          <a:ln w="38100">
            <a:solidFill>
              <a:schemeClr val="accent6">
                <a:lumMod val="75000"/>
              </a:schemeClr>
            </a:solidFill>
          </a:ln>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举世闻名的皇家园林，是园林艺术的瑰宝、建筑艺术的精华，是当时世界上最大的博物馆、艺术馆。</a:t>
            </a:r>
          </a:p>
        </p:txBody>
      </p:sp>
      <p:sp>
        <p:nvSpPr>
          <p:cNvPr id="15" name="流程图: 延期 14"/>
          <p:cNvSpPr/>
          <p:nvPr/>
        </p:nvSpPr>
        <p:spPr>
          <a:xfrm rot="10800000">
            <a:off x="1707232" y="3889539"/>
            <a:ext cx="522288" cy="480543"/>
          </a:xfrm>
          <a:prstGeom prst="flowChartDelay">
            <a:avLst/>
          </a:prstGeom>
          <a:solidFill>
            <a:srgbClr val="9CD45E"/>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6" name="文本框 7"/>
          <p:cNvSpPr txBox="1">
            <a:spLocks noChangeArrowheads="1"/>
          </p:cNvSpPr>
          <p:nvPr/>
        </p:nvSpPr>
        <p:spPr bwMode="auto">
          <a:xfrm>
            <a:off x="1951708" y="3913351"/>
            <a:ext cx="2008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1</a:t>
            </a:r>
            <a:endParaRPr kumimoji="0" lang="zh-CN" altLang="en-US" sz="24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7" name="流程图: 延期 16"/>
          <p:cNvSpPr/>
          <p:nvPr/>
        </p:nvSpPr>
        <p:spPr>
          <a:xfrm rot="10800000">
            <a:off x="1713582" y="4487563"/>
            <a:ext cx="523436" cy="480543"/>
          </a:xfrm>
          <a:prstGeom prst="flowChartDelay">
            <a:avLst/>
          </a:prstGeom>
          <a:solidFill>
            <a:srgbClr val="9CD45E"/>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8" name="文本框 13"/>
          <p:cNvSpPr txBox="1">
            <a:spLocks noChangeArrowheads="1"/>
          </p:cNvSpPr>
          <p:nvPr/>
        </p:nvSpPr>
        <p:spPr bwMode="auto">
          <a:xfrm>
            <a:off x="1937421" y="4528838"/>
            <a:ext cx="1997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2</a:t>
            </a:r>
            <a:endParaRPr kumimoji="0" lang="zh-CN" altLang="en-US" sz="24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9" name="文本框 16"/>
          <p:cNvSpPr txBox="1">
            <a:spLocks noChangeArrowheads="1"/>
          </p:cNvSpPr>
          <p:nvPr/>
        </p:nvSpPr>
        <p:spPr bwMode="auto">
          <a:xfrm>
            <a:off x="2372032" y="4533148"/>
            <a:ext cx="47700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风格各异的建筑</a:t>
            </a:r>
          </a:p>
        </p:txBody>
      </p:sp>
      <p:sp>
        <p:nvSpPr>
          <p:cNvPr id="20" name="流程图: 延期 19"/>
          <p:cNvSpPr/>
          <p:nvPr/>
        </p:nvSpPr>
        <p:spPr>
          <a:xfrm rot="10800000">
            <a:off x="1757238" y="5136047"/>
            <a:ext cx="522288" cy="480543"/>
          </a:xfrm>
          <a:prstGeom prst="flowChartDelay">
            <a:avLst/>
          </a:prstGeom>
          <a:solidFill>
            <a:srgbClr val="9CD45E"/>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21" name="文本框 7"/>
          <p:cNvSpPr txBox="1">
            <a:spLocks noChangeArrowheads="1"/>
          </p:cNvSpPr>
          <p:nvPr/>
        </p:nvSpPr>
        <p:spPr bwMode="auto">
          <a:xfrm>
            <a:off x="2001714" y="5159859"/>
            <a:ext cx="2008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3</a:t>
            </a:r>
            <a:endParaRPr kumimoji="0" lang="zh-CN" altLang="en-US" sz="24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22" name="文本框 15"/>
          <p:cNvSpPr txBox="1">
            <a:spLocks noChangeArrowheads="1"/>
          </p:cNvSpPr>
          <p:nvPr/>
        </p:nvSpPr>
        <p:spPr bwMode="auto">
          <a:xfrm>
            <a:off x="2207458" y="5187452"/>
            <a:ext cx="37375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收藏文物的珍贵</a:t>
            </a:r>
          </a:p>
        </p:txBody>
      </p:sp>
      <p:sp>
        <p:nvSpPr>
          <p:cNvPr id="23" name="文本框 16"/>
          <p:cNvSpPr txBox="1">
            <a:spLocks noChangeArrowheads="1"/>
          </p:cNvSpPr>
          <p:nvPr/>
        </p:nvSpPr>
        <p:spPr bwMode="auto">
          <a:xfrm>
            <a:off x="2383042" y="3911995"/>
            <a:ext cx="40376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众星拱月的布局</a:t>
            </a:r>
          </a:p>
        </p:txBody>
      </p:sp>
      <p:pic>
        <p:nvPicPr>
          <p:cNvPr id="24" name="图片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5817" y="2963093"/>
            <a:ext cx="3028950" cy="4010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500"/>
                                        <p:tgtEl>
                                          <p:spTgt spid="1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left)">
                                      <p:cBhvr>
                                        <p:cTn id="4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p:bldP spid="17" grpId="0" animBg="1"/>
      <p:bldP spid="18" grpId="0"/>
      <p:bldP spid="19" grpId="0"/>
      <p:bldP spid="20" grpId="0" animBg="1"/>
      <p:bldP spid="21" grpId="0"/>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74489" y="260749"/>
            <a:ext cx="16209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句段感知</a:t>
            </a:r>
          </a:p>
        </p:txBody>
      </p:sp>
      <p:sp>
        <p:nvSpPr>
          <p:cNvPr id="3" name="矩形 2"/>
          <p:cNvSpPr/>
          <p:nvPr/>
        </p:nvSpPr>
        <p:spPr>
          <a:xfrm>
            <a:off x="1035174" y="3704878"/>
            <a:ext cx="8313744" cy="671594"/>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marR="0" lvl="0" indent="0" algn="l" defTabSz="4572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8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圆明园的辉煌                   英法联军的罪恶行径</a:t>
            </a:r>
            <a:endParaRPr kumimoji="0" lang="en-US" altLang="zh-CN" sz="28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endParaRPr>
          </a:p>
        </p:txBody>
      </p:sp>
      <p:sp>
        <p:nvSpPr>
          <p:cNvPr id="4" name="矩形: 圆角 3"/>
          <p:cNvSpPr/>
          <p:nvPr/>
        </p:nvSpPr>
        <p:spPr>
          <a:xfrm>
            <a:off x="817335" y="1902369"/>
            <a:ext cx="6195771" cy="853624"/>
          </a:xfrm>
          <a:prstGeom prst="roundRect">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anchor="ctr"/>
          <a:lstStyle/>
          <a:p>
            <a:pPr marL="0" marR="0" lvl="0" indent="0" algn="l" defTabSz="4572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作者为什么写昔日圆明园的辉煌？</a:t>
            </a:r>
          </a:p>
        </p:txBody>
      </p:sp>
      <p:sp>
        <p:nvSpPr>
          <p:cNvPr id="6" name="右箭头 10"/>
          <p:cNvSpPr/>
          <p:nvPr/>
        </p:nvSpPr>
        <p:spPr>
          <a:xfrm>
            <a:off x="3522035" y="3926288"/>
            <a:ext cx="1459667" cy="3188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7" name="TextBox 11"/>
          <p:cNvSpPr txBox="1"/>
          <p:nvPr/>
        </p:nvSpPr>
        <p:spPr>
          <a:xfrm>
            <a:off x="3665472" y="3329429"/>
            <a:ext cx="123745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反衬</a:t>
            </a:r>
          </a:p>
        </p:txBody>
      </p:sp>
      <p:sp>
        <p:nvSpPr>
          <p:cNvPr id="8" name="TextBox 12"/>
          <p:cNvSpPr txBox="1"/>
          <p:nvPr/>
        </p:nvSpPr>
        <p:spPr>
          <a:xfrm>
            <a:off x="1035174" y="4665112"/>
            <a:ext cx="729189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002060"/>
                </a:solidFill>
                <a:effectLst/>
                <a:uLnTx/>
                <a:uFillTx/>
                <a:latin typeface="Arial" panose="020B0604020202020204" pitchFamily="34" charset="0"/>
                <a:ea typeface="思源黑体 CN Regular" panose="020B0500000000000000" pitchFamily="34" charset="-122"/>
                <a:sym typeface="Arial" panose="020B0604020202020204" pitchFamily="34" charset="0"/>
              </a:rPr>
              <a:t>激起读者的痛心与仇恨，警示人们勿忘国耻。</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5817" y="2963093"/>
            <a:ext cx="3028950" cy="4010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6" grpId="0" animBg="1"/>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74489" y="260749"/>
            <a:ext cx="16209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句段感知</a:t>
            </a:r>
          </a:p>
        </p:txBody>
      </p:sp>
      <p:sp>
        <p:nvSpPr>
          <p:cNvPr id="3" name="圆角矩形 37"/>
          <p:cNvSpPr/>
          <p:nvPr/>
        </p:nvSpPr>
        <p:spPr>
          <a:xfrm>
            <a:off x="1929302" y="3135181"/>
            <a:ext cx="8333395" cy="2846154"/>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4" name="矩形 3"/>
          <p:cNvSpPr/>
          <p:nvPr/>
        </p:nvSpPr>
        <p:spPr>
          <a:xfrm>
            <a:off x="2150380" y="3335788"/>
            <a:ext cx="7815884" cy="2400657"/>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课文描述了圆明园昔日的辉煌和惨遭侵略者肆意践踏而毁灭的经过，表达了作者对祖国灿烂文化的无限热爱，对侵略者野蛮行径的无比仇恨，警示人们勿忘国耻，增强振兴中华的责任感和使命感。</a:t>
            </a:r>
          </a:p>
        </p:txBody>
      </p:sp>
      <p:pic>
        <p:nvPicPr>
          <p:cNvPr id="6" name="Picture 2" descr="http://www.juimg.com/tuku/yulantu/140111/328662-14011111040283-lp.jpg"/>
          <p:cNvPicPr>
            <a:picLocks noChangeAspect="1" noChangeArrowheads="1"/>
          </p:cNvPicPr>
          <p:nvPr/>
        </p:nvPicPr>
        <p:blipFill rotWithShape="1">
          <a:blip r:embed="rId3">
            <a:extLst>
              <a:ext uri="{28A0092B-C50C-407E-A947-70E740481C1C}">
                <a14:useLocalDpi xmlns:a14="http://schemas.microsoft.com/office/drawing/2010/main" val="0"/>
              </a:ext>
            </a:extLst>
          </a:blip>
          <a:srcRect l="4819" t="13362" b="15866"/>
          <a:stretch>
            <a:fillRect/>
          </a:stretch>
        </p:blipFill>
        <p:spPr bwMode="auto">
          <a:xfrm>
            <a:off x="4601029" y="1307526"/>
            <a:ext cx="3439885" cy="152285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extBox 12"/>
          <p:cNvSpPr txBox="1"/>
          <p:nvPr/>
        </p:nvSpPr>
        <p:spPr>
          <a:xfrm>
            <a:off x="5196115" y="1746704"/>
            <a:ext cx="2336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课文主旨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74489" y="260749"/>
            <a:ext cx="16209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当堂测评</a:t>
            </a:r>
          </a:p>
        </p:txBody>
      </p:sp>
      <p:sp>
        <p:nvSpPr>
          <p:cNvPr id="3" name="矩形 19"/>
          <p:cNvSpPr/>
          <p:nvPr/>
        </p:nvSpPr>
        <p:spPr>
          <a:xfrm>
            <a:off x="972006" y="1241825"/>
            <a:ext cx="2646878" cy="588816"/>
          </a:xfrm>
          <a:prstGeom prst="rect">
            <a:avLst/>
          </a:prstGeom>
          <a:noFill/>
          <a:ln w="9525">
            <a:noFill/>
          </a:ln>
        </p:spPr>
        <p:txBody>
          <a:bodyPr wrap="none"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一、依据课文填空</a:t>
            </a:r>
          </a:p>
        </p:txBody>
      </p:sp>
      <p:sp>
        <p:nvSpPr>
          <p:cNvPr id="4" name="Rectangle 2"/>
          <p:cNvSpPr/>
          <p:nvPr/>
        </p:nvSpPr>
        <p:spPr>
          <a:xfrm>
            <a:off x="571164" y="2251462"/>
            <a:ext cx="10808036" cy="1694503"/>
          </a:xfrm>
          <a:prstGeom prst="rect">
            <a:avLst/>
          </a:prstGeom>
          <a:noFill/>
          <a:ln w="9525">
            <a:noFill/>
          </a:ln>
        </p:spPr>
        <p:txBody>
          <a:bodyPr wrap="square" anchor="ctr">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课文描述了圆明园昔日                             ，珍藏的                             ，</a:t>
            </a:r>
            <a:endPar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最后被侵略者                               的经过，表达了作者对祖国灿烂文化的无限热爱，对侵略者野蛮行径的无比仇恨。</a:t>
            </a:r>
          </a:p>
        </p:txBody>
      </p:sp>
      <p:cxnSp>
        <p:nvCxnSpPr>
          <p:cNvPr id="6" name="直接连接符 5"/>
          <p:cNvCxnSpPr/>
          <p:nvPr/>
        </p:nvCxnSpPr>
        <p:spPr>
          <a:xfrm>
            <a:off x="4307216" y="2756220"/>
            <a:ext cx="22336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792556" y="2756220"/>
            <a:ext cx="1966596"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23"/>
          <p:cNvSpPr txBox="1"/>
          <p:nvPr/>
        </p:nvSpPr>
        <p:spPr>
          <a:xfrm>
            <a:off x="4483790" y="2342988"/>
            <a:ext cx="178860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辉煌的景观</a:t>
            </a:r>
          </a:p>
        </p:txBody>
      </p:sp>
      <p:sp>
        <p:nvSpPr>
          <p:cNvPr id="9" name="TextBox 41"/>
          <p:cNvSpPr txBox="1"/>
          <p:nvPr/>
        </p:nvSpPr>
        <p:spPr>
          <a:xfrm>
            <a:off x="7792556" y="2294555"/>
            <a:ext cx="228958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 珍贵历史文物</a:t>
            </a:r>
          </a:p>
        </p:txBody>
      </p:sp>
      <p:cxnSp>
        <p:nvCxnSpPr>
          <p:cNvPr id="10" name="直接连接符 9"/>
          <p:cNvCxnSpPr/>
          <p:nvPr/>
        </p:nvCxnSpPr>
        <p:spPr>
          <a:xfrm>
            <a:off x="2708252" y="3358072"/>
            <a:ext cx="2233632"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42"/>
          <p:cNvSpPr txBox="1"/>
          <p:nvPr/>
        </p:nvSpPr>
        <p:spPr>
          <a:xfrm>
            <a:off x="2705076" y="2939949"/>
            <a:ext cx="319523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无情地全部毁灭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74489" y="260749"/>
            <a:ext cx="16209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当堂测评</a:t>
            </a:r>
          </a:p>
        </p:txBody>
      </p:sp>
      <p:sp>
        <p:nvSpPr>
          <p:cNvPr id="3" name="矩形 19"/>
          <p:cNvSpPr/>
          <p:nvPr/>
        </p:nvSpPr>
        <p:spPr>
          <a:xfrm>
            <a:off x="2109924" y="1901020"/>
            <a:ext cx="3877985" cy="588816"/>
          </a:xfrm>
          <a:prstGeom prst="rect">
            <a:avLst/>
          </a:prstGeom>
          <a:noFill/>
          <a:ln w="9525">
            <a:noFill/>
          </a:ln>
        </p:spPr>
        <p:txBody>
          <a:bodyPr wrap="none"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二、写出下列词语的近义词</a:t>
            </a:r>
          </a:p>
        </p:txBody>
      </p:sp>
      <p:sp>
        <p:nvSpPr>
          <p:cNvPr id="4" name="Rectangle 2"/>
          <p:cNvSpPr/>
          <p:nvPr/>
        </p:nvSpPr>
        <p:spPr>
          <a:xfrm>
            <a:off x="1297140" y="3141353"/>
            <a:ext cx="7743174" cy="1142813"/>
          </a:xfrm>
          <a:prstGeom prst="rect">
            <a:avLst/>
          </a:prstGeom>
          <a:noFill/>
          <a:ln w="9525">
            <a:noFill/>
          </a:ln>
        </p:spPr>
        <p:txBody>
          <a:bodyPr wrap="square" anchor="ctr">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环绕（        ）   宏伟（      ）   估量（      ）</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奉命（        ）   任意（      ）   珍贵（      ）</a:t>
            </a:r>
          </a:p>
        </p:txBody>
      </p:sp>
      <p:sp>
        <p:nvSpPr>
          <p:cNvPr id="6" name="圆角矩形 8"/>
          <p:cNvSpPr/>
          <p:nvPr/>
        </p:nvSpPr>
        <p:spPr>
          <a:xfrm>
            <a:off x="841829" y="1422400"/>
            <a:ext cx="8075295" cy="3425371"/>
          </a:xfrm>
          <a:prstGeom prst="roundRect">
            <a:avLst/>
          </a:prstGeom>
          <a:noFill/>
          <a:ln>
            <a:solidFill>
              <a:srgbClr val="E58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7" name="矩形 6"/>
          <p:cNvSpPr/>
          <p:nvPr/>
        </p:nvSpPr>
        <p:spPr>
          <a:xfrm>
            <a:off x="2295445" y="3332311"/>
            <a:ext cx="1014095" cy="400110"/>
          </a:xfrm>
          <a:prstGeom prst="rect">
            <a:avLst/>
          </a:prstGeom>
          <a:noFill/>
          <a:ln w="9525">
            <a:noFill/>
          </a:ln>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围绕 </a:t>
            </a:r>
          </a:p>
        </p:txBody>
      </p:sp>
      <p:sp>
        <p:nvSpPr>
          <p:cNvPr id="8" name="矩形 7"/>
          <p:cNvSpPr/>
          <p:nvPr/>
        </p:nvSpPr>
        <p:spPr>
          <a:xfrm>
            <a:off x="4374560" y="3322328"/>
            <a:ext cx="857250" cy="400110"/>
          </a:xfrm>
          <a:prstGeom prst="rect">
            <a:avLst/>
          </a:prstGeom>
          <a:noFill/>
          <a:ln w="9525">
            <a:noFill/>
          </a:ln>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雄伟</a:t>
            </a:r>
          </a:p>
        </p:txBody>
      </p:sp>
      <p:sp>
        <p:nvSpPr>
          <p:cNvPr id="9" name="矩形 8"/>
          <p:cNvSpPr/>
          <p:nvPr/>
        </p:nvSpPr>
        <p:spPr>
          <a:xfrm>
            <a:off x="2313680" y="3888209"/>
            <a:ext cx="923290" cy="400110"/>
          </a:xfrm>
          <a:prstGeom prst="rect">
            <a:avLst/>
          </a:prstGeom>
          <a:noFill/>
          <a:ln w="9525">
            <a:noFill/>
          </a:ln>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遵命 </a:t>
            </a:r>
          </a:p>
        </p:txBody>
      </p:sp>
      <p:sp>
        <p:nvSpPr>
          <p:cNvPr id="10" name="矩形 9"/>
          <p:cNvSpPr/>
          <p:nvPr/>
        </p:nvSpPr>
        <p:spPr>
          <a:xfrm>
            <a:off x="4384570" y="3879876"/>
            <a:ext cx="1027852" cy="400110"/>
          </a:xfrm>
          <a:prstGeom prst="rect">
            <a:avLst/>
          </a:prstGeom>
          <a:noFill/>
          <a:ln w="9525">
            <a:noFill/>
          </a:ln>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随意</a:t>
            </a:r>
          </a:p>
        </p:txBody>
      </p:sp>
      <p:sp>
        <p:nvSpPr>
          <p:cNvPr id="11" name="矩形 10"/>
          <p:cNvSpPr/>
          <p:nvPr/>
        </p:nvSpPr>
        <p:spPr>
          <a:xfrm>
            <a:off x="6334515" y="3276999"/>
            <a:ext cx="857250" cy="400110"/>
          </a:xfrm>
          <a:prstGeom prst="rect">
            <a:avLst/>
          </a:prstGeom>
          <a:noFill/>
          <a:ln w="9525">
            <a:noFill/>
          </a:ln>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估计 </a:t>
            </a:r>
          </a:p>
        </p:txBody>
      </p:sp>
      <p:sp>
        <p:nvSpPr>
          <p:cNvPr id="12" name="矩形 11"/>
          <p:cNvSpPr/>
          <p:nvPr/>
        </p:nvSpPr>
        <p:spPr>
          <a:xfrm>
            <a:off x="6341337" y="3812755"/>
            <a:ext cx="1027852" cy="400110"/>
          </a:xfrm>
          <a:prstGeom prst="rect">
            <a:avLst/>
          </a:prstGeom>
          <a:noFill/>
          <a:ln w="9525">
            <a:noFill/>
          </a:ln>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宝贵</a:t>
            </a:r>
          </a:p>
        </p:txBody>
      </p:sp>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1025" y="2481510"/>
            <a:ext cx="3237809" cy="43479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t="357" b="24699"/>
          <a:stretch>
            <a:fillRect/>
          </a:stretch>
        </p:blipFill>
        <p:spPr>
          <a:xfrm>
            <a:off x="0" y="0"/>
            <a:ext cx="12192000" cy="6858000"/>
          </a:xfrm>
          <a:prstGeom prst="rect">
            <a:avLst/>
          </a:prstGeom>
        </p:spPr>
      </p:pic>
      <p:sp>
        <p:nvSpPr>
          <p:cNvPr id="6" name="矩形 5"/>
          <p:cNvSpPr/>
          <p:nvPr/>
        </p:nvSpPr>
        <p:spPr>
          <a:xfrm>
            <a:off x="4387026" y="0"/>
            <a:ext cx="7804974" cy="6858000"/>
          </a:xfrm>
          <a:prstGeom prst="rect">
            <a:avLst/>
          </a:prstGeom>
          <a:gradFill>
            <a:gsLst>
              <a:gs pos="0">
                <a:srgbClr val="0070C0">
                  <a:alpha val="0"/>
                </a:srgbClr>
              </a:gs>
              <a:gs pos="100000">
                <a:srgbClr val="0070C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B0500000000000000" pitchFamily="34" charset="-122"/>
              <a:sym typeface="Arial" panose="020B0604020202020204" pitchFamily="34" charset="0"/>
            </a:endParaRPr>
          </a:p>
        </p:txBody>
      </p:sp>
      <p:grpSp>
        <p:nvGrpSpPr>
          <p:cNvPr id="7" name="组合 6"/>
          <p:cNvGrpSpPr/>
          <p:nvPr/>
        </p:nvGrpSpPr>
        <p:grpSpPr>
          <a:xfrm>
            <a:off x="6805388" y="4812508"/>
            <a:ext cx="3924905" cy="318924"/>
            <a:chOff x="445479" y="4315402"/>
            <a:chExt cx="4198082" cy="468734"/>
          </a:xfrm>
        </p:grpSpPr>
        <p:sp>
          <p:nvSpPr>
            <p:cNvPr id="8" name="矩形 259"/>
            <p:cNvSpPr>
              <a:spLocks noChangeArrowheads="1"/>
            </p:cNvSpPr>
            <p:nvPr/>
          </p:nvSpPr>
          <p:spPr bwMode="auto">
            <a:xfrm>
              <a:off x="445479" y="4317855"/>
              <a:ext cx="2114790" cy="465708"/>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algn="ctr" defTabSz="457200">
                <a:spcBef>
                  <a:spcPts val="0"/>
                </a:spcBef>
                <a:buNone/>
                <a:defRPr/>
              </a:pPr>
              <a:r>
                <a:rPr lang="zh-CN" altLang="en-US" sz="1600" kern="0" smtClean="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主讲人：</a:t>
              </a:r>
              <a:r>
                <a:rPr lang="en-US" altLang="zh-CN" sz="1600" kern="0" smtClean="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PPT818</a:t>
              </a:r>
              <a:endParaRPr lang="en-US" altLang="zh-CN" sz="1600" kern="0" dirty="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endParaRPr>
            </a:p>
          </p:txBody>
        </p:sp>
        <p:sp>
          <p:nvSpPr>
            <p:cNvPr id="9" name="矩形 259"/>
            <p:cNvSpPr>
              <a:spLocks noChangeArrowheads="1"/>
            </p:cNvSpPr>
            <p:nvPr/>
          </p:nvSpPr>
          <p:spPr bwMode="auto">
            <a:xfrm>
              <a:off x="2784412" y="4315402"/>
              <a:ext cx="1859149" cy="468734"/>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600" b="0" i="0" u="none" strike="noStrike" kern="0" cap="none" spc="0" normalizeH="0" baseline="0" noProof="0" dirty="0">
                  <a:ln>
                    <a:noFill/>
                  </a:ln>
                  <a:solidFill>
                    <a:schemeClr val="bg1"/>
                  </a:solidFill>
                  <a:effectLst/>
                  <a:uLnTx/>
                  <a:uFillTx/>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时间</a:t>
              </a:r>
              <a:r>
                <a:rPr kumimoji="0" lang="en-US" altLang="zh-CN" sz="1600" b="0" i="0" u="none" strike="noStrike" kern="0" cap="none" spc="0" normalizeH="0" baseline="0" noProof="0" dirty="0">
                  <a:ln>
                    <a:noFill/>
                  </a:ln>
                  <a:solidFill>
                    <a:schemeClr val="bg1"/>
                  </a:solidFill>
                  <a:effectLst/>
                  <a:uLnTx/>
                  <a:uFillTx/>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 xxx</a:t>
              </a:r>
            </a:p>
          </p:txBody>
        </p:sp>
      </p:grpSp>
      <p:grpSp>
        <p:nvGrpSpPr>
          <p:cNvPr id="10" name="组合 9"/>
          <p:cNvGrpSpPr/>
          <p:nvPr/>
        </p:nvGrpSpPr>
        <p:grpSpPr>
          <a:xfrm>
            <a:off x="4124208" y="1787624"/>
            <a:ext cx="6767305" cy="2137365"/>
            <a:chOff x="4584951" y="2262401"/>
            <a:chExt cx="6767305" cy="2137365"/>
          </a:xfrm>
        </p:grpSpPr>
        <p:sp>
          <p:nvSpPr>
            <p:cNvPr id="11" name="矩形 259"/>
            <p:cNvSpPr>
              <a:spLocks noChangeArrowheads="1"/>
            </p:cNvSpPr>
            <p:nvPr/>
          </p:nvSpPr>
          <p:spPr bwMode="auto">
            <a:xfrm>
              <a:off x="4584951" y="2262401"/>
              <a:ext cx="6767305"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dist" defTabSz="457200">
                <a:buFont typeface="Arial" panose="020B0604020202020204" pitchFamily="34" charset="0"/>
                <a:buNone/>
              </a:pPr>
              <a:r>
                <a:rPr lang="zh-CN" altLang="en-US" sz="8000" dirty="0">
                  <a:solidFill>
                    <a:schemeClr val="bg1"/>
                  </a:solidFill>
                  <a:effectLst>
                    <a:outerShdw blurRad="38100" dist="38100" dir="2700000" algn="tl">
                      <a:srgbClr val="000000">
                        <a:alpha val="43137"/>
                      </a:srgbClr>
                    </a:outerShdw>
                  </a:effectLst>
                  <a:latin typeface="演示斜黑体" panose="02010600030101010101" pitchFamily="50" charset="-122"/>
                  <a:ea typeface="演示斜黑体" panose="02010600030101010101" pitchFamily="50" charset="-122"/>
                  <a:cs typeface="Arial" panose="020B0604020202020204" pitchFamily="34" charset="0"/>
                  <a:sym typeface="Arial" panose="020B0604020202020204" pitchFamily="34" charset="0"/>
                </a:rPr>
                <a:t>感谢各位聆听</a:t>
              </a:r>
              <a:endParaRPr lang="en-US" altLang="zh-CN" sz="8000" dirty="0">
                <a:solidFill>
                  <a:schemeClr val="bg1"/>
                </a:solidFill>
                <a:effectLst>
                  <a:outerShdw blurRad="38100" dist="38100" dir="2700000" algn="tl">
                    <a:srgbClr val="000000">
                      <a:alpha val="43137"/>
                    </a:srgbClr>
                  </a:outerShdw>
                </a:effectLst>
                <a:latin typeface="演示斜黑体" panose="02010600030101010101" pitchFamily="50" charset="-122"/>
                <a:ea typeface="演示斜黑体" panose="02010600030101010101" pitchFamily="50" charset="-122"/>
                <a:cs typeface="Arial" panose="020B0604020202020204" pitchFamily="34" charset="0"/>
                <a:sym typeface="Arial" panose="020B0604020202020204" pitchFamily="34" charset="0"/>
              </a:endParaRPr>
            </a:p>
          </p:txBody>
        </p:sp>
        <p:sp>
          <p:nvSpPr>
            <p:cNvPr id="12" name="矩形 11"/>
            <p:cNvSpPr/>
            <p:nvPr/>
          </p:nvSpPr>
          <p:spPr>
            <a:xfrm>
              <a:off x="7527170" y="3938101"/>
              <a:ext cx="3825086" cy="461665"/>
            </a:xfrm>
            <a:prstGeom prst="rect">
              <a:avLst/>
            </a:prstGeom>
          </p:spPr>
          <p:txBody>
            <a:bodyPr wrap="none">
              <a:spAutoFit/>
            </a:bodyPr>
            <a:lstStyle/>
            <a:p>
              <a:pPr lvl="0" algn="r" defTabSz="457200"/>
              <a:r>
                <a:rPr lang="zh-CN" altLang="en-US" sz="2400" dirty="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语文 五年级 上册 配人教版</a:t>
              </a:r>
            </a:p>
          </p:txBody>
        </p:sp>
        <p:cxnSp>
          <p:nvCxnSpPr>
            <p:cNvPr id="13" name="直接连接符 12"/>
            <p:cNvCxnSpPr/>
            <p:nvPr/>
          </p:nvCxnSpPr>
          <p:spPr>
            <a:xfrm>
              <a:off x="5878586" y="3815288"/>
              <a:ext cx="5473670" cy="0"/>
            </a:xfrm>
            <a:prstGeom prst="line">
              <a:avLst/>
            </a:prstGeom>
            <a:ln w="25400" cap="rnd">
              <a:gradFill flip="none" rotWithShape="1">
                <a:gsLst>
                  <a:gs pos="0">
                    <a:schemeClr val="bg1">
                      <a:alpha val="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strVal val="#ppt_x"/>
                                          </p:val>
                                        </p:tav>
                                        <p:tav tm="100000">
                                          <p:val>
                                            <p:strVal val="#ppt_x"/>
                                          </p:val>
                                        </p:tav>
                                      </p:tavLst>
                                    </p:anim>
                                    <p:anim calcmode="lin" valueType="num">
                                      <p:cBhvr>
                                        <p:cTn id="15"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74489" y="260749"/>
            <a:ext cx="16209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趣味导入</a:t>
            </a:r>
          </a:p>
        </p:txBody>
      </p:sp>
      <p:sp>
        <p:nvSpPr>
          <p:cNvPr id="3" name="矩形 2"/>
          <p:cNvSpPr/>
          <p:nvPr/>
        </p:nvSpPr>
        <p:spPr>
          <a:xfrm>
            <a:off x="855706" y="3083381"/>
            <a:ext cx="4455067"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all" spc="0" normalizeH="0" baseline="0" noProof="0" dirty="0">
                <a:ln w="0"/>
                <a:gradFill flip="none">
                  <a:gsLst>
                    <a:gs pos="0">
                      <a:srgbClr val="5B9BD5">
                        <a:tint val="75000"/>
                        <a:shade val="75000"/>
                        <a:satMod val="170000"/>
                      </a:srgbClr>
                    </a:gs>
                    <a:gs pos="49000">
                      <a:srgbClr val="5B9BD5">
                        <a:tint val="88000"/>
                        <a:shade val="65000"/>
                        <a:satMod val="172000"/>
                      </a:srgbClr>
                    </a:gs>
                    <a:gs pos="50000">
                      <a:srgbClr val="5B9BD5">
                        <a:shade val="65000"/>
                        <a:satMod val="130000"/>
                      </a:srgbClr>
                    </a:gs>
                    <a:gs pos="92000">
                      <a:srgbClr val="5B9BD5">
                        <a:shade val="50000"/>
                        <a:satMod val="120000"/>
                      </a:srgbClr>
                    </a:gs>
                    <a:gs pos="100000">
                      <a:srgbClr val="5B9BD5">
                        <a:shade val="48000"/>
                        <a:satMod val="120000"/>
                      </a:srgbClr>
                    </a:gs>
                  </a:gsLst>
                  <a:lin ang="5400000"/>
                </a:gradFill>
                <a:effectLst>
                  <a:reflection blurRad="12700" stA="50000" endPos="50000" dist="5000" dir="5400000" sy="-100000" rotWithShape="0"/>
                </a:effectLst>
                <a:uLnTx/>
                <a:uFillTx/>
                <a:latin typeface="Arial" panose="020B0604020202020204" pitchFamily="34" charset="0"/>
                <a:ea typeface="思源黑体 CN Regular" panose="020B0500000000000000" pitchFamily="34" charset="-122"/>
                <a:sym typeface="Arial" panose="020B0604020202020204" pitchFamily="34" charset="0"/>
              </a:rPr>
              <a:t>圆明园的毁灭</a:t>
            </a:r>
          </a:p>
        </p:txBody>
      </p:sp>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t="357" b="24699"/>
          <a:stretch>
            <a:fillRect/>
          </a:stretch>
        </p:blipFill>
        <p:spPr>
          <a:xfrm>
            <a:off x="5849257" y="2057243"/>
            <a:ext cx="5315609" cy="29900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74489" y="260749"/>
            <a:ext cx="16209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资料链接</a:t>
            </a:r>
          </a:p>
        </p:txBody>
      </p:sp>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t="357" b="24699"/>
          <a:stretch>
            <a:fillRect/>
          </a:stretch>
        </p:blipFill>
        <p:spPr>
          <a:xfrm>
            <a:off x="1454524" y="1651137"/>
            <a:ext cx="3775392" cy="2123658"/>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2"/>
          <p:cNvSpPr>
            <a:spLocks noChangeArrowheads="1"/>
          </p:cNvSpPr>
          <p:nvPr/>
        </p:nvSpPr>
        <p:spPr bwMode="auto">
          <a:xfrm>
            <a:off x="5710122" y="1651137"/>
            <a:ext cx="5884081" cy="2631490"/>
          </a:xfrm>
          <a:prstGeom prst="rect">
            <a:avLst/>
          </a:prstGeom>
          <a:noFill/>
          <a:ln w="9525">
            <a:noFill/>
            <a:miter lim="800000"/>
          </a:ln>
        </p:spPr>
        <p:txBody>
          <a:bodyPr wrap="square" anchor="ctr">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圆明园，曾以其宏大的地域规模、杰出的营造技艺、精美的建筑景群、丰富的文化收藏和博大精深的民族文化内涵而享誉于世，被誉为“一切造园艺术的典范”和“万园之园”。</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a:t>
            </a:r>
            <a:endParaRPr kumimoji="0" lang="en-US" altLang="zh-CN"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endParaRPr>
          </a:p>
        </p:txBody>
      </p:sp>
      <p:sp>
        <p:nvSpPr>
          <p:cNvPr id="7" name="矩形 6"/>
          <p:cNvSpPr/>
          <p:nvPr/>
        </p:nvSpPr>
        <p:spPr>
          <a:xfrm>
            <a:off x="674489" y="3952635"/>
            <a:ext cx="9110854" cy="2123658"/>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圆明园座落在北京西郊海淀，与颐和园紧相毗邻。它始建于康熙</a:t>
            </a:r>
            <a:r>
              <a:rPr kumimoji="0" lang="en-US" altLang="zh-CN"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46</a:t>
            </a:r>
            <a:r>
              <a:rPr kumimoji="0" lang="zh-CN" altLang="en-US"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年</a:t>
            </a:r>
            <a:r>
              <a:rPr kumimoji="0" lang="en-US" altLang="zh-CN"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(1707</a:t>
            </a:r>
            <a:r>
              <a:rPr kumimoji="0" lang="zh-CN" altLang="en-US"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年</a:t>
            </a:r>
            <a:r>
              <a:rPr kumimoji="0" lang="en-US" altLang="zh-CN"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r>
              <a:rPr kumimoji="0" lang="zh-CN" altLang="en-US"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，由圆明、长春、绮春三园组成。占地</a:t>
            </a:r>
            <a:r>
              <a:rPr kumimoji="0" lang="en-US" altLang="zh-CN"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350</a:t>
            </a:r>
            <a:r>
              <a:rPr kumimoji="0" lang="zh-CN" altLang="en-US"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公顷</a:t>
            </a:r>
            <a:r>
              <a:rPr kumimoji="0" lang="en-US" altLang="zh-CN"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(5200</a:t>
            </a:r>
            <a:r>
              <a:rPr kumimoji="0" lang="zh-CN" altLang="en-US"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余亩</a:t>
            </a:r>
            <a:r>
              <a:rPr kumimoji="0" lang="en-US" altLang="zh-CN"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r>
              <a:rPr kumimoji="0" lang="zh-CN" altLang="en-US"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，其中水面面积约</a:t>
            </a:r>
            <a:r>
              <a:rPr kumimoji="0" lang="en-US" altLang="zh-CN"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140</a:t>
            </a:r>
            <a:r>
              <a:rPr kumimoji="0" lang="zh-CN" altLang="en-US"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公顷</a:t>
            </a:r>
            <a:r>
              <a:rPr kumimoji="0" lang="en-US" altLang="zh-CN"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(2100</a:t>
            </a:r>
            <a:r>
              <a:rPr kumimoji="0" lang="zh-CN" altLang="en-US"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亩</a:t>
            </a:r>
            <a:r>
              <a:rPr kumimoji="0" lang="en-US" altLang="zh-CN"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r>
              <a:rPr kumimoji="0" lang="zh-CN" altLang="en-US"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，有园林风景百余处，建筑面积逾</a:t>
            </a:r>
            <a:r>
              <a:rPr kumimoji="0" lang="en-US" altLang="zh-CN"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16</a:t>
            </a:r>
            <a:r>
              <a:rPr kumimoji="0" lang="zh-CN" altLang="en-US"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万平方米，是清朝帝王在</a:t>
            </a:r>
            <a:r>
              <a:rPr kumimoji="0" lang="en-US" altLang="zh-CN"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150</a:t>
            </a:r>
            <a:r>
              <a:rPr kumimoji="0" lang="zh-CN" altLang="en-US"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余年间创建和经营的一座大型皇家宫苑。</a:t>
            </a:r>
            <a:endParaRPr kumimoji="0" lang="en-US" altLang="zh-CN"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bldLvl="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74489" y="260749"/>
            <a:ext cx="16209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字词认读</a:t>
            </a:r>
          </a:p>
        </p:txBody>
      </p:sp>
      <p:sp>
        <p:nvSpPr>
          <p:cNvPr id="8" name="文本框 3"/>
          <p:cNvSpPr txBox="1"/>
          <p:nvPr/>
        </p:nvSpPr>
        <p:spPr>
          <a:xfrm>
            <a:off x="833696" y="2022429"/>
            <a:ext cx="8235372" cy="52322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a:t>
            </a:r>
            <a:r>
              <a:rPr kumimoji="0" lang="zh-CN" altLang="en-US"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殿</a:t>
            </a:r>
            <a:r>
              <a:rPr kumimoji="0" lang="zh-CN" altLang="en-US"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堂      玲</a:t>
            </a:r>
            <a:r>
              <a:rPr kumimoji="0" lang="zh-CN" altLang="en-US"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珑 剔</a:t>
            </a:r>
            <a:r>
              <a:rPr kumimoji="0" lang="zh-CN" altLang="en-US"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透     安</a:t>
            </a:r>
            <a:r>
              <a:rPr kumimoji="0" lang="zh-CN" altLang="en-US"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澜</a:t>
            </a:r>
            <a:r>
              <a:rPr kumimoji="0" lang="zh-CN" altLang="en-US"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园    </a:t>
            </a:r>
            <a:r>
              <a:rPr kumimoji="0" lang="zh-CN" altLang="en-US"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瑶</a:t>
            </a:r>
            <a:r>
              <a:rPr kumimoji="0" lang="zh-CN" altLang="en-US"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台</a:t>
            </a:r>
          </a:p>
        </p:txBody>
      </p:sp>
      <p:sp>
        <p:nvSpPr>
          <p:cNvPr id="9" name="矩形 8"/>
          <p:cNvSpPr/>
          <p:nvPr/>
        </p:nvSpPr>
        <p:spPr>
          <a:xfrm>
            <a:off x="1096764" y="1546043"/>
            <a:ext cx="7867253" cy="40011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000" b="0" i="0" u="none" strike="noStrike" kern="1200" cap="none" spc="0" normalizeH="0" baseline="0" noProof="0" dirty="0" err="1">
                <a:ln>
                  <a:noFill/>
                </a:ln>
                <a:solidFill>
                  <a:prstClr val="black"/>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diàn</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              </a:t>
            </a:r>
            <a:r>
              <a:rPr kumimoji="0" lang="en-US" altLang="zh-CN" sz="2000" b="0" i="0" u="none" strike="noStrike" kern="1200" cap="none" spc="0" normalizeH="0" baseline="0" noProof="0" dirty="0" err="1">
                <a:ln>
                  <a:noFill/>
                </a:ln>
                <a:solidFill>
                  <a:prstClr val="black"/>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lóng</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  </a:t>
            </a:r>
            <a:r>
              <a:rPr kumimoji="0" lang="en-US" altLang="zh-CN" sz="2000" b="0" i="0" u="none" strike="noStrike" kern="1200" cap="none" spc="0" normalizeH="0" baseline="0" noProof="0" dirty="0" err="1">
                <a:ln>
                  <a:noFill/>
                </a:ln>
                <a:solidFill>
                  <a:prstClr val="black"/>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tī</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                   </a:t>
            </a:r>
            <a:r>
              <a:rPr kumimoji="0" lang="en-US" altLang="zh-CN" sz="2000" b="0" i="0" u="none" strike="noStrike" kern="1200" cap="none" spc="0" normalizeH="0" baseline="0" noProof="0" dirty="0" err="1">
                <a:ln>
                  <a:noFill/>
                </a:ln>
                <a:solidFill>
                  <a:prstClr val="black"/>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lán</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          </a:t>
            </a:r>
            <a:r>
              <a:rPr kumimoji="0" lang="en-US" altLang="zh-CN" sz="2000" b="0" i="0" u="none" strike="noStrike" kern="1200" cap="none" spc="0" normalizeH="0" baseline="0" noProof="0" dirty="0" err="1">
                <a:ln>
                  <a:noFill/>
                </a:ln>
                <a:solidFill>
                  <a:prstClr val="black"/>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yáo</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      </a:t>
            </a:r>
            <a:endParaRPr kumimoji="0" lang="en-US" altLang="zh-CN" sz="20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0" name="文本框 7"/>
          <p:cNvSpPr txBox="1"/>
          <p:nvPr/>
        </p:nvSpPr>
        <p:spPr>
          <a:xfrm>
            <a:off x="1096764" y="3459117"/>
            <a:ext cx="8349672" cy="52322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武</a:t>
            </a:r>
            <a:r>
              <a:rPr kumimoji="0" lang="zh-CN" altLang="en-US"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陵</a:t>
            </a:r>
            <a:r>
              <a:rPr kumimoji="0" lang="zh-CN" altLang="en-US"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a:t>
            </a:r>
            <a:r>
              <a:rPr kumimoji="0" lang="zh-CN" altLang="en-US"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宏</a:t>
            </a:r>
            <a:r>
              <a:rPr kumimoji="0" lang="zh-CN" altLang="en-US"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大     </a:t>
            </a:r>
            <a:r>
              <a:rPr kumimoji="0" lang="zh-CN" altLang="en-US"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侵</a:t>
            </a:r>
            <a:r>
              <a:rPr kumimoji="0" lang="zh-CN" altLang="en-US"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入     </a:t>
            </a:r>
            <a:r>
              <a:rPr kumimoji="0" lang="zh-CN" altLang="en-US"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奉</a:t>
            </a:r>
            <a:r>
              <a:rPr kumimoji="0" lang="zh-CN" altLang="en-US"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命    灰</a:t>
            </a:r>
            <a:r>
              <a:rPr kumimoji="0" lang="zh-CN" altLang="en-US"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烬</a:t>
            </a:r>
            <a:r>
              <a:rPr kumimoji="0" lang="zh-CN" altLang="en-US"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a:t>
            </a:r>
          </a:p>
        </p:txBody>
      </p:sp>
      <p:sp>
        <p:nvSpPr>
          <p:cNvPr id="11" name="矩形 10"/>
          <p:cNvSpPr/>
          <p:nvPr/>
        </p:nvSpPr>
        <p:spPr>
          <a:xfrm>
            <a:off x="674489" y="3064147"/>
            <a:ext cx="8771947" cy="40011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en-US" altLang="zh-CN" sz="2000" b="0" i="0" u="none" strike="noStrike" kern="1200" cap="none" spc="0" normalizeH="0" baseline="0" noProof="0" dirty="0" err="1">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líng</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        </a:t>
            </a:r>
            <a:r>
              <a:rPr kumimoji="0" lang="en-US" altLang="zh-CN" sz="2000" b="0" i="0" u="none" strike="noStrike" kern="1200" cap="none" spc="0" normalizeH="0" baseline="0" noProof="0" dirty="0" err="1">
                <a:ln>
                  <a:noFill/>
                </a:ln>
                <a:solidFill>
                  <a:prstClr val="black"/>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hóng</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          </a:t>
            </a:r>
            <a:r>
              <a:rPr kumimoji="0" lang="en-US" altLang="zh-CN" sz="2000" b="0" i="0" u="none" strike="noStrike" kern="1200" cap="none" spc="0" normalizeH="0" baseline="0" noProof="0" dirty="0" err="1">
                <a:ln>
                  <a:noFill/>
                </a:ln>
                <a:solidFill>
                  <a:prstClr val="black"/>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qīn</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            </a:t>
            </a:r>
            <a:r>
              <a:rPr kumimoji="0" lang="en-US" altLang="zh-CN" sz="2000" b="0" i="0" u="none" strike="noStrike" kern="1200" cap="none" spc="0" normalizeH="0" baseline="0" noProof="0" dirty="0" err="1">
                <a:ln>
                  <a:noFill/>
                </a:ln>
                <a:solidFill>
                  <a:prstClr val="black"/>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fèng</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              </a:t>
            </a:r>
            <a:r>
              <a:rPr kumimoji="0" lang="en-US" altLang="zh-CN" sz="2000" b="0" i="0" u="none" strike="noStrike" kern="1200" cap="none" spc="0" normalizeH="0" baseline="0" noProof="0" dirty="0" err="1">
                <a:ln>
                  <a:noFill/>
                </a:ln>
                <a:solidFill>
                  <a:prstClr val="black"/>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jìn</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        </a:t>
            </a: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9443" y="2019170"/>
            <a:ext cx="3437068" cy="46154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74489" y="260749"/>
            <a:ext cx="16209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字词认读</a:t>
            </a:r>
          </a:p>
        </p:txBody>
      </p:sp>
      <p:sp>
        <p:nvSpPr>
          <p:cNvPr id="3" name="矩形 2"/>
          <p:cNvSpPr/>
          <p:nvPr/>
        </p:nvSpPr>
        <p:spPr>
          <a:xfrm>
            <a:off x="819802" y="1275955"/>
            <a:ext cx="6096000" cy="2812501"/>
          </a:xfrm>
          <a:prstGeom prst="rect">
            <a:avLst/>
          </a:prstGeom>
        </p:spPr>
        <p:txBody>
          <a:bodyPr>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销毁：</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endPar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瑰宝：</a:t>
            </a:r>
            <a:endParaRPr kumimoji="0" lang="en-US" altLang="zh-CN" sz="20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不可估量：</a:t>
            </a:r>
            <a:endParaRPr kumimoji="0" lang="en-US" altLang="zh-CN" sz="20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众星拱月：</a:t>
            </a:r>
            <a:r>
              <a:rPr kumimoji="0" lang="en-US" altLang="zh-CN" sz="20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金碧辉煌：</a:t>
            </a:r>
            <a:endParaRPr kumimoji="0" lang="en-US" altLang="zh-CN" sz="20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玲珑剔透：</a:t>
            </a:r>
            <a:endPar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4" name="矩形 3"/>
          <p:cNvSpPr/>
          <p:nvPr/>
        </p:nvSpPr>
        <p:spPr>
          <a:xfrm>
            <a:off x="1893977" y="1293263"/>
            <a:ext cx="8702094" cy="2812501"/>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烧掉，毁掉。本文指侵略者烧毁圆明园，毁掉犯罪证据。</a:t>
            </a:r>
            <a:endPar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特别珍贵的东西。本文指圆明园是园林艺术珍贵的宝物。</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不可以估计，无法计算。</a:t>
            </a:r>
            <a:endPar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比喻许多人簇拥着一个人，或许多个体拥戴一个核心。</a:t>
            </a:r>
            <a:endPar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形容建筑物等异常华丽，光彩夺目。</a:t>
            </a:r>
            <a:endPar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形容器物精致，孔穴明晰，结构奇巧。</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9443" y="2019170"/>
            <a:ext cx="3437068" cy="46154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74489" y="260749"/>
            <a:ext cx="16209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句段感知</a:t>
            </a:r>
          </a:p>
        </p:txBody>
      </p:sp>
      <p:sp>
        <p:nvSpPr>
          <p:cNvPr id="3" name="文本框 12"/>
          <p:cNvSpPr txBox="1"/>
          <p:nvPr/>
        </p:nvSpPr>
        <p:spPr>
          <a:xfrm>
            <a:off x="818722" y="2117452"/>
            <a:ext cx="7435008" cy="131792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marR="0" lvl="0" indent="0" algn="l" defTabSz="4572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圆明园的毁灭是祖国文化史上不可估量的损失，也是世界文化史上不可估量的损失！</a:t>
            </a:r>
          </a:p>
        </p:txBody>
      </p:sp>
      <p:sp>
        <p:nvSpPr>
          <p:cNvPr id="4" name="文本框 3"/>
          <p:cNvSpPr txBox="1"/>
          <p:nvPr/>
        </p:nvSpPr>
        <p:spPr>
          <a:xfrm>
            <a:off x="8783183" y="2090753"/>
            <a:ext cx="2127143" cy="834626"/>
          </a:xfrm>
          <a:prstGeom prst="wedgeRoundRectCallout">
            <a:avLst>
              <a:gd name="adj1" fmla="val -105179"/>
              <a:gd name="adj2" fmla="val 55316"/>
              <a:gd name="adj3" fmla="val 16667"/>
            </a:avLst>
          </a:prstGeom>
          <a:solidFill>
            <a:srgbClr val="FFC000"/>
          </a:solidFill>
          <a:ln w="9525">
            <a:noFill/>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微软雅黑" panose="020B0503020204020204" pitchFamily="34" charset="-122"/>
                <a:sym typeface="Arial" panose="020B0604020202020204" pitchFamily="34" charset="0"/>
              </a:rPr>
              <a:t>  中心句</a:t>
            </a:r>
          </a:p>
        </p:txBody>
      </p:sp>
      <p:sp>
        <p:nvSpPr>
          <p:cNvPr id="6" name="文本框 12"/>
          <p:cNvSpPr txBox="1"/>
          <p:nvPr/>
        </p:nvSpPr>
        <p:spPr>
          <a:xfrm>
            <a:off x="2850087" y="3666845"/>
            <a:ext cx="7367326" cy="1749534"/>
          </a:xfrm>
          <a:prstGeom prst="snip2DiagRect">
            <a:avLst/>
          </a:prstGeom>
          <a:noFill/>
          <a:ln w="38100">
            <a:solidFill>
              <a:schemeClr val="accent1">
                <a:lumMod val="75000"/>
              </a:schemeClr>
            </a:solidFill>
          </a:ln>
        </p:spPr>
        <p:txBody>
          <a:bodyPr wrap="square" rtlCol="0" anchor="t">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00206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强调了圆明园的毁灭损失巨大，难以计算。从这个词语中我们感受到了作者的无比愤怒和痛惜之情。</a:t>
            </a:r>
          </a:p>
        </p:txBody>
      </p:sp>
      <p:cxnSp>
        <p:nvCxnSpPr>
          <p:cNvPr id="7" name="直接连接符 6"/>
          <p:cNvCxnSpPr/>
          <p:nvPr/>
        </p:nvCxnSpPr>
        <p:spPr>
          <a:xfrm>
            <a:off x="6302827" y="2759455"/>
            <a:ext cx="154141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from="(-#ppt_w/2)" to="(#ppt_x)" calcmode="lin" valueType="num">
                                      <p:cBhvr>
                                        <p:cTn id="12" dur="600" fill="hold">
                                          <p:stCondLst>
                                            <p:cond delay="0"/>
                                          </p:stCondLst>
                                        </p:cTn>
                                        <p:tgtEl>
                                          <p:spTgt spid="4"/>
                                        </p:tgtEl>
                                        <p:attrNameLst>
                                          <p:attrName>ppt_x</p:attrName>
                                        </p:attrNameLst>
                                      </p:cBhvr>
                                    </p:anim>
                                    <p:anim from="0" to="-1.0" calcmode="lin" valueType="num">
                                      <p:cBhvr>
                                        <p:cTn id="13" dur="200" decel="50000" autoRev="1" fill="hold">
                                          <p:stCondLst>
                                            <p:cond delay="600"/>
                                          </p:stCondLst>
                                        </p:cTn>
                                        <p:tgtEl>
                                          <p:spTgt spid="4"/>
                                        </p:tgtEl>
                                        <p:attrNameLst>
                                          <p:attrName>xshear</p:attrName>
                                        </p:attrNameLst>
                                      </p:cBhvr>
                                    </p:anim>
                                    <p:animScale>
                                      <p:cBhvr>
                                        <p:cTn id="14" dur="200" decel="100000" autoRev="1" fill="hold">
                                          <p:stCondLst>
                                            <p:cond delay="600"/>
                                          </p:stCondLst>
                                        </p:cTn>
                                        <p:tgtEl>
                                          <p:spTgt spid="4"/>
                                        </p:tgtEl>
                                      </p:cBhvr>
                                      <p:from x="100000" y="100000"/>
                                      <p:to x="80000" y="100000"/>
                                    </p:animScale>
                                    <p:anim by="(#ppt_h/3+#ppt_w*0.1)" calcmode="lin" valueType="num">
                                      <p:cBhvr additive="sum">
                                        <p:cTn id="15" dur="200" decel="100000" autoRev="1" fill="hold">
                                          <p:stCondLst>
                                            <p:cond delay="600"/>
                                          </p:stCondLst>
                                        </p:cTn>
                                        <p:tgtEl>
                                          <p:spTgt spid="4"/>
                                        </p:tgtEl>
                                        <p:attrNameLst>
                                          <p:attrName>ppt_x</p:attrName>
                                        </p:attrNameLst>
                                      </p:cBhvr>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74489" y="260749"/>
            <a:ext cx="16209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句段感知</a:t>
            </a:r>
          </a:p>
        </p:txBody>
      </p:sp>
      <p:sp>
        <p:nvSpPr>
          <p:cNvPr id="3" name="矩形 2"/>
          <p:cNvSpPr/>
          <p:nvPr/>
        </p:nvSpPr>
        <p:spPr>
          <a:xfrm>
            <a:off x="674489" y="1742712"/>
            <a:ext cx="6359569" cy="2862322"/>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圆明园在北京西北郊，是一座举世闻名的皇家园林。它由圆明园、万春园和长春园组成，所以也叫圆明三园。此外，还有许多小园，分布在圆明园东、西、南三面。众星拱月般环绕在圆明园周围。</a:t>
            </a:r>
          </a:p>
        </p:txBody>
      </p:sp>
      <p:grpSp>
        <p:nvGrpSpPr>
          <p:cNvPr id="4" name="组合 3"/>
          <p:cNvGrpSpPr/>
          <p:nvPr/>
        </p:nvGrpSpPr>
        <p:grpSpPr>
          <a:xfrm>
            <a:off x="7047621" y="1716145"/>
            <a:ext cx="4248843" cy="1409119"/>
            <a:chOff x="9264" y="3661"/>
            <a:chExt cx="7057" cy="3253"/>
          </a:xfrm>
        </p:grpSpPr>
        <p:sp>
          <p:nvSpPr>
            <p:cNvPr id="6" name="任意多边形 10"/>
            <p:cNvSpPr/>
            <p:nvPr>
              <p:custDataLst>
                <p:tags r:id="rId1"/>
              </p:custDataLst>
            </p:nvPr>
          </p:nvSpPr>
          <p:spPr>
            <a:xfrm>
              <a:off x="9264" y="3661"/>
              <a:ext cx="7057" cy="3253"/>
            </a:xfrm>
            <a:custGeom>
              <a:avLst/>
              <a:gdLst>
                <a:gd name="connsiteX0" fmla="*/ 5955922 w 5955922"/>
                <a:gd name="connsiteY0" fmla="*/ 0 h 699160"/>
                <a:gd name="connsiteX1" fmla="*/ 5762221 w 5955922"/>
                <a:gd name="connsiteY1" fmla="*/ 671470 h 699160"/>
                <a:gd name="connsiteX2" fmla="*/ 0 w 5955922"/>
                <a:gd name="connsiteY2" fmla="*/ 699160 h 699160"/>
                <a:gd name="connsiteX3" fmla="*/ 176842 w 5955922"/>
                <a:gd name="connsiteY3" fmla="*/ 45351 h 699160"/>
              </a:gdLst>
              <a:ahLst/>
              <a:cxnLst>
                <a:cxn ang="0">
                  <a:pos x="connsiteX0" y="connsiteY0"/>
                </a:cxn>
                <a:cxn ang="0">
                  <a:pos x="connsiteX1" y="connsiteY1"/>
                </a:cxn>
                <a:cxn ang="0">
                  <a:pos x="connsiteX2" y="connsiteY2"/>
                </a:cxn>
                <a:cxn ang="0">
                  <a:pos x="connsiteX3" y="connsiteY3"/>
                </a:cxn>
              </a:cxnLst>
              <a:rect l="l" t="t" r="r" b="b"/>
              <a:pathLst>
                <a:path w="5955922" h="699160">
                  <a:moveTo>
                    <a:pt x="5955922" y="0"/>
                  </a:moveTo>
                  <a:lnTo>
                    <a:pt x="5762221" y="671470"/>
                  </a:lnTo>
                  <a:lnTo>
                    <a:pt x="0" y="699160"/>
                  </a:lnTo>
                  <a:lnTo>
                    <a:pt x="176842" y="45351"/>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rgbClr val="FFFFFF"/>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7" name="矩形 6"/>
            <p:cNvSpPr/>
            <p:nvPr/>
          </p:nvSpPr>
          <p:spPr>
            <a:xfrm>
              <a:off x="10017" y="3967"/>
              <a:ext cx="6304" cy="2638"/>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 </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微软雅黑" panose="020B0503020204020204" pitchFamily="34" charset="-122"/>
                  <a:sym typeface="Arial" panose="020B0604020202020204" pitchFamily="34" charset="0"/>
                </a:rPr>
                <a:t>     </a:t>
              </a:r>
              <a:r>
                <a:rPr kumimoji="0" lang="zh-CN" altLang="en-US" sz="24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微软雅黑" panose="020B0503020204020204" pitchFamily="34" charset="-122"/>
                  <a:sym typeface="Arial" panose="020B0604020202020204" pitchFamily="34" charset="0"/>
                </a:rPr>
                <a:t>作者对圆明园历史地位的高度评价。</a:t>
              </a:r>
              <a:endParaRPr kumimoji="0" lang="zh-CN" altLang="en-US" sz="2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微软雅黑" panose="020B0503020204020204" pitchFamily="34" charset="-122"/>
                <a:sym typeface="Arial" panose="020B0604020202020204" pitchFamily="34" charset="0"/>
              </a:endParaRPr>
            </a:p>
          </p:txBody>
        </p:sp>
      </p:grpSp>
      <p:sp>
        <p:nvSpPr>
          <p:cNvPr id="8" name="文本框 23"/>
          <p:cNvSpPr txBox="1"/>
          <p:nvPr/>
        </p:nvSpPr>
        <p:spPr>
          <a:xfrm>
            <a:off x="6119297" y="3739160"/>
            <a:ext cx="4784045" cy="1729410"/>
          </a:xfrm>
          <a:prstGeom prst="wedgeRoundRectCallout">
            <a:avLst>
              <a:gd name="adj1" fmla="val -68204"/>
              <a:gd name="adj2" fmla="val -32830"/>
              <a:gd name="adj3" fmla="val 16667"/>
            </a:avLst>
          </a:prstGeom>
          <a:noFill/>
          <a:ln w="9525">
            <a:solidFill>
              <a:schemeClr val="accent1"/>
            </a:solidFill>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微软雅黑" panose="020B0503020204020204" pitchFamily="34" charset="-122"/>
                <a:sym typeface="Arial" panose="020B0604020202020204" pitchFamily="34" charset="0"/>
              </a:rPr>
              <a:t>生动形象地写出了许多小园环绕在圆明园周围的布局特点，突出圆明园的主体地位。</a:t>
            </a:r>
          </a:p>
        </p:txBody>
      </p:sp>
      <p:cxnSp>
        <p:nvCxnSpPr>
          <p:cNvPr id="9" name="直接连接符 8"/>
          <p:cNvCxnSpPr/>
          <p:nvPr/>
        </p:nvCxnSpPr>
        <p:spPr>
          <a:xfrm>
            <a:off x="5381809" y="2331008"/>
            <a:ext cx="113395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722139" y="3920322"/>
            <a:ext cx="113395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967778" y="4596899"/>
            <a:ext cx="4505978" cy="113505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     </a:t>
            </a:r>
            <a:r>
              <a:rPr kumimoji="0" lang="zh-CN" altLang="en-US" sz="2400" b="1"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概括介绍了圆明园的地理位置和它的布局</a:t>
            </a:r>
            <a:r>
              <a:rPr kumimoji="0" lang="zh-CN" altLang="en-US" sz="2400" b="1"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cs typeface="微软雅黑" panose="020B0503020204020204" pitchFamily="34" charset="-122"/>
                <a:sym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34"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from="(-#ppt_w/2)" to="(#ppt_x)" calcmode="lin" valueType="num">
                                      <p:cBhvr>
                                        <p:cTn id="26" dur="600" fill="hold">
                                          <p:stCondLst>
                                            <p:cond delay="0"/>
                                          </p:stCondLst>
                                        </p:cTn>
                                        <p:tgtEl>
                                          <p:spTgt spid="8"/>
                                        </p:tgtEl>
                                        <p:attrNameLst>
                                          <p:attrName>ppt_x</p:attrName>
                                        </p:attrNameLst>
                                      </p:cBhvr>
                                    </p:anim>
                                    <p:anim from="0" to="-1.0" calcmode="lin" valueType="num">
                                      <p:cBhvr>
                                        <p:cTn id="27" dur="200" decel="50000" autoRev="1" fill="hold">
                                          <p:stCondLst>
                                            <p:cond delay="600"/>
                                          </p:stCondLst>
                                        </p:cTn>
                                        <p:tgtEl>
                                          <p:spTgt spid="8"/>
                                        </p:tgtEl>
                                        <p:attrNameLst>
                                          <p:attrName>xshear</p:attrName>
                                        </p:attrNameLst>
                                      </p:cBhvr>
                                    </p:anim>
                                    <p:animScale>
                                      <p:cBhvr>
                                        <p:cTn id="28" dur="200" decel="100000" autoRev="1" fill="hold">
                                          <p:stCondLst>
                                            <p:cond delay="600"/>
                                          </p:stCondLst>
                                        </p:cTn>
                                        <p:tgtEl>
                                          <p:spTgt spid="8"/>
                                        </p:tgtEl>
                                      </p:cBhvr>
                                      <p:from x="100000" y="100000"/>
                                      <p:to x="80000" y="100000"/>
                                    </p:animScale>
                                    <p:anim by="(#ppt_h/3+#ppt_w*0.1)" calcmode="lin" valueType="num">
                                      <p:cBhvr additive="sum">
                                        <p:cTn id="29" dur="200" decel="100000" autoRev="1" fill="hold">
                                          <p:stCondLst>
                                            <p:cond delay="600"/>
                                          </p:stCondLst>
                                        </p:cTn>
                                        <p:tgtEl>
                                          <p:spTgt spid="8"/>
                                        </p:tgtEl>
                                        <p:attrNameLst>
                                          <p:attrName>ppt_x</p:attrName>
                                        </p:attrNameLst>
                                      </p:cBhvr>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bldLvl="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74489" y="260749"/>
            <a:ext cx="16209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句段感知</a:t>
            </a:r>
          </a:p>
        </p:txBody>
      </p:sp>
      <p:sp>
        <p:nvSpPr>
          <p:cNvPr id="3" name="文本框 2"/>
          <p:cNvSpPr txBox="1"/>
          <p:nvPr/>
        </p:nvSpPr>
        <p:spPr>
          <a:xfrm>
            <a:off x="7847211" y="3188970"/>
            <a:ext cx="3879929" cy="2349579"/>
          </a:xfrm>
          <a:prstGeom prst="wedgeRoundRectCallout">
            <a:avLst>
              <a:gd name="adj1" fmla="val -71884"/>
              <a:gd name="adj2" fmla="val -35614"/>
              <a:gd name="adj3" fmla="val 16667"/>
            </a:avLst>
          </a:prstGeom>
          <a:noFill/>
          <a:ln w="9525">
            <a:solidFill>
              <a:srgbClr val="002060"/>
            </a:solidFill>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微软雅黑" panose="020B0503020204020204" pitchFamily="34" charset="-122"/>
                <a:sym typeface="Arial" panose="020B0604020202020204" pitchFamily="34" charset="0"/>
              </a:rPr>
              <a:t>   作者通过举例，概括地写出了圆明园中的主要景物，让人感受到了圆明园景点之多，景致之美。</a:t>
            </a:r>
          </a:p>
        </p:txBody>
      </p:sp>
      <p:sp>
        <p:nvSpPr>
          <p:cNvPr id="4" name="文本框 12"/>
          <p:cNvSpPr txBox="1"/>
          <p:nvPr/>
        </p:nvSpPr>
        <p:spPr>
          <a:xfrm>
            <a:off x="7726517" y="1610775"/>
            <a:ext cx="3753762" cy="1363860"/>
          </a:xfrm>
          <a:prstGeom prst="snip2DiagRect">
            <a:avLst/>
          </a:prstGeom>
          <a:noFill/>
          <a:ln w="38100">
            <a:solidFill>
              <a:schemeClr val="accent1">
                <a:lumMod val="75000"/>
              </a:schemeClr>
            </a:solidFill>
          </a:ln>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00206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a:t>
            </a:r>
            <a:r>
              <a:rPr kumimoji="0" lang="zh-CN" altLang="en-US"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圆明园内的建筑风格各异、千姿百态的特点。</a:t>
            </a:r>
          </a:p>
        </p:txBody>
      </p:sp>
      <p:sp>
        <p:nvSpPr>
          <p:cNvPr id="6" name="文本框 12"/>
          <p:cNvSpPr txBox="1"/>
          <p:nvPr/>
        </p:nvSpPr>
        <p:spPr>
          <a:xfrm>
            <a:off x="616432" y="1761186"/>
            <a:ext cx="7001597" cy="3785652"/>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marR="0" lvl="0" indent="0" algn="l" defTabSz="4572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圆明园中，有金碧辉煌的殿堂，也有玲珑剔透的亭台楼阁；有象征着热闹街市的“买卖街”，也有象征着田园风光的山乡村野。园中许多景物都是仿照各地名胜建造的，如海宁的安澜园，苏州的狮子林，杭州西湖的平湖秋月、雷峰夕照；还有很多景物是根据古代诗人的诗情画意建造的，如，蓬莱瑶台，武陵春色。园中不仅有民族建筑，还有西洋景观。漫步园内，有如漫游在天南海北，饱览着中外风景名胜；流连其间，仿佛置身在幻想的境界里。</a:t>
            </a:r>
          </a:p>
        </p:txBody>
      </p:sp>
      <p:sp>
        <p:nvSpPr>
          <p:cNvPr id="7" name="圆角矩形 4"/>
          <p:cNvSpPr/>
          <p:nvPr/>
        </p:nvSpPr>
        <p:spPr>
          <a:xfrm>
            <a:off x="2494915" y="1848485"/>
            <a:ext cx="1053465" cy="473710"/>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8" name="圆角矩形 28"/>
          <p:cNvSpPr/>
          <p:nvPr/>
        </p:nvSpPr>
        <p:spPr>
          <a:xfrm>
            <a:off x="5036185" y="1848485"/>
            <a:ext cx="1064260" cy="473710"/>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9" name="圆角矩形 29"/>
          <p:cNvSpPr/>
          <p:nvPr/>
        </p:nvSpPr>
        <p:spPr>
          <a:xfrm>
            <a:off x="1671955" y="2322195"/>
            <a:ext cx="1041400" cy="473710"/>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0" name="圆角矩形 31"/>
          <p:cNvSpPr/>
          <p:nvPr/>
        </p:nvSpPr>
        <p:spPr>
          <a:xfrm>
            <a:off x="5789295" y="2322195"/>
            <a:ext cx="1053465" cy="473710"/>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1" name="圆角矩形 36"/>
          <p:cNvSpPr/>
          <p:nvPr/>
        </p:nvSpPr>
        <p:spPr>
          <a:xfrm>
            <a:off x="1226185" y="3677920"/>
            <a:ext cx="446405" cy="473710"/>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2" name="圆角矩形 38"/>
          <p:cNvSpPr/>
          <p:nvPr/>
        </p:nvSpPr>
        <p:spPr>
          <a:xfrm>
            <a:off x="3952240" y="4126865"/>
            <a:ext cx="1083310" cy="473710"/>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3" name="圆角矩形 39"/>
          <p:cNvSpPr/>
          <p:nvPr/>
        </p:nvSpPr>
        <p:spPr>
          <a:xfrm>
            <a:off x="5789295" y="4151630"/>
            <a:ext cx="1053465" cy="473710"/>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34" presetClass="entr" presetSubtype="0"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 from="(-#ppt_w/2)" to="(#ppt_x)" calcmode="lin" valueType="num">
                                      <p:cBhvr>
                                        <p:cTn id="52" dur="600" fill="hold">
                                          <p:stCondLst>
                                            <p:cond delay="0"/>
                                          </p:stCondLst>
                                        </p:cTn>
                                        <p:tgtEl>
                                          <p:spTgt spid="3"/>
                                        </p:tgtEl>
                                        <p:attrNameLst>
                                          <p:attrName>ppt_x</p:attrName>
                                        </p:attrNameLst>
                                      </p:cBhvr>
                                    </p:anim>
                                    <p:anim from="0" to="-1.0" calcmode="lin" valueType="num">
                                      <p:cBhvr>
                                        <p:cTn id="53" dur="200" decel="50000" autoRev="1" fill="hold">
                                          <p:stCondLst>
                                            <p:cond delay="600"/>
                                          </p:stCondLst>
                                        </p:cTn>
                                        <p:tgtEl>
                                          <p:spTgt spid="3"/>
                                        </p:tgtEl>
                                        <p:attrNameLst>
                                          <p:attrName>xshear</p:attrName>
                                        </p:attrNameLst>
                                      </p:cBhvr>
                                    </p:anim>
                                    <p:animScale>
                                      <p:cBhvr>
                                        <p:cTn id="54" dur="200" decel="100000" autoRev="1" fill="hold">
                                          <p:stCondLst>
                                            <p:cond delay="600"/>
                                          </p:stCondLst>
                                        </p:cTn>
                                        <p:tgtEl>
                                          <p:spTgt spid="3"/>
                                        </p:tgtEl>
                                      </p:cBhvr>
                                      <p:from x="100000" y="100000"/>
                                      <p:to x="80000" y="100000"/>
                                    </p:animScale>
                                    <p:anim by="(#ppt_h/3+#ppt_w*0.1)" calcmode="lin" valueType="num">
                                      <p:cBhvr additive="sum">
                                        <p:cTn id="55" dur="200" decel="100000" autoRev="1" fill="hold">
                                          <p:stCondLst>
                                            <p:cond delay="600"/>
                                          </p:stCondLst>
                                        </p:cTn>
                                        <p:tgtEl>
                                          <p:spTgt spid="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animBg="1"/>
      <p:bldP spid="6" grpId="0"/>
      <p:bldP spid="7" grpId="0" bldLvl="0" animBg="1"/>
      <p:bldP spid="8" grpId="0" bldLvl="0" animBg="1"/>
      <p:bldP spid="9" grpId="0" bldLvl="0" animBg="1"/>
      <p:bldP spid="10" grpId="0" bldLvl="0" animBg="1"/>
      <p:bldP spid="11" grpId="0" bldLvl="0" animBg="1"/>
      <p:bldP spid="12" grpId="0" bldLvl="0" animBg="1"/>
      <p:bldP spid="13"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74489" y="260749"/>
            <a:ext cx="16209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句段感知</a:t>
            </a:r>
          </a:p>
        </p:txBody>
      </p:sp>
      <p:sp>
        <p:nvSpPr>
          <p:cNvPr id="3" name="圆角矩形标注 27"/>
          <p:cNvSpPr/>
          <p:nvPr/>
        </p:nvSpPr>
        <p:spPr>
          <a:xfrm>
            <a:off x="674489" y="3938917"/>
            <a:ext cx="4602036" cy="1830206"/>
          </a:xfrm>
          <a:prstGeom prst="wedgeRoundRectCallout">
            <a:avLst>
              <a:gd name="adj1" fmla="val 33596"/>
              <a:gd name="adj2" fmla="val -8979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4" name="文本框 12"/>
          <p:cNvSpPr txBox="1"/>
          <p:nvPr/>
        </p:nvSpPr>
        <p:spPr>
          <a:xfrm>
            <a:off x="2535091" y="1732189"/>
            <a:ext cx="8737376" cy="1696811"/>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marR="0" lvl="0" indent="0" algn="l" defTabSz="4572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圆明园不但建筑宏伟，还收藏着最珍贵的历史文物。上自先秦时代的青铜礼器，下至唐、宋、元、明、清历代的名人书画和各种奇珍异宝。所以，它又是当时世界上最大的博物馆、艺术馆。</a:t>
            </a:r>
            <a:endPar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6" name="矩形 5"/>
          <p:cNvSpPr/>
          <p:nvPr/>
        </p:nvSpPr>
        <p:spPr>
          <a:xfrm>
            <a:off x="798473" y="3938917"/>
            <a:ext cx="4166679" cy="1563120"/>
          </a:xfrm>
          <a:prstGeom prst="rect">
            <a:avLst/>
          </a:prstGeom>
          <a:noFill/>
          <a:ln w="222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marR="0" lvl="0" indent="0" algn="l" defTabSz="4572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2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zh-CN" altLang="en-US" sz="2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这句话从时间跨度和文物类型上巧妙地指出圆明园中收藏的文物历史之悠久、价值之高。</a:t>
            </a:r>
          </a:p>
        </p:txBody>
      </p:sp>
      <p:cxnSp>
        <p:nvCxnSpPr>
          <p:cNvPr id="7" name="直接连接符 6"/>
          <p:cNvCxnSpPr/>
          <p:nvPr/>
        </p:nvCxnSpPr>
        <p:spPr>
          <a:xfrm>
            <a:off x="3324639" y="2302822"/>
            <a:ext cx="6604000" cy="1451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0207033" y="2317336"/>
            <a:ext cx="765072"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5242001" y="3801612"/>
            <a:ext cx="6242174" cy="1560068"/>
            <a:chOff x="9100" y="1950"/>
            <a:chExt cx="8963" cy="4964"/>
          </a:xfrm>
        </p:grpSpPr>
        <p:sp>
          <p:nvSpPr>
            <p:cNvPr id="10" name="任意多边形 35"/>
            <p:cNvSpPr/>
            <p:nvPr>
              <p:custDataLst>
                <p:tags r:id="rId1"/>
              </p:custDataLst>
            </p:nvPr>
          </p:nvSpPr>
          <p:spPr>
            <a:xfrm>
              <a:off x="9264" y="3661"/>
              <a:ext cx="7057" cy="3253"/>
            </a:xfrm>
            <a:custGeom>
              <a:avLst/>
              <a:gdLst>
                <a:gd name="connsiteX0" fmla="*/ 5955922 w 5955922"/>
                <a:gd name="connsiteY0" fmla="*/ 0 h 699160"/>
                <a:gd name="connsiteX1" fmla="*/ 5762221 w 5955922"/>
                <a:gd name="connsiteY1" fmla="*/ 671470 h 699160"/>
                <a:gd name="connsiteX2" fmla="*/ 0 w 5955922"/>
                <a:gd name="connsiteY2" fmla="*/ 699160 h 699160"/>
                <a:gd name="connsiteX3" fmla="*/ 176842 w 5955922"/>
                <a:gd name="connsiteY3" fmla="*/ 45351 h 699160"/>
              </a:gdLst>
              <a:ahLst/>
              <a:cxnLst>
                <a:cxn ang="0">
                  <a:pos x="connsiteX0" y="connsiteY0"/>
                </a:cxn>
                <a:cxn ang="0">
                  <a:pos x="connsiteX1" y="connsiteY1"/>
                </a:cxn>
                <a:cxn ang="0">
                  <a:pos x="connsiteX2" y="connsiteY2"/>
                </a:cxn>
                <a:cxn ang="0">
                  <a:pos x="connsiteX3" y="connsiteY3"/>
                </a:cxn>
              </a:cxnLst>
              <a:rect l="l" t="t" r="r" b="b"/>
              <a:pathLst>
                <a:path w="5955922" h="699160">
                  <a:moveTo>
                    <a:pt x="5955922" y="0"/>
                  </a:moveTo>
                  <a:lnTo>
                    <a:pt x="5762221" y="671470"/>
                  </a:lnTo>
                  <a:lnTo>
                    <a:pt x="0" y="699160"/>
                  </a:lnTo>
                  <a:lnTo>
                    <a:pt x="176842" y="45351"/>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rgbClr val="FFFFFF"/>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1" name="矩形 10"/>
            <p:cNvSpPr/>
            <p:nvPr/>
          </p:nvSpPr>
          <p:spPr>
            <a:xfrm>
              <a:off x="9100" y="1950"/>
              <a:ext cx="8963" cy="2137"/>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 </a:t>
              </a:r>
              <a:r>
                <a:rPr kumimoji="0" lang="zh-CN" altLang="en-US" sz="28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介绍圆明园内收藏着珍贵的历史文物。</a:t>
              </a:r>
              <a:endParaRPr kumimoji="0" lang="zh-CN" altLang="en-US" sz="2800" b="1"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cs typeface="微软雅黑" panose="020B0503020204020204" pitchFamily="34" charset="-122"/>
                <a:sym typeface="Arial" panose="020B0604020202020204" pitchFamily="34" charset="0"/>
              </a:endParaRPr>
            </a:p>
          </p:txBody>
        </p:sp>
      </p:grpSp>
      <p:sp>
        <p:nvSpPr>
          <p:cNvPr id="12" name="文本框 23"/>
          <p:cNvSpPr txBox="1"/>
          <p:nvPr/>
        </p:nvSpPr>
        <p:spPr>
          <a:xfrm>
            <a:off x="8849163" y="968360"/>
            <a:ext cx="1665604" cy="743040"/>
          </a:xfrm>
          <a:prstGeom prst="wedgeRoundRectCallout">
            <a:avLst>
              <a:gd name="adj1" fmla="val -107040"/>
              <a:gd name="adj2" fmla="val 81677"/>
              <a:gd name="adj3" fmla="val 16667"/>
            </a:avLst>
          </a:prstGeom>
          <a:solidFill>
            <a:srgbClr val="FFC000"/>
          </a:solidFill>
          <a:ln w="9525">
            <a:noFill/>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微软雅黑" panose="020B0503020204020204" pitchFamily="34" charset="-122"/>
                <a:sym typeface="Arial" panose="020B0604020202020204" pitchFamily="34" charset="0"/>
              </a:rPr>
              <a:t> 过渡句</a:t>
            </a:r>
          </a:p>
        </p:txBody>
      </p:sp>
      <p:cxnSp>
        <p:nvCxnSpPr>
          <p:cNvPr id="13" name="直接连接符 12"/>
          <p:cNvCxnSpPr/>
          <p:nvPr/>
        </p:nvCxnSpPr>
        <p:spPr>
          <a:xfrm>
            <a:off x="5495703" y="2900978"/>
            <a:ext cx="765072"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4"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from="(-#ppt_w/2)" to="(#ppt_x)" calcmode="lin" valueType="num">
                                      <p:cBhvr>
                                        <p:cTn id="17" dur="600" fill="hold">
                                          <p:stCondLst>
                                            <p:cond delay="0"/>
                                          </p:stCondLst>
                                        </p:cTn>
                                        <p:tgtEl>
                                          <p:spTgt spid="12"/>
                                        </p:tgtEl>
                                        <p:attrNameLst>
                                          <p:attrName>ppt_x</p:attrName>
                                        </p:attrNameLst>
                                      </p:cBhvr>
                                    </p:anim>
                                    <p:anim from="0" to="-1.0" calcmode="lin" valueType="num">
                                      <p:cBhvr>
                                        <p:cTn id="18" dur="200" decel="50000" autoRev="1" fill="hold">
                                          <p:stCondLst>
                                            <p:cond delay="600"/>
                                          </p:stCondLst>
                                        </p:cTn>
                                        <p:tgtEl>
                                          <p:spTgt spid="12"/>
                                        </p:tgtEl>
                                        <p:attrNameLst>
                                          <p:attrName>xshear</p:attrName>
                                        </p:attrNameLst>
                                      </p:cBhvr>
                                    </p:anim>
                                    <p:animScale>
                                      <p:cBhvr>
                                        <p:cTn id="19" dur="200" decel="100000" autoRev="1" fill="hold">
                                          <p:stCondLst>
                                            <p:cond delay="600"/>
                                          </p:stCondLst>
                                        </p:cTn>
                                        <p:tgtEl>
                                          <p:spTgt spid="12"/>
                                        </p:tgtEl>
                                      </p:cBhvr>
                                      <p:from x="100000" y="100000"/>
                                      <p:to x="80000" y="100000"/>
                                    </p:animScale>
                                    <p:anim by="(#ppt_h/3+#ppt_w*0.1)" calcmode="lin" valueType="num">
                                      <p:cBhvr additive="sum">
                                        <p:cTn id="20" dur="200" decel="100000" autoRev="1" fill="hold">
                                          <p:stCondLst>
                                            <p:cond delay="600"/>
                                          </p:stCondLst>
                                        </p:cTn>
                                        <p:tgtEl>
                                          <p:spTgt spid="12"/>
                                        </p:tgtEl>
                                        <p:attrNameLst>
                                          <p:attrName>ppt_x</p:attrName>
                                        </p:attrNameLst>
                                      </p:cBhvr>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linds(horizontal)">
                                      <p:cBhvr>
                                        <p:cTn id="35" dur="500"/>
                                        <p:tgtEl>
                                          <p:spTgt spid="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12"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50826203619"/>
  <p:tag name="MH_LIBRARY" val="GRAPHIC"/>
  <p:tag name="MH_ORDER" val="Freeform 11"/>
</p:tagLst>
</file>

<file path=ppt/tags/tag2.xml><?xml version="1.0" encoding="utf-8"?>
<p:tagLst xmlns:a="http://schemas.openxmlformats.org/drawingml/2006/main" xmlns:r="http://schemas.openxmlformats.org/officeDocument/2006/relationships" xmlns:p="http://schemas.openxmlformats.org/presentationml/2006/main">
  <p:tag name="MH" val="20150826203619"/>
  <p:tag name="MH_LIBRARY" val="GRAPHIC"/>
  <p:tag name="MH_ORDER" val="Freeform 11"/>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1068</Words>
  <Application>Microsoft Office PowerPoint</Application>
  <PresentationFormat>宽屏</PresentationFormat>
  <Paragraphs>105</Paragraphs>
  <Slides>16</Slides>
  <Notes>16</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16</vt:i4>
      </vt:variant>
    </vt:vector>
  </HeadingPairs>
  <TitlesOfParts>
    <vt:vector size="28" baseType="lpstr">
      <vt:lpstr>黑体</vt:lpstr>
      <vt:lpstr>微软雅黑</vt:lpstr>
      <vt:lpstr>Calibri</vt:lpstr>
      <vt:lpstr>Arial</vt:lpstr>
      <vt:lpstr>阿里巴巴普惠体 M</vt:lpstr>
      <vt:lpstr>思源黑体 CN Regular</vt:lpstr>
      <vt:lpstr>方正舒体</vt:lpstr>
      <vt:lpstr>FandolFang R</vt:lpstr>
      <vt:lpstr>演示斜黑体</vt:lpstr>
      <vt:lpstr>楷体</vt:lpstr>
      <vt:lpstr>宋体</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4</cp:revision>
  <dcterms:created xsi:type="dcterms:W3CDTF">2020-10-09T06:09:00Z</dcterms:created>
  <dcterms:modified xsi:type="dcterms:W3CDTF">2023-01-10T12:18:19Z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7AF73707177D4298B1BAC6D6CB50B080</vt:lpwstr>
  </property>
  <property fmtid="{A09F084E-AD41-489F-8076-AA5BE3082BCA}" pid="100">
    <vt:ui4>5</vt:ui4>
  </property>
  <property fmtid="{64440492-4C8B-11D1-8B70-080036B11A03}" pid="11">
    <vt:lpwstr>www.2ppt.com-爱PPT提供资源下载</vt:lpwstr>
  </property>
</Properties>
</file>