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363" r:id="rId3"/>
    <p:sldId id="482" r:id="rId4"/>
    <p:sldId id="425" r:id="rId5"/>
    <p:sldId id="423" r:id="rId6"/>
    <p:sldId id="414" r:id="rId7"/>
    <p:sldId id="454" r:id="rId8"/>
    <p:sldId id="455" r:id="rId9"/>
    <p:sldId id="582" r:id="rId10"/>
    <p:sldId id="583" r:id="rId11"/>
    <p:sldId id="584" r:id="rId12"/>
    <p:sldId id="585" r:id="rId13"/>
    <p:sldId id="586" r:id="rId14"/>
    <p:sldId id="587" r:id="rId15"/>
    <p:sldId id="588" r:id="rId16"/>
    <p:sldId id="589" r:id="rId17"/>
    <p:sldId id="491" r:id="rId18"/>
    <p:sldId id="545" r:id="rId19"/>
    <p:sldId id="514" r:id="rId20"/>
    <p:sldId id="515" r:id="rId21"/>
    <p:sldId id="550" r:id="rId22"/>
    <p:sldId id="546" r:id="rId23"/>
    <p:sldId id="590" r:id="rId24"/>
    <p:sldId id="603" r:id="rId25"/>
    <p:sldId id="417" r:id="rId26"/>
    <p:sldId id="418" r:id="rId27"/>
    <p:sldId id="512" r:id="rId28"/>
    <p:sldId id="422" r:id="rId29"/>
    <p:sldId id="421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9">
          <p15:clr>
            <a:srgbClr val="A4A3A4"/>
          </p15:clr>
        </p15:guide>
        <p15:guide id="2" pos="3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3919"/>
        <p:guide pos="3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 eaLnBrk="0" hangingPunct="0">
              <a:defRPr noProof="1" dirty="0"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73647A75-9A19-4EDE-A2E7-E40E1818B834}" type="slidenum">
              <a:rPr lang="zh-CN" altLang="en-US"/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2pPr>
    <a:lvl3pPr lvl="2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3pPr>
    <a:lvl4pPr lvl="3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4pPr>
    <a:lvl5pPr lvl="4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6pPr>
    <a:lvl7pPr marL="2743200" lvl="6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7pPr>
    <a:lvl8pPr marL="3200400" lvl="7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8pPr>
    <a:lvl9pPr marL="3657600" lvl="8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47A75-9A19-4EDE-A2E7-E40E1818B834}" type="slidenum">
              <a:rPr lang="zh-CN" altLang="en-US" smtClean="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AF81-27A3-45D3-8184-5D9DCFDC765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6648-33B2-40B1-A7A2-B1CD2EFD079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AE380-6F5C-4614-B299-EA39227DDC7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D8333-42A7-4A8F-A393-CBF3A2DFE71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98AE1-2CE2-4FA1-BE98-F602BB49292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7A620-43B5-4A23-96CD-C86E669EFA2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26147-5F0B-4616-94AD-63171B1CBDF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7CA93-9BC9-483A-B787-A1BD47396BE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A36DF-B3C4-4AE6-B826-EDEE14D91BE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FEC9F-0032-4FBA-A8E4-C7A3429D91F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E65B3-8033-41CB-AB9A-A1BCD31ADD6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CF163-295C-4E0F-9549-B01F9057530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0193B-0C30-436D-9917-C6539A18A09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76939-7B6F-4BA7-BDD9-A1E552D1BCB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5BD73-5849-4E50-883D-B6823BA8BCE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97F08-2B7F-42AE-9474-DFBD786DBD3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A742D-6022-42DA-9310-324299E214A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A3945-D379-4A4F-A33F-5A7C542B56D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0B71B-CBFF-4E0F-BCE0-5AFF65C3A7D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E7A88-6A1E-42F7-BEE5-1D48091BAA0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F7ABA-7970-4D7F-8017-46273EE0833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321F2-7FAA-4F2D-9111-984597ACEAE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5DB1A10-F1E2-4115-86EC-5839E02F5D1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D694166-5CF7-4486-AC7B-E424C075ED0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hf sldNum="0" hdr="0" ftr="0"/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7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37175"/>
            <a:ext cx="3851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文本框 22"/>
          <p:cNvSpPr>
            <a:spLocks noChangeArrowheads="1"/>
          </p:cNvSpPr>
          <p:nvPr/>
        </p:nvSpPr>
        <p:spPr bwMode="auto">
          <a:xfrm>
            <a:off x="0" y="2660672"/>
            <a:ext cx="915669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5500"/>
              </a:lnSpc>
            </a:pP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Lesson 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6</a:t>
            </a: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  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Baby Becky at </a:t>
            </a:r>
            <a:r>
              <a:rPr lang="zh-CN" altLang="en-US" sz="4300" b="1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Home </a:t>
            </a:r>
            <a:endParaRPr lang="zh-CN" altLang="en-US" sz="4300" b="1" dirty="0">
              <a:solidFill>
                <a:srgbClr val="000000"/>
              </a:solidFill>
              <a:latin typeface="Baskerville Old Face" panose="02020602080505020303" pitchFamily="18" charset="0"/>
              <a:ea typeface="Kozuka Gothic Pro H" pitchFamily="34" charset="-128"/>
              <a:sym typeface="方正大黑简体" charset="0"/>
            </a:endParaRPr>
          </a:p>
        </p:txBody>
      </p:sp>
      <p:sp>
        <p:nvSpPr>
          <p:cNvPr id="4109" name="TextBox 3"/>
          <p:cNvSpPr>
            <a:spLocks noChangeArrowheads="1"/>
          </p:cNvSpPr>
          <p:nvPr/>
        </p:nvSpPr>
        <p:spPr bwMode="auto">
          <a:xfrm>
            <a:off x="900113" y="1263712"/>
            <a:ext cx="7358062" cy="65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Unit 1 Li Ming Goes to Canada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31898" y="533213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19"/>
          <p:cNvSpPr>
            <a:spLocks noChangeArrowheads="1"/>
          </p:cNvSpPr>
          <p:nvPr/>
        </p:nvSpPr>
        <p:spPr bwMode="auto">
          <a:xfrm>
            <a:off x="2616200" y="774700"/>
            <a:ext cx="34925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　Story time</a:t>
            </a:r>
          </a:p>
        </p:txBody>
      </p:sp>
      <p:sp>
        <p:nvSpPr>
          <p:cNvPr id="1537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5371" name="图片 15370" descr="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0" y="1473200"/>
            <a:ext cx="6916738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文本框 15371"/>
          <p:cNvSpPr txBox="1">
            <a:spLocks noChangeArrowheads="1"/>
          </p:cNvSpPr>
          <p:nvPr/>
        </p:nvSpPr>
        <p:spPr bwMode="auto">
          <a:xfrm>
            <a:off x="1079500" y="5175250"/>
            <a:ext cx="68453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哦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不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</a:t>
            </a: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我做晚餐。我晚餐炒鸡蛋。妈妈说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:“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贝基宝宝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不要玩儿鸡蛋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!”“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我的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!”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我说。“不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!”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妈妈说。</a:t>
            </a:r>
          </a:p>
        </p:txBody>
      </p:sp>
      <p:sp>
        <p:nvSpPr>
          <p:cNvPr id="1434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014C9D3-D890-45D2-9C1B-6778758E862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本框 19"/>
          <p:cNvSpPr>
            <a:spLocks noChangeArrowheads="1"/>
          </p:cNvSpPr>
          <p:nvPr/>
        </p:nvSpPr>
        <p:spPr bwMode="auto">
          <a:xfrm>
            <a:off x="2616200" y="774700"/>
            <a:ext cx="34925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　Story time</a:t>
            </a:r>
          </a:p>
        </p:txBody>
      </p:sp>
      <p:sp>
        <p:nvSpPr>
          <p:cNvPr id="16394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6395" name="图片 16394" descr="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838" y="1476375"/>
            <a:ext cx="7472362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文本框 16395"/>
          <p:cNvSpPr txBox="1">
            <a:spLocks noChangeArrowheads="1"/>
          </p:cNvSpPr>
          <p:nvPr/>
        </p:nvSpPr>
        <p:spPr bwMode="auto">
          <a:xfrm>
            <a:off x="1149350" y="5594350"/>
            <a:ext cx="6872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妈妈说</a:t>
            </a:r>
            <a:r>
              <a:rPr lang="en-US" altLang="zh-CN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:“</a:t>
            </a:r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贝基宝宝</a:t>
            </a:r>
            <a:r>
              <a:rPr lang="en-US" altLang="zh-CN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</a:t>
            </a:r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你太脏了</a:t>
            </a:r>
            <a:r>
              <a:rPr lang="en-US" altLang="zh-CN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!”</a:t>
            </a:r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我们去浴室。我把玩具放进了马桶里。“不</a:t>
            </a:r>
            <a:r>
              <a:rPr lang="en-US" altLang="zh-CN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贝基宝宝</a:t>
            </a:r>
            <a:r>
              <a:rPr lang="en-US" altLang="zh-CN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</a:t>
            </a:r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不</a:t>
            </a:r>
            <a:r>
              <a:rPr lang="en-US" altLang="zh-CN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</a:t>
            </a:r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不</a:t>
            </a:r>
            <a:r>
              <a:rPr lang="en-US" altLang="zh-CN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</a:t>
            </a:r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不要在马桶里玩儿。”“我的</a:t>
            </a:r>
            <a:r>
              <a:rPr lang="en-US" altLang="zh-CN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!”</a:t>
            </a:r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我说。“哦</a:t>
            </a:r>
            <a:r>
              <a:rPr lang="en-US" altLang="zh-CN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不</a:t>
            </a:r>
            <a:r>
              <a:rPr lang="en-US" altLang="zh-CN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!”</a:t>
            </a:r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妈妈说。</a:t>
            </a:r>
          </a:p>
        </p:txBody>
      </p:sp>
      <p:sp>
        <p:nvSpPr>
          <p:cNvPr id="1537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3CB5238-FF51-4916-9C6A-7A221252716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07250" y="188913"/>
            <a:ext cx="19018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11125"/>
            <a:ext cx="7191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07250" y="188913"/>
            <a:ext cx="19018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文本框 19"/>
          <p:cNvSpPr>
            <a:spLocks noChangeArrowheads="1"/>
          </p:cNvSpPr>
          <p:nvPr/>
        </p:nvSpPr>
        <p:spPr bwMode="auto">
          <a:xfrm>
            <a:off x="2616200" y="774700"/>
            <a:ext cx="34925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　Story time</a:t>
            </a:r>
          </a:p>
        </p:txBody>
      </p:sp>
      <p:sp>
        <p:nvSpPr>
          <p:cNvPr id="1741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7419" name="图片 17418" descr="7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9950" y="1476375"/>
            <a:ext cx="74041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文本框 17419"/>
          <p:cNvSpPr txBox="1">
            <a:spLocks noChangeArrowheads="1"/>
          </p:cNvSpPr>
          <p:nvPr/>
        </p:nvSpPr>
        <p:spPr bwMode="auto">
          <a:xfrm>
            <a:off x="1219200" y="5245100"/>
            <a:ext cx="67611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不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贝基宝宝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</a:t>
            </a:r>
          </a:p>
          <a:p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我厌倦了坐在水里。我想淋浴。现在我干净了。浴室里到处都是水。</a:t>
            </a:r>
          </a:p>
        </p:txBody>
      </p:sp>
      <p:sp>
        <p:nvSpPr>
          <p:cNvPr id="1639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D96C64D-3F9B-441F-8638-785E96C056E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文本框 19"/>
          <p:cNvSpPr>
            <a:spLocks noChangeArrowheads="1"/>
          </p:cNvSpPr>
          <p:nvPr/>
        </p:nvSpPr>
        <p:spPr bwMode="auto">
          <a:xfrm>
            <a:off x="2616200" y="774700"/>
            <a:ext cx="34925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　Story time</a:t>
            </a:r>
          </a:p>
        </p:txBody>
      </p:sp>
      <p:sp>
        <p:nvSpPr>
          <p:cNvPr id="1844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8443" name="图片 18442" descr="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9800" y="1473200"/>
            <a:ext cx="74041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文本框 18443"/>
          <p:cNvSpPr txBox="1">
            <a:spLocks noChangeArrowheads="1"/>
          </p:cNvSpPr>
          <p:nvPr/>
        </p:nvSpPr>
        <p:spPr bwMode="auto">
          <a:xfrm>
            <a:off x="1009650" y="5384800"/>
            <a:ext cx="7235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妈妈在起居室里。她累了。“几点了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?”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她说。“哦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不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六点了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该做晚餐了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!”</a:t>
            </a:r>
          </a:p>
        </p:txBody>
      </p:sp>
      <p:sp>
        <p:nvSpPr>
          <p:cNvPr id="1742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481CBAF-B845-4AD5-BAFF-5E30A822C1F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文本框 19"/>
          <p:cNvSpPr>
            <a:spLocks noChangeArrowheads="1"/>
          </p:cNvSpPr>
          <p:nvPr/>
        </p:nvSpPr>
        <p:spPr bwMode="auto">
          <a:xfrm>
            <a:off x="2616200" y="774700"/>
            <a:ext cx="34925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　Story time</a:t>
            </a:r>
          </a:p>
        </p:txBody>
      </p:sp>
      <p:sp>
        <p:nvSpPr>
          <p:cNvPr id="1946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9467" name="图片 19466" descr="7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473200"/>
            <a:ext cx="65659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文本框 19467"/>
          <p:cNvSpPr txBox="1">
            <a:spLocks noChangeArrowheads="1"/>
          </p:cNvSpPr>
          <p:nvPr/>
        </p:nvSpPr>
        <p:spPr bwMode="auto">
          <a:xfrm>
            <a:off x="1289050" y="5245100"/>
            <a:ext cx="61880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我们去了厨房。</a:t>
            </a:r>
          </a:p>
          <a:p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“我的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!”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我说。“是的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,”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妈妈说。“现在它是你的了。”</a:t>
            </a:r>
          </a:p>
        </p:txBody>
      </p:sp>
      <p:sp>
        <p:nvSpPr>
          <p:cNvPr id="1844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5FF46B8-F16F-4335-807C-1A92620695E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文本框 19"/>
          <p:cNvSpPr>
            <a:spLocks noChangeArrowheads="1"/>
          </p:cNvSpPr>
          <p:nvPr/>
        </p:nvSpPr>
        <p:spPr bwMode="auto">
          <a:xfrm>
            <a:off x="2616200" y="774700"/>
            <a:ext cx="34925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　Story time</a:t>
            </a:r>
          </a:p>
        </p:txBody>
      </p:sp>
      <p:sp>
        <p:nvSpPr>
          <p:cNvPr id="2049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0491" name="图片 20490" descr="6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682750"/>
            <a:ext cx="88392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文本框 20491"/>
          <p:cNvSpPr txBox="1">
            <a:spLocks noChangeArrowheads="1"/>
          </p:cNvSpPr>
          <p:nvPr/>
        </p:nvSpPr>
        <p:spPr bwMode="auto">
          <a:xfrm>
            <a:off x="590550" y="4616450"/>
            <a:ext cx="447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Baby Becky plays at home.</a:t>
            </a:r>
          </a:p>
        </p:txBody>
      </p:sp>
      <p:sp>
        <p:nvSpPr>
          <p:cNvPr id="20493" name="文本框 20492"/>
          <p:cNvSpPr txBox="1">
            <a:spLocks noChangeArrowheads="1"/>
          </p:cNvSpPr>
          <p:nvPr/>
        </p:nvSpPr>
        <p:spPr bwMode="auto">
          <a:xfrm>
            <a:off x="674688" y="5375275"/>
            <a:ext cx="3338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No, she doesn't.</a:t>
            </a:r>
          </a:p>
        </p:txBody>
      </p:sp>
      <p:sp>
        <p:nvSpPr>
          <p:cNvPr id="1946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9EABCA4-20F6-4984-8A9D-BE171F19474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bldLvl="0"/>
      <p:bldP spid="20493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矩形 6"/>
          <p:cNvSpPr>
            <a:spLocks noChangeArrowheads="1"/>
          </p:cNvSpPr>
          <p:nvPr/>
        </p:nvSpPr>
        <p:spPr bwMode="auto">
          <a:xfrm>
            <a:off x="3384550" y="1054100"/>
            <a:ext cx="3422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mine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代词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我的</a:t>
            </a:r>
          </a:p>
        </p:txBody>
      </p:sp>
      <p:sp>
        <p:nvSpPr>
          <p:cNvPr id="20484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2048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9" name="组合 21513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20490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91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重点词汇1</a:t>
              </a:r>
            </a:p>
          </p:txBody>
        </p:sp>
      </p:grpSp>
      <p:grpSp>
        <p:nvGrpSpPr>
          <p:cNvPr id="21517" name="组合 21516"/>
          <p:cNvGrpSpPr/>
          <p:nvPr/>
        </p:nvGrpSpPr>
        <p:grpSpPr bwMode="auto">
          <a:xfrm>
            <a:off x="520700" y="1822450"/>
            <a:ext cx="3702050" cy="519113"/>
            <a:chOff x="0" y="0"/>
            <a:chExt cx="5830" cy="816"/>
          </a:xfrm>
        </p:grpSpPr>
        <p:sp>
          <p:nvSpPr>
            <p:cNvPr id="20493" name="矩形 21"/>
            <p:cNvSpPr>
              <a:spLocks noChangeArrowheads="1"/>
            </p:cNvSpPr>
            <p:nvPr/>
          </p:nvSpPr>
          <p:spPr bwMode="auto">
            <a:xfrm>
              <a:off x="550" y="0"/>
              <a:ext cx="528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形容词性物主代词</a:t>
              </a:r>
            </a:p>
          </p:txBody>
        </p:sp>
        <p:pic>
          <p:nvPicPr>
            <p:cNvPr id="2049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10"/>
              <a:ext cx="49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0" name="组合 21519"/>
          <p:cNvGrpSpPr/>
          <p:nvPr/>
        </p:nvGrpSpPr>
        <p:grpSpPr bwMode="auto">
          <a:xfrm>
            <a:off x="520700" y="2451100"/>
            <a:ext cx="1685925" cy="523875"/>
            <a:chOff x="0" y="0"/>
            <a:chExt cx="1685923" cy="523220"/>
          </a:xfrm>
        </p:grpSpPr>
        <p:sp>
          <p:nvSpPr>
            <p:cNvPr id="20496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转化</a:t>
              </a:r>
            </a:p>
          </p:txBody>
        </p:sp>
        <p:pic>
          <p:nvPicPr>
            <p:cNvPr id="2049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3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1524" name="组合 21523"/>
          <p:cNvGrpSpPr/>
          <p:nvPr/>
        </p:nvGrpSpPr>
        <p:grpSpPr bwMode="auto">
          <a:xfrm>
            <a:off x="520700" y="3149600"/>
            <a:ext cx="1516063" cy="522288"/>
            <a:chOff x="0" y="0"/>
            <a:chExt cx="1515554" cy="521317"/>
          </a:xfrm>
        </p:grpSpPr>
        <p:sp>
          <p:nvSpPr>
            <p:cNvPr id="20500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050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7" name="文本框 21526"/>
          <p:cNvSpPr txBox="1">
            <a:spLocks noChangeArrowheads="1"/>
          </p:cNvSpPr>
          <p:nvPr/>
        </p:nvSpPr>
        <p:spPr bwMode="auto">
          <a:xfrm>
            <a:off x="4083050" y="1822450"/>
            <a:ext cx="1816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my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我的</a:t>
            </a:r>
          </a:p>
        </p:txBody>
      </p:sp>
      <p:sp>
        <p:nvSpPr>
          <p:cNvPr id="21528" name="文本框 21527"/>
          <p:cNvSpPr txBox="1">
            <a:spLocks noChangeArrowheads="1"/>
          </p:cNvSpPr>
          <p:nvPr/>
        </p:nvSpPr>
        <p:spPr bwMode="auto">
          <a:xfrm>
            <a:off x="1917700" y="2381250"/>
            <a:ext cx="337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mine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矿井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1529" name="文本框 21528"/>
          <p:cNvSpPr txBox="1">
            <a:spLocks noChangeArrowheads="1"/>
          </p:cNvSpPr>
          <p:nvPr/>
        </p:nvSpPr>
        <p:spPr bwMode="auto">
          <a:xfrm>
            <a:off x="1778000" y="3149600"/>
            <a:ext cx="600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T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hese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books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a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re mine.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这些书是我的。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pic>
        <p:nvPicPr>
          <p:cNvPr id="21530" name="图片 2152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850" y="3708400"/>
            <a:ext cx="1187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1" name="文本框 21530"/>
          <p:cNvSpPr txBox="1">
            <a:spLocks noChangeArrowheads="1"/>
          </p:cNvSpPr>
          <p:nvPr/>
        </p:nvSpPr>
        <p:spPr bwMode="auto">
          <a:xfrm>
            <a:off x="1847850" y="3778250"/>
            <a:ext cx="642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1、These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are</a:t>
            </a:r>
            <a:r>
              <a:rPr lang="zh-CN" altLang="en-US" sz="2800" b="1" u="sng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my/mine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) book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s. 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2、These books are_______(my/mine).</a:t>
            </a:r>
          </a:p>
        </p:txBody>
      </p:sp>
      <p:grpSp>
        <p:nvGrpSpPr>
          <p:cNvPr id="21532" name="组合 21531"/>
          <p:cNvGrpSpPr/>
          <p:nvPr/>
        </p:nvGrpSpPr>
        <p:grpSpPr bwMode="auto">
          <a:xfrm>
            <a:off x="520700" y="4895850"/>
            <a:ext cx="1516063" cy="522288"/>
            <a:chOff x="0" y="0"/>
            <a:chExt cx="1515554" cy="521317"/>
          </a:xfrm>
        </p:grpSpPr>
        <p:sp>
          <p:nvSpPr>
            <p:cNvPr id="20508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ea typeface="楷体" panose="02010609060101010101" pitchFamily="1" charset="-122"/>
                </a:rPr>
                <a:t>解析</a:t>
              </a:r>
            </a:p>
          </p:txBody>
        </p:sp>
        <p:pic>
          <p:nvPicPr>
            <p:cNvPr id="2050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35" name="文本框 21534"/>
          <p:cNvSpPr txBox="1">
            <a:spLocks noChangeArrowheads="1"/>
          </p:cNvSpPr>
          <p:nvPr/>
        </p:nvSpPr>
        <p:spPr bwMode="auto">
          <a:xfrm>
            <a:off x="1778000" y="4826000"/>
            <a:ext cx="69151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my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是形容词性物主代词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,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后面跟名词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;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mine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是名词性物主代词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,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等于“形容词性物主代词 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名词”。</a:t>
            </a:r>
            <a:endParaRPr lang="zh-CN" altLang="en-US" sz="24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1536" name="文本框 21535"/>
          <p:cNvSpPr txBox="1">
            <a:spLocks noChangeArrowheads="1"/>
          </p:cNvSpPr>
          <p:nvPr/>
        </p:nvSpPr>
        <p:spPr bwMode="auto">
          <a:xfrm>
            <a:off x="4292600" y="370840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my</a:t>
            </a:r>
          </a:p>
        </p:txBody>
      </p:sp>
      <p:sp>
        <p:nvSpPr>
          <p:cNvPr id="21537" name="文本框 21536"/>
          <p:cNvSpPr txBox="1">
            <a:spLocks noChangeArrowheads="1"/>
          </p:cNvSpPr>
          <p:nvPr/>
        </p:nvSpPr>
        <p:spPr bwMode="auto">
          <a:xfrm>
            <a:off x="5060950" y="419735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mine</a:t>
            </a:r>
          </a:p>
        </p:txBody>
      </p:sp>
      <p:sp>
        <p:nvSpPr>
          <p:cNvPr id="2051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7AAA8C8-8C7A-447B-A404-4E4669FBC18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/>
      <p:bldP spid="21527" grpId="0" bldLvl="0"/>
      <p:bldP spid="21528" grpId="0" bldLvl="0"/>
      <p:bldP spid="21529" grpId="0" bldLvl="0"/>
      <p:bldP spid="21531" grpId="0" bldLvl="0"/>
      <p:bldP spid="21535" grpId="0" bldLvl="0"/>
      <p:bldP spid="21536" grpId="0" bldLvl="0"/>
      <p:bldP spid="21537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2150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2538" name="组合 22537"/>
          <p:cNvGrpSpPr/>
          <p:nvPr/>
        </p:nvGrpSpPr>
        <p:grpSpPr bwMode="auto">
          <a:xfrm>
            <a:off x="520700" y="2032000"/>
            <a:ext cx="2095500" cy="522288"/>
            <a:chOff x="0" y="0"/>
            <a:chExt cx="3299" cy="822"/>
          </a:xfrm>
        </p:grpSpPr>
        <p:sp>
          <p:nvSpPr>
            <p:cNvPr id="21514" name="矩形 24"/>
            <p:cNvSpPr>
              <a:spLocks noChangeArrowheads="1"/>
            </p:cNvSpPr>
            <p:nvPr/>
          </p:nvSpPr>
          <p:spPr bwMode="auto">
            <a:xfrm>
              <a:off x="525" y="0"/>
              <a:ext cx="2775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同义短语</a:t>
              </a:r>
            </a:p>
          </p:txBody>
        </p:sp>
        <p:pic>
          <p:nvPicPr>
            <p:cNvPr id="2151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25"/>
              <a:ext cx="530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1" name="组合 22540"/>
          <p:cNvGrpSpPr/>
          <p:nvPr/>
        </p:nvGrpSpPr>
        <p:grpSpPr bwMode="auto">
          <a:xfrm>
            <a:off x="520700" y="2800350"/>
            <a:ext cx="2025650" cy="523875"/>
            <a:chOff x="0" y="0"/>
            <a:chExt cx="3190" cy="824"/>
          </a:xfrm>
        </p:grpSpPr>
        <p:sp>
          <p:nvSpPr>
            <p:cNvPr id="21517" name="矩形 21"/>
            <p:cNvSpPr>
              <a:spLocks noChangeArrowheads="1"/>
            </p:cNvSpPr>
            <p:nvPr/>
          </p:nvSpPr>
          <p:spPr bwMode="auto">
            <a:xfrm>
              <a:off x="500" y="0"/>
              <a:ext cx="2690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形似短语</a:t>
              </a:r>
            </a:p>
          </p:txBody>
        </p:sp>
        <p:pic>
          <p:nvPicPr>
            <p:cNvPr id="21518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89"/>
              <a:ext cx="467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9" name="组合 22543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21520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21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重点词汇2</a:t>
              </a:r>
            </a:p>
          </p:txBody>
        </p:sp>
      </p:grpSp>
      <p:sp>
        <p:nvSpPr>
          <p:cNvPr id="22547" name="文本框 22546"/>
          <p:cNvSpPr txBox="1">
            <a:spLocks noChangeArrowheads="1"/>
          </p:cNvSpPr>
          <p:nvPr/>
        </p:nvSpPr>
        <p:spPr bwMode="auto">
          <a:xfrm>
            <a:off x="3105150" y="1054100"/>
            <a:ext cx="3003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look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out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小心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1" charset="-122"/>
            </a:endParaRPr>
          </a:p>
        </p:txBody>
      </p:sp>
      <p:grpSp>
        <p:nvGrpSpPr>
          <p:cNvPr id="22548" name="组合 22547"/>
          <p:cNvGrpSpPr/>
          <p:nvPr/>
        </p:nvGrpSpPr>
        <p:grpSpPr bwMode="auto">
          <a:xfrm>
            <a:off x="520700" y="3568700"/>
            <a:ext cx="1327150" cy="520700"/>
            <a:chOff x="0" y="0"/>
            <a:chExt cx="2090" cy="816"/>
          </a:xfrm>
        </p:grpSpPr>
        <p:pic>
          <p:nvPicPr>
            <p:cNvPr id="2152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10"/>
              <a:ext cx="530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5" name="文本框 22549"/>
            <p:cNvSpPr txBox="1">
              <a:spLocks noChangeArrowheads="1"/>
            </p:cNvSpPr>
            <p:nvPr/>
          </p:nvSpPr>
          <p:spPr bwMode="auto">
            <a:xfrm>
              <a:off x="660" y="0"/>
              <a:ext cx="143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9900FF"/>
                  </a:solidFill>
                  <a:latin typeface="方正书宋_GBK" charset="0"/>
                  <a:ea typeface="楷体" panose="02010609060101010101" pitchFamily="1" charset="-122"/>
                  <a:sym typeface="方正书宋_GBK" charset="0"/>
                </a:rPr>
                <a:t>例句</a:t>
              </a:r>
            </a:p>
          </p:txBody>
        </p:sp>
      </p:grpSp>
      <p:sp>
        <p:nvSpPr>
          <p:cNvPr id="22551" name="文本框 22550"/>
          <p:cNvSpPr txBox="1">
            <a:spLocks noChangeArrowheads="1"/>
          </p:cNvSpPr>
          <p:nvPr/>
        </p:nvSpPr>
        <p:spPr bwMode="auto">
          <a:xfrm>
            <a:off x="2686050" y="2032000"/>
            <a:ext cx="4330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take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care/be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careful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小心</a:t>
            </a:r>
          </a:p>
        </p:txBody>
      </p:sp>
      <p:sp>
        <p:nvSpPr>
          <p:cNvPr id="22552" name="文本框 22551"/>
          <p:cNvSpPr txBox="1">
            <a:spLocks noChangeArrowheads="1"/>
          </p:cNvSpPr>
          <p:nvPr/>
        </p:nvSpPr>
        <p:spPr bwMode="auto">
          <a:xfrm>
            <a:off x="2616200" y="2800350"/>
            <a:ext cx="28892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look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after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照顾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</a:endParaRPr>
          </a:p>
        </p:txBody>
      </p:sp>
      <p:sp>
        <p:nvSpPr>
          <p:cNvPr id="22553" name="文本框 22552"/>
          <p:cNvSpPr txBox="1">
            <a:spLocks noChangeArrowheads="1"/>
          </p:cNvSpPr>
          <p:nvPr/>
        </p:nvSpPr>
        <p:spPr bwMode="auto">
          <a:xfrm>
            <a:off x="1987550" y="3568700"/>
            <a:ext cx="726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Look out ，there is a bike. 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小心,有一辆自行车。</a:t>
            </a:r>
          </a:p>
        </p:txBody>
      </p:sp>
      <p:grpSp>
        <p:nvGrpSpPr>
          <p:cNvPr id="22554" name="组合 22553"/>
          <p:cNvGrpSpPr/>
          <p:nvPr/>
        </p:nvGrpSpPr>
        <p:grpSpPr bwMode="auto">
          <a:xfrm>
            <a:off x="520700" y="4546600"/>
            <a:ext cx="1327150" cy="519113"/>
            <a:chOff x="0" y="0"/>
            <a:chExt cx="2090" cy="816"/>
          </a:xfrm>
        </p:grpSpPr>
        <p:pic>
          <p:nvPicPr>
            <p:cNvPr id="2153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10"/>
              <a:ext cx="530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1" name="文本框 22555"/>
            <p:cNvSpPr txBox="1">
              <a:spLocks noChangeArrowheads="1"/>
            </p:cNvSpPr>
            <p:nvPr/>
          </p:nvSpPr>
          <p:spPr bwMode="auto">
            <a:xfrm>
              <a:off x="660" y="0"/>
              <a:ext cx="143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9900FF"/>
                  </a:solidFill>
                  <a:latin typeface="方正书宋_GBK" charset="0"/>
                  <a:ea typeface="楷体" panose="02010609060101010101" pitchFamily="1" charset="-122"/>
                  <a:sym typeface="方正书宋_GBK" charset="0"/>
                </a:rPr>
                <a:t>拓展</a:t>
              </a:r>
            </a:p>
          </p:txBody>
        </p:sp>
      </p:grpSp>
      <p:grpSp>
        <p:nvGrpSpPr>
          <p:cNvPr id="22557" name="组合 22556"/>
          <p:cNvGrpSpPr/>
          <p:nvPr/>
        </p:nvGrpSpPr>
        <p:grpSpPr bwMode="auto">
          <a:xfrm>
            <a:off x="520700" y="5454650"/>
            <a:ext cx="1327150" cy="519113"/>
            <a:chOff x="0" y="0"/>
            <a:chExt cx="2090" cy="816"/>
          </a:xfrm>
        </p:grpSpPr>
        <p:pic>
          <p:nvPicPr>
            <p:cNvPr id="2153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10"/>
              <a:ext cx="530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4" name="文本框 22558"/>
            <p:cNvSpPr txBox="1">
              <a:spLocks noChangeArrowheads="1"/>
            </p:cNvSpPr>
            <p:nvPr/>
          </p:nvSpPr>
          <p:spPr bwMode="auto">
            <a:xfrm>
              <a:off x="660" y="0"/>
              <a:ext cx="143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9900FF"/>
                  </a:solidFill>
                  <a:latin typeface="方正书宋_GBK" charset="0"/>
                  <a:ea typeface="楷体" panose="02010609060101010101" pitchFamily="1" charset="-122"/>
                  <a:sym typeface="方正书宋_GBK" charset="0"/>
                </a:rPr>
                <a:t>例句</a:t>
              </a:r>
            </a:p>
          </p:txBody>
        </p:sp>
      </p:grpSp>
      <p:sp>
        <p:nvSpPr>
          <p:cNvPr id="22560" name="文本框 22559"/>
          <p:cNvSpPr txBox="1">
            <a:spLocks noChangeArrowheads="1"/>
          </p:cNvSpPr>
          <p:nvPr/>
        </p:nvSpPr>
        <p:spPr bwMode="auto">
          <a:xfrm>
            <a:off x="1847850" y="4546600"/>
            <a:ext cx="7194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look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是不及物动词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其后加名词时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一定要加介词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at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2561" name="文本框 22560"/>
          <p:cNvSpPr txBox="1">
            <a:spLocks noChangeArrowheads="1"/>
          </p:cNvSpPr>
          <p:nvPr/>
        </p:nvSpPr>
        <p:spPr bwMode="auto">
          <a:xfrm>
            <a:off x="1917700" y="545465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Look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at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my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face.</a:t>
            </a:r>
            <a:r>
              <a:rPr lang="zh-CN" altLang="en-US" sz="2800" b="1" dirty="0">
                <a:solidFill>
                  <a:schemeClr val="hlink"/>
                </a:solidFill>
                <a:latin typeface="NEU-FZ-S92" charset="0"/>
                <a:ea typeface="楷体" panose="02010609060101010101" pitchFamily="1" charset="-122"/>
                <a:sym typeface="NEU-FZ-S92" charset="0"/>
              </a:rPr>
              <a:t>看我的脸</a:t>
            </a:r>
            <a:endParaRPr lang="zh-CN" altLang="en-US" sz="2800" b="1" dirty="0">
              <a:solidFill>
                <a:schemeClr val="hlink"/>
              </a:solidFill>
              <a:ea typeface="楷体" panose="02010609060101010101" pitchFamily="1" charset="-122"/>
            </a:endParaRPr>
          </a:p>
        </p:txBody>
      </p:sp>
      <p:sp>
        <p:nvSpPr>
          <p:cNvPr id="2153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F482ED6-1371-4CF6-9B08-4066DC6070F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 bldLvl="0"/>
      <p:bldP spid="22551" grpId="0" bldLvl="0"/>
      <p:bldP spid="22552" grpId="0" bldLvl="0"/>
      <p:bldP spid="22553" grpId="0" bldLvl="0"/>
      <p:bldP spid="22560" grpId="0" bldLvl="0"/>
      <p:bldP spid="22561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矩形 12"/>
          <p:cNvSpPr>
            <a:spLocks noChangeArrowheads="1"/>
          </p:cNvSpPr>
          <p:nvPr/>
        </p:nvSpPr>
        <p:spPr bwMode="auto">
          <a:xfrm>
            <a:off x="2455863" y="1050925"/>
            <a:ext cx="5259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everywhere 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副词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到处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处处</a:t>
            </a:r>
          </a:p>
        </p:txBody>
      </p:sp>
      <p:pic>
        <p:nvPicPr>
          <p:cNvPr id="2253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组合 23560"/>
          <p:cNvGrpSpPr/>
          <p:nvPr/>
        </p:nvGrpSpPr>
        <p:grpSpPr bwMode="auto">
          <a:xfrm>
            <a:off x="539750" y="1123950"/>
            <a:ext cx="1865313" cy="460375"/>
            <a:chOff x="0" y="0"/>
            <a:chExt cx="1864096" cy="458799"/>
          </a:xfrm>
        </p:grpSpPr>
        <p:sp>
          <p:nvSpPr>
            <p:cNvPr id="22537" name="圆角矩形 33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8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重点词汇3</a:t>
              </a:r>
              <a:endParaRPr 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3564" name="组合 23563"/>
          <p:cNvGrpSpPr/>
          <p:nvPr/>
        </p:nvGrpSpPr>
        <p:grpSpPr bwMode="auto">
          <a:xfrm>
            <a:off x="660400" y="1892300"/>
            <a:ext cx="1812925" cy="522288"/>
            <a:chOff x="0" y="0"/>
            <a:chExt cx="1813524" cy="523220"/>
          </a:xfrm>
        </p:grpSpPr>
        <p:sp>
          <p:nvSpPr>
            <p:cNvPr id="22540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ea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2254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7" name="组合 23566"/>
          <p:cNvGrpSpPr/>
          <p:nvPr/>
        </p:nvGrpSpPr>
        <p:grpSpPr bwMode="auto">
          <a:xfrm>
            <a:off x="660400" y="3638550"/>
            <a:ext cx="1892300" cy="523875"/>
            <a:chOff x="0" y="0"/>
            <a:chExt cx="1891664" cy="523220"/>
          </a:xfrm>
        </p:grpSpPr>
        <p:sp>
          <p:nvSpPr>
            <p:cNvPr id="22543" name="矩形 16"/>
            <p:cNvSpPr>
              <a:spLocks noChangeArrowheads="1"/>
            </p:cNvSpPr>
            <p:nvPr/>
          </p:nvSpPr>
          <p:spPr bwMode="auto">
            <a:xfrm>
              <a:off x="314313" y="0"/>
              <a:ext cx="15773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ea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2254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组合 23569"/>
          <p:cNvGrpSpPr/>
          <p:nvPr/>
        </p:nvGrpSpPr>
        <p:grpSpPr bwMode="auto">
          <a:xfrm>
            <a:off x="660400" y="2590800"/>
            <a:ext cx="2028825" cy="523875"/>
            <a:chOff x="0" y="0"/>
            <a:chExt cx="2028825" cy="523220"/>
          </a:xfrm>
        </p:grpSpPr>
        <p:sp>
          <p:nvSpPr>
            <p:cNvPr id="22546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用法</a:t>
              </a:r>
            </a:p>
          </p:txBody>
        </p:sp>
        <p:pic>
          <p:nvPicPr>
            <p:cNvPr id="2254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3" name="对角圆角矩形 28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3574" name="组合 23573"/>
          <p:cNvGrpSpPr/>
          <p:nvPr/>
        </p:nvGrpSpPr>
        <p:grpSpPr bwMode="auto">
          <a:xfrm>
            <a:off x="660400" y="4616450"/>
            <a:ext cx="2028825" cy="523875"/>
            <a:chOff x="0" y="0"/>
            <a:chExt cx="2028825" cy="523220"/>
          </a:xfrm>
        </p:grpSpPr>
        <p:sp>
          <p:nvSpPr>
            <p:cNvPr id="22550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联想</a:t>
              </a:r>
            </a:p>
          </p:txBody>
        </p:sp>
        <p:pic>
          <p:nvPicPr>
            <p:cNvPr id="2255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7" name="组合 23576"/>
          <p:cNvGrpSpPr/>
          <p:nvPr/>
        </p:nvGrpSpPr>
        <p:grpSpPr bwMode="auto">
          <a:xfrm>
            <a:off x="660400" y="5454650"/>
            <a:ext cx="2028825" cy="523875"/>
            <a:chOff x="0" y="0"/>
            <a:chExt cx="2028825" cy="523220"/>
          </a:xfrm>
        </p:grpSpPr>
        <p:sp>
          <p:nvSpPr>
            <p:cNvPr id="22553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255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80" name="文本框 23579"/>
          <p:cNvSpPr txBox="1">
            <a:spLocks noChangeArrowheads="1"/>
          </p:cNvSpPr>
          <p:nvPr/>
        </p:nvSpPr>
        <p:spPr bwMode="auto">
          <a:xfrm>
            <a:off x="1708150" y="1892300"/>
            <a:ext cx="600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everywhere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in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world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世界各地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</a:endParaRPr>
          </a:p>
        </p:txBody>
      </p:sp>
      <p:sp>
        <p:nvSpPr>
          <p:cNvPr id="23581" name="文本框 23580"/>
          <p:cNvSpPr txBox="1">
            <a:spLocks noChangeArrowheads="1"/>
          </p:cNvSpPr>
          <p:nvPr/>
        </p:nvSpPr>
        <p:spPr bwMode="auto">
          <a:xfrm>
            <a:off x="1778000" y="2520950"/>
            <a:ext cx="6705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everywhere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一般放在动词或名词后面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用来修饰前面的词。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3582" name="文本框 23581"/>
          <p:cNvSpPr txBox="1">
            <a:spLocks noChangeArrowheads="1"/>
          </p:cNvSpPr>
          <p:nvPr/>
        </p:nvSpPr>
        <p:spPr bwMode="auto">
          <a:xfrm>
            <a:off x="1847850" y="3498850"/>
            <a:ext cx="54483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every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每个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 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where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在哪里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=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everywhere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到处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处处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endParaRPr lang="en-US" altLang="zh-CN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3583" name="文本框 23582"/>
          <p:cNvSpPr txBox="1">
            <a:spLocks noChangeArrowheads="1"/>
          </p:cNvSpPr>
          <p:nvPr/>
        </p:nvSpPr>
        <p:spPr bwMode="auto">
          <a:xfrm>
            <a:off x="1638300" y="4616450"/>
            <a:ext cx="7334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anywhere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到处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处处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多用于否定句和疑问句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endParaRPr lang="en-US" altLang="zh-CN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3584" name="文本框 23583"/>
          <p:cNvSpPr txBox="1">
            <a:spLocks noChangeArrowheads="1"/>
          </p:cNvSpPr>
          <p:nvPr/>
        </p:nvSpPr>
        <p:spPr bwMode="auto">
          <a:xfrm>
            <a:off x="1917700" y="5454650"/>
            <a:ext cx="6845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find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it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everywhere.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我到处找它。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256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D7F6818-F098-48AA-BE47-C74F14CB3B5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/>
      <p:bldP spid="23580" grpId="0" bldLvl="0"/>
      <p:bldP spid="23581" grpId="0" bldLvl="0"/>
      <p:bldP spid="23582" grpId="0" bldLvl="0"/>
      <p:bldP spid="23583" grpId="0" bldLvl="0"/>
      <p:bldP spid="23584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3560" name="组合 24584"/>
          <p:cNvGrpSpPr/>
          <p:nvPr/>
        </p:nvGrpSpPr>
        <p:grpSpPr bwMode="auto">
          <a:xfrm>
            <a:off x="539750" y="1123950"/>
            <a:ext cx="1865313" cy="460375"/>
            <a:chOff x="0" y="0"/>
            <a:chExt cx="1864096" cy="458799"/>
          </a:xfrm>
        </p:grpSpPr>
        <p:sp>
          <p:nvSpPr>
            <p:cNvPr id="23561" name="圆角矩形 33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2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重点词汇4</a:t>
              </a:r>
              <a:endParaRPr 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4588" name="文本框 24587"/>
          <p:cNvSpPr txBox="1">
            <a:spLocks noChangeArrowheads="1"/>
          </p:cNvSpPr>
          <p:nvPr/>
        </p:nvSpPr>
        <p:spPr bwMode="auto">
          <a:xfrm>
            <a:off x="2336800" y="984250"/>
            <a:ext cx="508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yours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代词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你的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你们的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4589" name="组合 24588"/>
          <p:cNvGrpSpPr/>
          <p:nvPr/>
        </p:nvGrpSpPr>
        <p:grpSpPr bwMode="auto">
          <a:xfrm>
            <a:off x="520700" y="1822450"/>
            <a:ext cx="3702050" cy="519113"/>
            <a:chOff x="0" y="0"/>
            <a:chExt cx="5830" cy="816"/>
          </a:xfrm>
        </p:grpSpPr>
        <p:sp>
          <p:nvSpPr>
            <p:cNvPr id="23565" name="矩形 21"/>
            <p:cNvSpPr>
              <a:spLocks noChangeArrowheads="1"/>
            </p:cNvSpPr>
            <p:nvPr/>
          </p:nvSpPr>
          <p:spPr bwMode="auto">
            <a:xfrm>
              <a:off x="550" y="0"/>
              <a:ext cx="528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形容词性物主代词</a:t>
              </a:r>
            </a:p>
          </p:txBody>
        </p:sp>
        <p:pic>
          <p:nvPicPr>
            <p:cNvPr id="2356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10"/>
              <a:ext cx="49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92" name="文本框 24591"/>
          <p:cNvSpPr txBox="1">
            <a:spLocks noChangeArrowheads="1"/>
          </p:cNvSpPr>
          <p:nvPr/>
        </p:nvSpPr>
        <p:spPr bwMode="auto">
          <a:xfrm>
            <a:off x="3943350" y="1822450"/>
            <a:ext cx="391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your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你的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你们的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4593" name="组合 24592"/>
          <p:cNvGrpSpPr/>
          <p:nvPr/>
        </p:nvGrpSpPr>
        <p:grpSpPr bwMode="auto">
          <a:xfrm>
            <a:off x="520700" y="2870200"/>
            <a:ext cx="1892300" cy="522288"/>
            <a:chOff x="0" y="0"/>
            <a:chExt cx="1891664" cy="523220"/>
          </a:xfrm>
        </p:grpSpPr>
        <p:sp>
          <p:nvSpPr>
            <p:cNvPr id="23569" name="矩形 16"/>
            <p:cNvSpPr>
              <a:spLocks noChangeArrowheads="1"/>
            </p:cNvSpPr>
            <p:nvPr/>
          </p:nvSpPr>
          <p:spPr bwMode="auto">
            <a:xfrm>
              <a:off x="314313" y="0"/>
              <a:ext cx="15773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ea typeface="楷体" panose="02010609060101010101" pitchFamily="1" charset="-122"/>
                </a:rPr>
                <a:t>巧记</a:t>
              </a:r>
              <a:endParaRPr lang="zh-CN" altLang="en-US" dirty="0"/>
            </a:p>
          </p:txBody>
        </p:sp>
        <p:pic>
          <p:nvPicPr>
            <p:cNvPr id="2357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96" name="组合 24595"/>
          <p:cNvGrpSpPr/>
          <p:nvPr/>
        </p:nvGrpSpPr>
        <p:grpSpPr bwMode="auto">
          <a:xfrm>
            <a:off x="520700" y="5035550"/>
            <a:ext cx="1327150" cy="519113"/>
            <a:chOff x="0" y="0"/>
            <a:chExt cx="2090" cy="816"/>
          </a:xfrm>
        </p:grpSpPr>
        <p:pic>
          <p:nvPicPr>
            <p:cNvPr id="23572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10"/>
              <a:ext cx="530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文本框 24597"/>
            <p:cNvSpPr txBox="1">
              <a:spLocks noChangeArrowheads="1"/>
            </p:cNvSpPr>
            <p:nvPr/>
          </p:nvSpPr>
          <p:spPr bwMode="auto">
            <a:xfrm>
              <a:off x="660" y="0"/>
              <a:ext cx="143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9900FF"/>
                  </a:solidFill>
                  <a:latin typeface="方正书宋_GBK" charset="0"/>
                  <a:ea typeface="楷体" panose="02010609060101010101" pitchFamily="1" charset="-122"/>
                  <a:sym typeface="方正书宋_GBK" charset="0"/>
                </a:rPr>
                <a:t>拓展</a:t>
              </a:r>
            </a:p>
          </p:txBody>
        </p:sp>
      </p:grpSp>
      <p:grpSp>
        <p:nvGrpSpPr>
          <p:cNvPr id="24599" name="组合 24598"/>
          <p:cNvGrpSpPr/>
          <p:nvPr/>
        </p:nvGrpSpPr>
        <p:grpSpPr bwMode="auto">
          <a:xfrm>
            <a:off x="520700" y="3917950"/>
            <a:ext cx="2028825" cy="523875"/>
            <a:chOff x="0" y="0"/>
            <a:chExt cx="2028825" cy="523220"/>
          </a:xfrm>
        </p:grpSpPr>
        <p:sp>
          <p:nvSpPr>
            <p:cNvPr id="23575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357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602" name="文本框 24601"/>
          <p:cNvSpPr txBox="1">
            <a:spLocks noChangeArrowheads="1"/>
          </p:cNvSpPr>
          <p:nvPr/>
        </p:nvSpPr>
        <p:spPr bwMode="auto">
          <a:xfrm>
            <a:off x="1708150" y="2870200"/>
            <a:ext cx="698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 dirty="0">
                <a:solidFill>
                  <a:srgbClr val="000000"/>
                </a:solidFill>
                <a:latin typeface="方正书宋_GBK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y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+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ours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我们的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=yours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你的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你们的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</a:p>
        </p:txBody>
      </p:sp>
      <p:sp>
        <p:nvSpPr>
          <p:cNvPr id="24603" name="文本框 24602"/>
          <p:cNvSpPr txBox="1">
            <a:spLocks noChangeArrowheads="1"/>
          </p:cNvSpPr>
          <p:nvPr/>
        </p:nvSpPr>
        <p:spPr bwMode="auto">
          <a:xfrm>
            <a:off x="1638300" y="3917950"/>
            <a:ext cx="7404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Are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these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pens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yours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黑体_GBK" charset="0"/>
              </a:rPr>
              <a:t>?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这些钢笔是你(们)的吗?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4604" name="文本框 24603"/>
          <p:cNvSpPr txBox="1">
            <a:spLocks noChangeArrowheads="1"/>
          </p:cNvSpPr>
          <p:nvPr/>
        </p:nvSpPr>
        <p:spPr bwMode="auto">
          <a:xfrm>
            <a:off x="1708150" y="5035550"/>
            <a:ext cx="7334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mine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我的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his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他的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hers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她的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ours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我们的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358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C31A710-94E1-4696-8A53-B844B636CD4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bldLvl="0"/>
      <p:bldP spid="24592" grpId="0" bldLvl="0"/>
      <p:bldP spid="24602" grpId="0" bldLvl="0"/>
      <p:bldP spid="24603" grpId="0" bldLvl="0"/>
      <p:bldP spid="24604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5129" descr="u=1301320780,2908268645&amp;fm=27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850" y="984250"/>
            <a:ext cx="8031163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文本框 4106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25750" y="3359150"/>
            <a:ext cx="3927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D0D3CF6-D7A0-49BD-8784-B54C20E2E7AE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矩形 6"/>
          <p:cNvSpPr>
            <a:spLocks noChangeArrowheads="1"/>
          </p:cNvSpPr>
          <p:nvPr/>
        </p:nvSpPr>
        <p:spPr bwMode="auto">
          <a:xfrm>
            <a:off x="2511425" y="1046163"/>
            <a:ext cx="6321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 am tired of sitting in the water. </a:t>
            </a:r>
          </a:p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我厌倦了坐在水里。</a:t>
            </a:r>
          </a:p>
        </p:txBody>
      </p:sp>
      <p:pic>
        <p:nvPicPr>
          <p:cNvPr id="2458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对角圆角矩形 20"/>
          <p:cNvSpPr>
            <a:spLocks noChangeArrowheads="1"/>
          </p:cNvSpPr>
          <p:nvPr/>
        </p:nvSpPr>
        <p:spPr bwMode="auto">
          <a:xfrm>
            <a:off x="1187450" y="117475"/>
            <a:ext cx="3024188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重难点探究</a:t>
            </a:r>
            <a:endParaRPr lang="en-US" sz="4000" b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24585" name="组合 25609"/>
          <p:cNvGrpSpPr/>
          <p:nvPr/>
        </p:nvGrpSpPr>
        <p:grpSpPr bwMode="auto">
          <a:xfrm>
            <a:off x="539750" y="1123950"/>
            <a:ext cx="1795463" cy="460375"/>
            <a:chOff x="0" y="0"/>
            <a:chExt cx="1794903" cy="458799"/>
          </a:xfrm>
        </p:grpSpPr>
        <p:sp>
          <p:nvSpPr>
            <p:cNvPr id="24586" name="圆角矩形 22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587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</a:t>
              </a:r>
              <a:endParaRPr 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5613" name="组合 25612"/>
          <p:cNvGrpSpPr/>
          <p:nvPr/>
        </p:nvGrpSpPr>
        <p:grpSpPr bwMode="auto">
          <a:xfrm>
            <a:off x="660400" y="2451100"/>
            <a:ext cx="1514475" cy="523875"/>
            <a:chOff x="0" y="0"/>
            <a:chExt cx="1515554" cy="523220"/>
          </a:xfrm>
        </p:grpSpPr>
        <p:sp>
          <p:nvSpPr>
            <p:cNvPr id="24589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ea typeface="楷体" panose="02010609060101010101" pitchFamily="1" charset="-122"/>
                </a:rPr>
                <a:t>详解</a:t>
              </a:r>
            </a:p>
          </p:txBody>
        </p:sp>
        <p:pic>
          <p:nvPicPr>
            <p:cNvPr id="2459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6" name="组合 25615"/>
          <p:cNvGrpSpPr/>
          <p:nvPr/>
        </p:nvGrpSpPr>
        <p:grpSpPr bwMode="auto">
          <a:xfrm>
            <a:off x="660400" y="5035550"/>
            <a:ext cx="1685925" cy="523875"/>
            <a:chOff x="0" y="0"/>
            <a:chExt cx="1685923" cy="523220"/>
          </a:xfrm>
        </p:grpSpPr>
        <p:sp>
          <p:nvSpPr>
            <p:cNvPr id="24592" name="矩形 28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459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06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20" name="文本框 25619"/>
          <p:cNvSpPr txBox="1">
            <a:spLocks noChangeArrowheads="1"/>
          </p:cNvSpPr>
          <p:nvPr/>
        </p:nvSpPr>
        <p:spPr bwMode="auto">
          <a:xfrm>
            <a:off x="1987550" y="2381250"/>
            <a:ext cx="6845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latin typeface="方正书宋_GBK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tired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表示“疲倦的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厌倦的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厌烦的”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tired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of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表示“厌倦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……”,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侧重于精神上的厌倦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表示“厌烦做某事”。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5621" name="文本框 25620"/>
          <p:cNvSpPr txBox="1">
            <a:spLocks noChangeArrowheads="1"/>
          </p:cNvSpPr>
          <p:nvPr/>
        </p:nvSpPr>
        <p:spPr bwMode="auto">
          <a:xfrm>
            <a:off x="1219200" y="4057650"/>
            <a:ext cx="6426112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句型结构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: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主语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+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be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tired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of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+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doing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sth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22" name="文本框 25621"/>
          <p:cNvSpPr txBox="1">
            <a:spLocks noChangeArrowheads="1"/>
          </p:cNvSpPr>
          <p:nvPr/>
        </p:nvSpPr>
        <p:spPr bwMode="auto">
          <a:xfrm>
            <a:off x="1847850" y="5035550"/>
            <a:ext cx="6286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I'm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tired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of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sing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ing.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我厌倦唱歌。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D8A9513-4BB0-4DCE-A167-8643AC0FB68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ldLvl="0"/>
      <p:bldP spid="25620" grpId="0" bldLvl="0"/>
      <p:bldP spid="25621" grpId="0" bldLvl="0" animBg="1"/>
      <p:bldP spid="25622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6633" name="组合 26632"/>
          <p:cNvGrpSpPr/>
          <p:nvPr/>
        </p:nvGrpSpPr>
        <p:grpSpPr bwMode="auto">
          <a:xfrm>
            <a:off x="450850" y="1962150"/>
            <a:ext cx="1812925" cy="522288"/>
            <a:chOff x="0" y="0"/>
            <a:chExt cx="1813524" cy="522902"/>
          </a:xfrm>
        </p:grpSpPr>
        <p:sp>
          <p:nvSpPr>
            <p:cNvPr id="25609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ea typeface="楷体" panose="02010609060101010101" pitchFamily="1" charset="-122"/>
                </a:rPr>
                <a:t>详解</a:t>
              </a:r>
            </a:p>
          </p:txBody>
        </p:sp>
        <p:pic>
          <p:nvPicPr>
            <p:cNvPr id="2561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1" name="组合 26635"/>
          <p:cNvGrpSpPr/>
          <p:nvPr/>
        </p:nvGrpSpPr>
        <p:grpSpPr bwMode="auto">
          <a:xfrm>
            <a:off x="539750" y="1123950"/>
            <a:ext cx="1865313" cy="460375"/>
            <a:chOff x="0" y="0"/>
            <a:chExt cx="1864096" cy="458799"/>
          </a:xfrm>
        </p:grpSpPr>
        <p:sp>
          <p:nvSpPr>
            <p:cNvPr id="25612" name="圆角矩形 33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13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难点句型</a:t>
              </a:r>
              <a:endParaRPr 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6639" name="文本框 26638"/>
          <p:cNvSpPr txBox="1">
            <a:spLocks noChangeArrowheads="1"/>
          </p:cNvSpPr>
          <p:nvPr/>
        </p:nvSpPr>
        <p:spPr bwMode="auto">
          <a:xfrm>
            <a:off x="2336800" y="1123950"/>
            <a:ext cx="680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Don't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play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with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eggs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!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不要玩儿鸡蛋!</a:t>
            </a:r>
          </a:p>
        </p:txBody>
      </p:sp>
      <p:sp>
        <p:nvSpPr>
          <p:cNvPr id="26640" name="文本框 26639"/>
          <p:cNvSpPr txBox="1">
            <a:spLocks noChangeArrowheads="1"/>
          </p:cNvSpPr>
          <p:nvPr/>
        </p:nvSpPr>
        <p:spPr bwMode="auto">
          <a:xfrm>
            <a:off x="1778000" y="1962150"/>
            <a:ext cx="705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该句是祈使句的否定形式。当祈使句变否定句时,一般在谓语动词前加上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Don't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6641" name="文本框 26640"/>
          <p:cNvSpPr txBox="1">
            <a:spLocks noChangeArrowheads="1"/>
          </p:cNvSpPr>
          <p:nvPr/>
        </p:nvSpPr>
        <p:spPr bwMode="auto">
          <a:xfrm>
            <a:off x="869950" y="3219450"/>
            <a:ext cx="663575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 句型结构: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Don't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祈使句的肯定句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.</a:t>
            </a:r>
            <a:endParaRPr lang="zh-CN" altLang="en-US" sz="2800" b="1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6642" name="组合 26641"/>
          <p:cNvGrpSpPr/>
          <p:nvPr/>
        </p:nvGrpSpPr>
        <p:grpSpPr bwMode="auto">
          <a:xfrm>
            <a:off x="520700" y="4127500"/>
            <a:ext cx="1812925" cy="522288"/>
            <a:chOff x="0" y="0"/>
            <a:chExt cx="1813524" cy="522902"/>
          </a:xfrm>
        </p:grpSpPr>
        <p:sp>
          <p:nvSpPr>
            <p:cNvPr id="25618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561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45" name="文本框 26644"/>
          <p:cNvSpPr txBox="1">
            <a:spLocks noChangeArrowheads="1"/>
          </p:cNvSpPr>
          <p:nvPr/>
        </p:nvSpPr>
        <p:spPr bwMode="auto">
          <a:xfrm>
            <a:off x="1638300" y="4057650"/>
            <a:ext cx="5588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   Don't smoking.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禁止吸烟。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   Don't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believe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it.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不要相信它。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   Don't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late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again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next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time.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下一次千万不要再迟到了。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562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F6C17C81-D89A-4939-A265-5D3440A55CD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 bldLvl="0"/>
      <p:bldP spid="26640" grpId="0" bldLvl="0"/>
      <p:bldP spid="26641" grpId="0" bldLvl="0" animBg="1"/>
      <p:bldP spid="26645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7657" name="组合 27656"/>
          <p:cNvGrpSpPr/>
          <p:nvPr/>
        </p:nvGrpSpPr>
        <p:grpSpPr bwMode="auto">
          <a:xfrm>
            <a:off x="450850" y="1193800"/>
            <a:ext cx="1812925" cy="523875"/>
            <a:chOff x="0" y="0"/>
            <a:chExt cx="1813524" cy="522902"/>
          </a:xfrm>
        </p:grpSpPr>
        <p:sp>
          <p:nvSpPr>
            <p:cNvPr id="26633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链接</a:t>
              </a:r>
            </a:p>
          </p:txBody>
        </p:sp>
        <p:pic>
          <p:nvPicPr>
            <p:cNvPr id="2663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0" name="组合 27659"/>
          <p:cNvGrpSpPr/>
          <p:nvPr/>
        </p:nvGrpSpPr>
        <p:grpSpPr bwMode="auto">
          <a:xfrm>
            <a:off x="450850" y="3917950"/>
            <a:ext cx="1812925" cy="522288"/>
            <a:chOff x="0" y="0"/>
            <a:chExt cx="1813524" cy="522902"/>
          </a:xfrm>
        </p:grpSpPr>
        <p:sp>
          <p:nvSpPr>
            <p:cNvPr id="26636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2663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3" name="文本框 27662"/>
          <p:cNvSpPr txBox="1">
            <a:spLocks noChangeArrowheads="1"/>
          </p:cNvSpPr>
          <p:nvPr/>
        </p:nvSpPr>
        <p:spPr bwMode="auto">
          <a:xfrm>
            <a:off x="1778000" y="1123950"/>
            <a:ext cx="6775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当祈使句变否定句时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还可以在谓语动词前加上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never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7664" name="组合 27663"/>
          <p:cNvGrpSpPr/>
          <p:nvPr/>
        </p:nvGrpSpPr>
        <p:grpSpPr bwMode="auto">
          <a:xfrm>
            <a:off x="450850" y="2451100"/>
            <a:ext cx="1812925" cy="523875"/>
            <a:chOff x="0" y="0"/>
            <a:chExt cx="1813524" cy="522902"/>
          </a:xfrm>
        </p:grpSpPr>
        <p:sp>
          <p:nvSpPr>
            <p:cNvPr id="26640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664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7" name="文本框 27666"/>
          <p:cNvSpPr txBox="1">
            <a:spLocks noChangeArrowheads="1"/>
          </p:cNvSpPr>
          <p:nvPr/>
        </p:nvSpPr>
        <p:spPr bwMode="auto">
          <a:xfrm>
            <a:off x="1568450" y="2381250"/>
            <a:ext cx="6915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Never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believe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it.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绝不要相信它。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Never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late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again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.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千万不要再迟到了。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7668" name="文本框 27667"/>
          <p:cNvSpPr txBox="1">
            <a:spLocks noChangeArrowheads="1"/>
          </p:cNvSpPr>
          <p:nvPr/>
        </p:nvSpPr>
        <p:spPr bwMode="auto">
          <a:xfrm>
            <a:off x="1778000" y="3778250"/>
            <a:ext cx="6845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let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祈使句变否定句时,通常在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let's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let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us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let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me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后加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not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7669" name="组合 27668"/>
          <p:cNvGrpSpPr/>
          <p:nvPr/>
        </p:nvGrpSpPr>
        <p:grpSpPr bwMode="auto">
          <a:xfrm>
            <a:off x="450850" y="5105400"/>
            <a:ext cx="1812925" cy="523875"/>
            <a:chOff x="0" y="0"/>
            <a:chExt cx="1813524" cy="522902"/>
          </a:xfrm>
        </p:grpSpPr>
        <p:sp>
          <p:nvSpPr>
            <p:cNvPr id="26645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例句</a:t>
              </a:r>
              <a:endParaRPr lang="zh-CN" altLang="en-US"/>
            </a:p>
          </p:txBody>
        </p:sp>
        <p:pic>
          <p:nvPicPr>
            <p:cNvPr id="2664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72" name="文本框 27671"/>
          <p:cNvSpPr txBox="1">
            <a:spLocks noChangeArrowheads="1"/>
          </p:cNvSpPr>
          <p:nvPr/>
        </p:nvSpPr>
        <p:spPr bwMode="auto">
          <a:xfrm>
            <a:off x="1568450" y="5035550"/>
            <a:ext cx="7124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Let's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not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go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the park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.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我们别去公园了。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Let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me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not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go to school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.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别让我去上学了。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664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EFA5720-2684-4687-9137-70A4705C886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 bldLvl="0"/>
      <p:bldP spid="27667" grpId="0" bldLvl="0"/>
      <p:bldP spid="27668" grpId="0" bldLvl="0"/>
      <p:bldP spid="27672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对角圆角矩形 17"/>
          <p:cNvSpPr>
            <a:spLocks noChangeArrowheads="1"/>
          </p:cNvSpPr>
          <p:nvPr/>
        </p:nvSpPr>
        <p:spPr bwMode="auto">
          <a:xfrm>
            <a:off x="1187450" y="117475"/>
            <a:ext cx="2416175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课堂互动</a:t>
            </a:r>
          </a:p>
        </p:txBody>
      </p:sp>
      <p:pic>
        <p:nvPicPr>
          <p:cNvPr id="27656" name="Picture 2" descr="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747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7"/>
          <p:cNvSpPr txBox="1">
            <a:spLocks noChangeArrowheads="1"/>
          </p:cNvSpPr>
          <p:nvPr/>
        </p:nvSpPr>
        <p:spPr bwMode="auto">
          <a:xfrm>
            <a:off x="3000375" y="1993900"/>
            <a:ext cx="3286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Groups work</a:t>
            </a:r>
          </a:p>
        </p:txBody>
      </p:sp>
      <p:sp>
        <p:nvSpPr>
          <p:cNvPr id="28683" name="TextBox 8"/>
          <p:cNvSpPr txBox="1">
            <a:spLocks noChangeArrowheads="1"/>
          </p:cNvSpPr>
          <p:nvPr/>
        </p:nvSpPr>
        <p:spPr bwMode="auto">
          <a:xfrm>
            <a:off x="1357313" y="2857500"/>
            <a:ext cx="6286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请同学们分角色表演这个故事。</a:t>
            </a:r>
          </a:p>
        </p:txBody>
      </p:sp>
      <p:sp>
        <p:nvSpPr>
          <p:cNvPr id="2765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D0B6B2D-0CCF-4E11-BFFE-F99D5C13A17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29697" descr="u=3195251649,1017293228&amp;fm=27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1543050"/>
            <a:ext cx="76136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0" name="组合 29704"/>
          <p:cNvGrpSpPr/>
          <p:nvPr/>
        </p:nvGrpSpPr>
        <p:grpSpPr bwMode="auto">
          <a:xfrm>
            <a:off x="473075" y="1042988"/>
            <a:ext cx="1720850" cy="657225"/>
            <a:chOff x="0" y="0"/>
            <a:chExt cx="1169975" cy="657654"/>
          </a:xfrm>
        </p:grpSpPr>
        <p:sp>
          <p:nvSpPr>
            <p:cNvPr id="28681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1169975" cy="657654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8CB3E3"/>
            </a:solidFill>
            <a:ln w="38100">
              <a:solidFill>
                <a:srgbClr val="FFFFFF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28682" name="矩形 23"/>
            <p:cNvSpPr>
              <a:spLocks noChangeArrowheads="1"/>
            </p:cNvSpPr>
            <p:nvPr/>
          </p:nvSpPr>
          <p:spPr bwMode="auto">
            <a:xfrm>
              <a:off x="9726" y="52844"/>
              <a:ext cx="1160035" cy="52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tx2"/>
                  </a:solidFill>
                  <a:latin typeface="Times New Roman" panose="02020603050405020304" pitchFamily="18" charset="0"/>
                  <a:ea typeface="楷体" panose="02010609060101010101" pitchFamily="1" charset="-122"/>
                  <a:sym typeface="Times New Roman" panose="02020603050405020304" pitchFamily="18" charset="0"/>
                </a:rPr>
                <a:t>Pair work</a:t>
              </a:r>
              <a:endParaRPr lang="zh-CN" altLang="en-US" sz="2800" b="1">
                <a:solidFill>
                  <a:schemeClr val="tx2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9708" name="对角圆角矩形 19"/>
          <p:cNvSpPr/>
          <p:nvPr/>
        </p:nvSpPr>
        <p:spPr>
          <a:xfrm>
            <a:off x="1187450" y="115888"/>
            <a:ext cx="2455863" cy="598487"/>
          </a:xfrm>
          <a:custGeom>
            <a:avLst/>
            <a:gdLst>
              <a:gd name="txL" fmla="*/ 0 w 2455862"/>
              <a:gd name="txT" fmla="*/ 0 h 598487"/>
              <a:gd name="txR" fmla="*/ 2455862 w 2455862"/>
              <a:gd name="txB" fmla="*/ 598487 h 598487"/>
            </a:gdLst>
            <a:ahLst/>
            <a:cxnLst>
              <a:cxn ang="0">
                <a:pos x="2455862" y="299243"/>
              </a:cxn>
              <a:cxn ang="5400000">
                <a:pos x="1227931" y="598487"/>
              </a:cxn>
              <a:cxn ang="10800000">
                <a:pos x="0" y="299243"/>
              </a:cxn>
              <a:cxn ang="16200000">
                <a:pos x="1227931" y="0"/>
              </a:cxn>
            </a:cxnLst>
            <a:rect l="txL" t="txT" r="txR" b="txB"/>
            <a:pathLst>
              <a:path w="2455862" h="598487">
                <a:moveTo>
                  <a:pt x="99749" y="0"/>
                </a:moveTo>
                <a:lnTo>
                  <a:pt x="2455862" y="0"/>
                </a:lnTo>
                <a:lnTo>
                  <a:pt x="2455862" y="0"/>
                </a:lnTo>
                <a:lnTo>
                  <a:pt x="2455862" y="498737"/>
                </a:lnTo>
                <a:cubicBezTo>
                  <a:pt x="2455862" y="553827"/>
                  <a:pt x="2411203" y="598486"/>
                  <a:pt x="2356113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课堂互动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9709" name="文本框 29708"/>
          <p:cNvSpPr txBox="1">
            <a:spLocks noChangeArrowheads="1"/>
          </p:cNvSpPr>
          <p:nvPr/>
        </p:nvSpPr>
        <p:spPr bwMode="auto">
          <a:xfrm>
            <a:off x="3384550" y="1054100"/>
            <a:ext cx="188595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a typeface="楷体" panose="02010609060101010101" pitchFamily="1" charset="-122"/>
              </a:rPr>
              <a:t>  比一比</a:t>
            </a:r>
          </a:p>
        </p:txBody>
      </p:sp>
      <p:sp>
        <p:nvSpPr>
          <p:cNvPr id="29710" name="文本框 29709"/>
          <p:cNvSpPr txBox="1">
            <a:spLocks noChangeArrowheads="1"/>
          </p:cNvSpPr>
          <p:nvPr/>
        </p:nvSpPr>
        <p:spPr bwMode="auto">
          <a:xfrm>
            <a:off x="1708150" y="2870200"/>
            <a:ext cx="54483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模仿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大黑简体" charset="0"/>
              </a:rPr>
              <a:t>Baby Becky语音语调读故事，老师当裁判。同桌两人比赛看谁读得好，读得好的同学可以适当奖励。</a:t>
            </a:r>
          </a:p>
        </p:txBody>
      </p:sp>
      <p:sp>
        <p:nvSpPr>
          <p:cNvPr id="2868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4F47738-0A43-49BB-887C-AE8FA25073E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bldLvl="0" animBg="1"/>
      <p:bldP spid="29710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6"/>
          <p:cNvSpPr>
            <a:spLocks noChangeArrowheads="1"/>
          </p:cNvSpPr>
          <p:nvPr/>
        </p:nvSpPr>
        <p:spPr bwMode="auto">
          <a:xfrm>
            <a:off x="520700" y="1193800"/>
            <a:ext cx="7929563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一、用括号内所给单词的正确形式填空。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1.I like to_____(do) my homework. 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2.“Don't do that.”________(say) my mother. 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3.I am tired of_______(run) so long. 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4.Time to_______(make) dinner. 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5.The book is________(you) now. 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楷体" panose="02010609060101010101" pitchFamily="1" charset="-122"/>
            </a:endParaRPr>
          </a:p>
        </p:txBody>
      </p:sp>
      <p:pic>
        <p:nvPicPr>
          <p:cNvPr id="2970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对角圆角矩形 9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970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A65A6CC-FA0D-4D3A-ADDA-7469C8CACE5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对角圆角矩形 8"/>
          <p:cNvSpPr/>
          <p:nvPr/>
        </p:nvSpPr>
        <p:spPr>
          <a:xfrm>
            <a:off x="1187450" y="1666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0728" name="文本框 31752"/>
          <p:cNvSpPr txBox="1">
            <a:spLocks noChangeArrowheads="1"/>
          </p:cNvSpPr>
          <p:nvPr/>
        </p:nvSpPr>
        <p:spPr bwMode="auto">
          <a:xfrm>
            <a:off x="590550" y="930275"/>
            <a:ext cx="7473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、判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断句子与图片是(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T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)否(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F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)相符。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</p:txBody>
      </p:sp>
      <p:pic>
        <p:nvPicPr>
          <p:cNvPr id="30729" name="图片 3175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6750" y="16129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图片 3175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6900" y="2381250"/>
            <a:ext cx="952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图片 3175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3219450"/>
            <a:ext cx="733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图片 3175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3917950"/>
            <a:ext cx="6953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文本框 31757"/>
          <p:cNvSpPr txBox="1">
            <a:spLocks noChangeArrowheads="1"/>
          </p:cNvSpPr>
          <p:nvPr/>
        </p:nvSpPr>
        <p:spPr bwMode="auto">
          <a:xfrm>
            <a:off x="869950" y="1752600"/>
            <a:ext cx="5880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（  ）1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We wash and dry the dishes. 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4" name="文本框 31758"/>
          <p:cNvSpPr txBox="1">
            <a:spLocks noChangeArrowheads="1"/>
          </p:cNvSpPr>
          <p:nvPr/>
        </p:nvSpPr>
        <p:spPr bwMode="auto">
          <a:xfrm>
            <a:off x="869950" y="2520950"/>
            <a:ext cx="5657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（  ）2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We are in the kitchen.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5" name="文本框 31759"/>
          <p:cNvSpPr txBox="1">
            <a:spLocks noChangeArrowheads="1"/>
          </p:cNvSpPr>
          <p:nvPr/>
        </p:nvSpPr>
        <p:spPr bwMode="auto">
          <a:xfrm>
            <a:off x="869950" y="3219450"/>
            <a:ext cx="6007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（  ）3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I like to take a shower. 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6" name="文本框 31760"/>
          <p:cNvSpPr txBox="1">
            <a:spLocks noChangeArrowheads="1"/>
          </p:cNvSpPr>
          <p:nvPr/>
        </p:nvSpPr>
        <p:spPr bwMode="auto">
          <a:xfrm>
            <a:off x="869950" y="3987800"/>
            <a:ext cx="6007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（  ）4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I cook eggs for breakfast.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7" name="文本框 31761"/>
          <p:cNvSpPr txBox="1">
            <a:spLocks noChangeArrowheads="1"/>
          </p:cNvSpPr>
          <p:nvPr/>
        </p:nvSpPr>
        <p:spPr bwMode="auto">
          <a:xfrm>
            <a:off x="869950" y="4826000"/>
            <a:ext cx="5867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（  ）5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It's six o'clock.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8" name="图片 3176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1700" y="461645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7B5EAC5-1B6C-4840-8681-D06623780402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7" descr="gr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46263"/>
            <a:ext cx="9175750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矩形 3"/>
          <p:cNvSpPr>
            <a:spLocks noChangeArrowheads="1"/>
          </p:cNvSpPr>
          <p:nvPr/>
        </p:nvSpPr>
        <p:spPr bwMode="auto">
          <a:xfrm>
            <a:off x="571500" y="1123950"/>
            <a:ext cx="85407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一、本课时学的重点词汇如下： </a:t>
            </a:r>
            <a:endParaRPr 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mine </a:t>
            </a:r>
            <a:r>
              <a:rPr lang="zh-CN" altLang="en-US" sz="2800" dirty="0">
                <a:latin typeface="Times New Roman" panose="02020603050405020304" pitchFamily="18" charset="0"/>
                <a:sym typeface="华文楷体" panose="02010600040101010101" pitchFamily="2" charset="-122"/>
              </a:rPr>
              <a:t>(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我的)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look out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(</a:t>
            </a:r>
            <a:r>
              <a:rPr lang="zh-CN" altLang="en-US" sz="2800" dirty="0">
                <a:latin typeface="华文楷体" panose="02010600040101010101" pitchFamily="2" charset="-122"/>
                <a:ea typeface="楷体" panose="02010609060101010101" pitchFamily="1" charset="-122"/>
                <a:sym typeface="华文楷体" panose="02010600040101010101" pitchFamily="2" charset="-122"/>
              </a:rPr>
              <a:t>小心)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everywhere 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(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到处;处处)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yours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(你的;你们的)</a:t>
            </a:r>
          </a:p>
        </p:txBody>
      </p:sp>
      <p:grpSp>
        <p:nvGrpSpPr>
          <p:cNvPr id="32774" name="组合 32773"/>
          <p:cNvGrpSpPr/>
          <p:nvPr/>
        </p:nvGrpSpPr>
        <p:grpSpPr bwMode="auto">
          <a:xfrm>
            <a:off x="800100" y="3638550"/>
            <a:ext cx="7786688" cy="3095625"/>
            <a:chOff x="0" y="0"/>
            <a:chExt cx="7786742" cy="3094988"/>
          </a:xfrm>
        </p:grpSpPr>
        <p:sp>
          <p:nvSpPr>
            <p:cNvPr id="31750" name="矩形 4"/>
            <p:cNvSpPr>
              <a:spLocks noChangeArrowheads="1"/>
            </p:cNvSpPr>
            <p:nvPr/>
          </p:nvSpPr>
          <p:spPr bwMode="auto">
            <a:xfrm>
              <a:off x="0" y="1501327"/>
              <a:ext cx="77867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1751" name="矩形 5"/>
            <p:cNvSpPr>
              <a:spLocks noChangeArrowheads="1"/>
            </p:cNvSpPr>
            <p:nvPr/>
          </p:nvSpPr>
          <p:spPr bwMode="auto">
            <a:xfrm>
              <a:off x="0" y="966107"/>
              <a:ext cx="77867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sym typeface="NEU-FZ-S92" charset="0"/>
                </a:rPr>
                <a:t>Don't</a:t>
              </a:r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sym typeface="方正书宋_GBK" charset="0"/>
                </a:rPr>
                <a:t> </a:t>
              </a:r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sym typeface="NEU-FZ-S92" charset="0"/>
                </a:rPr>
                <a:t>play</a:t>
              </a:r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sym typeface="方正书宋_GBK" charset="0"/>
                </a:rPr>
                <a:t> </a:t>
              </a:r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sym typeface="NEU-FZ-S92" charset="0"/>
                </a:rPr>
                <a:t>with</a:t>
              </a:r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sym typeface="方正书宋_GBK" charset="0"/>
                </a:rPr>
                <a:t> </a:t>
              </a:r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sym typeface="NEU-FZ-S92" charset="0"/>
                </a:rPr>
                <a:t>the</a:t>
              </a:r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sym typeface="方正书宋_GBK" charset="0"/>
                </a:rPr>
                <a:t> </a:t>
              </a:r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sym typeface="NEU-FZ-S92" charset="0"/>
                </a:rPr>
                <a:t>eggs</a:t>
              </a:r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sym typeface="方正书宋_GBK" charset="0"/>
                </a:rPr>
                <a:t>! </a:t>
              </a:r>
              <a:r>
                <a:rPr lang="zh-CN" altLang="en-US" sz="2800" dirty="0">
                  <a:solidFill>
                    <a:srgbClr val="FF000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方正书宋_GBK" charset="0"/>
                </a:rPr>
                <a:t>不要玩儿鸡蛋!</a:t>
              </a:r>
            </a:p>
          </p:txBody>
        </p:sp>
        <p:sp>
          <p:nvSpPr>
            <p:cNvPr id="31752" name="矩形 6"/>
            <p:cNvSpPr>
              <a:spLocks noChangeArrowheads="1"/>
            </p:cNvSpPr>
            <p:nvPr/>
          </p:nvSpPr>
          <p:spPr bwMode="auto">
            <a:xfrm>
              <a:off x="0" y="0"/>
              <a:ext cx="77867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1" charset="-122"/>
                  <a:sym typeface="Times New Roman" panose="02020603050405020304" pitchFamily="18" charset="0"/>
                </a:rPr>
                <a:t>I am tired of sitting in the water. </a:t>
              </a:r>
            </a:p>
            <a:p>
              <a:pPr eaLnBrk="0" hangingPunct="0"/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1" charset="-122"/>
                  <a:sym typeface="Times New Roman" panose="02020603050405020304" pitchFamily="18" charset="0"/>
                </a:rPr>
                <a:t>我厌倦了坐在水里。</a:t>
              </a:r>
            </a:p>
          </p:txBody>
        </p:sp>
        <p:sp>
          <p:nvSpPr>
            <p:cNvPr id="31753" name="矩形 7"/>
            <p:cNvSpPr>
              <a:spLocks noChangeArrowheads="1"/>
            </p:cNvSpPr>
            <p:nvPr/>
          </p:nvSpPr>
          <p:spPr bwMode="auto">
            <a:xfrm>
              <a:off x="0" y="2571768"/>
              <a:ext cx="72866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zh-CN" altLang="en-US" sz="240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sp>
          <p:nvSpPr>
            <p:cNvPr id="31754" name="矩形 8"/>
            <p:cNvSpPr>
              <a:spLocks noChangeArrowheads="1"/>
            </p:cNvSpPr>
            <p:nvPr/>
          </p:nvSpPr>
          <p:spPr bwMode="auto">
            <a:xfrm>
              <a:off x="0" y="2036547"/>
              <a:ext cx="45720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zh-CN" altLang="en-US" sz="240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</p:grpSp>
      <p:sp>
        <p:nvSpPr>
          <p:cNvPr id="32780" name="矩形 10"/>
          <p:cNvSpPr>
            <a:spLocks noChangeArrowheads="1"/>
          </p:cNvSpPr>
          <p:nvPr/>
        </p:nvSpPr>
        <p:spPr bwMode="auto">
          <a:xfrm>
            <a:off x="660400" y="3009900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二、本课时学习的重点句子如下：</a:t>
            </a:r>
            <a:endParaRPr lang="zh-CN" altLang="en-US" dirty="0"/>
          </a:p>
        </p:txBody>
      </p:sp>
      <p:pic>
        <p:nvPicPr>
          <p:cNvPr id="31756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5" name="对角圆角矩形 15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回顾小结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176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E7F36B7-2D3B-409D-8741-ABAC5ED4894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ldLvl="0"/>
      <p:bldP spid="32780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33793" descr="u=2551203550,1174167744&amp;fm=27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987425"/>
            <a:ext cx="705485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E8D5E2F6-4A09-4485-8D7B-5A5CB9346C73}" type="slidenum">
              <a:rPr lang="zh-CN" altLang="en-US" sz="1200">
                <a:solidFill>
                  <a:srgbClr val="898989"/>
                </a:solidFill>
              </a:rPr>
              <a:t>28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sp>
        <p:nvSpPr>
          <p:cNvPr id="33798" name="矩形 3"/>
          <p:cNvSpPr>
            <a:spLocks noChangeArrowheads="1"/>
          </p:cNvSpPr>
          <p:nvPr/>
        </p:nvSpPr>
        <p:spPr bwMode="auto">
          <a:xfrm>
            <a:off x="1987550" y="2801938"/>
            <a:ext cx="530860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zh-CN" altLang="en-US" sz="3600" dirty="0">
                <a:solidFill>
                  <a:srgbClr val="08CDE8"/>
                </a:solidFill>
                <a:latin typeface="Comic Sans MS" panose="030F0702030302020204" pitchFamily="66" charset="0"/>
                <a:sym typeface="Calibri" panose="020F0502020204030204" pitchFamily="34" charset="0"/>
              </a:rPr>
              <a:t>1.Read the story aloud.</a:t>
            </a:r>
          </a:p>
          <a:p>
            <a:pPr algn="just" eaLnBrk="0" hangingPunct="0">
              <a:lnSpc>
                <a:spcPct val="130000"/>
              </a:lnSpc>
            </a:pPr>
            <a:r>
              <a:rPr lang="zh-CN" altLang="en-US" sz="3600" dirty="0">
                <a:solidFill>
                  <a:srgbClr val="08CDE8"/>
                </a:solidFill>
                <a:latin typeface="Comic Sans MS" panose="030F0702030302020204" pitchFamily="66" charset="0"/>
                <a:sym typeface="Calibri" panose="020F0502020204030204" pitchFamily="34" charset="0"/>
              </a:rPr>
              <a:t>2</a:t>
            </a:r>
            <a:r>
              <a:rPr lang="en-US" sz="3600" dirty="0">
                <a:solidFill>
                  <a:srgbClr val="08CDE8"/>
                </a:solidFill>
                <a:latin typeface="Comic Sans MS" panose="030F0702030302020204" pitchFamily="66" charset="0"/>
                <a:sym typeface="Calibri" panose="020F0502020204030204" pitchFamily="34" charset="0"/>
              </a:rPr>
              <a:t>.</a:t>
            </a:r>
            <a:r>
              <a:rPr lang="zh-CN" altLang="en-US" sz="3600" dirty="0">
                <a:solidFill>
                  <a:srgbClr val="08CDE8"/>
                </a:solidFill>
                <a:latin typeface="Comic Sans MS" panose="030F0702030302020204" pitchFamily="66" charset="0"/>
                <a:sym typeface="Calibri" panose="020F0502020204030204" pitchFamily="34" charset="0"/>
              </a:rPr>
              <a:t>Retell the story</a:t>
            </a:r>
            <a:r>
              <a:rPr lang="zh-CN" altLang="en-US" sz="3600" dirty="0" smtClean="0">
                <a:solidFill>
                  <a:srgbClr val="08CDE8"/>
                </a:solidFill>
                <a:latin typeface="Comic Sans MS" panose="030F0702030302020204" pitchFamily="66" charset="0"/>
                <a:sym typeface="Calibri" panose="020F0502020204030204" pitchFamily="34" charset="0"/>
              </a:rPr>
              <a:t>. </a:t>
            </a:r>
            <a:endParaRPr lang="zh-CN" altLang="en-US" sz="3600" dirty="0">
              <a:solidFill>
                <a:srgbClr val="08CDE8"/>
              </a:solidFill>
              <a:latin typeface="Comic Sans MS" panose="030F0702030302020204" pitchFamily="66" charset="0"/>
              <a:sym typeface="宋体" panose="02010600030101010101" pitchFamily="2" charset="-122"/>
            </a:endParaRPr>
          </a:p>
        </p:txBody>
      </p:sp>
      <p:pic>
        <p:nvPicPr>
          <p:cNvPr id="32774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对角圆角矩形 11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课后作业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3804" name="文本框 33803"/>
          <p:cNvSpPr txBox="1">
            <a:spLocks noChangeArrowheads="1"/>
          </p:cNvSpPr>
          <p:nvPr/>
        </p:nvSpPr>
        <p:spPr bwMode="auto">
          <a:xfrm>
            <a:off x="3105150" y="1403350"/>
            <a:ext cx="2863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9900FF"/>
                </a:solidFill>
                <a:latin typeface="Comic Sans MS" panose="030F0702030302020204" pitchFamily="66" charset="0"/>
              </a:rPr>
              <a:t>Homework</a:t>
            </a:r>
          </a:p>
        </p:txBody>
      </p:sp>
      <p:sp>
        <p:nvSpPr>
          <p:cNvPr id="3278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8D314B1-D1CE-4A08-A68C-2166D7210749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ldLvl="0"/>
      <p:bldP spid="33804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 descr="blackboa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" y="87313"/>
            <a:ext cx="907415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6154" name="文本框 5129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8975" y="1304925"/>
            <a:ext cx="34226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文本框 1"/>
          <p:cNvSpPr txBox="1"/>
          <p:nvPr/>
        </p:nvSpPr>
        <p:spPr>
          <a:xfrm>
            <a:off x="1806575" y="2046288"/>
            <a:ext cx="59086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4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words:</a:t>
            </a:r>
            <a:r>
              <a:rPr lang="zh-CN" altLang="en-US" sz="24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card</a:t>
            </a:r>
            <a:r>
              <a:rPr lang="en-US" altLang="x-none" sz="2400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,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Mr.</a:t>
            </a:r>
            <a:r>
              <a:rPr lang="en-US" altLang="x-none" sz="2400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,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Mrs.，them</a:t>
            </a:r>
            <a:r>
              <a:rPr lang="zh-CN" altLang="en-US" sz="2400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,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him</a:t>
            </a:r>
            <a:r>
              <a:rPr lang="zh-CN" altLang="en-US" sz="2400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,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me</a:t>
            </a:r>
            <a:endParaRPr lang="zh-CN" altLang="en-US" sz="2400" noProof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6156" name="文本框 3"/>
          <p:cNvSpPr txBox="1"/>
          <p:nvPr/>
        </p:nvSpPr>
        <p:spPr>
          <a:xfrm>
            <a:off x="3314700" y="2592388"/>
            <a:ext cx="4610100" cy="1335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sentences:</a:t>
            </a:r>
          </a:p>
          <a:p>
            <a:pPr>
              <a:lnSpc>
                <a:spcPct val="12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Jenny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and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Danny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are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watching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TV.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en-US" altLang="x-none" sz="2400" noProof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F8F36B9E-6478-4904-A96C-CC6AECF642B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话题导入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1" descr="teacher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4197350"/>
            <a:ext cx="22098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文本框 7177"/>
          <p:cNvSpPr txBox="1">
            <a:spLocks noChangeArrowheads="1"/>
          </p:cNvSpPr>
          <p:nvPr/>
        </p:nvSpPr>
        <p:spPr bwMode="auto">
          <a:xfrm>
            <a:off x="3873500" y="774700"/>
            <a:ext cx="203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Question</a:t>
            </a:r>
          </a:p>
        </p:txBody>
      </p:sp>
      <p:sp>
        <p:nvSpPr>
          <p:cNvPr id="7179" name="文本框 7178"/>
          <p:cNvSpPr txBox="1">
            <a:spLocks noChangeArrowheads="1"/>
          </p:cNvSpPr>
          <p:nvPr/>
        </p:nvSpPr>
        <p:spPr bwMode="auto">
          <a:xfrm>
            <a:off x="1498600" y="1403350"/>
            <a:ext cx="691515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1. Can you help your mother at home?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2. What can you do?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3. Do you want to know what</a:t>
            </a:r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sym typeface="方正大黑简体" charset="0"/>
              </a:rPr>
              <a:t>Baby Becky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方正大黑简体" charset="0"/>
              </a:rPr>
              <a:t> </a:t>
            </a:r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18" charset="0"/>
                <a:sym typeface="方正大黑简体" charset="0"/>
              </a:rPr>
              <a:t>do at home?</a:t>
            </a:r>
            <a:r>
              <a:rPr lang="zh-CN" altLang="en-US" sz="2800" dirty="0">
                <a:solidFill>
                  <a:schemeClr val="accent2"/>
                </a:solidFill>
                <a:latin typeface="Baskerville Old Face" panose="02020602080505020303" pitchFamily="18" charset="0"/>
                <a:sym typeface="方正大黑简体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18" charset="0"/>
                <a:sym typeface="方正大黑简体" charset="0"/>
              </a:rPr>
              <a:t>4. Can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sym typeface="方正大黑简体" charset="0"/>
              </a:rPr>
              <a:t>Baby Becky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方正大黑简体" charset="0"/>
              </a:rPr>
              <a:t> </a:t>
            </a:r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18" charset="0"/>
                <a:sym typeface="方正大黑简体" charset="0"/>
              </a:rPr>
              <a:t>help his mother?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bldLvl="0"/>
      <p:bldP spid="7179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4"/>
          <p:cNvSpPr>
            <a:spLocks noChangeArrowheads="1"/>
          </p:cNvSpPr>
          <p:nvPr/>
        </p:nvSpPr>
        <p:spPr bwMode="auto">
          <a:xfrm>
            <a:off x="1079500" y="1473200"/>
            <a:ext cx="3771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mine 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(代词)我的</a:t>
            </a:r>
          </a:p>
        </p:txBody>
      </p:sp>
      <p:sp>
        <p:nvSpPr>
          <p:cNvPr id="8202" name="矩形 15"/>
          <p:cNvSpPr>
            <a:spLocks noChangeArrowheads="1"/>
          </p:cNvSpPr>
          <p:nvPr/>
        </p:nvSpPr>
        <p:spPr bwMode="auto">
          <a:xfrm>
            <a:off x="1149350" y="2590800"/>
            <a:ext cx="3143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look out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latin typeface="华文楷体" panose="02010600040101010101" pitchFamily="2" charset="-122"/>
                <a:ea typeface="楷体" panose="02010609060101010101" pitchFamily="1" charset="-122"/>
                <a:sym typeface="华文楷体" panose="02010600040101010101" pitchFamily="2" charset="-122"/>
              </a:rPr>
              <a:t>小心</a:t>
            </a:r>
          </a:p>
        </p:txBody>
      </p:sp>
      <p:sp>
        <p:nvSpPr>
          <p:cNvPr id="8203" name="矩形 16"/>
          <p:cNvSpPr>
            <a:spLocks noChangeArrowheads="1"/>
          </p:cNvSpPr>
          <p:nvPr/>
        </p:nvSpPr>
        <p:spPr bwMode="auto">
          <a:xfrm>
            <a:off x="1219200" y="3917950"/>
            <a:ext cx="543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everywhere 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副词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到处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;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处处</a:t>
            </a:r>
          </a:p>
        </p:txBody>
      </p:sp>
      <p:grpSp>
        <p:nvGrpSpPr>
          <p:cNvPr id="8204" name="组合 8203"/>
          <p:cNvGrpSpPr/>
          <p:nvPr/>
        </p:nvGrpSpPr>
        <p:grpSpPr bwMode="auto">
          <a:xfrm>
            <a:off x="450850" y="1403350"/>
            <a:ext cx="635000" cy="720725"/>
            <a:chOff x="0" y="0"/>
            <a:chExt cx="633358" cy="720289"/>
          </a:xfrm>
        </p:grpSpPr>
        <p:pic>
          <p:nvPicPr>
            <p:cNvPr id="2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Box 2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1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07" name="组合 8206"/>
          <p:cNvGrpSpPr/>
          <p:nvPr/>
        </p:nvGrpSpPr>
        <p:grpSpPr bwMode="auto">
          <a:xfrm>
            <a:off x="450850" y="2660650"/>
            <a:ext cx="633413" cy="720725"/>
            <a:chOff x="0" y="0"/>
            <a:chExt cx="633358" cy="720289"/>
          </a:xfrm>
        </p:grpSpPr>
        <p:pic>
          <p:nvPicPr>
            <p:cNvPr id="3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xtBox 28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2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10" name="组合 8209"/>
          <p:cNvGrpSpPr/>
          <p:nvPr/>
        </p:nvGrpSpPr>
        <p:grpSpPr bwMode="auto">
          <a:xfrm>
            <a:off x="450850" y="3848100"/>
            <a:ext cx="633413" cy="720725"/>
            <a:chOff x="0" y="0"/>
            <a:chExt cx="633358" cy="720289"/>
          </a:xfrm>
        </p:grpSpPr>
        <p:pic>
          <p:nvPicPr>
            <p:cNvPr id="4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TextBox 31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3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8213" name="对角圆角矩形 23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8214" name="文本框 8213"/>
          <p:cNvSpPr txBox="1">
            <a:spLocks noChangeArrowheads="1"/>
          </p:cNvSpPr>
          <p:nvPr/>
        </p:nvSpPr>
        <p:spPr bwMode="auto">
          <a:xfrm>
            <a:off x="1009650" y="5175250"/>
            <a:ext cx="523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yours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代词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你的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你们的</a:t>
            </a:r>
          </a:p>
        </p:txBody>
      </p:sp>
      <p:grpSp>
        <p:nvGrpSpPr>
          <p:cNvPr id="8215" name="组合 8214"/>
          <p:cNvGrpSpPr/>
          <p:nvPr/>
        </p:nvGrpSpPr>
        <p:grpSpPr bwMode="auto">
          <a:xfrm>
            <a:off x="450850" y="5105400"/>
            <a:ext cx="633413" cy="720725"/>
            <a:chOff x="0" y="0"/>
            <a:chExt cx="633358" cy="720289"/>
          </a:xfrm>
        </p:grpSpPr>
        <p:pic>
          <p:nvPicPr>
            <p:cNvPr id="5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6" name="TextBox 31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>
                  <a:solidFill>
                    <a:srgbClr val="000000"/>
                  </a:solidFill>
                  <a:sym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821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5048D65-7B0E-4BA7-9627-B1994BDBB5F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ldLvl="0"/>
      <p:bldP spid="8202" grpId="0" bldLvl="0"/>
      <p:bldP spid="8203" grpId="0" bldLvl="0"/>
      <p:bldP spid="8214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10241" descr="u=1171286338,644242658&amp;fm=27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1612900"/>
            <a:ext cx="831215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9"/>
          <p:cNvSpPr>
            <a:spLocks noChangeArrowheads="1"/>
          </p:cNvSpPr>
          <p:nvPr/>
        </p:nvSpPr>
        <p:spPr bwMode="auto">
          <a:xfrm>
            <a:off x="1428750" y="3149600"/>
            <a:ext cx="6496050" cy="20510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dirty="0" err="1">
                <a:solidFill>
                  <a:srgbClr val="E36C09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教师讲台桌上放着需要练习的单词图片，教师只展示图片的某个部分，让学生快速说出单词来，说对了以掌声鼓励</a:t>
            </a:r>
            <a:r>
              <a:rPr lang="en-US" sz="3200" dirty="0">
                <a:solidFill>
                  <a:srgbClr val="E36C09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0251" name="对角圆角矩形 12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9227" name="对角圆角矩形 8"/>
          <p:cNvSpPr>
            <a:spLocks noChangeArrowheads="1"/>
          </p:cNvSpPr>
          <p:nvPr/>
        </p:nvSpPr>
        <p:spPr bwMode="auto">
          <a:xfrm>
            <a:off x="520700" y="984250"/>
            <a:ext cx="2214563" cy="596900"/>
          </a:xfrm>
          <a:custGeom>
            <a:avLst/>
            <a:gdLst>
              <a:gd name="T0" fmla="*/ 0 w 3488"/>
              <a:gd name="T1" fmla="*/ 0 h 941"/>
              <a:gd name="T2" fmla="*/ 3488 w 3488"/>
              <a:gd name="T3" fmla="*/ 941 h 941"/>
            </a:gdLst>
            <a:ahLst/>
            <a:cxnLst/>
            <a:rect l="T0" t="T1" r="T2" b="T3"/>
            <a:pathLst>
              <a:path w="3488" h="941">
                <a:moveTo>
                  <a:pt x="156" y="0"/>
                </a:moveTo>
                <a:lnTo>
                  <a:pt x="3488" y="0"/>
                </a:lnTo>
                <a:lnTo>
                  <a:pt x="3488" y="784"/>
                </a:lnTo>
                <a:cubicBezTo>
                  <a:pt x="3488" y="870"/>
                  <a:pt x="3418" y="940"/>
                  <a:pt x="3332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5400000" scaled="1"/>
          </a:gradFill>
          <a:ln w="9525">
            <a:solidFill>
              <a:srgbClr val="4BACC6"/>
            </a:solidFill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3600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行楷" panose="02010800040101010101" pitchFamily="2" charset="-122"/>
              </a:rPr>
              <a:t>词汇巩固</a:t>
            </a:r>
            <a:endParaRPr lang="zh-CN" altLang="en-US" dirty="0"/>
          </a:p>
        </p:txBody>
      </p:sp>
      <p:sp>
        <p:nvSpPr>
          <p:cNvPr id="922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2400CCD-EB96-4446-A69A-5DCD151625F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文本框 19"/>
          <p:cNvSpPr>
            <a:spLocks noChangeArrowheads="1"/>
          </p:cNvSpPr>
          <p:nvPr/>
        </p:nvSpPr>
        <p:spPr bwMode="auto">
          <a:xfrm>
            <a:off x="2616200" y="774700"/>
            <a:ext cx="34925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　Story time</a:t>
            </a:r>
          </a:p>
        </p:txBody>
      </p:sp>
      <p:sp>
        <p:nvSpPr>
          <p:cNvPr id="1229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2299" name="图片 12298" descr="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474788"/>
            <a:ext cx="677545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文本框 12299"/>
          <p:cNvSpPr txBox="1">
            <a:spLocks noChangeArrowheads="1"/>
          </p:cNvSpPr>
          <p:nvPr/>
        </p:nvSpPr>
        <p:spPr bwMode="auto">
          <a:xfrm>
            <a:off x="1358900" y="5454650"/>
            <a:ext cx="6383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我的名字叫贝基宝宝。我说“咕”。我哭。我“哇哇哇”地叫。我说“我的”。我喜欢帮助我妈妈。午餐后</a:t>
            </a:r>
            <a:r>
              <a:rPr lang="en-US" altLang="zh-CN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妈妈刷盘子。我擦干盘子。</a:t>
            </a:r>
          </a:p>
        </p:txBody>
      </p:sp>
      <p:sp>
        <p:nvSpPr>
          <p:cNvPr id="1127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BDA4FD9-EBA6-402E-85B2-5C821048CC4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文本框 19"/>
          <p:cNvSpPr>
            <a:spLocks noChangeArrowheads="1"/>
          </p:cNvSpPr>
          <p:nvPr/>
        </p:nvSpPr>
        <p:spPr bwMode="auto">
          <a:xfrm>
            <a:off x="2616200" y="774700"/>
            <a:ext cx="34925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　Story time</a:t>
            </a:r>
          </a:p>
        </p:txBody>
      </p:sp>
      <p:sp>
        <p:nvSpPr>
          <p:cNvPr id="1332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3323" name="图片 13322" descr="6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" y="1473200"/>
            <a:ext cx="74041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文本框 13323"/>
          <p:cNvSpPr txBox="1">
            <a:spLocks noChangeArrowheads="1"/>
          </p:cNvSpPr>
          <p:nvPr/>
        </p:nvSpPr>
        <p:spPr bwMode="auto">
          <a:xfrm>
            <a:off x="1219200" y="5314950"/>
            <a:ext cx="6607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哦</a:t>
            </a:r>
            <a:r>
              <a:rPr lang="en-US" altLang="zh-CN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不</a:t>
            </a:r>
            <a:r>
              <a:rPr lang="en-US" altLang="zh-CN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</a:t>
            </a:r>
          </a:p>
          <a:p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我用盘子造了一座房子。妈妈说</a:t>
            </a:r>
            <a:r>
              <a:rPr lang="en-US" altLang="zh-CN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:“</a:t>
            </a:r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贝基宝宝</a:t>
            </a:r>
            <a:r>
              <a:rPr lang="en-US" altLang="zh-CN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不要玩盘子</a:t>
            </a:r>
            <a:r>
              <a:rPr lang="en-US" altLang="zh-CN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!”“</a:t>
            </a:r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我的</a:t>
            </a:r>
            <a:r>
              <a:rPr lang="en-US" altLang="zh-CN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!”</a:t>
            </a:r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我说。“不</a:t>
            </a:r>
            <a:r>
              <a:rPr lang="en-US" altLang="zh-CN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玩儿你的玩具。”妈妈说。我不想要我的玩具。我想要盘子。“我的</a:t>
            </a:r>
            <a:r>
              <a:rPr lang="en-US" altLang="zh-CN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!”</a:t>
            </a:r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我说。</a:t>
            </a:r>
          </a:p>
        </p:txBody>
      </p:sp>
      <p:sp>
        <p:nvSpPr>
          <p:cNvPr id="1230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772D197-D9CE-4F8E-BF55-9C31D9B60FC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文本框 19"/>
          <p:cNvSpPr>
            <a:spLocks noChangeArrowheads="1"/>
          </p:cNvSpPr>
          <p:nvPr/>
        </p:nvSpPr>
        <p:spPr bwMode="auto">
          <a:xfrm>
            <a:off x="2616200" y="774700"/>
            <a:ext cx="34925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　Story time</a:t>
            </a:r>
          </a:p>
        </p:txBody>
      </p:sp>
      <p:sp>
        <p:nvSpPr>
          <p:cNvPr id="1434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4347" name="图片 14346" descr="6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0638" y="1543050"/>
            <a:ext cx="67754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文本框 14347"/>
          <p:cNvSpPr txBox="1">
            <a:spLocks noChangeArrowheads="1"/>
          </p:cNvSpPr>
          <p:nvPr/>
        </p:nvSpPr>
        <p:spPr bwMode="auto">
          <a:xfrm>
            <a:off x="1289050" y="5416550"/>
            <a:ext cx="67754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小心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贝基宝宝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!</a:t>
            </a: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我喜欢做饭。我打开冰箱。我看到西红柿、鸡蛋和牛奶。</a:t>
            </a:r>
          </a:p>
        </p:txBody>
      </p:sp>
      <p:sp>
        <p:nvSpPr>
          <p:cNvPr id="1332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81D977D-26B2-4B46-92D4-FB71028FC229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1266</Words>
  <Application>Microsoft Office PowerPoint</Application>
  <PresentationFormat>全屏显示(4:3)</PresentationFormat>
  <Paragraphs>204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7" baseType="lpstr">
      <vt:lpstr>Kozuka Gothic Pro H</vt:lpstr>
      <vt:lpstr>NEU-FZ-S92</vt:lpstr>
      <vt:lpstr>方正大黑简体</vt:lpstr>
      <vt:lpstr>方正黑体_GBK</vt:lpstr>
      <vt:lpstr>方正楷体_GBK</vt:lpstr>
      <vt:lpstr>方正书宋_GBK</vt:lpstr>
      <vt:lpstr>黑体</vt:lpstr>
      <vt:lpstr>华文行楷</vt:lpstr>
      <vt:lpstr>华文楷体</vt:lpstr>
      <vt:lpstr>楷体</vt:lpstr>
      <vt:lpstr>宋体</vt:lpstr>
      <vt:lpstr>微软雅黑</vt:lpstr>
      <vt:lpstr>Arial</vt:lpstr>
      <vt:lpstr>Baskerville Old Face</vt:lpstr>
      <vt:lpstr>Calibri</vt:lpstr>
      <vt:lpstr>Comic Sans MS</vt:lpstr>
      <vt:lpstr>Times New Roman</vt:lpstr>
      <vt:lpstr>WWW.2PPT.COM
</vt:lpstr>
      <vt:lpstr>13_Office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2018-02-09T00:47:00Z</dcterms:created>
  <dcterms:modified xsi:type="dcterms:W3CDTF">2023-01-16T22:57:54Z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74209B1F0FF942C6ABB5F9ACF5724761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