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0" r:id="rId2"/>
    <p:sldId id="292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93982" autoAdjust="0"/>
  </p:normalViewPr>
  <p:slideViewPr>
    <p:cSldViewPr snapToGrid="0">
      <p:cViewPr varScale="1">
        <p:scale>
          <a:sx n="145" d="100"/>
          <a:sy n="145" d="100"/>
        </p:scale>
        <p:origin x="-654" y="-90"/>
      </p:cViewPr>
      <p:guideLst>
        <p:guide orient="horz" pos="165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0B361C2F-C8C9-4302-84D6-C7D82BD2E1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C4F2DA64-EAD2-419D-AD81-C8D0059731A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Times New Roman" panose="02020603050405020304" pitchFamily="18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Times New Roman" panose="02020603050405020304" pitchFamily="18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Times New Roman" panose="02020603050405020304" pitchFamily="18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Times New Roman" panose="02020603050405020304" pitchFamily="18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Times New Roman" panose="02020603050405020304" pitchFamily="18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fld id="{2D938BE3-A8A3-4844-9B96-0631E0F2A54E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83083A-2342-40DA-965C-F5E9A75E1B5C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>
            <a:normAutofit/>
          </a:bodyPr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2670300"/>
            <a:ext cx="7349400" cy="11043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4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F672FC2-0AB7-43F4-BB5E-BB6295EB3C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835CC88-EDA9-4B95-AECF-E7A12D4561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lIns="67500" tIns="35100" rIns="67500" bIns="35100" rtlCol="0" anchor="t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66B36CE-EC71-49A5-93EA-C2D7C42B32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EDFC285-071B-40E4-AEF2-4C5F1AF4A5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DB3A6CA-4C7A-4842-A776-02F7606269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 rtlCol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4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1EA0F6B-C9B2-42B6-A40E-9E8BD2B2B4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1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0A8BDBE-D935-4922-9421-1A52827ACB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lIns="76200" tIns="28575" rIns="57150" bIns="28575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4CD5F05-9A3F-423D-B11A-B79D1E0DD1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F60B682-F8AC-42C3-BDD3-314E5BD4D4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0FD60D3-92BE-413C-8A0F-2FE772E161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FD9D74-47D9-4702-A33C-335B63B48DB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DCD43FC-1FB0-4386-86C1-74D30DCB45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35100" r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99C969F-4445-4DF2-A60F-39DD83CB59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2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6"/>
            </p:custDataLst>
          </p:nvPr>
        </p:nvSpPr>
        <p:spPr bwMode="auto">
          <a:xfrm>
            <a:off x="456010" y="456010"/>
            <a:ext cx="8227219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628" tIns="35243" rIns="67628" bIns="3524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7"/>
            </p:custDataLst>
          </p:nvPr>
        </p:nvSpPr>
        <p:spPr bwMode="auto">
          <a:xfrm>
            <a:off x="456010" y="1117998"/>
            <a:ext cx="8227219" cy="35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500" tIns="35100" rIns="67500" bIns="3510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9581" y="4736307"/>
            <a:ext cx="2024063" cy="2369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 noProof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291" y="4736307"/>
            <a:ext cx="2969419" cy="2369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 noProof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7975" y="4736307"/>
            <a:ext cx="2025254" cy="23693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r">
              <a:defRPr sz="8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fld id="{5013C88B-28A5-4330-A7EB-4019B3993F5E}" type="slidenum">
              <a:rPr lang="zh-CN" altLang="en-US"/>
              <a:t>‹#›</a:t>
            </a:fld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700" b="1" kern="1200" spc="225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fontAlgn="base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rtl="0" fontAlgn="base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rtl="0" fontAlgn="base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rtl="0" fontAlgn="base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pitchFamily="2" charset="2"/>
        <a:buChar char=""/>
        <a:tabLst>
          <a:tab pos="1207135" algn="l"/>
          <a:tab pos="1207135" algn="l"/>
          <a:tab pos="1207135" algn="l"/>
          <a:tab pos="1207135" algn="l"/>
        </a:tabLst>
        <a:defRPr sz="1100"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rtl="0" fontAlgn="base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tabLst>
          <a:tab pos="1207135" algn="l"/>
          <a:tab pos="1207135" algn="l"/>
          <a:tab pos="1207135" algn="l"/>
          <a:tab pos="1207135" algn="l"/>
        </a:tabLst>
        <a:defRPr sz="1100" kern="1200" spc="113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7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362" name="图片 6"/>
          <p:cNvSpPr>
            <a:spLocks noChangeAspect="1" noChangeArrowheads="1"/>
          </p:cNvSpPr>
          <p:nvPr/>
        </p:nvSpPr>
        <p:spPr bwMode="auto">
          <a:xfrm>
            <a:off x="8470107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5363" name="组合 8"/>
          <p:cNvGrpSpPr/>
          <p:nvPr/>
        </p:nvGrpSpPr>
        <p:grpSpPr bwMode="auto">
          <a:xfrm>
            <a:off x="434177" y="909587"/>
            <a:ext cx="8232383" cy="2135068"/>
            <a:chOff x="220942" y="1207887"/>
            <a:chExt cx="6148847" cy="2845481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156411" y="1207887"/>
              <a:ext cx="4194513" cy="76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Module 4 Home alone</a:t>
              </a:r>
            </a:p>
          </p:txBody>
        </p:sp>
        <p:sp>
          <p:nvSpPr>
            <p:cNvPr id="6154" name="TextBox 2"/>
            <p:cNvSpPr txBox="1">
              <a:spLocks noChangeArrowheads="1"/>
            </p:cNvSpPr>
            <p:nvPr/>
          </p:nvSpPr>
          <p:spPr bwMode="auto">
            <a:xfrm>
              <a:off x="220942" y="2269064"/>
              <a:ext cx="6148847" cy="17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Unit 2  I became so bored with their orders that I wished they would leave me alone.</a:t>
              </a:r>
            </a:p>
          </p:txBody>
        </p:sp>
      </p:grpSp>
      <p:sp>
        <p:nvSpPr>
          <p:cNvPr id="15366" name="图片 2"/>
          <p:cNvSpPr>
            <a:spLocks noChangeAspect="1" noChangeArrowheads="1"/>
          </p:cNvSpPr>
          <p:nvPr/>
        </p:nvSpPr>
        <p:spPr bwMode="auto">
          <a:xfrm>
            <a:off x="6020991" y="775098"/>
            <a:ext cx="3044428" cy="43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6933" y="407739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1" y="2571751"/>
            <a:ext cx="6669881" cy="594122"/>
          </a:xfrm>
        </p:spPr>
        <p:txBody>
          <a:bodyPr anchor="t">
            <a:normAutofit fontScale="90000"/>
          </a:bodyPr>
          <a:lstStyle/>
          <a:p>
            <a:pPr fontAlgn="base"/>
            <a:r>
              <a:rPr lang="en-US" altLang="zh-CN" dirty="0" smtClean="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He got up ____ late ____ he missed the bus.</a:t>
            </a:r>
          </a:p>
        </p:txBody>
      </p:sp>
      <p:pic>
        <p:nvPicPr>
          <p:cNvPr id="25602" name="Picture 8" descr="Rice Build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197" y="636985"/>
            <a:ext cx="2052638" cy="17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058841" y="3387328"/>
            <a:ext cx="3509963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He was _____ excited ______ he couldn’t go to sleep that night.</a:t>
            </a:r>
          </a:p>
        </p:txBody>
      </p:sp>
      <p:pic>
        <p:nvPicPr>
          <p:cNvPr id="104453" name="Picture 5" descr="ddh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8085" y="3227785"/>
            <a:ext cx="2268140" cy="16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489972" y="3327797"/>
            <a:ext cx="4429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4220767" y="3759994"/>
            <a:ext cx="110728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847975" y="2561035"/>
            <a:ext cx="226814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          that</a:t>
            </a:r>
          </a:p>
        </p:txBody>
      </p:sp>
      <p:pic>
        <p:nvPicPr>
          <p:cNvPr id="25608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5450" y="798910"/>
            <a:ext cx="1893094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文本框 10"/>
          <p:cNvSpPr txBox="1">
            <a:spLocks noChangeArrowheads="1"/>
          </p:cNvSpPr>
          <p:nvPr/>
        </p:nvSpPr>
        <p:spPr bwMode="auto">
          <a:xfrm>
            <a:off x="114300" y="626269"/>
            <a:ext cx="13716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Practice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2" grpId="0"/>
      <p:bldP spid="104454" grpId="0"/>
      <p:bldP spid="104455" grpId="0"/>
      <p:bldP spid="1044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16" y="773906"/>
            <a:ext cx="8028384" cy="972741"/>
          </a:xfrm>
        </p:spPr>
        <p:txBody>
          <a:bodyPr anchor="t">
            <a:normAutofit fontScale="90000"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dirty="0" smtClean="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________ she wants to go to Paris, she doesn’t want to fly. (</a:t>
            </a:r>
            <a:r>
              <a:rPr dirty="0" smtClean="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变同义句</a:t>
            </a:r>
            <a:r>
              <a:rPr lang="en-US" altLang="zh-CN" dirty="0" smtClean="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)</a:t>
            </a:r>
          </a:p>
        </p:txBody>
      </p:sp>
      <p:pic>
        <p:nvPicPr>
          <p:cNvPr id="26626" name="Picture 3" descr="埃菲尔铁塔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007" y="2344341"/>
            <a:ext cx="386119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2007110108340963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97366" y="4207669"/>
            <a:ext cx="1366838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64307" y="2344342"/>
            <a:ext cx="6156722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 wants to go to Paris, _____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she doesn’t want to fly.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031456" y="2571750"/>
            <a:ext cx="40124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031456" y="2275285"/>
            <a:ext cx="6334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but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201216" y="879872"/>
            <a:ext cx="18907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Although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7" grpId="0"/>
      <p:bldP spid="105478" grpId="0"/>
      <p:bldP spid="105479" grpId="0"/>
      <p:bldP spid="1054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898" y="1151335"/>
            <a:ext cx="5968603" cy="972740"/>
          </a:xfrm>
        </p:spPr>
        <p:txBody>
          <a:bodyPr anchor="t"/>
          <a:lstStyle/>
          <a:p>
            <a:pPr fontAlgn="base"/>
            <a:r>
              <a:rPr lang="en-US" altLang="zh-CN" sz="240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________ he is old, he is very strong.</a:t>
            </a:r>
            <a:br>
              <a:rPr lang="en-US" altLang="zh-CN" sz="240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</a:br>
            <a:r>
              <a:rPr lang="en-US" altLang="zh-CN" sz="240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(</a:t>
            </a:r>
            <a:r>
              <a:rPr sz="240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同义句</a:t>
            </a:r>
            <a:r>
              <a:rPr lang="en-US" altLang="zh-CN" sz="2400">
                <a:solidFill>
                  <a:srgbClr val="262626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)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460897" y="1837135"/>
            <a:ext cx="5400675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He is old, ______ he is very strong.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462087" y="1079897"/>
            <a:ext cx="18335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Although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243263" y="1895475"/>
            <a:ext cx="9179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but</a:t>
            </a:r>
          </a:p>
        </p:txBody>
      </p:sp>
      <p:pic>
        <p:nvPicPr>
          <p:cNvPr id="27653" name="Picture 7" descr="T01495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029" y="2333625"/>
            <a:ext cx="1716881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37460" y="2640807"/>
            <a:ext cx="3479006" cy="19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1619250" y="888207"/>
            <a:ext cx="5830491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Words: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eaLnBrk="0" hangingPunct="0">
              <a:lnSpc>
                <a:spcPct val="8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actually     unhappy    manage     order    business    sofa    snack     midnight   empty    burn    task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619250" y="2345531"/>
            <a:ext cx="5830491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Phrases:</a:t>
            </a:r>
          </a:p>
          <a:p>
            <a:pPr eaLnBrk="0" hangingPunct="0">
              <a:lnSpc>
                <a:spcPct val="85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turn off    on business    all day long hand in   unable to do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sth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   have fun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616869" y="3389710"/>
            <a:ext cx="545425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Patterns:</a:t>
            </a:r>
          </a:p>
          <a:p>
            <a:pPr eaLnBrk="0" hangingPunct="0">
              <a:lnSpc>
                <a:spcPct val="8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I liked the games so much that I played until midnight.</a:t>
            </a:r>
          </a:p>
          <a:p>
            <a:pPr eaLnBrk="0" hangingPunct="0">
              <a:lnSpc>
                <a:spcPct val="8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I had to hurry to school without breakfast, but I was still late.</a:t>
            </a:r>
          </a:p>
        </p:txBody>
      </p:sp>
      <p:pic>
        <p:nvPicPr>
          <p:cNvPr id="28676" name="Picture 5" descr="newblog0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9572" y="402432"/>
            <a:ext cx="695325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6"/>
          <p:cNvSpPr>
            <a:spLocks noChangeArrowheads="1" noChangeShapeType="1" noTextEdit="1"/>
          </p:cNvSpPr>
          <p:nvPr/>
        </p:nvSpPr>
        <p:spPr bwMode="auto">
          <a:xfrm>
            <a:off x="3044429" y="538163"/>
            <a:ext cx="2400300" cy="48458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7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Focus on</a:t>
            </a:r>
            <a:endParaRPr lang="zh-CN" altLang="en-US" sz="27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ChangeArrowheads="1"/>
          </p:cNvSpPr>
          <p:nvPr/>
        </p:nvSpPr>
        <p:spPr bwMode="auto">
          <a:xfrm>
            <a:off x="1764506" y="1113235"/>
            <a:ext cx="5292329" cy="356473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>
              <a:lnSpc>
                <a:spcPct val="9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</a:t>
            </a:r>
          </a:p>
        </p:txBody>
      </p:sp>
      <p:pic>
        <p:nvPicPr>
          <p:cNvPr id="29698" name="Picture 3" descr="degsedyh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62" y="4543425"/>
            <a:ext cx="12144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AutoShape 4" descr="深色竖线"/>
          <p:cNvSpPr>
            <a:spLocks noChangeArrowheads="1"/>
          </p:cNvSpPr>
          <p:nvPr/>
        </p:nvSpPr>
        <p:spPr bwMode="auto">
          <a:xfrm>
            <a:off x="1439466" y="552451"/>
            <a:ext cx="5507831" cy="5941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CC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Make a list of things to do daily: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141935" y="1259682"/>
            <a:ext cx="5293519" cy="320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altLang="zh-CN" sz="2700" b="1" i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make bed             tidy up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 i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sweep the floor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 i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 to school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 i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clean dishes 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 i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have classes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 i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take out the rubbish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 i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the homework</a:t>
            </a:r>
          </a:p>
          <a:p>
            <a:pPr eaLnBrk="0" hangingPunct="0">
              <a:lnSpc>
                <a:spcPct val="95000"/>
              </a:lnSpc>
            </a:pPr>
            <a:r>
              <a:rPr lang="en-US" altLang="zh-CN" sz="2700" b="1" i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cook dinner          wash clothes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381625" y="1383506"/>
            <a:ext cx="226814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463653" y="2625328"/>
            <a:ext cx="31861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2141935" y="3489722"/>
            <a:ext cx="205144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9704" name="文本框 8"/>
          <p:cNvSpPr txBox="1">
            <a:spLocks noChangeArrowheads="1"/>
          </p:cNvSpPr>
          <p:nvPr/>
        </p:nvSpPr>
        <p:spPr bwMode="auto">
          <a:xfrm>
            <a:off x="0" y="604838"/>
            <a:ext cx="13716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Lead in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/>
      <p:bldP spid="1095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2007623212843451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3756" y="3759994"/>
            <a:ext cx="1944291" cy="13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1547813" y="1113235"/>
            <a:ext cx="2915841" cy="10798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4680347" y="1006078"/>
            <a:ext cx="2862263" cy="140374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333500" y="465534"/>
            <a:ext cx="376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fontAlgn="b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</a:t>
            </a:r>
          </a:p>
        </p:txBody>
      </p:sp>
      <p:pic>
        <p:nvPicPr>
          <p:cNvPr id="30725" name="Picture 6" descr="degsedy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019" y="4276725"/>
            <a:ext cx="175498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763316" y="465534"/>
            <a:ext cx="535851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Talk about them with your partner.</a:t>
            </a:r>
          </a:p>
        </p:txBody>
      </p:sp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191691" y="516731"/>
            <a:ext cx="74295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P28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1601391" y="1113235"/>
            <a:ext cx="2808684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Which things do you do alone? 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4787503" y="1079897"/>
            <a:ext cx="379452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Which things do your parents do for you?</a:t>
            </a:r>
          </a:p>
        </p:txBody>
      </p:sp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1331119" y="2518172"/>
            <a:ext cx="3456385" cy="917972"/>
          </a:xfrm>
          <a:prstGeom prst="wedgeEllipseCallout">
            <a:avLst>
              <a:gd name="adj1" fmla="val 40037"/>
              <a:gd name="adj2" fmla="val 89042"/>
            </a:avLst>
          </a:prstGeom>
          <a:noFill/>
          <a:ln w="9525">
            <a:solidFill>
              <a:srgbClr val="00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0" hangingPunct="0"/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make bed alone.</a:t>
            </a:r>
          </a:p>
        </p:txBody>
      </p:sp>
      <p:sp>
        <p:nvSpPr>
          <p:cNvPr id="110604" name="AutoShape 12"/>
          <p:cNvSpPr>
            <a:spLocks noChangeArrowheads="1"/>
          </p:cNvSpPr>
          <p:nvPr/>
        </p:nvSpPr>
        <p:spPr bwMode="auto">
          <a:xfrm>
            <a:off x="4518422" y="2516982"/>
            <a:ext cx="3348038" cy="1026319"/>
          </a:xfrm>
          <a:prstGeom prst="wedgeEllipseCallout">
            <a:avLst>
              <a:gd name="adj1" fmla="val -42995"/>
              <a:gd name="adj2" fmla="val 725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0" hangingPunct="0"/>
            <a:endParaRPr lang="zh-CN" altLang="zh-CN" sz="2400" b="1">
              <a:solidFill>
                <a:srgbClr val="6600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5448300" y="2689623"/>
            <a:ext cx="2915841" cy="117752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0" hangingPunct="0"/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My mum cook dinner for me every day.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/>
      <p:bldP spid="110602" grpId="0"/>
      <p:bldP spid="110603" grpId="0" animBg="1"/>
      <p:bldP spid="110604" grpId="0"/>
      <p:bldP spid="1106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Oval 2"/>
          <p:cNvSpPr>
            <a:spLocks noChangeArrowheads="1"/>
          </p:cNvSpPr>
          <p:nvPr/>
        </p:nvSpPr>
        <p:spPr bwMode="auto">
          <a:xfrm>
            <a:off x="2519363" y="3057525"/>
            <a:ext cx="5238750" cy="17287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722835" y="975123"/>
            <a:ext cx="6624638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15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Imagine: Your parents go away on business, and you have to stay at home alone. How do you think of this situation?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139678" y="3381375"/>
            <a:ext cx="4186238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Is it a perfect holiday for you?</a:t>
            </a:r>
          </a:p>
          <a:p>
            <a:pPr eaLnBrk="0" hangingPunct="0"/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Or is it a hard time?</a:t>
            </a:r>
          </a:p>
        </p:txBody>
      </p:sp>
      <p:pic>
        <p:nvPicPr>
          <p:cNvPr id="111621" name="Picture 5" descr="th (3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5887" y="3274219"/>
            <a:ext cx="12334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763316" y="1151335"/>
            <a:ext cx="17287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Can you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707607" y="4554142"/>
            <a:ext cx="3132535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…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707607" y="3527822"/>
            <a:ext cx="313253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look after yourself well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707607" y="2339579"/>
            <a:ext cx="3132535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wake up on time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3707607" y="2933700"/>
            <a:ext cx="3132535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do some washing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3707607" y="1745457"/>
            <a:ext cx="3098006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tidy up on your own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707607" y="1151335"/>
            <a:ext cx="3078956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cook simple meals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6786563" y="1156097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6786563" y="1804987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6786563" y="2339578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6786563" y="2987278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6786563" y="3911203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  <p:bldP spid="112644" grpId="0"/>
      <p:bldP spid="112645" grpId="0"/>
      <p:bldP spid="112646" grpId="0"/>
      <p:bldP spid="112647" grpId="0"/>
      <p:bldP spid="112648" grpId="0"/>
      <p:bldP spid="112649" grpId="0"/>
      <p:bldP spid="112650" grpId="0"/>
      <p:bldP spid="112651" grpId="0"/>
      <p:bldP spid="112652" grpId="0"/>
      <p:bldP spid="1126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413272" y="769144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790700" y="823912"/>
            <a:ext cx="6961585" cy="81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7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the passage and choose the best summary.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735932" y="1557338"/>
            <a:ext cx="5941219" cy="33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a)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Zheng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Chenyu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found his life more difficult without his parents.</a:t>
            </a:r>
          </a:p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b)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Zheng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Chenyu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depended on his parents to prepare meals for him.</a:t>
            </a:r>
          </a:p>
          <a:p>
            <a:pPr eaLnBrk="0" hangingPunct="0"/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c)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Zheng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Chenyu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had so much homework that he did not have time to look after himself.</a:t>
            </a:r>
          </a:p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d)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Zheng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Chenyu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should learn to cook.</a:t>
            </a:r>
          </a:p>
        </p:txBody>
      </p:sp>
      <p:pic>
        <p:nvPicPr>
          <p:cNvPr id="113670" name="Picture 6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0701" y="1574006"/>
            <a:ext cx="44053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7"/>
          <p:cNvSpPr>
            <a:spLocks noChangeArrowheads="1"/>
          </p:cNvSpPr>
          <p:nvPr/>
        </p:nvSpPr>
        <p:spPr bwMode="auto">
          <a:xfrm>
            <a:off x="-503635" y="723900"/>
            <a:ext cx="2514601" cy="3429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Task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ChangeArrowheads="1"/>
          </p:cNvSpPr>
          <p:nvPr/>
        </p:nvSpPr>
        <p:spPr bwMode="auto">
          <a:xfrm>
            <a:off x="1818085" y="1546623"/>
            <a:ext cx="5022056" cy="53935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763316" y="627460"/>
            <a:ext cx="7303294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Para. 1 and use the words in the box to complete the sentences.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145506" y="1834753"/>
            <a:ext cx="5130404" cy="481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happy    bored    unhappy     sad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656160" y="2377679"/>
            <a:ext cx="7067550" cy="19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1. Although my parents loved me, I felt a bit _________ with them.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2. I became so _______ with my parents’ orders.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994298" y="2758678"/>
            <a:ext cx="162044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unhappy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869531" y="3408759"/>
            <a:ext cx="12430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bored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-369094" y="796529"/>
            <a:ext cx="2514600" cy="3429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Task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3"/>
          <p:cNvSpPr txBox="1">
            <a:spLocks noChangeArrowheads="1"/>
          </p:cNvSpPr>
          <p:nvPr/>
        </p:nvSpPr>
        <p:spPr bwMode="auto">
          <a:xfrm>
            <a:off x="1262063" y="583406"/>
            <a:ext cx="7365206" cy="98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5000"/>
              </a:lnSpc>
              <a:defRPr/>
            </a:pP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Work in pairs. Talk about daily things you do alone and the things your parents do for you.</a:t>
            </a: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1262063" y="4582716"/>
            <a:ext cx="170259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cook dinner</a:t>
            </a:r>
          </a:p>
        </p:txBody>
      </p:sp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279" y="1668066"/>
            <a:ext cx="3028950" cy="23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1950" y="1641873"/>
            <a:ext cx="3998119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07881" y="4582716"/>
            <a:ext cx="171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go shopping</a:t>
            </a:r>
          </a:p>
        </p:txBody>
      </p:sp>
      <p:sp>
        <p:nvSpPr>
          <p:cNvPr id="17414" name="文本框 1"/>
          <p:cNvSpPr txBox="1">
            <a:spLocks noChangeArrowheads="1"/>
          </p:cNvSpPr>
          <p:nvPr/>
        </p:nvSpPr>
        <p:spPr bwMode="auto">
          <a:xfrm>
            <a:off x="0" y="604838"/>
            <a:ext cx="13716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Warm up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7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983456" y="653654"/>
            <a:ext cx="742116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Para. </a:t>
            </a:r>
            <a:r>
              <a:rPr lang="en-US" altLang="zh-CN" sz="2700" b="1" i="1">
                <a:latin typeface="Times New Roman" panose="02020603050405020304" pitchFamily="18" charset="0"/>
                <a:ea typeface="微软雅黑" panose="020B0503020204020204" pitchFamily="34" charset="-122"/>
              </a:rPr>
              <a:t>paragraph[ ˈpærəgrɑ:f ]</a:t>
            </a: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2 and answer the following questions.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453753" y="1471612"/>
            <a:ext cx="631864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1. How did my wish come true?</a:t>
            </a:r>
          </a:p>
          <a:p>
            <a:pPr eaLnBrk="0" hangingPunct="0"/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0" hangingPunct="0"/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2. Make a list about what Zheng Chenyu did on the first day. 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722835" y="1903810"/>
            <a:ext cx="5941219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My parents had to go away on business for a few days.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560910" y="3593307"/>
            <a:ext cx="6048375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700" b="1" i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* </a:t>
            </a: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threw his schoolbag on the sofa and ate lots of snacks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700" b="1" i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* </a:t>
            </a: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enjoy an exciting film on TV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700" b="1" i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* </a:t>
            </a: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play computer games until midnight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462088" y="691754"/>
            <a:ext cx="6818710" cy="48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7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Read Para. 3 and answer the question below.</a:t>
            </a:r>
            <a:r>
              <a:rPr lang="en-US" altLang="zh-C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763316" y="1275160"/>
            <a:ext cx="577929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kind of troubles did he meet?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516124" y="1900273"/>
            <a:ext cx="6710637" cy="26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700" b="1" i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1) wake up late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700" b="1" i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2) hurry to school without breakfast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700" b="1" i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3) late for school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700" b="1" i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4) can’t hand in his homework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700" b="1" i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5) unable to play basketball because of hunger</a:t>
            </a:r>
          </a:p>
          <a:p>
            <a:pPr eaLnBrk="0" hangingPunct="0">
              <a:lnSpc>
                <a:spcPct val="90000"/>
              </a:lnSpc>
            </a:pPr>
            <a:r>
              <a:rPr lang="en-US" altLang="zh-CN" sz="2700" b="1" i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6) feel tired and sleepy at school all day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713310" y="500062"/>
            <a:ext cx="5669756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Para. 4 and fill in the blanks.</a:t>
            </a:r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/>
        </p:nvGraphicFramePr>
        <p:xfrm>
          <a:off x="1444229" y="1219200"/>
          <a:ext cx="5886451" cy="3792141"/>
        </p:xfrm>
        <a:graphic>
          <a:graphicData uri="http://schemas.openxmlformats.org/drawingml/2006/table">
            <a:tbl>
              <a:tblPr/>
              <a:tblGrid>
                <a:gridCol w="177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Mum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Dad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1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Things he/she do for Zheng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Chenyu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every day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What did he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realise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3225404" y="2495550"/>
            <a:ext cx="2106215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• make sure he never forget his homework</a:t>
            </a: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225403" y="1716882"/>
            <a:ext cx="1890713" cy="84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• 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cook delicious food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5278041" y="1716881"/>
            <a:ext cx="1997869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• help him with difficult questions</a:t>
            </a:r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5224463" y="2796779"/>
            <a:ext cx="2213372" cy="12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•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tell him funny jokes when he’s unhappy</a:t>
            </a: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3387329" y="4093369"/>
            <a:ext cx="372665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Being home alone was not always perfect.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0" grpId="0"/>
      <p:bldP spid="117781" grpId="0"/>
      <p:bldP spid="117782" grpId="0"/>
      <p:bldP spid="117783" grpId="0"/>
      <p:bldP spid="1177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385888" y="632222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38914" name="Oval 3"/>
          <p:cNvSpPr>
            <a:spLocks noChangeArrowheads="1"/>
          </p:cNvSpPr>
          <p:nvPr/>
        </p:nvSpPr>
        <p:spPr bwMode="auto">
          <a:xfrm>
            <a:off x="194072" y="1444229"/>
            <a:ext cx="74295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P29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763316" y="627460"/>
            <a:ext cx="7172325" cy="8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Look through the passage again and complete the </a:t>
            </a:r>
            <a:r>
              <a:rPr lang="en-US" altLang="zh-CN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sentences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about Zheng </a:t>
            </a:r>
            <a:r>
              <a:rPr lang="en-US" altLang="zh-CN" sz="2400" b="1" dirty="0" err="1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Chenyu’s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feelings.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439466" y="1609725"/>
            <a:ext cx="6318647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15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1. Zheng Chenyu felt ________________ with his parents because they did everything for him and managed every minute of his life.</a:t>
            </a:r>
          </a:p>
          <a:p>
            <a:pPr eaLnBrk="0" hangingPunct="0">
              <a:spcBef>
                <a:spcPct val="15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2. After Zheng Chenyu’s parents went away on business, he felt ___________ because he could _______________.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572000" y="1600200"/>
            <a:ext cx="2430066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 bit unhappy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166123" y="3706416"/>
            <a:ext cx="199786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excited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031456" y="4143375"/>
            <a:ext cx="2430066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have some fun</a:t>
            </a:r>
          </a:p>
        </p:txBody>
      </p:sp>
      <p:sp>
        <p:nvSpPr>
          <p:cNvPr id="38920" name="AutoShape 9"/>
          <p:cNvSpPr>
            <a:spLocks noChangeArrowheads="1"/>
          </p:cNvSpPr>
          <p:nvPr/>
        </p:nvSpPr>
        <p:spPr bwMode="auto">
          <a:xfrm>
            <a:off x="-416719" y="759619"/>
            <a:ext cx="2514600" cy="3429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Task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/>
      <p:bldP spid="1187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1656160" y="681038"/>
            <a:ext cx="5886450" cy="33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3. Zheng Chenyu felt _______________ after the first night.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4. Zheng Chenyu felt _______________ when he found he could not look after himself well.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5. Zheng Chenyu realised being home alone ___________________________.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732735" y="686991"/>
            <a:ext cx="291703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tired and sleepy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004198" y="1712119"/>
            <a:ext cx="243006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lonely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574131" y="3543300"/>
            <a:ext cx="475178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was not always perfect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2" grpId="0"/>
      <p:bldP spid="1198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915591" y="548878"/>
            <a:ext cx="45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</a:t>
            </a:r>
          </a:p>
        </p:txBody>
      </p:sp>
      <p:sp>
        <p:nvSpPr>
          <p:cNvPr id="40962" name="Oval 3"/>
          <p:cNvSpPr>
            <a:spLocks noChangeArrowheads="1"/>
          </p:cNvSpPr>
          <p:nvPr/>
        </p:nvSpPr>
        <p:spPr bwMode="auto">
          <a:xfrm>
            <a:off x="152400" y="1428750"/>
            <a:ext cx="742950" cy="457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P29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320404" y="507206"/>
            <a:ext cx="75223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Complete</a:t>
            </a: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the passage with the correct form of the words in the box.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07219" y="2119312"/>
            <a:ext cx="801886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Zheng Chenyu was bored with his parents’ (1) _______. He was happy when his parents went away on business, though he soon found that he could not do (2) _______ things. He forgot his homework. He went to school with a(n) (3) _______ stomach. He (4) _______ his food and broke his father’s (5) ________. Zheng Chenyu had to learn to do (6) ________ like cooking and tidying up. He realised being home alone was not always perfect.</a:t>
            </a: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2412207" y="141685"/>
            <a:ext cx="4751785" cy="8643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298973" y="1537097"/>
            <a:ext cx="6978253" cy="43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burn    cup    empty    order    simple    task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962775" y="2041922"/>
            <a:ext cx="118824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orders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6487716" y="2840831"/>
            <a:ext cx="140374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simple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987029" y="3517106"/>
            <a:ext cx="1295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empty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346973" y="3508772"/>
            <a:ext cx="110728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burnt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2282429" y="3896916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cup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895351" y="4255294"/>
            <a:ext cx="124182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tasks</a:t>
            </a:r>
          </a:p>
        </p:txBody>
      </p:sp>
      <p:sp>
        <p:nvSpPr>
          <p:cNvPr id="40973" name="AutoShape 14"/>
          <p:cNvSpPr>
            <a:spLocks noChangeArrowheads="1"/>
          </p:cNvSpPr>
          <p:nvPr/>
        </p:nvSpPr>
        <p:spPr bwMode="auto">
          <a:xfrm>
            <a:off x="-621506" y="892969"/>
            <a:ext cx="2514600" cy="3429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Task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7" grpId="0"/>
      <p:bldP spid="120839" grpId="0" animBg="1"/>
      <p:bldP spid="120840" grpId="0"/>
      <p:bldP spid="120841" grpId="0"/>
      <p:bldP spid="120842" grpId="0"/>
      <p:bldP spid="120843" grpId="0"/>
      <p:bldP spid="120844" grpId="0"/>
      <p:bldP spid="1208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2900363" y="586979"/>
            <a:ext cx="5185172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fontAlgn="b" hangingPunct="0">
              <a:spcBef>
                <a:spcPct val="50000"/>
              </a:spcBef>
            </a:pPr>
            <a:r>
              <a:rPr lang="en-US" altLang="zh-CN" sz="3400" b="1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Language points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81050" y="1029892"/>
            <a:ext cx="7962900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en-US" altLang="zh-CN" sz="27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a boy, like all other boys, I want to be a </a:t>
            </a:r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man</a:t>
            </a:r>
            <a:r>
              <a:rPr lang="en-US" altLang="zh-CN" sz="27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作为男孩，就像其他所有男孩一样，我想做个男子汉。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89398" y="2544367"/>
            <a:ext cx="5940028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man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在此处意为“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男子汉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”。例如：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942975" y="2994422"/>
            <a:ext cx="5886450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Don’t cry anymore. </a:t>
            </a:r>
            <a:r>
              <a:rPr lang="en-US" altLang="zh-CN" sz="2700" b="1" dirty="0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 a man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!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别再哭了。要像个男子汉！</a:t>
            </a:r>
          </a:p>
        </p:txBody>
      </p:sp>
      <p:sp>
        <p:nvSpPr>
          <p:cNvPr id="43013" name="文本框 5"/>
          <p:cNvSpPr txBox="1">
            <a:spLocks noChangeArrowheads="1"/>
          </p:cNvSpPr>
          <p:nvPr/>
        </p:nvSpPr>
        <p:spPr bwMode="auto">
          <a:xfrm>
            <a:off x="104775" y="757238"/>
            <a:ext cx="196215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Language points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0" grpId="0"/>
      <p:bldP spid="12186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14325" y="578644"/>
            <a:ext cx="7439025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Actually, they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managed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every minute of my life.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实际上，他们安排了我生活中的每一分钟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020367" y="1599010"/>
            <a:ext cx="6984206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manage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的意思是“</a:t>
            </a:r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安排；管理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”，在这里作者用夸张的手法表达了对父母管得太多的不满。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020366" y="2858691"/>
            <a:ext cx="7920038" cy="22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Parents should not </a:t>
            </a:r>
            <a:r>
              <a: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manage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everything for their children.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父母不应该为孩子安排一切。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I </a:t>
            </a:r>
            <a:r>
              <a: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manage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my time well.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我把自己的时间安排得很好。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  <p:bldP spid="122883" grpId="0"/>
      <p:bldP spid="12288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78632" y="685800"/>
            <a:ext cx="877014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</a:t>
            </a:r>
            <a:r>
              <a:rPr lang="en-US" altLang="zh-CN" sz="27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liked the games </a:t>
            </a:r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7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much </a:t>
            </a:r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 </a:t>
            </a:r>
            <a:r>
              <a:rPr lang="en-US" altLang="zh-CN" sz="27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played until midnight.</a:t>
            </a:r>
          </a:p>
          <a:p>
            <a:pPr eaLnBrk="0" hangingPunct="0"/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我太喜欢玩游戏了，以至于一直玩到午夜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168003" y="1883569"/>
            <a:ext cx="686276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(1)“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＋形容词或副词＋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引导的结果</a:t>
            </a:r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状语从句意思是“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如此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以致于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 如：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189435" y="3195638"/>
            <a:ext cx="7060406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When the basketball fans saw Jeremy Lin, they got </a:t>
            </a:r>
            <a:r>
              <a: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excited </a:t>
            </a:r>
            <a:r>
              <a: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they cried out. </a:t>
            </a:r>
          </a:p>
          <a:p>
            <a:pPr eaLnBrk="0" hangingPunct="0"/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当球迷们看到林书豪时，他们太激动，喊了起来。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  <p:bldP spid="123907" grpId="0"/>
      <p:bldP spid="12390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423987" y="865585"/>
            <a:ext cx="8026004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camera is </a:t>
            </a:r>
            <a:r>
              <a:rPr lang="en-US" altLang="zh-CN" sz="2700" b="1" dirty="0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expensive </a:t>
            </a:r>
            <a:r>
              <a:rPr lang="en-US" altLang="zh-CN" sz="2700" b="1" dirty="0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 can’t</a:t>
            </a:r>
          </a:p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afford it. </a:t>
            </a:r>
          </a:p>
          <a:p>
            <a:pPr eaLnBrk="0" hangingPunct="0"/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这架相机太贵了，我买不起。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531144" y="3053954"/>
            <a:ext cx="6698456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他非常聪明，很快就算出了这道数学题。  </a:t>
            </a:r>
            <a:endParaRPr lang="en-US" altLang="zh-CN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___________________________________</a:t>
            </a:r>
          </a:p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</a:t>
            </a:r>
          </a:p>
        </p:txBody>
      </p:sp>
      <p:pic>
        <p:nvPicPr>
          <p:cNvPr id="124932" name="Picture 4" descr="ly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5641" y="2383631"/>
            <a:ext cx="24669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531144" y="3476625"/>
            <a:ext cx="5941219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 was so clever that he worked out that math problem quickly.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  <p:bldP spid="124931" grpId="0"/>
      <p:bldP spid="1249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720454" y="3919537"/>
            <a:ext cx="106918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tidy up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223" y="795337"/>
            <a:ext cx="400645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6763" y="597694"/>
            <a:ext cx="3352800" cy="26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16204" y="3781425"/>
            <a:ext cx="178950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wash clothes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528638" y="863204"/>
            <a:ext cx="7183041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…, but I couldn’t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hand 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it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……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 但是我交不了（作业）。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293019" y="1744266"/>
            <a:ext cx="6880622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hand in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指把物品“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上交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”，反义短语是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hand out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，把物品“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分发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”出去 。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238251" y="2697956"/>
            <a:ext cx="7061597" cy="191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We can help the teacher </a:t>
            </a:r>
            <a:r>
              <a: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hand out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the exam papers.</a:t>
            </a:r>
          </a:p>
          <a:p>
            <a:pPr eaLnBrk="0" hangingPunct="0"/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我们可以帮老师分发试卷。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0" hangingPunct="0"/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I want you both to </a:t>
            </a:r>
            <a:r>
              <a: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hand in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 your exercise-book today.</a:t>
            </a:r>
          </a:p>
          <a:p>
            <a:pPr eaLnBrk="0" hangingPunct="0"/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我要你们俩今天把练习本交上来。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/>
      <p:bldP spid="125955" grpId="0"/>
      <p:bldP spid="12595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Diagram 2"/>
          <p:cNvGrpSpPr>
            <a:grpSpLocks noChangeAspect="1"/>
          </p:cNvGrpSpPr>
          <p:nvPr/>
        </p:nvGrpSpPr>
        <p:grpSpPr bwMode="auto">
          <a:xfrm>
            <a:off x="1143000" y="1596628"/>
            <a:ext cx="6858000" cy="3481388"/>
            <a:chOff x="0" y="0"/>
            <a:chExt cx="2768" cy="2761"/>
          </a:xfrm>
        </p:grpSpPr>
        <p:sp>
          <p:nvSpPr>
            <p:cNvPr id="481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768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8131" name="_s1028"/>
            <p:cNvSpPr>
              <a:spLocks noChangeShapeType="1"/>
            </p:cNvSpPr>
            <p:nvPr/>
          </p:nvSpPr>
          <p:spPr bwMode="auto">
            <a:xfrm flipH="1" flipV="1">
              <a:off x="802" y="1044"/>
              <a:ext cx="292" cy="16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2" name="_s1029"/>
            <p:cNvSpPr>
              <a:spLocks noChangeArrowheads="1"/>
            </p:cNvSpPr>
            <p:nvPr/>
          </p:nvSpPr>
          <p:spPr bwMode="auto">
            <a:xfrm>
              <a:off x="175" y="540"/>
              <a:ext cx="672" cy="6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scene3d>
              <a:camera prst="legacyPerspectiveTop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</a14:hiddenLine>
              </a:ext>
            </a:extLst>
          </p:spPr>
          <p:txBody>
            <a:bodyPr wrap="none" lIns="0" tIns="0" rIns="0" bIns="0" anchor="ctr">
              <a:flatTx/>
            </a:bodyPr>
            <a:lstStyle/>
            <a:p>
              <a:pPr algn="ctr"/>
              <a:r>
                <a:rPr lang="en-US" altLang="zh-CN" sz="1900" b="1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900" b="1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</a:t>
              </a:r>
              <a:r>
                <a:rPr lang="en-US" altLang="zh-CN" sz="1900" b="1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900" b="1">
                  <a:solidFill>
                    <a:srgbClr val="CC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食物烧焦</a:t>
              </a:r>
            </a:p>
          </p:txBody>
        </p:sp>
        <p:sp>
          <p:nvSpPr>
            <p:cNvPr id="48133" name="_s1030"/>
            <p:cNvSpPr>
              <a:spLocks noChangeShapeType="1"/>
            </p:cNvSpPr>
            <p:nvPr/>
          </p:nvSpPr>
          <p:spPr bwMode="auto">
            <a:xfrm flipH="1">
              <a:off x="802" y="1548"/>
              <a:ext cx="292" cy="16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4" name="_s1031"/>
            <p:cNvSpPr>
              <a:spLocks noChangeArrowheads="1"/>
            </p:cNvSpPr>
            <p:nvPr/>
          </p:nvSpPr>
          <p:spPr bwMode="auto">
            <a:xfrm>
              <a:off x="175" y="1548"/>
              <a:ext cx="672" cy="67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scene3d>
              <a:camera prst="legacyPerspectiveTop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</a14:hiddenLine>
              </a:ext>
            </a:extLst>
          </p:spPr>
          <p:txBody>
            <a:bodyPr wrap="none" lIns="0" tIns="0" rIns="0" bIns="0" anchor="ctr">
              <a:flatTx/>
            </a:bodyPr>
            <a:lstStyle/>
            <a:p>
              <a:pPr algn="ctr"/>
              <a:r>
                <a:rPr lang="zh-CN" altLang="en-US" sz="2100" b="1">
                  <a:solidFill>
                    <a:srgbClr val="9900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晒黑</a:t>
              </a:r>
            </a:p>
          </p:txBody>
        </p:sp>
        <p:sp>
          <p:nvSpPr>
            <p:cNvPr id="48135" name="_s1032"/>
            <p:cNvSpPr>
              <a:spLocks noChangeShapeType="1"/>
            </p:cNvSpPr>
            <p:nvPr/>
          </p:nvSpPr>
          <p:spPr bwMode="auto">
            <a:xfrm>
              <a:off x="1384" y="1715"/>
              <a:ext cx="0" cy="33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6" name="_s1033"/>
            <p:cNvSpPr>
              <a:spLocks noChangeArrowheads="1"/>
            </p:cNvSpPr>
            <p:nvPr/>
          </p:nvSpPr>
          <p:spPr bwMode="auto">
            <a:xfrm>
              <a:off x="1048" y="2052"/>
              <a:ext cx="672" cy="6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scene3d>
              <a:camera prst="legacyPerspectiveTop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</a14:hiddenLine>
              </a:ext>
            </a:extLst>
          </p:spPr>
          <p:txBody>
            <a:bodyPr wrap="none" lIns="0" tIns="0" rIns="0" bIns="0" anchor="ctr">
              <a:flatTx/>
            </a:bodyPr>
            <a:lstStyle/>
            <a:p>
              <a:pPr algn="ctr"/>
              <a:r>
                <a:rPr lang="zh-CN" altLang="en-US" sz="2100" b="1">
                  <a:latin typeface="Times New Roman" panose="02020603050405020304" pitchFamily="18" charset="0"/>
                  <a:ea typeface="微软雅黑" panose="020B0503020204020204" pitchFamily="34" charset="-122"/>
                </a:rPr>
                <a:t>烫伤</a:t>
              </a:r>
            </a:p>
          </p:txBody>
        </p:sp>
        <p:sp>
          <p:nvSpPr>
            <p:cNvPr id="48137" name="_s1034"/>
            <p:cNvSpPr>
              <a:spLocks noChangeShapeType="1"/>
            </p:cNvSpPr>
            <p:nvPr/>
          </p:nvSpPr>
          <p:spPr bwMode="auto">
            <a:xfrm>
              <a:off x="1674" y="1548"/>
              <a:ext cx="292" cy="16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8" name="_s1035"/>
            <p:cNvSpPr>
              <a:spLocks noChangeArrowheads="1"/>
            </p:cNvSpPr>
            <p:nvPr/>
          </p:nvSpPr>
          <p:spPr bwMode="auto">
            <a:xfrm>
              <a:off x="1921" y="1548"/>
              <a:ext cx="672" cy="67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scene3d>
              <a:camera prst="legacyPerspectiveTop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</a14:hiddenLine>
              </a:ext>
            </a:extLst>
          </p:spPr>
          <p:txBody>
            <a:bodyPr wrap="none" lIns="0" tIns="0" rIns="0" bIns="0" anchor="ctr">
              <a:flatTx/>
            </a:bodyPr>
            <a:lstStyle/>
            <a:p>
              <a:pPr algn="ctr"/>
              <a:r>
                <a:rPr lang="zh-CN" altLang="en-US" sz="2100" b="1">
                  <a:solidFill>
                    <a:srgbClr val="0099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消耗</a:t>
              </a:r>
              <a:r>
                <a:rPr lang="en-US" altLang="zh-CN" sz="2100" b="1">
                  <a:solidFill>
                    <a:srgbClr val="0099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(</a:t>
              </a:r>
              <a:r>
                <a:rPr lang="zh-CN" altLang="en-US" sz="2100" b="1">
                  <a:solidFill>
                    <a:srgbClr val="0099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脂肪</a:t>
              </a:r>
              <a:r>
                <a:rPr lang="en-US" altLang="zh-CN" sz="2100" b="1">
                  <a:solidFill>
                    <a:srgbClr val="0099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)</a:t>
              </a:r>
            </a:p>
          </p:txBody>
        </p:sp>
        <p:sp>
          <p:nvSpPr>
            <p:cNvPr id="48139" name="_s1036"/>
            <p:cNvSpPr>
              <a:spLocks noChangeShapeType="1"/>
            </p:cNvSpPr>
            <p:nvPr/>
          </p:nvSpPr>
          <p:spPr bwMode="auto">
            <a:xfrm flipV="1">
              <a:off x="1674" y="1044"/>
              <a:ext cx="292" cy="16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_s1037"/>
            <p:cNvSpPr>
              <a:spLocks noChangeArrowheads="1"/>
            </p:cNvSpPr>
            <p:nvPr/>
          </p:nvSpPr>
          <p:spPr bwMode="auto">
            <a:xfrm>
              <a:off x="1921" y="540"/>
              <a:ext cx="672" cy="67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scene3d>
              <a:camera prst="legacyPerspectiveTop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</a14:hiddenLine>
              </a:ext>
            </a:extLst>
          </p:spPr>
          <p:txBody>
            <a:bodyPr wrap="none" lIns="0" tIns="0" rIns="0" bIns="0" anchor="ctr">
              <a:flatTx/>
            </a:bodyPr>
            <a:lstStyle/>
            <a:p>
              <a:pPr algn="ctr"/>
              <a:r>
                <a:rPr lang="en-US" altLang="zh-CN" sz="2100" b="1">
                  <a:solidFill>
                    <a:srgbClr val="FF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2100" b="1">
                  <a:solidFill>
                    <a:srgbClr val="FF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灯</a:t>
              </a:r>
              <a:r>
                <a:rPr lang="en-US" altLang="zh-CN" sz="2100" b="1">
                  <a:solidFill>
                    <a:srgbClr val="FF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2100" b="1">
                  <a:solidFill>
                    <a:srgbClr val="FF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开着</a:t>
              </a:r>
              <a:r>
                <a:rPr lang="en-US" altLang="zh-CN" sz="2100" b="1">
                  <a:solidFill>
                    <a:srgbClr val="FF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100" b="1">
                  <a:solidFill>
                    <a:srgbClr val="FF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发亮</a:t>
              </a:r>
            </a:p>
          </p:txBody>
        </p:sp>
        <p:sp>
          <p:nvSpPr>
            <p:cNvPr id="48141" name="_s1038"/>
            <p:cNvSpPr>
              <a:spLocks noChangeShapeType="1"/>
            </p:cNvSpPr>
            <p:nvPr/>
          </p:nvSpPr>
          <p:spPr bwMode="auto">
            <a:xfrm flipV="1">
              <a:off x="1384" y="708"/>
              <a:ext cx="0" cy="33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2" name="_s1039"/>
            <p:cNvSpPr>
              <a:spLocks noChangeArrowheads="1"/>
            </p:cNvSpPr>
            <p:nvPr/>
          </p:nvSpPr>
          <p:spPr bwMode="auto">
            <a:xfrm>
              <a:off x="1048" y="36"/>
              <a:ext cx="672" cy="67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scene3d>
              <a:camera prst="legacyPerspectiveTop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</a14:hiddenLine>
              </a:ext>
            </a:extLst>
          </p:spPr>
          <p:txBody>
            <a:bodyPr wrap="none" lIns="0" tIns="0" rIns="0" bIns="0" anchor="ctr">
              <a:flatTx/>
            </a:bodyPr>
            <a:lstStyle/>
            <a:p>
              <a:pPr marL="257175" indent="-257175" algn="ctr"/>
              <a:r>
                <a:rPr lang="en-US" altLang="zh-CN" sz="2100" b="1">
                  <a:solidFill>
                    <a:srgbClr val="6600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zh-CN" altLang="en-US" sz="2100" b="1">
                  <a:solidFill>
                    <a:srgbClr val="66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燃烧</a:t>
              </a:r>
              <a:r>
                <a:rPr lang="en-US" altLang="zh-CN" sz="2100" b="1">
                  <a:solidFill>
                    <a:srgbClr val="66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; </a:t>
              </a:r>
              <a:r>
                <a:rPr lang="zh-CN" altLang="en-US" sz="2100" b="1">
                  <a:solidFill>
                    <a:srgbClr val="66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烧着</a:t>
              </a:r>
            </a:p>
          </p:txBody>
        </p:sp>
        <p:sp>
          <p:nvSpPr>
            <p:cNvPr id="48143" name="_s1040"/>
            <p:cNvSpPr>
              <a:spLocks noChangeArrowheads="1"/>
            </p:cNvSpPr>
            <p:nvPr/>
          </p:nvSpPr>
          <p:spPr bwMode="auto">
            <a:xfrm>
              <a:off x="1048" y="1045"/>
              <a:ext cx="672" cy="6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scene3d>
              <a:camera prst="legacyPerspectiveTop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</a14:hiddenLine>
              </a:ext>
            </a:extLst>
          </p:spPr>
          <p:txBody>
            <a:bodyPr wrap="none" lIns="0" tIns="0" rIns="0" bIns="0" anchor="ctr">
              <a:flatTx/>
            </a:bodyPr>
            <a:lstStyle/>
            <a:p>
              <a:pPr algn="ctr"/>
              <a:r>
                <a:rPr lang="en-US" altLang="zh-CN" sz="2100" b="1">
                  <a:latin typeface="Times New Roman" panose="02020603050405020304" pitchFamily="18" charset="0"/>
                  <a:ea typeface="微软雅黑" panose="020B0503020204020204" pitchFamily="34" charset="-122"/>
                </a:rPr>
                <a:t>burn</a:t>
              </a:r>
            </a:p>
          </p:txBody>
        </p:sp>
      </p:grpSp>
      <p:sp>
        <p:nvSpPr>
          <p:cNvPr id="48144" name="WordArt 17"/>
          <p:cNvSpPr>
            <a:spLocks noChangeArrowheads="1" noChangeShapeType="1" noTextEdit="1"/>
          </p:cNvSpPr>
          <p:nvPr/>
        </p:nvSpPr>
        <p:spPr bwMode="auto">
          <a:xfrm>
            <a:off x="2168129" y="625079"/>
            <a:ext cx="4807744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altLang="zh-CN" sz="2700" b="1" dirty="0">
                <a:gradFill rotWithShape="1">
                  <a:gsLst>
                    <a:gs pos="0">
                      <a:srgbClr val="6600FF"/>
                    </a:gs>
                    <a:gs pos="50000">
                      <a:srgbClr val="FF6600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Let the words fly</a:t>
            </a:r>
            <a:endParaRPr lang="zh-CN" altLang="en-US" sz="2700" b="1" dirty="0">
              <a:gradFill rotWithShape="1">
                <a:gsLst>
                  <a:gs pos="0">
                    <a:srgbClr val="6600FF"/>
                  </a:gs>
                  <a:gs pos="50000">
                    <a:srgbClr val="FF6600"/>
                  </a:gs>
                  <a:gs pos="100000">
                    <a:srgbClr val="66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8145" name="Picture 18" descr="图片o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4925" y="837010"/>
            <a:ext cx="701279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669362" y="414148"/>
            <a:ext cx="7843838" cy="45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使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食物烧焦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I’d probably watch television and then burn the soup.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我也许会在看电视时把汤给烧焦了。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燃烧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; 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烧着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 fire was burning in the hearth, our house was warm.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壁炉里面烧着火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我们的房子是温暖的。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灯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开着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; 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发亮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Sara left all the lights burning.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萨拉让所有的灯都开着。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9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094596" y="0"/>
            <a:ext cx="7670006" cy="49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消耗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脂肪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To change your body shape you need to burn calories.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要改变你的体形，你需要消耗热量。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5. 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烫伤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sand was so hot it burnt my feet.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沙子非常热，烫伤了我的脚。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6. 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晒黑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Wear a hat so you don’t burn your neck.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戴上帽子，这样你不会把脖子晒黑。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0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0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144566" y="1218010"/>
            <a:ext cx="1889522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zh-CN" altLang="en-US" sz="2700" b="1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活学活用</a:t>
            </a:r>
          </a:p>
        </p:txBody>
      </p:sp>
      <p:pic>
        <p:nvPicPr>
          <p:cNvPr id="51202" name="Picture 3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7185" y="704850"/>
            <a:ext cx="1012031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1117997" y="2346056"/>
            <a:ext cx="6980634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从上面给出的例句我们可以看到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burn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的含义很丰富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口语中更是随处可见它的身影。与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burn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相关的搭配也很丰富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大家想一想与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burn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相关的搭配或口语表达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选择几个进行造句或对话练习。</a:t>
            </a:r>
          </a:p>
        </p:txBody>
      </p:sp>
    </p:spTree>
  </p:cSld>
  <p:clrMapOvr>
    <a:masterClrMapping/>
  </p:clrMapOvr>
  <p:transition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20071224162145721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2713" y="3378994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099" name="Group 3"/>
          <p:cNvGrpSpPr/>
          <p:nvPr/>
        </p:nvGrpSpPr>
        <p:grpSpPr bwMode="auto">
          <a:xfrm>
            <a:off x="1439466" y="627460"/>
            <a:ext cx="3996928" cy="1134665"/>
            <a:chOff x="0" y="0"/>
            <a:chExt cx="3221" cy="583"/>
          </a:xfrm>
        </p:grpSpPr>
        <p:grpSp>
          <p:nvGrpSpPr>
            <p:cNvPr id="52227" name="Group 4"/>
            <p:cNvGrpSpPr/>
            <p:nvPr/>
          </p:nvGrpSpPr>
          <p:grpSpPr bwMode="auto">
            <a:xfrm>
              <a:off x="0" y="0"/>
              <a:ext cx="3221" cy="583"/>
              <a:chOff x="0" y="0"/>
              <a:chExt cx="3444" cy="810"/>
            </a:xfrm>
          </p:grpSpPr>
          <p:sp>
            <p:nvSpPr>
              <p:cNvPr id="52228" name="Oval 5"/>
              <p:cNvSpPr>
                <a:spLocks noChangeArrowheads="1"/>
              </p:cNvSpPr>
              <p:nvPr/>
            </p:nvSpPr>
            <p:spPr bwMode="auto">
              <a:xfrm>
                <a:off x="635" y="91"/>
                <a:ext cx="2809" cy="716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2229" name="Picture 6" descr="135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861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230" name="Rectangle 7"/>
            <p:cNvSpPr>
              <a:spLocks noChangeArrowheads="1"/>
            </p:cNvSpPr>
            <p:nvPr/>
          </p:nvSpPr>
          <p:spPr bwMode="auto">
            <a:xfrm>
              <a:off x="953" y="95"/>
              <a:ext cx="202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45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Writing </a:t>
              </a:r>
            </a:p>
          </p:txBody>
        </p:sp>
      </p:grp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818085" y="2085975"/>
            <a:ext cx="594002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Write a passage about what you can do and what you cannot do when your parents are away.</a:t>
            </a:r>
          </a:p>
        </p:txBody>
      </p:sp>
      <p:sp>
        <p:nvSpPr>
          <p:cNvPr id="52232" name="文本框 8"/>
          <p:cNvSpPr txBox="1">
            <a:spLocks noChangeArrowheads="1"/>
          </p:cNvSpPr>
          <p:nvPr/>
        </p:nvSpPr>
        <p:spPr bwMode="auto">
          <a:xfrm>
            <a:off x="27385" y="754857"/>
            <a:ext cx="13716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Writing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385888" y="833438"/>
            <a:ext cx="6318647" cy="13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Step 1: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Read the passage again and make lists of what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Zheng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Chenyu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does when his parents are away.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439466" y="3819525"/>
            <a:ext cx="4861322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i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can wake up on time.</a:t>
            </a:r>
          </a:p>
          <a:p>
            <a:pPr eaLnBrk="0" hangingPunct="0"/>
            <a:r>
              <a:rPr lang="en-US" altLang="zh-CN" sz="2700" b="1" i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cannot make breakfast.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385888" y="2399109"/>
            <a:ext cx="63531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Step 2: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Make a list of what you can do and cannot do when your parents are away.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119188" y="390157"/>
            <a:ext cx="72580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Step 3: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Now join the sentences with </a:t>
            </a:r>
            <a:r>
              <a:rPr lang="en-US" altLang="zh-CN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although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but 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or </a:t>
            </a:r>
            <a:r>
              <a:rPr lang="en-US" altLang="zh-CN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so… that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172766" y="3901309"/>
            <a:ext cx="781335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Step 5: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Share your passage with your classmates.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223964" y="2874991"/>
            <a:ext cx="6213872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will miss my parents, </a:t>
            </a:r>
            <a:r>
              <a:rPr lang="en-US" altLang="zh-CN" sz="2700" b="1" i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but</a:t>
            </a:r>
            <a:r>
              <a:rPr lang="en-US" altLang="zh-CN" sz="2700" b="1" i="1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 think I can look after myself very well.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987029" y="2322541"/>
            <a:ext cx="649366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Step 4: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Write a conclusion to the sentences.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188244" y="1333132"/>
            <a:ext cx="6905625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 i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can wake up on time, </a:t>
            </a:r>
            <a:r>
              <a:rPr lang="en-US" altLang="zh-CN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although</a:t>
            </a:r>
            <a:r>
              <a:rPr lang="en-US" altLang="zh-CN" sz="2700" b="1" i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 cannot make breakfast.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/>
      <p:bldP spid="134148" grpId="0"/>
      <p:bldP spid="134149" grpId="0"/>
      <p:bldP spid="1341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2256235" y="767954"/>
            <a:ext cx="2645569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7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Learning to</a:t>
            </a:r>
            <a:endParaRPr lang="zh-CN" altLang="en-US" sz="2700" b="1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5171" name="Picture 3" descr="th (4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40760">
            <a:off x="5011341" y="660797"/>
            <a:ext cx="1728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184944" y="1560604"/>
            <a:ext cx="7098506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When you write your passage, you can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start with a question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Think of your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first answer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to it, and think of an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example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Then think of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opposite answer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and think of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an example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as well. Try to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 both answers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(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试着提出两个答案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)and then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write a conclusion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55300" name="文本框 4"/>
          <p:cNvSpPr txBox="1">
            <a:spLocks noChangeArrowheads="1"/>
          </p:cNvSpPr>
          <p:nvPr/>
        </p:nvSpPr>
        <p:spPr bwMode="auto">
          <a:xfrm>
            <a:off x="0" y="1010841"/>
            <a:ext cx="19812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Learning to learn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885950" y="1454944"/>
            <a:ext cx="6524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on business</a:t>
            </a:r>
          </a:p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hand in</a:t>
            </a:r>
          </a:p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unable to do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sth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I liked the games so much that I played until midnight.</a:t>
            </a:r>
          </a:p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5. Although they loved me, I felt a bit unhappy with them.</a:t>
            </a: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2743200" y="787003"/>
            <a:ext cx="367426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7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本课时主要短语和句型</a:t>
            </a:r>
          </a:p>
        </p:txBody>
      </p:sp>
      <p:grpSp>
        <p:nvGrpSpPr>
          <p:cNvPr id="56323" name="Group 4"/>
          <p:cNvGrpSpPr/>
          <p:nvPr/>
        </p:nvGrpSpPr>
        <p:grpSpPr bwMode="auto">
          <a:xfrm>
            <a:off x="1884760" y="750791"/>
            <a:ext cx="2420540" cy="554192"/>
            <a:chOff x="614" y="931"/>
            <a:chExt cx="1859" cy="734"/>
          </a:xfrm>
        </p:grpSpPr>
        <p:pic>
          <p:nvPicPr>
            <p:cNvPr id="56324" name="Picture 5" descr="未标题-2副本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4" y="1127"/>
              <a:ext cx="185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5" name="Rectangle 6"/>
            <p:cNvSpPr>
              <a:spLocks noChangeArrowheads="1"/>
            </p:cNvSpPr>
            <p:nvPr/>
          </p:nvSpPr>
          <p:spPr bwMode="auto">
            <a:xfrm>
              <a:off x="903" y="931"/>
              <a:ext cx="1400" cy="734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zh-CN" sz="3000" b="1">
                  <a:solidFill>
                    <a:srgbClr val="66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zh-CN" altLang="en-US" sz="3000" b="1">
                  <a:solidFill>
                    <a:srgbClr val="66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总结回顾</a:t>
              </a:r>
            </a:p>
          </p:txBody>
        </p:sp>
      </p:grpSp>
      <p:sp>
        <p:nvSpPr>
          <p:cNvPr id="56326" name="文本框 6"/>
          <p:cNvSpPr txBox="1">
            <a:spLocks noChangeArrowheads="1"/>
          </p:cNvSpPr>
          <p:nvPr/>
        </p:nvSpPr>
        <p:spPr bwMode="auto">
          <a:xfrm>
            <a:off x="133350" y="617935"/>
            <a:ext cx="13716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372101" y="2286000"/>
            <a:ext cx="1955006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unhappy</a:t>
            </a:r>
          </a:p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adj.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不高兴的</a:t>
            </a:r>
          </a:p>
        </p:txBody>
      </p:sp>
      <p:pic>
        <p:nvPicPr>
          <p:cNvPr id="103446" name="Picture 22" descr="ANd9GcTV5D6aIWo95-bWgy7SlHZtRetMm6Qu2kK6wNtX6YYVw8j8Hzj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947" y="1450181"/>
            <a:ext cx="3429000" cy="29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0" y="604838"/>
            <a:ext cx="13716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Presentation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428750" y="1209676"/>
            <a:ext cx="6457950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3000" b="1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Now 2 mins to test your spelling.</a:t>
            </a: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3180160" y="650082"/>
            <a:ext cx="2434828" cy="67389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en-US" altLang="zh-CN" sz="3300" b="1" kern="10" spc="-33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/>
                <a:cs typeface="Times New Roman" panose="02020603050405020304"/>
              </a:rPr>
              <a:t>Spelling Bee</a:t>
            </a:r>
            <a:endParaRPr lang="zh-CN" altLang="en-US" sz="3300" b="1" kern="10" spc="-33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428750" y="1678782"/>
            <a:ext cx="6286500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English-Chinese</a:t>
            </a:r>
          </a:p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actually     midnight    all day long    task      on business     order      snack</a:t>
            </a:r>
          </a:p>
          <a:p>
            <a:pPr eaLnBrk="0" hangingPunct="0"/>
            <a:r>
              <a:rPr lang="en-US" altLang="zh-CN" sz="24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Chinese-English </a:t>
            </a:r>
          </a:p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担心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管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理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支配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关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掉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关闭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玩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得高兴      提交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上交 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使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烧焦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烤糊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314450" y="3978054"/>
            <a:ext cx="725805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When finished, exchange your papers to see who does the best.</a:t>
            </a:r>
          </a:p>
        </p:txBody>
      </p:sp>
      <p:pic>
        <p:nvPicPr>
          <p:cNvPr id="137222" name="Picture 6" descr="th 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1" y="478631"/>
            <a:ext cx="103227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文本框 6"/>
          <p:cNvSpPr txBox="1">
            <a:spLocks noChangeArrowheads="1"/>
          </p:cNvSpPr>
          <p:nvPr/>
        </p:nvSpPr>
        <p:spPr bwMode="auto">
          <a:xfrm>
            <a:off x="9525" y="802482"/>
            <a:ext cx="17526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Consolidation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52227" grpId="0" animBg="1"/>
      <p:bldP spid="137220" grpId="0"/>
      <p:bldP spid="1372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1385888" y="2680098"/>
            <a:ext cx="6265069" cy="15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1. We have to catch the __________ train.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2. I didn’t want to say anything without _________ reading the letter first.</a:t>
            </a:r>
          </a:p>
        </p:txBody>
      </p:sp>
      <p:sp>
        <p:nvSpPr>
          <p:cNvPr id="58370" name="AutoShape 3"/>
          <p:cNvSpPr>
            <a:spLocks noChangeArrowheads="1"/>
          </p:cNvSpPr>
          <p:nvPr/>
        </p:nvSpPr>
        <p:spPr bwMode="auto">
          <a:xfrm>
            <a:off x="1656160" y="1707356"/>
            <a:ext cx="5454253" cy="81081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797028" y="2680097"/>
            <a:ext cx="15573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midnight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794272" y="3706416"/>
            <a:ext cx="223718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actually</a:t>
            </a:r>
          </a:p>
        </p:txBody>
      </p: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1494235" y="1059656"/>
            <a:ext cx="539948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I. </a:t>
            </a:r>
            <a:r>
              <a:rPr lang="zh-CN" altLang="en-US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从方框内选择合适的词填空。</a:t>
            </a:r>
          </a:p>
        </p:txBody>
      </p:sp>
      <p:sp>
        <p:nvSpPr>
          <p:cNvPr id="58374" name="Text Box 11"/>
          <p:cNvSpPr txBox="1">
            <a:spLocks noChangeArrowheads="1"/>
          </p:cNvSpPr>
          <p:nvPr/>
        </p:nvSpPr>
        <p:spPr bwMode="auto">
          <a:xfrm>
            <a:off x="1494235" y="1653779"/>
            <a:ext cx="5399484" cy="8929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snack       manage      midnight     order       actually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856060" y="2230041"/>
            <a:ext cx="7183040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3. He gave _______ for the work to be started.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4. Don’t tell me how to _______ my pocket money.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5. I only have time for a _______ at lunch time.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4285060" y="2856310"/>
            <a:ext cx="17287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manage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671763" y="2201466"/>
            <a:ext cx="124182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orders</a:t>
            </a:r>
          </a:p>
        </p:txBody>
      </p:sp>
      <p:sp>
        <p:nvSpPr>
          <p:cNvPr id="59396" name="AutoShape 5"/>
          <p:cNvSpPr>
            <a:spLocks noChangeArrowheads="1"/>
          </p:cNvSpPr>
          <p:nvPr/>
        </p:nvSpPr>
        <p:spPr bwMode="auto">
          <a:xfrm>
            <a:off x="1747837" y="758429"/>
            <a:ext cx="5454254" cy="81081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585913" y="704850"/>
            <a:ext cx="5399485" cy="8929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  snack       manage      midnight     order       actually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4675585" y="3895725"/>
            <a:ext cx="17287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snack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7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717948" y="921544"/>
            <a:ext cx="8802290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57175" indent="-257175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II. </a:t>
            </a:r>
            <a:r>
              <a:rPr lang="zh-CN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根据句意完成句子。</a:t>
            </a:r>
          </a:p>
          <a:p>
            <a:pPr marL="257175" indent="-257175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He ______ ______ to find himself alone in the house.</a:t>
            </a:r>
          </a:p>
          <a:p>
            <a:pPr marL="257175" indent="-257175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他醒来时发现屋里只有他一个人。</a:t>
            </a:r>
          </a:p>
          <a:p>
            <a:pPr marL="257175" indent="-257175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I _______ the watch ______ to the police.</a:t>
            </a:r>
          </a:p>
          <a:p>
            <a:pPr marL="257175" indent="-257175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我把那块表交给了警察。</a:t>
            </a:r>
          </a:p>
          <a:p>
            <a:pPr marL="257175" indent="-257175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I tried to contact (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联系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) him, but _______ _______ _______.</a:t>
            </a:r>
          </a:p>
          <a:p>
            <a:pPr marL="257175" indent="-257175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我试着和他联系，却没联系上。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529954" y="1501378"/>
            <a:ext cx="215979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woke    up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220392" y="2700338"/>
            <a:ext cx="4050506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handed                      in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5411391" y="3762375"/>
            <a:ext cx="383500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was       unable     to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2" grpId="0"/>
      <p:bldP spid="14029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2357437" y="844154"/>
            <a:ext cx="3186113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2882504" y="1012031"/>
            <a:ext cx="4588669" cy="857250"/>
          </a:xfrm>
          <a:effectLst>
            <a:outerShdw dist="35921" dir="2700000" algn="ctr" rotWithShape="0">
              <a:schemeClr val="bg1"/>
            </a:outerShdw>
          </a:effectLst>
        </p:spPr>
        <p:txBody>
          <a:bodyPr anchor="t"/>
          <a:lstStyle/>
          <a:p>
            <a:pPr fontAlgn="base"/>
            <a:r>
              <a:rPr lang="en-US" altLang="zh-CN" sz="4100" dirty="0">
                <a:solidFill>
                  <a:srgbClr val="0000FF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Homework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601392" y="1869282"/>
            <a:ext cx="65174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en-GB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Preview the use of adverbial clauses with </a:t>
            </a:r>
            <a:r>
              <a:rPr lang="en-GB" altLang="en-US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although</a:t>
            </a:r>
            <a:r>
              <a:rPr lang="en-GB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GB" altLang="en-US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but</a:t>
            </a:r>
            <a:r>
              <a:rPr lang="en-GB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GB" altLang="en-US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so…that</a:t>
            </a:r>
            <a:r>
              <a:rPr lang="en-GB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zh-CN" altLang="en-US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Read the articles in </a:t>
            </a:r>
            <a:r>
              <a:rPr lang="zh-CN" altLang="en-US" sz="27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Learning English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61444" name="文本框 4"/>
          <p:cNvSpPr txBox="1">
            <a:spLocks noChangeArrowheads="1"/>
          </p:cNvSpPr>
          <p:nvPr/>
        </p:nvSpPr>
        <p:spPr bwMode="auto">
          <a:xfrm>
            <a:off x="114300" y="844153"/>
            <a:ext cx="13716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Homework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3300413" y="4327923"/>
            <a:ext cx="235505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sofa  n. (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长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)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沙发</a:t>
            </a:r>
          </a:p>
        </p:txBody>
      </p:sp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1219" y="863204"/>
            <a:ext cx="4693444" cy="30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885" y="684610"/>
            <a:ext cx="4800600" cy="32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914651" y="4316016"/>
            <a:ext cx="27848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snack  n.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点心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;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小吃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529013" y="4171950"/>
            <a:ext cx="1877616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midnight</a:t>
            </a:r>
          </a:p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n.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午夜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;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子夜</a:t>
            </a:r>
          </a:p>
        </p:txBody>
      </p:sp>
      <p:pic>
        <p:nvPicPr>
          <p:cNvPr id="22530" name="Picture 5" descr="ANd9GcR-hOd2MRHVktfLQG5bsg2gB7PZCdK_OF0fJI3W1WWMK1Emsykg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847" y="631031"/>
            <a:ext cx="46624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7369" y="672704"/>
            <a:ext cx="5086350" cy="30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060972" y="4144566"/>
            <a:ext cx="4895850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burn (burned, burned; burnt burnt)</a:t>
            </a:r>
          </a:p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v. (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使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烧焦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; (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使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烤糊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634728" y="3765948"/>
            <a:ext cx="1337072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empty</a:t>
            </a:r>
          </a:p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adj.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空的</a:t>
            </a:r>
          </a:p>
        </p:txBody>
      </p:sp>
      <p:pic>
        <p:nvPicPr>
          <p:cNvPr id="24578" name="Picture 62"/>
          <p:cNvPicPr>
            <a:picLocks noChangeAspect="1" noChangeArrowheads="1"/>
          </p:cNvPicPr>
          <p:nvPr/>
        </p:nvPicPr>
        <p:blipFill>
          <a:blip r:embed="rId2" cstate="email"/>
          <a:srcRect t="12213" r="2174"/>
          <a:stretch>
            <a:fillRect/>
          </a:stretch>
        </p:blipFill>
        <p:spPr bwMode="auto">
          <a:xfrm>
            <a:off x="795337" y="742950"/>
            <a:ext cx="3376613" cy="26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19" name="Text Box 63"/>
          <p:cNvSpPr txBox="1">
            <a:spLocks noChangeArrowheads="1"/>
          </p:cNvSpPr>
          <p:nvPr/>
        </p:nvSpPr>
        <p:spPr bwMode="auto">
          <a:xfrm>
            <a:off x="5248275" y="3765948"/>
            <a:ext cx="2496741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cup</a:t>
            </a:r>
          </a:p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n.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杯子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;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一杯饮料</a:t>
            </a:r>
          </a:p>
        </p:txBody>
      </p:sp>
      <p:pic>
        <p:nvPicPr>
          <p:cNvPr id="70720" name="Picture 64" descr="ANd9GcQ4NH83mOzzU_i-uKJDQ6H3HxRJ31qqHhXNqvTJtuJbqdMRyqp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892969"/>
            <a:ext cx="3373041" cy="266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7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2117</Words>
  <Application>Microsoft Office PowerPoint</Application>
  <PresentationFormat>全屏显示(16:9)</PresentationFormat>
  <Paragraphs>279</Paragraphs>
  <Slides>44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4" baseType="lpstr">
      <vt:lpstr>华文细黑</vt:lpstr>
      <vt:lpstr>华文新魏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He got up ____ late ____ he missed the bus.</vt:lpstr>
      <vt:lpstr>________ she wants to go to Paris, she doesn’t want to fly. (变同义句)</vt:lpstr>
      <vt:lpstr>________ he is old, he is very strong. (同义句)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2020-06-27T06:16:00Z</dcterms:created>
  <dcterms:modified xsi:type="dcterms:W3CDTF">2023-01-16T22:58:01Z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1CFA26ED8CC54E1AB2741685E6E1FCB7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