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88" r:id="rId5"/>
    <p:sldId id="291" r:id="rId6"/>
    <p:sldId id="286" r:id="rId7"/>
    <p:sldId id="292" r:id="rId8"/>
    <p:sldId id="287" r:id="rId9"/>
    <p:sldId id="289" r:id="rId10"/>
    <p:sldId id="290" r:id="rId11"/>
    <p:sldId id="293" r:id="rId12"/>
    <p:sldId id="285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FF6600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7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284A4-591E-4858-8B1C-16BD45F24D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4C99-317A-41B9-83B4-6E4CCDF53E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CDD8-E451-49A6-AE24-6C9B1AD601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B516E-93EB-42A7-9FF8-CB9DE75C83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D42E0-2A17-4C12-9A25-FDC4D35A65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FBF9-DEBA-4D24-9CD2-D136E74E6F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3021-4CC4-4BAA-8C77-4F57EFB0FB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5A3F-EB4B-4307-8FE0-03D71E0DFD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E825-4598-4107-84BE-A762453F7C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611E-F3AC-42AB-891F-4E7F7B26F9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7AD36-8F69-4673-890F-F56AE3100A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4A53-8036-43A3-870A-BB512CACB4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3E90F-C04D-4601-B6E1-443982FB53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84530-04BA-4E0B-9CA1-40A77E7690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BF8A-DC1F-419A-8EE9-AD96495A351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8B76-FECE-4B96-9175-B3BAC06D71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AA08-5BC9-4FDE-AF24-0DDDCC44038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DDE2-B069-474D-A2B0-92F95951A7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3A14-5D59-4F28-9D3D-D12085D21A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8AD4-89DB-4EE8-9233-3D1C9FCB8F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BC1F-4D04-412E-9339-DFDCB446DE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2D6E-1B05-426F-9396-3C489CC79B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89E9DF-387F-4CD0-8B55-22BA45CF98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808C4B-5218-4516-8F75-EEB6A666FF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19150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Past and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present</a:t>
            </a:r>
          </a:p>
          <a:p>
            <a:pPr algn="ctr">
              <a:lnSpc>
                <a:spcPct val="150000"/>
              </a:lnSpc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1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0363" y="3943350"/>
            <a:ext cx="915436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21075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65150" y="1047750"/>
            <a:ext cx="8121650" cy="3582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986155" indent="-986155" algn="just"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you go to school when you were a student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Dad?</a:t>
            </a:r>
          </a:p>
          <a:p>
            <a:pPr algn="just"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used to go to school by bike.</a:t>
            </a:r>
          </a:p>
          <a:p>
            <a:pPr algn="just"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didn't you take a bus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marL="808355" indent="-808355" algn="just"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always too many people on the bus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 took a long time to wait for the next one.</a:t>
            </a:r>
          </a:p>
          <a:p>
            <a:pPr algn="just"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go to school by bus. Now it's easy and fast.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2013" y="733425"/>
            <a:ext cx="730250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8435" name="TextBox 39"/>
          <p:cNvSpPr txBox="1">
            <a:spLocks noChangeArrowheads="1"/>
          </p:cNvSpPr>
          <p:nvPr/>
        </p:nvSpPr>
        <p:spPr bwMode="auto">
          <a:xfrm>
            <a:off x="2684463" y="708025"/>
            <a:ext cx="550386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past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pɑːst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．过去</a:t>
            </a: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gray">
          <a:xfrm flipH="1">
            <a:off x="885825" y="814388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文本框 24"/>
          <p:cNvSpPr txBox="1">
            <a:spLocks noChangeArrowheads="1"/>
          </p:cNvSpPr>
          <p:nvPr/>
        </p:nvSpPr>
        <p:spPr bwMode="auto">
          <a:xfrm>
            <a:off x="987425" y="768350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38363" y="822325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1104900" y="1281113"/>
            <a:ext cx="7083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cannot change the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past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我们无法改变过去。</a:t>
            </a:r>
          </a:p>
        </p:txBody>
      </p:sp>
      <p:sp>
        <p:nvSpPr>
          <p:cNvPr id="18440" name="TextBox 39"/>
          <p:cNvSpPr txBox="1">
            <a:spLocks noChangeArrowheads="1"/>
          </p:cNvSpPr>
          <p:nvPr/>
        </p:nvSpPr>
        <p:spPr bwMode="auto">
          <a:xfrm>
            <a:off x="914400" y="1954213"/>
            <a:ext cx="8540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考向</a:t>
            </a:r>
          </a:p>
        </p:txBody>
      </p:sp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1676400" y="1831975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past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一词多义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87424" y="2525713"/>
          <a:ext cx="7165976" cy="2355930"/>
        </p:xfrm>
        <a:graphic>
          <a:graphicData uri="http://schemas.openxmlformats.org/drawingml/2006/table">
            <a:tbl>
              <a:tblPr/>
              <a:tblGrid>
                <a:gridCol w="108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77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名词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过去；往事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 was thinking of the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她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正在回忆往事。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0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介词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晚于；在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之后；过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It's half </a:t>
                      </a:r>
                      <a:r>
                        <a:rPr lang="en-US" alt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ten now.</a:t>
                      </a:r>
                      <a:endParaRPr lang="zh-CN" altLang="zh-CN" sz="22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现在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点半。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00200" y="990600"/>
          <a:ext cx="6553200" cy="335915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86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06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经过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Our car drove </a:t>
                      </a:r>
                      <a:r>
                        <a:rPr lang="en-US" alt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the park.</a:t>
                      </a:r>
                      <a:endParaRPr lang="zh-CN" altLang="zh-CN" sz="22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我们的汽车驶过公园。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62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形容词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刚过去的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 has been ill in the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two weeks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200" kern="100" baseline="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两周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来他一直在生病。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2013" y="844550"/>
            <a:ext cx="730250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483" name="TextBox 39"/>
          <p:cNvSpPr txBox="1">
            <a:spLocks noChangeArrowheads="1"/>
          </p:cNvSpPr>
          <p:nvPr/>
        </p:nvSpPr>
        <p:spPr bwMode="auto">
          <a:xfrm>
            <a:off x="2684463" y="819150"/>
            <a:ext cx="550386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 /'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preznt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．现在，目前</a:t>
            </a:r>
          </a:p>
        </p:txBody>
      </p:sp>
      <p:sp>
        <p:nvSpPr>
          <p:cNvPr id="20484" name="AutoShape 2"/>
          <p:cNvSpPr>
            <a:spLocks noChangeArrowheads="1"/>
          </p:cNvSpPr>
          <p:nvPr/>
        </p:nvSpPr>
        <p:spPr bwMode="gray">
          <a:xfrm flipH="1">
            <a:off x="885825" y="92551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文本框 24"/>
          <p:cNvSpPr txBox="1">
            <a:spLocks noChangeArrowheads="1"/>
          </p:cNvSpPr>
          <p:nvPr/>
        </p:nvSpPr>
        <p:spPr bwMode="auto">
          <a:xfrm>
            <a:off x="987425" y="87947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38363" y="933450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1516063" y="1428750"/>
            <a:ext cx="708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的反义词为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。其常用短语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present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目前，现在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now)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the present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暂时，暂且。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488" name="TextBox 39"/>
          <p:cNvSpPr txBox="1">
            <a:spLocks noChangeArrowheads="1"/>
          </p:cNvSpPr>
          <p:nvPr/>
        </p:nvSpPr>
        <p:spPr bwMode="auto">
          <a:xfrm>
            <a:off x="822325" y="1552575"/>
            <a:ext cx="8540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考向</a:t>
            </a:r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1516063" y="2571750"/>
            <a:ext cx="7083425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don't need the dictionary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present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50000"/>
              </a:lnSpc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我现在不需要这本词典。</a:t>
            </a:r>
          </a:p>
          <a:p>
            <a:pPr indent="535305">
              <a:lnSpc>
                <a:spcPct val="15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 is quite enough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the present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50000"/>
              </a:lnSpc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那暂时完全够了。</a:t>
            </a:r>
            <a:endParaRPr lang="zh-CN" altLang="en-US" sz="2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21"/>
          <p:cNvSpPr>
            <a:spLocks noChangeArrowheads="1"/>
          </p:cNvSpPr>
          <p:nvPr/>
        </p:nvSpPr>
        <p:spPr bwMode="auto">
          <a:xfrm>
            <a:off x="762000" y="871538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拓展</a:t>
            </a:r>
          </a:p>
        </p:txBody>
      </p:sp>
      <p:sp>
        <p:nvSpPr>
          <p:cNvPr id="21507" name="TextBox 39"/>
          <p:cNvSpPr txBox="1">
            <a:spLocks noChangeArrowheads="1"/>
          </p:cNvSpPr>
          <p:nvPr/>
        </p:nvSpPr>
        <p:spPr bwMode="auto">
          <a:xfrm>
            <a:off x="1443038" y="74295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的其他含义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5801" y="1404938"/>
          <a:ext cx="8153399" cy="3224212"/>
        </p:xfrm>
        <a:graphic>
          <a:graphicData uri="http://schemas.openxmlformats.org/drawingml/2006/table">
            <a:tbl>
              <a:tblPr/>
              <a:tblGrid>
                <a:gridCol w="1430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3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09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词性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78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名词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礼物；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赠品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I'm going to buy my mother a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for her birthday.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我要去给母亲买份生日礼物。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225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形容词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在场的；出席的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Every member of the club was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俱乐部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的每个成员都出席了。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1"/>
          <p:cNvSpPr>
            <a:spLocks noChangeArrowheads="1"/>
          </p:cNvSpPr>
          <p:nvPr/>
        </p:nvSpPr>
        <p:spPr bwMode="auto">
          <a:xfrm>
            <a:off x="533400" y="97472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典例</a:t>
            </a:r>
          </a:p>
        </p:txBody>
      </p:sp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1414463" y="873125"/>
            <a:ext cx="70437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Lots of students feel sleepy in class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present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they have to get up early in the morning.(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玉林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now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the future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then                       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during the time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7543800" y="155416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2013" y="768350"/>
            <a:ext cx="730250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3555" name="TextBox 39"/>
          <p:cNvSpPr txBox="1">
            <a:spLocks noChangeArrowheads="1"/>
          </p:cNvSpPr>
          <p:nvPr/>
        </p:nvSpPr>
        <p:spPr bwMode="auto">
          <a:xfrm>
            <a:off x="2684463" y="742950"/>
            <a:ext cx="550386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a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＋交通工具   乘坐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556" name="AutoShape 2"/>
          <p:cNvSpPr>
            <a:spLocks noChangeArrowheads="1"/>
          </p:cNvSpPr>
          <p:nvPr/>
        </p:nvSpPr>
        <p:spPr bwMode="gray">
          <a:xfrm flipH="1">
            <a:off x="885825" y="84931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文本框 24"/>
          <p:cNvSpPr txBox="1">
            <a:spLocks noChangeArrowheads="1"/>
          </p:cNvSpPr>
          <p:nvPr/>
        </p:nvSpPr>
        <p:spPr bwMode="auto">
          <a:xfrm>
            <a:off x="987425" y="80327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38363" y="857250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1516063" y="1276350"/>
            <a:ext cx="54943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a bus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to work every day.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我每天乘公共汽车去上班。</a:t>
            </a:r>
          </a:p>
        </p:txBody>
      </p:sp>
      <p:sp>
        <p:nvSpPr>
          <p:cNvPr id="23560" name="TextBox 39"/>
          <p:cNvSpPr txBox="1">
            <a:spLocks noChangeArrowheads="1"/>
          </p:cNvSpPr>
          <p:nvPr/>
        </p:nvSpPr>
        <p:spPr bwMode="auto">
          <a:xfrm>
            <a:off x="822325" y="2252663"/>
            <a:ext cx="8540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考向</a:t>
            </a:r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1516063" y="2190750"/>
            <a:ext cx="5722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其他几种表示乘坐某种交通工具的用法：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990600" y="2751138"/>
            <a:ext cx="7696200" cy="2085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>
              <a:lnSpc>
                <a:spcPct val="135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(1)by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加表示交通工具的名词，泛指乘坐某种交通工具。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 car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乘坐小汽车；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 air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乘飞机；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 land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经陆路。</a:t>
            </a:r>
          </a:p>
          <a:p>
            <a:pPr>
              <a:lnSpc>
                <a:spcPct val="135000"/>
              </a:lnSpc>
              <a:defRPr/>
            </a:pP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go to work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 bus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every day.</a:t>
            </a:r>
          </a:p>
          <a:p>
            <a:pPr>
              <a:lnSpc>
                <a:spcPct val="135000"/>
              </a:lnSpc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我每天乘公共汽车去上班。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1295400" y="1047750"/>
            <a:ext cx="5943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on/in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a/the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＋表示交通工具的名词。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go to work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a/the bus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every day.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我每天乘公共汽车去上班。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666750"/>
            <a:ext cx="80010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一、根据汉语提示完成句子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had to go to work by bike in the________ 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have  to forget the past and start living in the ________ 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was________ 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刚刚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)out of hospital.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came here two years________ 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Shall we go to the museum by____________ 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791200" y="1352550"/>
            <a:ext cx="67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339013" y="1905000"/>
            <a:ext cx="107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14588" y="2981325"/>
            <a:ext cx="62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86275" y="3538538"/>
            <a:ext cx="62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962525" y="4103688"/>
            <a:ext cx="1751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underground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8153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二、句型转换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went to work by car.(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He________ ________ ________ to work.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isn't at home now.(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isn't at home________ ________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1157288" y="2433638"/>
            <a:ext cx="6811962" cy="976312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5" name="TextBox 33"/>
          <p:cNvSpPr txBox="1">
            <a:spLocks noChangeArrowheads="1"/>
          </p:cNvSpPr>
          <p:nvPr/>
        </p:nvSpPr>
        <p:spPr bwMode="auto">
          <a:xfrm>
            <a:off x="1143000" y="2436813"/>
            <a:ext cx="66897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转化法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to...by car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相当于“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a car to...”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 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781175" y="1900238"/>
            <a:ext cx="3270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         a               car</a:t>
            </a:r>
            <a:endParaRPr lang="zh-CN" altLang="en-US" b="1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636963" y="4116388"/>
            <a:ext cx="2103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       present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8"/>
          <p:cNvSpPr>
            <a:spLocks noChangeArrowheads="1"/>
          </p:cNvSpPr>
          <p:nvPr/>
        </p:nvSpPr>
        <p:spPr bwMode="auto">
          <a:xfrm>
            <a:off x="1014413" y="904875"/>
            <a:ext cx="7215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the transport at different times?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831975"/>
            <a:ext cx="19415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733550"/>
            <a:ext cx="15478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2213" y="1852613"/>
            <a:ext cx="20224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30425" y="3333750"/>
            <a:ext cx="195421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29200" y="3271838"/>
            <a:ext cx="18494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742950"/>
            <a:ext cx="80010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Jack worked in a factory in the past.(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Jack________ ________ work in a factory.</a:t>
            </a:r>
          </a:p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didn't come to school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I felt sick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morning.(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indent="450850">
              <a:lnSpc>
                <a:spcPct val="150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________ you come to school this morning?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His father was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the office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that time.(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________ ________ his father at that time?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81200" y="1428750"/>
            <a:ext cx="188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          to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44625" y="3052763"/>
            <a:ext cx="2220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       didn't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393825" y="4171950"/>
            <a:ext cx="2179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       was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9248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三、根据汉语意思完成句子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王老师一小时前在教室里。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Wang was in the classroom______ ______ ______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marL="535305" indent="-535305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读完这个故事后，布莱克先生让我们彼此分享看法。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淮安改编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 we finished reading the story,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Black asked us to _______ our ideas ________each other.  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229225" y="1897063"/>
            <a:ext cx="2522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      hour     ago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41425" y="4095750"/>
            <a:ext cx="317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                     with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9248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米莉每天乘公共汽车上学。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Millie ________ ________ ________ to school every day.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我过去常常害羞，但现在我不了。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枣庄改编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_______ _______ _______ _______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but now I am not.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经过锻炼之后，她看起来比以前瘦多了。</a:t>
            </a: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 some exercise, she looks much thinner ________ ________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70113" y="1352550"/>
            <a:ext cx="340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           a              bus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85900" y="2446338"/>
            <a:ext cx="4102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         to           be         shy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824663" y="356235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79475" y="3983038"/>
            <a:ext cx="1471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0850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14400" y="863600"/>
            <a:ext cx="7162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just, past, present,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used to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＋交通工具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21075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685800" y="738188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Comic strip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85800" y="1123950"/>
            <a:ext cx="7924800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Oh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where's my food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in the bowl an hour ago. 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—Eddie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seen my food?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—Yes. I've just  eaten it.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—What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You've eaten my food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—Because I was very hungry.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—You've changed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Eddie. You used to  share food with me!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—You've changed too. You used to be so kind to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793750"/>
            <a:ext cx="67691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7" name="TextBox 39"/>
          <p:cNvSpPr txBox="1">
            <a:spLocks noChangeArrowheads="1"/>
          </p:cNvSpPr>
          <p:nvPr/>
        </p:nvSpPr>
        <p:spPr bwMode="auto">
          <a:xfrm>
            <a:off x="2649538" y="779463"/>
            <a:ext cx="405606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just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dʒʌst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刚才</a:t>
            </a:r>
          </a:p>
        </p:txBody>
      </p:sp>
      <p:sp>
        <p:nvSpPr>
          <p:cNvPr id="11268" name="AutoShape 2"/>
          <p:cNvSpPr>
            <a:spLocks noChangeArrowheads="1"/>
          </p:cNvSpPr>
          <p:nvPr/>
        </p:nvSpPr>
        <p:spPr bwMode="gray">
          <a:xfrm flipH="1">
            <a:off x="850900" y="885825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文本框 24"/>
          <p:cNvSpPr txBox="1">
            <a:spLocks noChangeArrowheads="1"/>
          </p:cNvSpPr>
          <p:nvPr/>
        </p:nvSpPr>
        <p:spPr bwMode="auto">
          <a:xfrm>
            <a:off x="952500" y="839788"/>
            <a:ext cx="133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0646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1855788" y="1785938"/>
            <a:ext cx="3478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just now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1143000" y="1276350"/>
            <a:ext cx="679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just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seen Daniel.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我刚刚见过丹尼尔了。</a:t>
            </a:r>
          </a:p>
        </p:txBody>
      </p:sp>
      <p:sp>
        <p:nvSpPr>
          <p:cNvPr id="11273" name="TextBox 39"/>
          <p:cNvSpPr txBox="1">
            <a:spLocks noChangeArrowheads="1"/>
          </p:cNvSpPr>
          <p:nvPr/>
        </p:nvSpPr>
        <p:spPr bwMode="auto">
          <a:xfrm>
            <a:off x="1098550" y="1839913"/>
            <a:ext cx="8540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考向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098551" y="2395539"/>
          <a:ext cx="7435849" cy="2393799"/>
        </p:xfrm>
        <a:graphic>
          <a:graphicData uri="http://schemas.openxmlformats.org/drawingml/2006/table">
            <a:tbl>
              <a:tblPr/>
              <a:tblGrid>
                <a:gridCol w="1335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22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16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just</a:t>
                      </a:r>
                      <a:endParaRPr lang="zh-CN" sz="22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副词，意为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刚才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，常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与完成时连用。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I've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just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finished my homework.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我刚刚完成家庭作业。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42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just now</a:t>
                      </a:r>
                      <a:endParaRPr lang="zh-CN" sz="22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刚才，不久以前</a:t>
                      </a: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，和一般过去时连用。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 was here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just now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他</a:t>
                      </a: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刚才在这里。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793750"/>
            <a:ext cx="7302500" cy="939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1" name="TextBox 39"/>
          <p:cNvSpPr txBox="1">
            <a:spLocks noChangeArrowheads="1"/>
          </p:cNvSpPr>
          <p:nvPr/>
        </p:nvSpPr>
        <p:spPr bwMode="auto">
          <a:xfrm>
            <a:off x="2649538" y="779463"/>
            <a:ext cx="5503862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高频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]used to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用于过去持续或经常发生的事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曾经</a:t>
            </a:r>
          </a:p>
        </p:txBody>
      </p:sp>
      <p:sp>
        <p:nvSpPr>
          <p:cNvPr id="12292" name="AutoShape 2"/>
          <p:cNvSpPr>
            <a:spLocks noChangeArrowheads="1"/>
          </p:cNvSpPr>
          <p:nvPr/>
        </p:nvSpPr>
        <p:spPr bwMode="gray">
          <a:xfrm flipH="1">
            <a:off x="850900" y="873125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文本框 24"/>
          <p:cNvSpPr txBox="1">
            <a:spLocks noChangeArrowheads="1"/>
          </p:cNvSpPr>
          <p:nvPr/>
        </p:nvSpPr>
        <p:spPr bwMode="auto">
          <a:xfrm>
            <a:off x="952500" y="82867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88265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1295400" y="2373313"/>
            <a:ext cx="70834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其否定形式为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didn‘t use 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usedn't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疑问形式为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Did...use to...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？或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Used...to...?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 to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a teacher in our school.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他曾经是我们学校的一位老师。</a:t>
            </a:r>
          </a:p>
        </p:txBody>
      </p:sp>
      <p:sp>
        <p:nvSpPr>
          <p:cNvPr id="12296" name="TextBox 39"/>
          <p:cNvSpPr txBox="1">
            <a:spLocks noChangeArrowheads="1"/>
          </p:cNvSpPr>
          <p:nvPr/>
        </p:nvSpPr>
        <p:spPr bwMode="auto">
          <a:xfrm>
            <a:off x="1098550" y="1863725"/>
            <a:ext cx="8540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考向</a:t>
            </a:r>
          </a:p>
        </p:txBody>
      </p:sp>
      <p:sp>
        <p:nvSpPr>
          <p:cNvPr id="12297" name="矩形 11"/>
          <p:cNvSpPr>
            <a:spLocks noChangeArrowheads="1"/>
          </p:cNvSpPr>
          <p:nvPr/>
        </p:nvSpPr>
        <p:spPr bwMode="auto">
          <a:xfrm>
            <a:off x="1641475" y="192722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2299" name="矩形 4"/>
          <p:cNvSpPr>
            <a:spLocks noChangeArrowheads="1"/>
          </p:cNvSpPr>
          <p:nvPr/>
        </p:nvSpPr>
        <p:spPr bwMode="auto">
          <a:xfrm>
            <a:off x="2814638" y="1785938"/>
            <a:ext cx="3505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 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后接动词原形。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4"/>
          <p:cNvSpPr>
            <a:spLocks noChangeArrowheads="1"/>
          </p:cNvSpPr>
          <p:nvPr/>
        </p:nvSpPr>
        <p:spPr bwMode="auto">
          <a:xfrm>
            <a:off x="531813" y="895350"/>
            <a:ext cx="9588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1423988" y="808038"/>
            <a:ext cx="73390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place _______ a factory but now it is a park.(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兰州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 to being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 to be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used to                      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using to be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3200400" y="95091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圆角矩形标注 4"/>
          <p:cNvSpPr>
            <a:spLocks noChangeArrowheads="1"/>
          </p:cNvSpPr>
          <p:nvPr/>
        </p:nvSpPr>
        <p:spPr bwMode="auto">
          <a:xfrm>
            <a:off x="1416050" y="2660650"/>
            <a:ext cx="6735763" cy="1697038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rgbClr val="CCFFCC"/>
          </a:solidFill>
          <a:ln w="9525" algn="ctr">
            <a:noFill/>
            <a:miter lim="800000"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401763" y="2665413"/>
            <a:ext cx="67516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考查动词短语辨析。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used to doing sth.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习惯做某事；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used to do sth.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曾经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过去常常做某事；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used to do sth.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被用来做某事。由“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now it is a park”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可知，这个地方过去是家工厂。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4"/>
          <p:cNvSpPr>
            <a:spLocks noChangeArrowheads="1"/>
          </p:cNvSpPr>
          <p:nvPr/>
        </p:nvSpPr>
        <p:spPr bwMode="auto">
          <a:xfrm>
            <a:off x="531813" y="895350"/>
            <a:ext cx="9588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1423988" y="808038"/>
            <a:ext cx="73390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Mary used to ________ in the countryside, but now she is used to ________ in the city.(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云南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live                  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living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live               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living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living 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3648075" y="939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2"/>
          <p:cNvSpPr>
            <a:spLocks noChangeArrowheads="1"/>
          </p:cNvSpPr>
          <p:nvPr/>
        </p:nvSpPr>
        <p:spPr bwMode="auto">
          <a:xfrm>
            <a:off x="590550" y="971550"/>
            <a:ext cx="8172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A)Daniel wants to know about the different forms of transport in Beijing. Help him write the correct names under the pictures.</a:t>
            </a:r>
            <a:endParaRPr lang="zh-CN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547688" y="590550"/>
            <a:ext cx="4221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at different times</a:t>
            </a:r>
          </a:p>
        </p:txBody>
      </p:sp>
      <p:sp>
        <p:nvSpPr>
          <p:cNvPr id="15364" name="矩形 4"/>
          <p:cNvSpPr>
            <a:spLocks noChangeArrowheads="1"/>
          </p:cNvSpPr>
          <p:nvPr/>
        </p:nvSpPr>
        <p:spPr bwMode="auto">
          <a:xfrm>
            <a:off x="1481138" y="1770063"/>
            <a:ext cx="5943600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lang="zh-C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  <a:r>
              <a:rPr lang="zh-C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r>
              <a:rPr lang="zh-C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taxi</a:t>
            </a:r>
            <a:r>
              <a:rPr lang="zh-C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zh-CN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underground</a:t>
            </a:r>
            <a:endParaRPr lang="zh-CN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矩形 5"/>
          <p:cNvSpPr>
            <a:spLocks noChangeArrowheads="1"/>
          </p:cNvSpPr>
          <p:nvPr/>
        </p:nvSpPr>
        <p:spPr bwMode="auto">
          <a:xfrm>
            <a:off x="1143000" y="2647950"/>
            <a:ext cx="6705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1                              2                               3</a:t>
            </a:r>
          </a:p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           __________               _________</a:t>
            </a:r>
          </a:p>
          <a:p>
            <a:pPr>
              <a:lnSpc>
                <a:spcPct val="120000"/>
              </a:lnSpc>
            </a:pP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4                              5                                6</a:t>
            </a:r>
          </a:p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           __________               _________</a:t>
            </a: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4800" y="2268538"/>
            <a:ext cx="1244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36988" y="2292350"/>
            <a:ext cx="811212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34113" y="2266950"/>
            <a:ext cx="94773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00200" y="3573463"/>
            <a:ext cx="98266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10000" y="3500438"/>
            <a:ext cx="914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48400" y="3570288"/>
            <a:ext cx="922338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图片 39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21075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665288" y="3079750"/>
            <a:ext cx="8747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990975" y="3098800"/>
            <a:ext cx="608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400800" y="3098800"/>
            <a:ext cx="639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219200" y="4305300"/>
            <a:ext cx="17795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underground</a:t>
            </a:r>
            <a:endParaRPr lang="zh-CN" altLang="zh-CN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916363" y="4316413"/>
            <a:ext cx="7810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311900" y="4295775"/>
            <a:ext cx="842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endParaRPr lang="zh-CN" altLang="zh-CN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21075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1"/>
          <p:cNvSpPr>
            <a:spLocks noChangeArrowheads="1"/>
          </p:cNvSpPr>
          <p:nvPr/>
        </p:nvSpPr>
        <p:spPr bwMode="auto">
          <a:xfrm>
            <a:off x="533400" y="666750"/>
            <a:ext cx="81216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B) Millie and her dad are talking about transport at different times. Work in pairs and take turns to talk about it. Use the conversation below as a model.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09600" y="2216151"/>
          <a:ext cx="7924800" cy="2701575"/>
        </p:xfrm>
        <a:graphic>
          <a:graphicData uri="http://schemas.openxmlformats.org/drawingml/2006/table">
            <a:tbl>
              <a:tblPr/>
              <a:tblGrid>
                <a:gridCol w="26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34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 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Past 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Present 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68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go to school</a:t>
                      </a:r>
                      <a:endParaRPr lang="zh-CN" sz="22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on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foot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,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</a:t>
                      </a:r>
                      <a:r>
                        <a:rPr lang="en-US" sz="2200" kern="100" baseline="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bike/bus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 bike /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bus/ 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underground</a:t>
                      </a: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 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88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go around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the</a:t>
                      </a:r>
                      <a:r>
                        <a:rPr lang="en-US" sz="2200" b="1" kern="100" baseline="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city</a:t>
                      </a:r>
                      <a:endParaRPr lang="zh-CN" sz="22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 bus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 bus/taxi/car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6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go to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other</a:t>
                      </a:r>
                      <a:r>
                        <a:rPr lang="en-US" sz="2200" b="1" kern="100" baseline="0" dirty="0" smtClean="0">
                          <a:effectLst/>
                          <a:latin typeface="宋体" panose="02010600030101010101" pitchFamily="2" charset="-122"/>
                          <a:cs typeface="Courier New" panose="02070309020205020404"/>
                        </a:rPr>
                        <a:t>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cities</a:t>
                      </a:r>
                      <a:endParaRPr lang="zh-CN" sz="22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 coach</a:t>
                      </a:r>
                      <a:endParaRPr lang="zh-CN" sz="22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 coach/train/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plane</a:t>
                      </a:r>
                      <a:endParaRPr lang="zh-CN" sz="22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空模板</Template>
  <TotalTime>0</TotalTime>
  <Words>1390</Words>
  <Application>Microsoft Office PowerPoint</Application>
  <PresentationFormat>全屏显示(16:9)</PresentationFormat>
  <Paragraphs>201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Adobe 黑体 Std R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2023-01-16T22:58:06Z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C7735808F87C4A918CAB21AF1930EC53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