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827" r:id="rId2"/>
    <p:sldId id="777" r:id="rId3"/>
    <p:sldId id="778" r:id="rId4"/>
    <p:sldId id="779" r:id="rId5"/>
    <p:sldId id="781" r:id="rId6"/>
    <p:sldId id="780" r:id="rId7"/>
    <p:sldId id="825" r:id="rId8"/>
    <p:sldId id="807" r:id="rId9"/>
    <p:sldId id="808" r:id="rId10"/>
    <p:sldId id="809" r:id="rId11"/>
    <p:sldId id="810" r:id="rId12"/>
    <p:sldId id="811" r:id="rId13"/>
    <p:sldId id="812" r:id="rId14"/>
    <p:sldId id="813" r:id="rId15"/>
    <p:sldId id="814" r:id="rId16"/>
    <p:sldId id="816" r:id="rId17"/>
    <p:sldId id="817" r:id="rId18"/>
    <p:sldId id="818" r:id="rId19"/>
    <p:sldId id="819" r:id="rId20"/>
    <p:sldId id="820" r:id="rId21"/>
    <p:sldId id="821" r:id="rId22"/>
    <p:sldId id="826" r:id="rId2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>
        <p:scale>
          <a:sx n="100" d="100"/>
          <a:sy n="100" d="100"/>
        </p:scale>
        <p:origin x="-12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57D8585-E757-4A22-B622-76CA1942A12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73EDEF19-7422-4555-88C6-9749725B6AB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363EE54-4B81-4454-8A93-A1288B65AC7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3069ECF-9E7B-4FFE-ABF6-AA870F70FB6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52EBD3-EA69-4891-8101-189373DCCFF2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39C1F61-D3FC-4594-9897-43BD649E78C9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49F9C01-A830-42DA-AEA1-57387DD46CF6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ED04C63-50BC-4768-A178-81B30E40C60C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20F4AFE-1FA6-4F97-85D4-5D904CAE486E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0FFF9ED-0833-4012-9144-7E9BC8207372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C625E4E-9EC8-40CF-81A2-CC98E6DE3C03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87CC5A2-812C-4DAD-9EC7-24AB39745951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27697DB-5DFC-4152-8A0F-A566DD7D1545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38F3CE6-915D-4250-9C60-817707A9242A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2D76932-37FE-493B-96F9-7867F756AC70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332F0D3-CE96-421B-9D45-646E15A187AA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A1284D7-0570-43E5-8BA3-FF086FE4F1DE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21172AC-C72A-46DF-BC6D-0CC29D31AF26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BE2BD12-ACBF-4FD5-A223-17373D2EE63D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F9FB16C-8294-46EB-B97D-A1768AE2FC12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0BAEE32-B897-4854-B68C-54C75FB4CE94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40B3FDA-C782-493C-BC6F-68AFB9D966F2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032D897-6EBA-4D9C-9FD4-726A0B2EAA80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F53EEF8-91B7-46B1-8F75-2FB1EFCB106F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349250"/>
            <a:ext cx="33956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7838282" y="5541963"/>
            <a:ext cx="14874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3910928"/>
            <a:ext cx="6773636" cy="808237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b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1262064"/>
            <a:ext cx="2226469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825625"/>
            <a:ext cx="1333500" cy="17780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4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950914"/>
            <a:ext cx="554831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762126"/>
            <a:ext cx="554831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908301"/>
            <a:ext cx="554831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3768725"/>
            <a:ext cx="554831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1135063"/>
            <a:ext cx="1908572" cy="361950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930400"/>
            <a:ext cx="1909763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3149600"/>
            <a:ext cx="1909763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4024313"/>
            <a:ext cx="1908572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5360988"/>
            <a:ext cx="1279922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6292850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792163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1222376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2106614"/>
            <a:ext cx="2270522" cy="2905125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80457"/>
            <a:ext cx="8929483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6430964"/>
            <a:ext cx="279797" cy="365125"/>
          </a:xfrm>
        </p:spPr>
        <p:txBody>
          <a:bodyPr/>
          <a:lstStyle>
            <a:lvl1pPr>
              <a:defRPr/>
            </a:lvl1pPr>
          </a:lstStyle>
          <a:p>
            <a:fld id="{95F87C1C-4113-4D01-A897-A0A8194BE5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4064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6505576"/>
            <a:ext cx="1563290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6505576"/>
            <a:ext cx="1563291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534839"/>
            <a:ext cx="8775808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1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77DF33-D8B3-4657-99A5-5381C23B427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AD0DBDE-BFE5-41E9-BE04-C5D06399CAC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6500814"/>
            <a:ext cx="3202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A1D7763E-C1CD-47F3-8395-7D6D8E0DA334}" type="slidenum"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179390" y="4293120"/>
            <a:ext cx="8428435" cy="94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</a:pPr>
            <a:r>
              <a:rPr lang="en-US" altLang="zh-CN" sz="3200" b="1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3200" b="1">
                <a:latin typeface="宋体" panose="02010600030101010101" pitchFamily="2" charset="-122"/>
                <a:cs typeface="Times New Roman" panose="02020603050405020304" pitchFamily="18" charset="0"/>
              </a:rPr>
              <a:t>Ⅴ</a:t>
            </a:r>
            <a:r>
              <a:rPr lang="zh-CN" altLang="zh-CN" sz="3200" b="1" dirty="0">
                <a:latin typeface="Cambria" panose="02040503050406030204" pitchFamily="18" charset="0"/>
              </a:rPr>
              <a:t>　</a:t>
            </a:r>
            <a:r>
              <a:rPr lang="en-US" altLang="zh-CN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Listening and Talking</a:t>
            </a:r>
            <a:endParaRPr lang="zh-CN" altLang="zh-CN" sz="3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3660" y="2276840"/>
            <a:ext cx="6264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/>
              <a:t>Languages Around The World</a:t>
            </a:r>
          </a:p>
        </p:txBody>
      </p:sp>
      <p:sp>
        <p:nvSpPr>
          <p:cNvPr id="5" name="矩形 4"/>
          <p:cNvSpPr/>
          <p:nvPr/>
        </p:nvSpPr>
        <p:spPr>
          <a:xfrm>
            <a:off x="-5310" y="6021360"/>
            <a:ext cx="914931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484313"/>
            <a:ext cx="842843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完成语段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It’s a great ____________ to live here.________________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can visit some of my favorite museums._______________________ to go to school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for his school is only two blocks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away.If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Sunday ________________ you, be sure to come to get together.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住在这里真方便。我可以抽空去参观我所钟爱的几家博物馆。我儿子上学也很方便，因为距学校只有两个街区的距离。要是你周日有空，一定要来聚一聚。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19275" y="2036763"/>
            <a:ext cx="2133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convenience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10075" y="1966913"/>
            <a:ext cx="2133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 my convenience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8382" y="2493963"/>
            <a:ext cx="2607469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It is convenient for my son 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27710" y="3140076"/>
            <a:ext cx="260746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is convenient to/for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62071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struggle </a:t>
            </a:r>
            <a:r>
              <a:rPr lang="en-US" altLang="zh-CN" sz="2400" b="1" i="1" kern="100" dirty="0" err="1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b="1" kern="100" dirty="0" err="1">
                <a:latin typeface="Times New Roman" panose="02020603050405020304"/>
                <a:cs typeface="Courier New" panose="02070309020205020404"/>
              </a:rPr>
              <a:t>.&amp;</a:t>
            </a:r>
            <a:r>
              <a:rPr lang="en-US" altLang="zh-CN" sz="2400" b="1" i="1" kern="100" dirty="0" err="1">
                <a:latin typeface="Times New Roman" panose="02020603050405020304"/>
                <a:cs typeface="Courier New" panose="02070309020205020404"/>
              </a:rPr>
              <a:t>vi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斗争；奋斗；搏斗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454819" y="1196976"/>
            <a:ext cx="842843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When I started studying German, it was a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struggle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64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当我开始学习德语时，这可是一件难事。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struggle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His life was a hard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struggle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with sickness.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他一生都在跟疾病作斗争。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She is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struggling to bring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up a family on a very low income.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她靠着非常微薄的收入艰难地供养一家人。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firefighters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struggled against/with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the fire for several hours and finally brought the fire under control.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一连几个小时消防队员奋力灭火，最后终于控制住了火势。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54819" y="908050"/>
            <a:ext cx="842843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Millions of people are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struggling for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peace.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千千万万的人在为和平作斗争。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Though he was badly injured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struggled to his feet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虽然他伤得很重，但他挣扎着站了起来。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struggle ____________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努力做某事；挣扎着做某事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struggle for... 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为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而斗争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struggle ____________...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与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作斗争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挣扎着站起来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56198" y="3633788"/>
            <a:ext cx="260746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do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10916" y="4678363"/>
            <a:ext cx="260746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against/with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2469" y="5229226"/>
            <a:ext cx="2607469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struggle to one’s feet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359569" y="1412875"/>
            <a:ext cx="842843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完成语段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Farmers always have to ________________ a </a:t>
            </a:r>
            <a:r>
              <a:rPr lang="en-US" altLang="zh-CN" sz="2400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living.They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often ________________ the bad weather ____________ a better </a:t>
            </a:r>
            <a:r>
              <a:rPr lang="en-US" altLang="zh-CN" sz="2400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harvest.Some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of them even have to leave their hometown and go to work in cities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 increase their income.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农民一直都得为了生存而努力，他们经常与恶劣的天气作斗争来争取有个好点的收成，他们中的一些人甚至不得不离开家乡到大城市打工，努力增加他们的收入。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26569" y="1879601"/>
            <a:ext cx="13382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struggle for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17469" y="1892301"/>
            <a:ext cx="2155031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struggle against/with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07419" y="2506663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99322" y="2998788"/>
            <a:ext cx="13382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struggling 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251222" y="58261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mean </a:t>
            </a:r>
            <a:r>
              <a:rPr lang="en-US" altLang="zh-CN" sz="2400" b="1" i="1" kern="100" dirty="0" err="1">
                <a:latin typeface="Times New Roman" panose="02020603050405020304"/>
                <a:cs typeface="Courier New" panose="02070309020205020404"/>
              </a:rPr>
              <a:t>vt</a:t>
            </a:r>
            <a:r>
              <a:rPr lang="en-US" altLang="zh-CN" sz="2400" b="1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意指；意味着；意思是；打算；意欲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454819" y="1158875"/>
            <a:ext cx="842843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Hey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wait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do you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mean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trousers—what you and I are wearing on our legs right now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65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喂，等等，你是说裤子吗？你和我现在腿上穿的这个吗？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mean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red light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means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‘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Stop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红灯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停</a:t>
            </a:r>
            <a:r>
              <a:rPr lang="zh-CN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I’m terribly sorry, but I didn’t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mean to upset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your plan.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真对不起，但我并非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打乱你的计划。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Bob is determined to get a ticket for the concert even though it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means standing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in line all night for the ticket.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鲍勃决心要买到音乐会的票，即使那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整夜站着排队。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66035" y="2792413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表示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51560" y="3884613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有意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67225" y="5516563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意味着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1"/>
          <p:cNvSpPr>
            <a:spLocks noChangeArrowheads="1"/>
          </p:cNvSpPr>
          <p:nvPr/>
        </p:nvSpPr>
        <p:spPr bwMode="auto">
          <a:xfrm>
            <a:off x="454819" y="765175"/>
            <a:ext cx="842843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自主发现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endParaRPr lang="zh-CN" altLang="zh-CN" sz="240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④</a:t>
            </a:r>
            <a:r>
              <a:rPr lang="en-US" altLang="zh-CN" sz="240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mean ____________ sth</a:t>
            </a:r>
            <a:r>
              <a:rPr lang="zh-CN" altLang="zh-CN" sz="240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　打算做某事</a:t>
            </a:r>
            <a:endParaRPr lang="zh-CN" altLang="zh-CN" sz="240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⑤</a:t>
            </a:r>
            <a:r>
              <a:rPr lang="en-US" altLang="zh-CN" sz="240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mean ____________ sth  </a:t>
            </a:r>
            <a:r>
              <a:rPr lang="zh-CN" altLang="zh-CN" sz="240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意味着做某事</a:t>
            </a:r>
            <a:endParaRPr lang="zh-CN" altLang="zh-CN" sz="240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词块积累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endParaRPr lang="zh-CN" altLang="zh-CN" sz="24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>
                <a:latin typeface="Times New Roman" panose="02020603050405020304" pitchFamily="18" charset="0"/>
                <a:ea typeface="楷体_GB2312" pitchFamily="49" charset="-122"/>
              </a:rPr>
              <a:t>mean no harm</a:t>
            </a:r>
            <a:r>
              <a:rPr lang="zh-CN" altLang="zh-CN" sz="2400">
                <a:latin typeface="Times New Roman" panose="02020603050405020304" pitchFamily="18" charset="0"/>
                <a:ea typeface="楷体_GB2312" pitchFamily="49" charset="-122"/>
              </a:rPr>
              <a:t>并不想伤害</a:t>
            </a:r>
            <a:endParaRPr lang="zh-CN" altLang="zh-CN" sz="24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>
                <a:latin typeface="Times New Roman" panose="02020603050405020304" pitchFamily="18" charset="0"/>
                <a:ea typeface="楷体_GB2312" pitchFamily="49" charset="-122"/>
              </a:rPr>
              <a:t>I mean</a:t>
            </a:r>
            <a:r>
              <a:rPr lang="zh-CN" altLang="zh-CN" sz="2400">
                <a:latin typeface="Times New Roman" panose="02020603050405020304" pitchFamily="18" charset="0"/>
                <a:ea typeface="楷体_GB2312" pitchFamily="49" charset="-122"/>
              </a:rPr>
              <a:t>我的意思是</a:t>
            </a:r>
            <a:r>
              <a:rPr lang="en-US" altLang="zh-CN" sz="240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zh-CN" sz="2400">
                <a:latin typeface="Times New Roman" panose="02020603050405020304" pitchFamily="18" charset="0"/>
                <a:ea typeface="楷体_GB2312" pitchFamily="49" charset="-122"/>
              </a:rPr>
              <a:t>用于解释或举例</a:t>
            </a:r>
            <a:r>
              <a:rPr lang="en-US" altLang="zh-CN" sz="240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endParaRPr lang="zh-CN" altLang="zh-CN" sz="24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454819" y="4122739"/>
            <a:ext cx="84284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单句语法填空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I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ve been meaning ____________(ask) you if you want to come for a meal next week.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Missing the first bus means ____________(wait) for another hour.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1644" y="1327151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do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82353" y="1809751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doing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6310" y="4664076"/>
            <a:ext cx="133707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ask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93306" y="5146676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waiting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251222" y="620713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beg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begged</a:t>
            </a:r>
            <a:r>
              <a:rPr lang="zh-CN" altLang="zh-CN" sz="24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begged</a:t>
            </a:r>
            <a:r>
              <a:rPr lang="zh-CN" altLang="zh-CN" sz="24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begging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b="1" i="1" kern="100" dirty="0" err="1">
                <a:latin typeface="Times New Roman" panose="02020603050405020304"/>
                <a:cs typeface="Courier New" panose="02070309020205020404"/>
              </a:rPr>
              <a:t>vt</a:t>
            </a:r>
            <a:r>
              <a:rPr lang="en-US" altLang="zh-CN" sz="2400" b="1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恳求；祈求；哀求；乞讨；行乞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454819" y="1196976"/>
            <a:ext cx="842843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beg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your pardon.(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65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请再说一遍。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beg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She was living alone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begging food from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neighbours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她一个人生活，从邻居那儿讨些吃的。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children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begged to come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with us.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孩子们央求着要和我们一起来。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begged Helen to stay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but she wouldn’t listen.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我恳求海伦留下来，可她就是不听。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She ran to the nearest house and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begged for help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她跑到最近的一户人家那里恳求帮助。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1"/>
          <p:cNvSpPr>
            <a:spLocks noChangeArrowheads="1"/>
          </p:cNvSpPr>
          <p:nvPr/>
        </p:nvSpPr>
        <p:spPr bwMode="auto">
          <a:xfrm>
            <a:off x="454819" y="1125538"/>
            <a:ext cx="842843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自主发现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endParaRPr lang="zh-CN" altLang="zh-CN" sz="24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400">
                <a:latin typeface="Times New Roman" panose="02020603050405020304" pitchFamily="18" charset="0"/>
                <a:cs typeface="Courier New" panose="02070309020205020404" pitchFamily="49" charset="0"/>
              </a:rPr>
              <a:t>beg to do sth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　恳求</a:t>
            </a:r>
            <a:r>
              <a:rPr lang="en-US" altLang="zh-CN" sz="2400">
                <a:latin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祈求做某事</a:t>
            </a:r>
            <a:endParaRPr lang="zh-CN" altLang="zh-CN" sz="24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400">
                <a:latin typeface="Times New Roman" panose="02020603050405020304" pitchFamily="18" charset="0"/>
                <a:cs typeface="Courier New" panose="02070309020205020404" pitchFamily="49" charset="0"/>
              </a:rPr>
              <a:t>beg sb ____________ sth  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恳求某人做某事</a:t>
            </a:r>
            <a:endParaRPr lang="zh-CN" altLang="zh-CN" sz="24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400">
                <a:latin typeface="Times New Roman" panose="02020603050405020304" pitchFamily="18" charset="0"/>
                <a:cs typeface="Courier New" panose="02070309020205020404" pitchFamily="49" charset="0"/>
              </a:rPr>
              <a:t>beg (sb) ____________ sth  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恳求</a:t>
            </a:r>
            <a:r>
              <a:rPr lang="en-US" altLang="zh-CN" sz="240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某人</a:t>
            </a:r>
            <a:r>
              <a:rPr lang="en-US" altLang="zh-CN" sz="240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某物</a:t>
            </a:r>
            <a:endParaRPr lang="zh-CN" altLang="zh-CN" sz="24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>
                <a:latin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en-US" altLang="zh-CN" sz="2400">
                <a:latin typeface="Times New Roman" panose="02020603050405020304" pitchFamily="18" charset="0"/>
                <a:cs typeface="Courier New" panose="02070309020205020404" pitchFamily="49" charset="0"/>
              </a:rPr>
              <a:t>beg sth ____________ sb  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向某人恳求</a:t>
            </a:r>
            <a:r>
              <a:rPr lang="en-US" altLang="zh-CN" sz="2400">
                <a:latin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乞讨某物</a:t>
            </a:r>
            <a:endParaRPr lang="zh-CN" altLang="zh-CN" sz="24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词块积累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endParaRPr lang="zh-CN" altLang="zh-CN" sz="240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I beg of you</a:t>
            </a:r>
            <a:r>
              <a:rPr lang="zh-CN" altLang="zh-CN" sz="240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求求你了</a:t>
            </a:r>
            <a:endParaRPr lang="zh-CN" altLang="zh-CN" sz="240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0466" y="2217738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do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64544" y="2781301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71662" y="3308351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from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454819" y="1052514"/>
            <a:ext cx="842843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I was surrounded by people begging ____________ food.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She begged me ____________(say) nothing to his father.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We saw children ____________ (beg)on the streets.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I managed ________________________ a passing motorist.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我设法求得一位开车路过的人让我搭车。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29150" y="2157413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82466" y="2625726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say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70572" y="3165476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begging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57438" y="3719513"/>
            <a:ext cx="17811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to beg a lift from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251222" y="746125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5.It was exercise for the brain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；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the more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 learnt of a language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the more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my brain would grow.(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64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454819" y="1833563"/>
            <a:ext cx="842843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这是对大脑的锻炼；我对一门语言的了解越多，我的大脑就越发达。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【句式解读】　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＋比较级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(...)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＋比较级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(...)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结构，该结构意为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越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，就越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……”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，表示后者随着前者的变化而变化。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The more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you read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the more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you’ll learn.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你读得越多，学到的就越多。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The more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a person reads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the wiser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he will become.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一个人书读得越多就会变得越明智。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The sooner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the better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越快越好。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58962" y="2239060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1.Translate the following words and phrases.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4" name="Picture 5" descr="Step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423" y="1412720"/>
            <a:ext cx="5630466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75048" y="3036888"/>
            <a:ext cx="8393906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semester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gas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petrol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subway (underground)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apartment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be familiar with  ________________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39579" y="3008313"/>
            <a:ext cx="2133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学期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69206" y="3573463"/>
            <a:ext cx="2133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汽油；气体；燃气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14550" y="4111625"/>
            <a:ext cx="2133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汽油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17131" y="4691063"/>
            <a:ext cx="2133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地铁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14588" y="5229226"/>
            <a:ext cx="2133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公寓套房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37222" y="5768976"/>
            <a:ext cx="2133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熟悉；通晓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52" name="Picture 13" descr="听说一体突破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029" y="590551"/>
            <a:ext cx="874276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11"/>
          <p:cNvSpPr>
            <a:spLocks noChangeArrowheads="1"/>
          </p:cNvSpPr>
          <p:nvPr/>
        </p:nvSpPr>
        <p:spPr bwMode="auto">
          <a:xfrm>
            <a:off x="454819" y="1484314"/>
            <a:ext cx="84284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名师提醒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endParaRPr lang="zh-CN" altLang="zh-CN" sz="24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(1)</a:t>
            </a:r>
            <a:r>
              <a:rPr lang="en-US" altLang="zh-CN" sz="2400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the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＋比较级，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the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＋比较级</a:t>
            </a:r>
            <a:r>
              <a:rPr lang="en-US" altLang="zh-CN" sz="2400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句式中，第一个</a:t>
            </a:r>
            <a:r>
              <a:rPr lang="en-US" altLang="zh-CN" sz="2400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the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＋比较级</a:t>
            </a:r>
            <a:r>
              <a:rPr lang="zh-CN" altLang="zh-CN" sz="2400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是表示条件的状语从句，在表示将来意义的情况下，从句用一般现在时表示将来。</a:t>
            </a:r>
            <a:endParaRPr lang="zh-CN" altLang="zh-CN" sz="24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当句意明确时，此句型结构常以省略形式出现。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endParaRPr lang="zh-CN" altLang="zh-CN" sz="24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1"/>
          <p:cNvSpPr>
            <a:spLocks noChangeArrowheads="1"/>
          </p:cNvSpPr>
          <p:nvPr/>
        </p:nvSpPr>
        <p:spPr bwMode="auto">
          <a:xfrm>
            <a:off x="359569" y="620714"/>
            <a:ext cx="8428435" cy="564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巩固内化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endParaRPr lang="zh-CN" altLang="zh-CN" sz="20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>
              <a:lnSpc>
                <a:spcPct val="14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(1)</a:t>
            </a:r>
            <a:r>
              <a:rPr lang="zh-CN" altLang="zh-CN" sz="2000" dirty="0">
                <a:latin typeface="+mj-ea"/>
                <a:ea typeface="+mj-ea"/>
                <a:cs typeface="Times New Roman" panose="02020603050405020304" pitchFamily="18" charset="0"/>
              </a:rPr>
              <a:t>补全句子</a:t>
            </a:r>
            <a:endParaRPr lang="zh-CN" altLang="zh-CN" sz="20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>
              <a:lnSpc>
                <a:spcPct val="14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________________ we know about the foreign dishes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________________ we will understand the foreign culture.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40000"/>
              </a:lnSpc>
              <a:tabLst>
                <a:tab pos="2700020" algn="l"/>
              </a:tabLst>
              <a:defRPr/>
            </a:pP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我们对外国菜了解得越多，越能更好地了解外国文化。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4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The more careful you are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______________________________________________.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40000"/>
              </a:lnSpc>
              <a:tabLst>
                <a:tab pos="2700020" algn="l"/>
              </a:tabLst>
              <a:defRPr/>
            </a:pP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你越细心，你犯的错误就越少。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4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同义句转换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4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If you devote more time to practicing your spoken English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it will become more fluent.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4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________________ you devote to practicing your spoken English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_______________ it will become.  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5639" y="1323073"/>
            <a:ext cx="1781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 more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16290" y="1346886"/>
            <a:ext cx="1781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 better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450" y="3501010"/>
            <a:ext cx="4248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 fewer mistakes you’ll make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7967" y="5192713"/>
            <a:ext cx="315515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 more time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8219" y="5617531"/>
            <a:ext cx="2241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more fluent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1"/>
          <p:cNvSpPr>
            <a:spLocks noChangeArrowheads="1"/>
          </p:cNvSpPr>
          <p:nvPr/>
        </p:nvSpPr>
        <p:spPr bwMode="auto">
          <a:xfrm>
            <a:off x="251222" y="776288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2.Brainstorming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Do you know the differences between British English and American English?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454819" y="1879601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Challenge your memory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21494" y="2565400"/>
          <a:ext cx="8158163" cy="3024188"/>
        </p:xfrm>
        <a:graphic>
          <a:graphicData uri="http://schemas.openxmlformats.org/drawingml/2006/table">
            <a:tbl>
              <a:tblPr/>
              <a:tblGrid>
                <a:gridCol w="126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5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Chinese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Br.E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 err="1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Am.E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公寓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汽油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地铁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330179" y="3416301"/>
            <a:ext cx="2133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flat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17469" y="3359150"/>
            <a:ext cx="2133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apartment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49216" y="4076701"/>
            <a:ext cx="2133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petrol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49654" y="4090988"/>
            <a:ext cx="160258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gas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25354" y="4868863"/>
            <a:ext cx="2133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underground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24626" y="4843463"/>
            <a:ext cx="160377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subway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21494" y="1484314"/>
          <a:ext cx="8158163" cy="3457575"/>
        </p:xfrm>
        <a:graphic>
          <a:graphicData uri="http://schemas.openxmlformats.org/drawingml/2006/table">
            <a:tbl>
              <a:tblPr/>
              <a:tblGrid>
                <a:gridCol w="126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5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糖果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电梯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比赛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厕所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学期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131344" y="1544638"/>
            <a:ext cx="160258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sweet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49641" y="1484313"/>
            <a:ext cx="160377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candy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75410" y="2241551"/>
            <a:ext cx="160258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lift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69869" y="2239963"/>
            <a:ext cx="160377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elevator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76588" y="2936876"/>
            <a:ext cx="160258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match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86550" y="2878138"/>
            <a:ext cx="160258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game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9692" y="3621088"/>
            <a:ext cx="160258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toilet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24626" y="3608388"/>
            <a:ext cx="160377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restroom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48026" y="4305301"/>
            <a:ext cx="160377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term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24626" y="4316413"/>
            <a:ext cx="160377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semester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7175" y="1928813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Finish Ex.1 &amp; Ex.2 on Page 65.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242888" y="3429000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Talking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—Finish Ex.4 &amp; Ex.5 on Page 65.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8" name="Picture 4" descr="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1363664"/>
            <a:ext cx="567094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Step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2876550"/>
            <a:ext cx="566975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47650" y="1092200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语言知识积累</a:t>
            </a:r>
            <a:endParaRPr lang="zh-CN" altLang="zh-CN" sz="24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305991" y="1668463"/>
            <a:ext cx="859750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American English VS British English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There are two major </a:t>
            </a:r>
            <a:r>
              <a:rPr lang="en-US" altLang="zh-CN" sz="2400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Englishes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in the world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that is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British English spoken in Britain and American English spoken in </a:t>
            </a:r>
            <a:r>
              <a:rPr lang="en-US" altLang="zh-CN" sz="2400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America.Generally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speaking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they are more or less the same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so they can communicate with each other without too much </a:t>
            </a:r>
            <a:r>
              <a:rPr lang="en-US" altLang="zh-CN" sz="2400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difficulty.However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differences between each other do </a:t>
            </a:r>
            <a:r>
              <a:rPr lang="en-US" altLang="zh-CN" sz="2400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exist.They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are different in vocabulary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pronunciation and spelling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etc.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51222" y="1408114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相关句式习得</a:t>
            </a:r>
            <a:endParaRPr lang="zh-CN" altLang="zh-CN" sz="24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1984376"/>
            <a:ext cx="842843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1.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Don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t you like to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have somebody tell you how to do it?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你不喜欢有人告诉你怎样做吗？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2.That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s American English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isn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t it?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这就是美式英语，对吗？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251222" y="1417638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convenient </a:t>
            </a:r>
            <a:r>
              <a:rPr lang="en-US" altLang="zh-CN" sz="2400" b="1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方便的，便利的　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convenience </a:t>
            </a:r>
            <a:r>
              <a:rPr lang="en-US" altLang="zh-CN" sz="2400" b="1" i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n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方便，便利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54819" y="1993901"/>
            <a:ext cx="842843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It’s very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convenient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to get there by subway.(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133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坐地铁到那里很方便。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convenient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can start to work whenever it is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convenient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for you.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只要你们方便，我随时都可以开始工作。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Many people choose distant learning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for its convenience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and speed.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很多人选择远程学习是因为其方便和快捷。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2532" name="Picture 2" descr="Step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222" y="841375"/>
            <a:ext cx="567094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836613"/>
            <a:ext cx="842843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He was asked to make an appointment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at his earliest convenience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他被要求方便时尽早安排一次约会。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if/when it is convenient to/for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如果某人方便的话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当某人方便时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 to do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某人方便做某事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为方便起见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at one’s convenience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在某人方便的时候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名师提醒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convenient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常用作定语和表语，用作表语时，不能用表示人的词作主语，但可以用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it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作形式主语，常用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“It is convenient for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to do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句式。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0100" y="2997201"/>
            <a:ext cx="2133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It is convenient for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sb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4400" y="3573463"/>
            <a:ext cx="2133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for convenience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Microsoft Office PowerPoint</Application>
  <PresentationFormat>全屏显示(4:3)</PresentationFormat>
  <Paragraphs>223</Paragraphs>
  <Slides>22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等线</vt:lpstr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2023-01-16T22:58:12Z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FA0D05693B1E45BAB213C39F507387D3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