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433" r:id="rId2"/>
    <p:sldId id="434" r:id="rId3"/>
    <p:sldId id="435" r:id="rId4"/>
    <p:sldId id="436" r:id="rId5"/>
    <p:sldId id="437" r:id="rId6"/>
    <p:sldId id="438" r:id="rId7"/>
    <p:sldId id="439" r:id="rId8"/>
    <p:sldId id="440" r:id="rId9"/>
    <p:sldId id="441" r:id="rId10"/>
    <p:sldId id="442" r:id="rId11"/>
    <p:sldId id="443" r:id="rId12"/>
    <p:sldId id="444" r:id="rId13"/>
    <p:sldId id="445" r:id="rId14"/>
    <p:sldId id="446" r:id="rId15"/>
    <p:sldId id="447" r:id="rId16"/>
    <p:sldId id="448" r:id="rId17"/>
    <p:sldId id="449" r:id="rId18"/>
    <p:sldId id="450" r:id="rId19"/>
    <p:sldId id="451" r:id="rId20"/>
    <p:sldId id="452" r:id="rId21"/>
    <p:sldId id="453" r:id="rId22"/>
    <p:sldId id="454" r:id="rId23"/>
    <p:sldId id="455" r:id="rId24"/>
    <p:sldId id="456" r:id="rId25"/>
    <p:sldId id="457" r:id="rId26"/>
    <p:sldId id="458" r:id="rId27"/>
    <p:sldId id="459" r:id="rId28"/>
    <p:sldId id="460" r:id="rId29"/>
    <p:sldId id="461" r:id="rId30"/>
    <p:sldId id="462" r:id="rId31"/>
    <p:sldId id="463" r:id="rId32"/>
    <p:sldId id="464" r:id="rId33"/>
    <p:sldId id="465" r:id="rId34"/>
    <p:sldId id="466" r:id="rId35"/>
    <p:sldId id="467" r:id="rId36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61" autoAdjust="0"/>
    <p:restoredTop sz="94660" autoAdjust="0"/>
  </p:normalViewPr>
  <p:slideViewPr>
    <p:cSldViewPr snapToObjects="1">
      <p:cViewPr>
        <p:scale>
          <a:sx n="100" d="100"/>
          <a:sy n="100" d="100"/>
        </p:scale>
        <p:origin x="-216" y="-8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216026" cy="216026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F725AEDA-E179-4278-998D-D9EC8DB06D5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5FFBAF6-CF32-470C-B70C-8BBC76126680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D2A48B96-639E-45A3-A0BA-2464DFDB1FA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9220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B9C4452A-1E44-4906-9BFC-C7356F2488B4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331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331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F457802-80C2-4FF7-99B7-15E4E25995C7}" type="slidenum">
              <a:rPr lang="zh-CN" altLang="en-US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174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174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FAB0705-DC00-432F-A784-6EB02E63C66F}" type="slidenum">
              <a:rPr lang="zh-CN" altLang="en-US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379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379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036FFDA-C036-461B-ABE5-26B7CDEFE301}" type="slidenum">
              <a:rPr lang="zh-CN" altLang="en-US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584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584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155CD0D-428D-443F-8645-030874932322}" type="slidenum">
              <a:rPr lang="zh-CN" altLang="en-US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789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59FA66A-097B-46D7-9E41-5C8C186B6246}" type="slidenum">
              <a:rPr lang="zh-CN" altLang="en-US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993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993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1316750-5529-44A6-BD2D-AE12ED8EB83C}" type="slidenum">
              <a:rPr lang="zh-CN" altLang="en-US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198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198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0E30426-7769-4466-BBAF-4BA5C1372DAF}" type="slidenum">
              <a:rPr lang="zh-CN" altLang="en-US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403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403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B4E728C-BE84-4D3F-90F8-E92EC5E245E8}" type="slidenum">
              <a:rPr lang="zh-CN" altLang="en-US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608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608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00D0303-D147-4039-8574-5030C357E70B}" type="slidenum">
              <a:rPr lang="zh-CN" altLang="en-US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813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813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F90A5F2-16CE-402B-BD50-15A1527E1FEE}" type="slidenum">
              <a:rPr lang="zh-CN" altLang="en-US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5017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5017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75462BC-C294-4B22-A98F-0EA480798A8C}" type="slidenum">
              <a:rPr lang="zh-CN" altLang="en-US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536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536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D06926-CE55-40BC-B2C7-31D0C1B2551A}" type="slidenum">
              <a:rPr lang="zh-CN" altLang="en-US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5222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5222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551C495-4A91-486B-85A6-D21D120BCE12}" type="slidenum">
              <a:rPr lang="zh-CN" altLang="en-US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5427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5427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9274F41-EE06-4572-B6CD-DCD7B9371113}" type="slidenum">
              <a:rPr lang="zh-CN" altLang="en-US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5632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5632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CDCBD54-AB4A-4252-8F8A-7EF152D2525E}" type="slidenum">
              <a:rPr lang="zh-CN" altLang="en-US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5837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5837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543E90D-B3A8-434A-A796-AD66132731F6}" type="slidenum">
              <a:rPr lang="zh-CN" altLang="en-US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6041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6041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114E719-1681-4752-9FAB-974AA772A7FE}" type="slidenum">
              <a:rPr lang="zh-CN" altLang="en-US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6246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6246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5243DC2-483F-4ACF-BBFE-6815ACFB1F08}" type="slidenum">
              <a:rPr lang="zh-CN" altLang="en-US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6451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6451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D72171D-F510-414A-A2A6-51AB0CE5C8AB}" type="slidenum">
              <a:rPr lang="zh-CN" altLang="en-US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6656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6656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5DB845E-6A66-429D-97BD-1D76F3F542FB}" type="slidenum">
              <a:rPr lang="zh-CN" altLang="en-US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6861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6861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9DEC233-BD78-4453-B344-A29C20B3C2B4}" type="slidenum">
              <a:rPr lang="zh-CN" altLang="en-US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7065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7065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62C71AB-05D0-46EF-95CD-09AEF16C4E68}" type="slidenum">
              <a:rPr lang="zh-CN" altLang="en-US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741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741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4BAB767-A3AB-4D56-BEFA-72B8CA8B4713}" type="slidenum">
              <a:rPr lang="zh-CN" altLang="en-US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7270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7270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58CF4DA-1E5F-4A8C-943F-7046F4CF6BBE}" type="slidenum">
              <a:rPr lang="zh-CN" altLang="en-US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7475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7475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ECE748E-F129-4A25-BEBE-C15782465476}" type="slidenum">
              <a:rPr lang="zh-CN" altLang="en-US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7680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7680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2AD2DA4-7029-43A0-9434-F0AD82B022D4}" type="slidenum">
              <a:rPr lang="zh-CN" altLang="en-US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7885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7885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B169460-9489-4AC5-B86D-7DB40E427626}" type="slidenum">
              <a:rPr lang="zh-CN" altLang="en-US"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945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945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10E537D-3B30-4DB7-9926-251523D713FD}" type="slidenum">
              <a:rPr lang="zh-CN" altLang="en-US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150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150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A3381A9-96C3-44A5-A5E0-46BEFCCE275A}" type="slidenum">
              <a:rPr lang="zh-CN" altLang="en-US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355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355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B08B7C0-BD50-4835-9207-AA21A3B1523E}" type="slidenum">
              <a:rPr lang="zh-CN" altLang="en-US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560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560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258D38F-7FB6-4708-A5C7-154AE98B74AD}" type="slidenum">
              <a:rPr lang="zh-CN" altLang="en-US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765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765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8E27DA1-5717-4E4F-A6F0-2176A4AF1532}" type="slidenum">
              <a:rPr lang="zh-CN" altLang="en-US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969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969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74C2958-3E23-4F88-96B1-9183275850B3}" type="slidenum">
              <a:rPr lang="zh-CN" altLang="en-US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515377" flipH="1" flipV="1">
            <a:off x="-834628" y="-261938"/>
            <a:ext cx="3395663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0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16585734" flipH="1" flipV="1">
            <a:off x="8024218" y="4030861"/>
            <a:ext cx="111561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6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动作按钮: 后退或前一项 12">
            <a:hlinkClick r:id="" action="ppaction://hlinkshowjump?jump=previousslide"/>
          </p:cNvPr>
          <p:cNvSpPr/>
          <p:nvPr userDrawn="1"/>
        </p:nvSpPr>
        <p:spPr>
          <a:xfrm>
            <a:off x="8242697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4" name="动作按钮: 前进或下一项 13">
            <a:hlinkClick r:id="" action="ppaction://hlinkshowjump?jump=nextslide"/>
          </p:cNvPr>
          <p:cNvSpPr/>
          <p:nvPr userDrawn="1"/>
        </p:nvSpPr>
        <p:spPr>
          <a:xfrm>
            <a:off x="8515351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5" name="动作按钮: 结束 14">
            <a:hlinkClick r:id="" action="ppaction://hlinkshowjump?jump=endshow"/>
          </p:cNvPr>
          <p:cNvSpPr/>
          <p:nvPr userDrawn="1"/>
        </p:nvSpPr>
        <p:spPr>
          <a:xfrm>
            <a:off x="878086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 bwMode="auto">
          <a:xfrm>
            <a:off x="616744" y="946548"/>
            <a:ext cx="2226469" cy="2178844"/>
            <a:chOff x="-949635" y="0"/>
            <a:chExt cx="7009631" cy="6858000"/>
          </a:xfrm>
        </p:grpSpPr>
        <p:sp>
          <p:nvSpPr>
            <p:cNvPr id="3" name="Diamond 3"/>
            <p:cNvSpPr>
              <a:spLocks noChangeArrowheads="1"/>
            </p:cNvSpPr>
            <p:nvPr/>
          </p:nvSpPr>
          <p:spPr bwMode="auto">
            <a:xfrm>
              <a:off x="-949635" y="0"/>
              <a:ext cx="7009631" cy="6858000"/>
            </a:xfrm>
            <a:prstGeom prst="diamond">
              <a:avLst/>
            </a:prstGeom>
            <a:solidFill>
              <a:srgbClr val="D6DCE5">
                <a:alpha val="34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  <p:sp>
          <p:nvSpPr>
            <p:cNvPr id="4" name="Diamond 4"/>
            <p:cNvSpPr>
              <a:spLocks noChangeArrowheads="1"/>
            </p:cNvSpPr>
            <p:nvPr/>
          </p:nvSpPr>
          <p:spPr bwMode="auto">
            <a:xfrm>
              <a:off x="-176517" y="653134"/>
              <a:ext cx="5647878" cy="5525706"/>
            </a:xfrm>
            <a:prstGeom prst="diamond">
              <a:avLst/>
            </a:prstGeom>
            <a:solidFill>
              <a:srgbClr val="D6DC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</p:grpSp>
      <p:grpSp>
        <p:nvGrpSpPr>
          <p:cNvPr id="5" name="Group 2"/>
          <p:cNvGrpSpPr/>
          <p:nvPr userDrawn="1"/>
        </p:nvGrpSpPr>
        <p:grpSpPr bwMode="auto">
          <a:xfrm>
            <a:off x="573881" y="1369219"/>
            <a:ext cx="1333500" cy="1333500"/>
            <a:chOff x="990600" y="2044717"/>
            <a:chExt cx="2768566" cy="2768566"/>
          </a:xfrm>
        </p:grpSpPr>
        <p:sp>
          <p:nvSpPr>
            <p:cNvPr id="6" name="Diamond 5"/>
            <p:cNvSpPr>
              <a:spLocks noChangeArrowheads="1"/>
            </p:cNvSpPr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  <p:grpSp>
          <p:nvGrpSpPr>
            <p:cNvPr id="7" name="Group 9"/>
            <p:cNvGrpSpPr/>
            <p:nvPr/>
          </p:nvGrpSpPr>
          <p:grpSpPr bwMode="auto">
            <a:xfrm>
              <a:off x="1429100" y="2771847"/>
              <a:ext cx="1800200" cy="992584"/>
              <a:chOff x="2345143" y="2365645"/>
              <a:chExt cx="1800200" cy="992584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344176" y="2365264"/>
                <a:ext cx="1802039" cy="677310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7500" lnSpcReduction="20000"/>
              </a:bodyPr>
              <a:lstStyle/>
              <a:p>
                <a:pPr algn="ctr" fontAlgn="auto"/>
                <a:r>
                  <a:rPr lang="zh-CN" altLang="en-US" sz="3300" noProof="1">
                    <a:solidFill>
                      <a:schemeClr val="bg1"/>
                    </a:solidFill>
                    <a:latin typeface="+mn-lt"/>
                    <a:ea typeface="+mn-ea"/>
                  </a:rPr>
                  <a:t>目录</a:t>
                </a:r>
                <a:endParaRPr lang="zh-CN" altLang="en-US" sz="3300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344176" y="3143924"/>
                <a:ext cx="1802039" cy="215058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0000" lnSpcReduction="20000"/>
              </a:bodyPr>
              <a:lstStyle/>
              <a:p>
                <a:pPr algn="ctr" fontAlgn="auto"/>
                <a:r>
                  <a:rPr lang="en-US" altLang="zh-CN" sz="1100" noProof="1">
                    <a:solidFill>
                      <a:schemeClr val="bg1"/>
                    </a:solidFill>
                    <a:latin typeface="+mn-lt"/>
                    <a:ea typeface="+mn-ea"/>
                  </a:rPr>
                  <a:t>CONTENTS</a:t>
                </a:r>
                <a:endParaRPr lang="en-US" altLang="zh-CN" sz="1100" noProof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0" name="Diamond 11"/>
          <p:cNvSpPr/>
          <p:nvPr userDrawn="1"/>
        </p:nvSpPr>
        <p:spPr bwMode="auto">
          <a:xfrm>
            <a:off x="1409701" y="713185"/>
            <a:ext cx="554831" cy="554831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01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1" name="Diamond 12"/>
          <p:cNvSpPr/>
          <p:nvPr userDrawn="1"/>
        </p:nvSpPr>
        <p:spPr bwMode="auto">
          <a:xfrm>
            <a:off x="2030017" y="1321594"/>
            <a:ext cx="554831" cy="554831"/>
          </a:xfrm>
          <a:prstGeom prst="diamond">
            <a:avLst/>
          </a:prstGeom>
          <a:solidFill>
            <a:schemeClr val="accent3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02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2" name="Diamond 13"/>
          <p:cNvSpPr/>
          <p:nvPr userDrawn="1"/>
        </p:nvSpPr>
        <p:spPr bwMode="auto">
          <a:xfrm>
            <a:off x="2030017" y="2181226"/>
            <a:ext cx="554831" cy="554831"/>
          </a:xfrm>
          <a:prstGeom prst="diamond">
            <a:avLst/>
          </a:prstGeom>
          <a:solidFill>
            <a:schemeClr val="accent4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03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3" name="Diamond 14"/>
          <p:cNvSpPr/>
          <p:nvPr userDrawn="1"/>
        </p:nvSpPr>
        <p:spPr bwMode="auto">
          <a:xfrm>
            <a:off x="1409701" y="2826544"/>
            <a:ext cx="554831" cy="554831"/>
          </a:xfrm>
          <a:prstGeom prst="diamond">
            <a:avLst/>
          </a:prstGeom>
          <a:solidFill>
            <a:schemeClr val="accent5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04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14" name="Group 21"/>
          <p:cNvGrpSpPr/>
          <p:nvPr userDrawn="1"/>
        </p:nvGrpSpPr>
        <p:grpSpPr bwMode="auto">
          <a:xfrm>
            <a:off x="1964532" y="851297"/>
            <a:ext cx="1908572" cy="271463"/>
            <a:chOff x="3943834" y="704409"/>
            <a:chExt cx="3962574" cy="563232"/>
          </a:xfrm>
        </p:grpSpPr>
        <p:sp>
          <p:nvSpPr>
            <p:cNvPr id="15" name="TextBox 14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17" name="Group 22"/>
          <p:cNvGrpSpPr/>
          <p:nvPr userDrawn="1"/>
        </p:nvGrpSpPr>
        <p:grpSpPr bwMode="auto">
          <a:xfrm>
            <a:off x="2584847" y="1447800"/>
            <a:ext cx="1909763" cy="271463"/>
            <a:chOff x="3943834" y="704409"/>
            <a:chExt cx="3962574" cy="563232"/>
          </a:xfrm>
        </p:grpSpPr>
        <p:sp>
          <p:nvSpPr>
            <p:cNvPr id="18" name="TextBox 23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2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9" name="TextBox 24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0" name="Group 25"/>
          <p:cNvGrpSpPr/>
          <p:nvPr userDrawn="1"/>
        </p:nvGrpSpPr>
        <p:grpSpPr bwMode="auto">
          <a:xfrm>
            <a:off x="2584847" y="2362200"/>
            <a:ext cx="1909763" cy="271463"/>
            <a:chOff x="3943834" y="704409"/>
            <a:chExt cx="3962574" cy="563232"/>
          </a:xfrm>
        </p:grpSpPr>
        <p:sp>
          <p:nvSpPr>
            <p:cNvPr id="21" name="TextBox 26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3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22" name="TextBox 27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3" name="Group 28"/>
          <p:cNvGrpSpPr/>
          <p:nvPr userDrawn="1"/>
        </p:nvGrpSpPr>
        <p:grpSpPr bwMode="auto">
          <a:xfrm>
            <a:off x="1964532" y="3018235"/>
            <a:ext cx="1908572" cy="271463"/>
            <a:chOff x="3943834" y="704409"/>
            <a:chExt cx="3962574" cy="563232"/>
          </a:xfrm>
        </p:grpSpPr>
        <p:sp>
          <p:nvSpPr>
            <p:cNvPr id="24" name="TextBox 29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4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25" name="TextBox 30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26" name="动作按钮: 后退或前一项 25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27" name="动作按钮: 前进或下一项 26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28" name="动作按钮: 结束 27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动作按钮: 后退或前一项 2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4" name="动作按钮: 前进或下一项 3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5" name="动作按钮: 结束 4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104775" y="4719638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>
            <a:off x="104775" y="594122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>
            <a:off x="2347913" y="916782"/>
            <a:ext cx="0" cy="3480197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42"/>
          <p:cNvGrpSpPr/>
          <p:nvPr userDrawn="1"/>
        </p:nvGrpSpPr>
        <p:grpSpPr bwMode="auto">
          <a:xfrm>
            <a:off x="80963" y="1579960"/>
            <a:ext cx="2270522" cy="2178844"/>
            <a:chOff x="755951" y="2210607"/>
            <a:chExt cx="3026493" cy="2905010"/>
          </a:xfrm>
        </p:grpSpPr>
        <p:grpSp>
          <p:nvGrpSpPr>
            <p:cNvPr id="10" name="Group 1"/>
            <p:cNvGrpSpPr/>
            <p:nvPr/>
          </p:nvGrpSpPr>
          <p:grpSpPr bwMode="auto">
            <a:xfrm>
              <a:off x="813205" y="2210607"/>
              <a:ext cx="2969239" cy="2905010"/>
              <a:chOff x="-949635" y="0"/>
              <a:chExt cx="7009631" cy="6858000"/>
            </a:xfrm>
          </p:grpSpPr>
          <p:sp>
            <p:nvSpPr>
              <p:cNvPr id="16" name="Diamond 3"/>
              <p:cNvSpPr>
                <a:spLocks noChangeArrowheads="1"/>
              </p:cNvSpPr>
              <p:nvPr/>
            </p:nvSpPr>
            <p:spPr bwMode="auto">
              <a:xfrm>
                <a:off x="-949635" y="0"/>
                <a:ext cx="7009631" cy="6858000"/>
              </a:xfrm>
              <a:prstGeom prst="diamond">
                <a:avLst/>
              </a:prstGeom>
              <a:solidFill>
                <a:srgbClr val="D6DCE5">
                  <a:alpha val="34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  <p:sp>
            <p:nvSpPr>
              <p:cNvPr id="17" name="Diamond 4"/>
              <p:cNvSpPr>
                <a:spLocks noChangeArrowheads="1"/>
              </p:cNvSpPr>
              <p:nvPr/>
            </p:nvSpPr>
            <p:spPr bwMode="auto">
              <a:xfrm>
                <a:off x="-176517" y="653134"/>
                <a:ext cx="5647878" cy="5525706"/>
              </a:xfrm>
              <a:prstGeom prst="diamond">
                <a:avLst/>
              </a:prstGeom>
              <a:solidFill>
                <a:srgbClr val="D6D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</p:grpSp>
        <p:grpSp>
          <p:nvGrpSpPr>
            <p:cNvPr id="11" name="Group 2"/>
            <p:cNvGrpSpPr/>
            <p:nvPr/>
          </p:nvGrpSpPr>
          <p:grpSpPr bwMode="auto">
            <a:xfrm>
              <a:off x="755951" y="2773741"/>
              <a:ext cx="1778742" cy="1778742"/>
              <a:chOff x="990600" y="2044717"/>
              <a:chExt cx="2768566" cy="2768566"/>
            </a:xfrm>
          </p:grpSpPr>
          <p:sp>
            <p:nvSpPr>
              <p:cNvPr id="12" name="Diamond 5"/>
              <p:cNvSpPr>
                <a:spLocks noChangeArrowheads="1"/>
              </p:cNvSpPr>
              <p:nvPr/>
            </p:nvSpPr>
            <p:spPr bwMode="auto">
              <a:xfrm>
                <a:off x="990600" y="2044717"/>
                <a:ext cx="2768566" cy="2768566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  <p:grpSp>
            <p:nvGrpSpPr>
              <p:cNvPr id="13" name="Group 9"/>
              <p:cNvGrpSpPr/>
              <p:nvPr/>
            </p:nvGrpSpPr>
            <p:grpSpPr bwMode="auto"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4" name="TextBox 7"/>
                <p:cNvSpPr txBox="1"/>
                <p:nvPr/>
              </p:nvSpPr>
              <p:spPr>
                <a:xfrm>
                  <a:off x="2346338" y="2365564"/>
                  <a:ext cx="1798300" cy="67700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 fontAlgn="auto"/>
                  <a:r>
                    <a:rPr lang="zh-CN" altLang="en-US" sz="33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目录</a:t>
                  </a:r>
                  <a:endParaRPr lang="zh-CN" altLang="en-US" sz="3300" noProof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" name="TextBox 8"/>
                <p:cNvSpPr txBox="1"/>
                <p:nvPr/>
              </p:nvSpPr>
              <p:spPr>
                <a:xfrm>
                  <a:off x="2346338" y="3143869"/>
                  <a:ext cx="1798300" cy="214959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0000" lnSpcReduction="20000"/>
                </a:bodyPr>
                <a:lstStyle/>
                <a:p>
                  <a:pPr algn="ctr" fontAlgn="auto"/>
                  <a:r>
                    <a:rPr lang="en-US" altLang="zh-CN" sz="11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CONTENTS</a:t>
                  </a:r>
                  <a:endParaRPr lang="en-US" altLang="zh-CN" sz="1100" noProof="1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1167" y="60343"/>
            <a:ext cx="8929483" cy="483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noProof="1" smtClean="0"/>
              <a:t>课时标题</a:t>
            </a:r>
            <a:endParaRPr lang="zh-CN" altLang="en-US" noProof="1"/>
          </a:p>
        </p:txBody>
      </p:sp>
      <p:sp>
        <p:nvSpPr>
          <p:cNvPr id="18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366713" y="4823223"/>
            <a:ext cx="279797" cy="273844"/>
          </a:xfrm>
        </p:spPr>
        <p:txBody>
          <a:bodyPr/>
          <a:lstStyle>
            <a:lvl1pPr>
              <a:defRPr/>
            </a:lvl1pPr>
          </a:lstStyle>
          <a:p>
            <a:fld id="{7B9C045C-A9D8-4F36-AFE1-71A5A4B7B05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动作按钮: 后退或前一项 3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5" name="动作按钮: 前进或下一项 8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6" name="动作按钮: 结束 9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80976" y="304800"/>
            <a:ext cx="877609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81155" y="401129"/>
            <a:ext cx="8775808" cy="4433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主文档内容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20784402" flipH="1" flipV="1">
            <a:off x="5868591" y="2552700"/>
            <a:ext cx="3000375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0" y="1866901"/>
            <a:ext cx="9144000" cy="622697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spc="225" noProof="1">
                <a:solidFill>
                  <a:srgbClr val="778495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微软雅黑" panose="020B0503020204020204" pitchFamily="34" charset="-122"/>
              </a:rPr>
              <a:t>本节内容结束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fontAlgn="auto">
              <a:defRPr sz="9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82C8E961-0A61-4EB6-98E7-EFE1458794F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fontAlgn="auto">
              <a:defRPr sz="9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3713CD93-6511-4226-9434-8D7D18DCD1D0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031" name="图片 6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382" y="0"/>
            <a:ext cx="914161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文本框 7"/>
          <p:cNvSpPr txBox="1">
            <a:spLocks noChangeArrowheads="1"/>
          </p:cNvSpPr>
          <p:nvPr userDrawn="1"/>
        </p:nvSpPr>
        <p:spPr bwMode="auto">
          <a:xfrm>
            <a:off x="325041" y="4875610"/>
            <a:ext cx="320278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/>
            <a:fld id="{D0A24C4F-D366-489B-9D87-3B62BFC8805C}" type="slidenum">
              <a:rPr lang="zh-CN" altLang="en-US" sz="1100">
                <a:latin typeface="Times New Roman" panose="02020603050405020304" pitchFamily="18" charset="0"/>
              </a:rPr>
              <a:t>‹#›</a:t>
            </a:fld>
            <a:endParaRPr lang="zh-CN" altLang="en-US" sz="1100">
              <a:latin typeface="Times New Roman" panose="02020603050405020304" pitchFamily="18" charset="0"/>
            </a:endParaRPr>
          </a:p>
        </p:txBody>
      </p:sp>
      <p:sp>
        <p:nvSpPr>
          <p:cNvPr id="9" name="矩形 8">
            <a:hlinkClick r:id="" action="ppaction://hlinkshowjump?jump=previousslide"/>
          </p:cNvPr>
          <p:cNvSpPr/>
          <p:nvPr userDrawn="1"/>
        </p:nvSpPr>
        <p:spPr>
          <a:xfrm>
            <a:off x="0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0" name="矩形 9">
            <a:hlinkClick r:id="" action="ppaction://hlinkshowjump?jump=nextslide"/>
          </p:cNvPr>
          <p:cNvSpPr/>
          <p:nvPr userDrawn="1"/>
        </p:nvSpPr>
        <p:spPr>
          <a:xfrm>
            <a:off x="626269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71450" indent="-17145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0" y="1059568"/>
            <a:ext cx="9144000" cy="90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 anchor="ctr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3600" b="1" kern="100" dirty="0">
                <a:latin typeface="Times New Roman" panose="02020603050405020304"/>
                <a:cs typeface="Courier New" panose="02070309020205020404"/>
              </a:rPr>
              <a:t>Unit 2</a:t>
            </a:r>
            <a:r>
              <a:rPr lang="zh-CN" altLang="zh-CN" sz="3600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sz="3600" b="1" kern="100" dirty="0">
                <a:latin typeface="Times New Roman" panose="02020603050405020304"/>
                <a:cs typeface="Courier New" panose="02070309020205020404"/>
              </a:rPr>
              <a:t>Wildlife Protection</a:t>
            </a:r>
            <a:endParaRPr lang="zh-CN" altLang="zh-CN" sz="30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0242" name="Picture 4" descr="环境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916" y="2167715"/>
            <a:ext cx="1908572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11"/>
          <p:cNvSpPr>
            <a:spLocks noChangeArrowheads="1"/>
          </p:cNvSpPr>
          <p:nvPr/>
        </p:nvSpPr>
        <p:spPr bwMode="auto">
          <a:xfrm>
            <a:off x="2376487" y="2663655"/>
            <a:ext cx="5597923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Section </a:t>
            </a:r>
            <a:r>
              <a:rPr lang="en-US" altLang="zh-CN" sz="2400" b="1" kern="100" dirty="0">
                <a:latin typeface="宋体" panose="02010600030101010101" pitchFamily="2" charset="-122"/>
                <a:cs typeface="Times New Roman" panose="02020603050405020304"/>
              </a:rPr>
              <a:t>Ⅰ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Listening and Speaking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035193" y="4100622"/>
            <a:ext cx="2474075" cy="3739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257175" indent="-257175" algn="ctr">
              <a:lnSpc>
                <a:spcPct val="110000"/>
              </a:lnSpc>
            </a:pPr>
            <a:r>
              <a:rPr lang="en-US" altLang="zh-CN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11"/>
          <p:cNvSpPr>
            <a:spLocks noChangeArrowheads="1"/>
          </p:cNvSpPr>
          <p:nvPr/>
        </p:nvSpPr>
        <p:spPr bwMode="auto">
          <a:xfrm>
            <a:off x="251222" y="1276350"/>
            <a:ext cx="8428434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1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Speaking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—Finish Ex.4 on Page 14 and Ex.1 on Page 15.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Pronunciation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—Read the words aloud and find out their stress syllables, and then fill in the blanks.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8435" name="矩形 11"/>
          <p:cNvSpPr>
            <a:spLocks noChangeArrowheads="1"/>
          </p:cNvSpPr>
          <p:nvPr/>
        </p:nvSpPr>
        <p:spPr bwMode="auto">
          <a:xfrm>
            <a:off x="454819" y="2480072"/>
            <a:ext cx="8428435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[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〇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stands for primary stress, and 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〇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for secondary stress, and 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sz="1100" kern="100" dirty="0">
                <a:latin typeface="Times New Roman" panose="02020603050405020304"/>
                <a:cs typeface="Times New Roman" panose="02020603050405020304"/>
              </a:rPr>
              <a:t>〇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for unstressed syllable.]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26627" name="Picture 4" descr="Step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92" y="844154"/>
            <a:ext cx="5669756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矩形 11"/>
          <p:cNvSpPr>
            <a:spLocks noChangeArrowheads="1"/>
          </p:cNvSpPr>
          <p:nvPr/>
        </p:nvSpPr>
        <p:spPr bwMode="auto">
          <a:xfrm>
            <a:off x="736997" y="1059657"/>
            <a:ext cx="7662863" cy="256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Example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：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habitat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：〇〇</a:t>
            </a:r>
            <a:r>
              <a:rPr lang="zh-CN" altLang="zh-CN" sz="1100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〇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species ____________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　　　　　　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	</a:t>
            </a:r>
            <a:r>
              <a:rPr lang="en-US" altLang="zh-CN" kern="100" dirty="0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concern ____________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average ____________  			</a:t>
            </a:r>
            <a:r>
              <a:rPr lang="en-US" altLang="zh-CN" kern="100" dirty="0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alarming ____________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/>
              </a:rPr>
              <a:t>⑤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overseas ____________  			</a:t>
            </a:r>
            <a:r>
              <a:rPr lang="en-US" altLang="zh-CN" kern="100" dirty="0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/>
              </a:rPr>
              <a:t>⑥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literary ____________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/>
              </a:rPr>
              <a:t>⑦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investigate ____________  		</a:t>
            </a:r>
            <a:r>
              <a:rPr lang="en-US" altLang="zh-CN" kern="100" dirty="0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/>
              </a:rPr>
              <a:t>⑧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contribution ____________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/>
              </a:rPr>
              <a:t>⑨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archaeologist ____________  		</a:t>
            </a:r>
            <a:r>
              <a:rPr lang="en-US" altLang="zh-CN" kern="100" dirty="0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/>
              </a:rPr>
              <a:t>⑩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refrigerator ____________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116932" y="1524001"/>
            <a:ext cx="51039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〇</a:t>
            </a:r>
            <a:r>
              <a:rPr lang="zh-CN" altLang="zh-CN" sz="1100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〇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6336507" y="1533526"/>
            <a:ext cx="51039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sz="1100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〇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〇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087166" y="1901429"/>
            <a:ext cx="65146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〇</a:t>
            </a:r>
            <a:r>
              <a:rPr lang="zh-CN" altLang="zh-CN" sz="1100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〇〇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6405563" y="1925242"/>
            <a:ext cx="65146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sz="1100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〇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〇</a:t>
            </a:r>
            <a:r>
              <a:rPr lang="zh-CN" altLang="zh-CN" sz="1100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〇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195513" y="2345532"/>
            <a:ext cx="7412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〇</a:t>
            </a:r>
            <a:r>
              <a:rPr lang="zh-CN" altLang="zh-CN" sz="1100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〇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〇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6121003" y="2333626"/>
            <a:ext cx="792525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〇</a:t>
            </a:r>
            <a:r>
              <a:rPr lang="zh-CN" altLang="zh-CN" sz="1100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〇〇〇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2345532" y="2733676"/>
            <a:ext cx="792525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sz="1100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〇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〇</a:t>
            </a:r>
            <a:r>
              <a:rPr lang="zh-CN" altLang="zh-CN" sz="1100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〇〇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6606778" y="2745582"/>
            <a:ext cx="88229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〇</a:t>
            </a:r>
            <a:r>
              <a:rPr lang="zh-CN" altLang="zh-CN" sz="1100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〇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〇</a:t>
            </a:r>
            <a:r>
              <a:rPr lang="zh-CN" altLang="zh-CN" sz="1100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〇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2565797" y="3143251"/>
            <a:ext cx="102335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〇</a:t>
            </a:r>
            <a:r>
              <a:rPr lang="zh-CN" altLang="zh-CN" sz="1100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〇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〇</a:t>
            </a:r>
            <a:r>
              <a:rPr lang="zh-CN" altLang="zh-CN" sz="1100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〇〇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6472238" y="3143251"/>
            <a:ext cx="93358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sz="1100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〇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〇</a:t>
            </a:r>
            <a:r>
              <a:rPr lang="zh-CN" altLang="zh-CN" sz="1100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〇〇〇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矩形 11"/>
          <p:cNvSpPr>
            <a:spLocks noChangeArrowheads="1"/>
          </p:cNvSpPr>
          <p:nvPr/>
        </p:nvSpPr>
        <p:spPr bwMode="auto">
          <a:xfrm>
            <a:off x="251222" y="727473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语言知识积累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</a:endParaRPr>
          </a:p>
        </p:txBody>
      </p:sp>
      <p:sp>
        <p:nvSpPr>
          <p:cNvPr id="20483" name="矩形 11"/>
          <p:cNvSpPr>
            <a:spLocks noChangeArrowheads="1"/>
          </p:cNvSpPr>
          <p:nvPr/>
        </p:nvSpPr>
        <p:spPr bwMode="auto">
          <a:xfrm>
            <a:off x="454819" y="1159669"/>
            <a:ext cx="8428435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表示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观点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的常用表达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1.In my opinion/view...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2.I think/believe...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3.As far as I am concerned...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4.According to me...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5.As for/to me...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6.From my point of view...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矩形 11"/>
          <p:cNvSpPr>
            <a:spLocks noChangeArrowheads="1"/>
          </p:cNvSpPr>
          <p:nvPr/>
        </p:nvSpPr>
        <p:spPr bwMode="auto">
          <a:xfrm>
            <a:off x="355997" y="573882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文化知识习得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</a:endParaRPr>
          </a:p>
        </p:txBody>
      </p:sp>
      <p:sp>
        <p:nvSpPr>
          <p:cNvPr id="21507" name="矩形 11"/>
          <p:cNvSpPr>
            <a:spLocks noChangeArrowheads="1"/>
          </p:cNvSpPr>
          <p:nvPr/>
        </p:nvSpPr>
        <p:spPr bwMode="auto">
          <a:xfrm>
            <a:off x="346472" y="1006079"/>
            <a:ext cx="8428434" cy="33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中国的濒危动物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1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中国华南虎。华南虎是中国特有虎亚种，体小且修长，腹部较细，头圆耳短，四肢粗大，尾较长，胸腹部杂有较多的乳白色，全身橙黄色并布满黑色横纹。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1990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年后，我国没发现过野生华南虎，很多专家都认为，华南虎的自然种群已经灭绝。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2.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中华白鳍豚。</a:t>
            </a:r>
            <a:r>
              <a:rPr lang="zh-CN" altLang="zh-CN" kern="100" dirty="0">
                <a:latin typeface="宋体" panose="02010600030101010101" pitchFamily="2" charset="-122"/>
                <a:ea typeface="Times New Roman" panose="02020603050405020304"/>
                <a:cs typeface="Courier New" panose="02070309020205020404"/>
              </a:rPr>
              <a:t> 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白鳍豚是中国特有的淡水鲸类，被称为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水中的大熊猫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。白鳍豚种群数量很少，为我国特有的珍稀水生兽类，生活于长江中下游湖北、安徽、江苏段的干流之中。它们大约在长江生活了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2 500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万年，有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活化石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的美称，由于数量奇少，被列为中国一级保护野生动物。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矩形 11"/>
          <p:cNvSpPr>
            <a:spLocks noChangeArrowheads="1"/>
          </p:cNvSpPr>
          <p:nvPr/>
        </p:nvSpPr>
        <p:spPr bwMode="auto">
          <a:xfrm>
            <a:off x="247650" y="681038"/>
            <a:ext cx="8428435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重音技巧点拨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</a:endParaRPr>
          </a:p>
        </p:txBody>
      </p:sp>
      <p:sp>
        <p:nvSpPr>
          <p:cNvPr id="22531" name="矩形 11"/>
          <p:cNvSpPr>
            <a:spLocks noChangeArrowheads="1"/>
          </p:cNvSpPr>
          <p:nvPr/>
        </p:nvSpPr>
        <p:spPr bwMode="auto">
          <a:xfrm>
            <a:off x="286941" y="1089423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重音知识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11"/>
          <p:cNvSpPr>
            <a:spLocks noChangeArrowheads="1"/>
          </p:cNvSpPr>
          <p:nvPr/>
        </p:nvSpPr>
        <p:spPr bwMode="auto">
          <a:xfrm>
            <a:off x="454819" y="1491854"/>
            <a:ext cx="8428435" cy="172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(1)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重音：单音节词单独读时都重读，不必标注重音符号；两个或两个以上的音节才标注重音符号。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(2)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次重音：在含有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3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个及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3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个以上音节的单词中，有的除了有主重音之外还有次重音，次重音表示读该音节时要弱于主重音节而强于其他音节。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11"/>
          <p:cNvSpPr>
            <a:spLocks noChangeArrowheads="1"/>
          </p:cNvSpPr>
          <p:nvPr/>
        </p:nvSpPr>
        <p:spPr bwMode="auto">
          <a:xfrm>
            <a:off x="251222" y="765572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重音的一般规律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23555" name="矩形 11"/>
          <p:cNvSpPr>
            <a:spLocks noChangeArrowheads="1"/>
          </p:cNvSpPr>
          <p:nvPr/>
        </p:nvSpPr>
        <p:spPr bwMode="auto">
          <a:xfrm>
            <a:off x="454819" y="1197769"/>
            <a:ext cx="8428435" cy="256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(1)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双音节词的重音多数在第一个音节上。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(2)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含不可分开的前缀的双音节词，重音常落在第二个音节上。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(3)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多音节词的重音多落在倒数第三个音节上。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(4)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以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-</a:t>
            </a:r>
            <a:r>
              <a:rPr lang="en-US" altLang="zh-CN" kern="100" dirty="0" err="1">
                <a:latin typeface="Times New Roman" panose="02020603050405020304"/>
                <a:ea typeface="楷体_GB2312"/>
                <a:cs typeface="Courier New" panose="02070309020205020404"/>
              </a:rPr>
              <a:t>ic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, -</a:t>
            </a:r>
            <a:r>
              <a:rPr lang="en-US" altLang="zh-CN" kern="100" dirty="0" err="1">
                <a:latin typeface="Times New Roman" panose="02020603050405020304"/>
                <a:ea typeface="楷体_GB2312"/>
                <a:cs typeface="Courier New" panose="02070309020205020404"/>
              </a:rPr>
              <a:t>ial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, -</a:t>
            </a:r>
            <a:r>
              <a:rPr lang="en-US" altLang="zh-CN" kern="100" dirty="0" err="1">
                <a:latin typeface="Times New Roman" panose="02020603050405020304"/>
                <a:ea typeface="楷体_GB2312"/>
                <a:cs typeface="Courier New" panose="02070309020205020404"/>
              </a:rPr>
              <a:t>ian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, -ion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等后缀结尾的多音节词，重音落在倒数第二个音节上。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(5)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三个音节以上的词除了主重音外，往往还带有一个次重音。次重音多落在第一个或第二个音节上。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矩形 11"/>
          <p:cNvSpPr>
            <a:spLocks noChangeArrowheads="1"/>
          </p:cNvSpPr>
          <p:nvPr/>
        </p:nvSpPr>
        <p:spPr bwMode="auto">
          <a:xfrm>
            <a:off x="251222" y="897732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</a:rPr>
              <a:t>1.mass </a:t>
            </a:r>
            <a:r>
              <a:rPr lang="en-US" altLang="zh-CN" b="1" i="1" kern="100" dirty="0">
                <a:latin typeface="Times New Roman" panose="02020603050405020304"/>
              </a:rPr>
              <a:t>adj</a:t>
            </a:r>
            <a:r>
              <a:rPr lang="en-US" altLang="zh-CN" b="1" kern="100" dirty="0">
                <a:latin typeface="Times New Roman" panose="020206030504050203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大量的；广泛的</a:t>
            </a:r>
            <a:r>
              <a:rPr lang="en-US" altLang="zh-CN" b="1" i="1" kern="100" dirty="0">
                <a:latin typeface="Times New Roman" panose="02020603050405020304"/>
                <a:ea typeface="黑体" panose="02010609060101010101" charset="-122"/>
              </a:rPr>
              <a:t>n</a:t>
            </a:r>
            <a:r>
              <a:rPr lang="en-US" altLang="zh-CN" b="1" kern="100" dirty="0">
                <a:latin typeface="Times New Roman" panose="02020603050405020304"/>
                <a:ea typeface="黑体" panose="02010609060101010101" charset="-122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大量；堆；群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24579" name="矩形 11"/>
          <p:cNvSpPr>
            <a:spLocks noChangeArrowheads="1"/>
          </p:cNvSpPr>
          <p:nvPr/>
        </p:nvSpPr>
        <p:spPr bwMode="auto">
          <a:xfrm>
            <a:off x="454819" y="1329929"/>
            <a:ext cx="8428435" cy="33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This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mass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extinction is caused by hunting, habitat destruction and pollution.(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cs typeface="Courier New" panose="02070309020205020404"/>
              </a:rPr>
              <a:t>14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这种大规模灭绝是由狩猎、栖息地破坏和污染造成的。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合作探究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体会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mass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的用法和意义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On his desk is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a mass of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books and papers.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他的书桌上有大堆的书籍和文件。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There are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masses of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people in the hall.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大厅里有很多人。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wonder if they are truly concerned with the interests of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the masses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我不知道他们是否真正关心民众的利益。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38915" name="Picture 2" descr="Step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222" y="465535"/>
            <a:ext cx="567094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矩形 11"/>
          <p:cNvSpPr>
            <a:spLocks noChangeArrowheads="1"/>
          </p:cNvSpPr>
          <p:nvPr/>
        </p:nvSpPr>
        <p:spPr bwMode="auto">
          <a:xfrm>
            <a:off x="383382" y="1113235"/>
            <a:ext cx="8428435" cy="172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自主发现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 mass of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大量的；众多的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masses of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许多；很多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masses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民众；群众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矩形 11"/>
          <p:cNvSpPr>
            <a:spLocks noChangeArrowheads="1"/>
          </p:cNvSpPr>
          <p:nvPr/>
        </p:nvSpPr>
        <p:spPr bwMode="auto">
          <a:xfrm>
            <a:off x="409575" y="1016794"/>
            <a:ext cx="8428435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巩固内化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43010" name="矩形 11"/>
          <p:cNvSpPr>
            <a:spLocks noChangeArrowheads="1"/>
          </p:cNvSpPr>
          <p:nvPr/>
        </p:nvSpPr>
        <p:spPr bwMode="auto">
          <a:xfrm>
            <a:off x="413147" y="1488282"/>
            <a:ext cx="8428434" cy="256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dirty="0">
                <a:latin typeface="Times New Roman" panose="02020603050405020304" pitchFamily="18" charset="0"/>
              </a:rPr>
              <a:t>单句语法填空</a:t>
            </a:r>
            <a:r>
              <a:rPr lang="en-US" altLang="zh-CN" dirty="0">
                <a:latin typeface="Times New Roman" panose="02020603050405020304" pitchFamily="18" charset="0"/>
              </a:rPr>
              <a:t>/</a:t>
            </a:r>
            <a:r>
              <a:rPr lang="zh-CN" altLang="zh-CN" dirty="0">
                <a:latin typeface="Times New Roman" panose="02020603050405020304" pitchFamily="18" charset="0"/>
              </a:rPr>
              <a:t>翻译句子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宋体" panose="02010600030101010101" pitchFamily="2" charset="-122"/>
                <a:ea typeface="楷体_GB2312"/>
                <a:cs typeface="楷体_GB2312"/>
              </a:rPr>
              <a:t>①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There ____________ (be) masses of work for your children to do.</a:t>
            </a:r>
            <a:endParaRPr lang="zh-CN" altLang="zh-CN" dirty="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宋体" panose="02010600030101010101" pitchFamily="2" charset="-122"/>
                <a:ea typeface="楷体_GB2312"/>
                <a:cs typeface="楷体_GB2312"/>
              </a:rPr>
              <a:t>②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院子里有一大群孩子。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________________________________________________________________________</a:t>
            </a:r>
          </a:p>
          <a:p>
            <a:pPr algn="just">
              <a:lnSpc>
                <a:spcPct val="150000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[</a:t>
            </a:r>
            <a:r>
              <a:rPr lang="zh-CN" altLang="zh-CN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名师点津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]</a:t>
            </a:r>
            <a:r>
              <a:rPr lang="zh-CN" altLang="zh-CN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　</a:t>
            </a:r>
            <a:r>
              <a:rPr lang="en-US" altLang="zh-CN" dirty="0">
                <a:solidFill>
                  <a:srgbClr val="000000"/>
                </a:solidFill>
                <a:latin typeface="宋体" panose="02010600030101010101" pitchFamily="2" charset="-122"/>
              </a:rPr>
              <a:t>“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楷体_GB2312"/>
                <a:cs typeface="楷体_GB2312"/>
              </a:rPr>
              <a:t>a mass of/masses of</a:t>
            </a:r>
            <a:r>
              <a:rPr lang="zh-CN" altLang="zh-CN" dirty="0">
                <a:solidFill>
                  <a:srgbClr val="000000"/>
                </a:solidFill>
                <a:latin typeface="Times New Roman" panose="02020603050405020304" pitchFamily="18" charset="0"/>
                <a:ea typeface="楷体_GB2312"/>
                <a:cs typeface="楷体_GB2312"/>
              </a:rPr>
              <a:t>＋可数或者不可名词</a:t>
            </a:r>
            <a:r>
              <a:rPr lang="en-US" altLang="zh-CN" dirty="0">
                <a:solidFill>
                  <a:srgbClr val="000000"/>
                </a:solidFill>
                <a:latin typeface="宋体" panose="02010600030101010101" pitchFamily="2" charset="-122"/>
              </a:rPr>
              <a:t>”</a:t>
            </a:r>
            <a:r>
              <a:rPr lang="zh-CN" altLang="zh-CN" dirty="0">
                <a:solidFill>
                  <a:srgbClr val="000000"/>
                </a:solidFill>
                <a:latin typeface="Times New Roman" panose="02020603050405020304" pitchFamily="18" charset="0"/>
                <a:ea typeface="楷体_GB2312"/>
                <a:cs typeface="楷体_GB2312"/>
              </a:rPr>
              <a:t>作主语时，谓语动词的数与其后所接的名词的数一致。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06178" y="1943101"/>
            <a:ext cx="292388" cy="5309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is</a:t>
            </a:r>
            <a:endParaRPr lang="zh-CN" altLang="en-US" sz="3000" dirty="0"/>
          </a:p>
        </p:txBody>
      </p:sp>
      <p:sp>
        <p:nvSpPr>
          <p:cNvPr id="5" name="矩形 4"/>
          <p:cNvSpPr/>
          <p:nvPr/>
        </p:nvSpPr>
        <p:spPr>
          <a:xfrm>
            <a:off x="575072" y="2765823"/>
            <a:ext cx="4030591" cy="5309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There were a mass of children in the yard.</a:t>
            </a:r>
            <a:endParaRPr lang="zh-CN" alt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矩形 11"/>
          <p:cNvSpPr>
            <a:spLocks noChangeArrowheads="1"/>
          </p:cNvSpPr>
          <p:nvPr/>
        </p:nvSpPr>
        <p:spPr bwMode="auto">
          <a:xfrm>
            <a:off x="251222" y="681038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</a:rPr>
              <a:t>2.aware </a:t>
            </a:r>
            <a:r>
              <a:rPr lang="en-US" altLang="zh-CN" b="1" i="1" kern="100" dirty="0">
                <a:latin typeface="Times New Roman" panose="02020603050405020304"/>
              </a:rPr>
              <a:t>adj</a:t>
            </a:r>
            <a:r>
              <a:rPr lang="en-US" altLang="zh-CN" b="1" kern="100" dirty="0">
                <a:latin typeface="Times New Roman" panose="020206030504050203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知道；发觉；有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意识的　</a:t>
            </a:r>
            <a:r>
              <a:rPr lang="en-US" altLang="zh-CN" b="1" kern="100" dirty="0">
                <a:latin typeface="Times New Roman" panose="02020603050405020304"/>
                <a:ea typeface="黑体" panose="02010609060101010101" charset="-122"/>
              </a:rPr>
              <a:t>awareness </a:t>
            </a:r>
            <a:r>
              <a:rPr lang="en-US" altLang="zh-CN" b="1" i="1" kern="100" dirty="0">
                <a:latin typeface="Times New Roman" panose="02020603050405020304"/>
                <a:ea typeface="黑体" panose="02010609060101010101" charset="-122"/>
              </a:rPr>
              <a:t>n</a:t>
            </a:r>
            <a:r>
              <a:rPr lang="en-US" altLang="zh-CN" b="1" kern="100" dirty="0">
                <a:latin typeface="Times New Roman" panose="02020603050405020304"/>
                <a:ea typeface="黑体" panose="02010609060101010101" charset="-122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意识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27651" name="矩形 11"/>
          <p:cNvSpPr>
            <a:spLocks noChangeArrowheads="1"/>
          </p:cNvSpPr>
          <p:nvPr/>
        </p:nvSpPr>
        <p:spPr bwMode="auto">
          <a:xfrm>
            <a:off x="454819" y="1113235"/>
            <a:ext cx="8428435" cy="33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We must make people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aware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of the problem and help save the endangered wildlife before it’s too late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！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cs typeface="Courier New" panose="02070309020205020404"/>
              </a:rPr>
              <a:t>14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我们必须让人们意识到这个问题，趁着还不晚，帮助拯救濒危野生动植物！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合作探究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体会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aware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及其派生词的用法和意义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It is of great importance for you to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be aware of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content of Tang Poetry.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了解唐诗的内容是非常重要的。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While chatting with them, I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became aware of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advantages of physical exercises.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和他们聊天时，我意识到体育锻炼的好处。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14"/>
          <p:cNvSpPr>
            <a:spLocks noChangeArrowheads="1"/>
          </p:cNvSpPr>
          <p:nvPr/>
        </p:nvSpPr>
        <p:spPr bwMode="auto">
          <a:xfrm>
            <a:off x="2845921" y="588683"/>
            <a:ext cx="3600986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主题语境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——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人与自我之</a:t>
            </a:r>
            <a:r>
              <a:rPr lang="zh-CN" altLang="en-US" kern="100" dirty="0">
                <a:latin typeface="Times New Roman" panose="02020603050405020304"/>
                <a:cs typeface="Times New Roman" panose="02020603050405020304"/>
              </a:rPr>
              <a:t>环境保护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1266" name="矩形 6"/>
          <p:cNvSpPr>
            <a:spLocks noChangeArrowheads="1"/>
          </p:cNvSpPr>
          <p:nvPr/>
        </p:nvSpPr>
        <p:spPr bwMode="auto">
          <a:xfrm>
            <a:off x="288131" y="1193007"/>
            <a:ext cx="8429625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【语境概说】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</a:endParaRPr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378619" y="1191817"/>
            <a:ext cx="8429625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135001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本单元的话题内容是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野生动植物保护</a:t>
            </a:r>
            <a:r>
              <a:rPr lang="zh-CN" altLang="zh-CN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，它属于</a:t>
            </a:r>
            <a:r>
              <a:rPr lang="zh-CN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人与自然</a:t>
            </a:r>
            <a:r>
              <a:rPr lang="zh-CN" altLang="zh-CN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这一主题语境下的</a:t>
            </a:r>
            <a:r>
              <a:rPr lang="zh-CN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环境保护</a:t>
            </a:r>
            <a:r>
              <a:rPr lang="zh-CN" altLang="zh-CN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。本单元的主要内容包括人与环境、人与动植物、野生动植物保护等。这些内容与学生的社会生活有关，学习它们有助于进一步丰富学生在保护野生动植物方面的语言能力、文化意识、思维品质，促进学生学习能力的提高。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矩形 11"/>
          <p:cNvSpPr>
            <a:spLocks noChangeArrowheads="1"/>
          </p:cNvSpPr>
          <p:nvPr/>
        </p:nvSpPr>
        <p:spPr bwMode="auto">
          <a:xfrm>
            <a:off x="359569" y="951310"/>
            <a:ext cx="8428435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can learn more about how to protect pandas and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raise people’s awareness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of animal protection.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我可以学到更多关于如何保护大熊猫，提高人们的动物保护意识。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自主发现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make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sb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aware 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使某人意识到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 aware of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sth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意识到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be aware that...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意识到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raise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sb’s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____________ of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提高某人的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意识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01503" y="2193132"/>
            <a:ext cx="330860" cy="5309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of</a:t>
            </a:r>
            <a:endParaRPr lang="zh-CN" altLang="en-US" sz="3000" dirty="0"/>
          </a:p>
        </p:txBody>
      </p:sp>
      <p:sp>
        <p:nvSpPr>
          <p:cNvPr id="4" name="矩形 3"/>
          <p:cNvSpPr/>
          <p:nvPr/>
        </p:nvSpPr>
        <p:spPr>
          <a:xfrm>
            <a:off x="803673" y="2633663"/>
            <a:ext cx="1138773" cy="5309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be/become</a:t>
            </a:r>
            <a:endParaRPr lang="zh-CN" altLang="en-US" sz="3000" dirty="0"/>
          </a:p>
        </p:txBody>
      </p:sp>
      <p:sp>
        <p:nvSpPr>
          <p:cNvPr id="5" name="矩形 4"/>
          <p:cNvSpPr/>
          <p:nvPr/>
        </p:nvSpPr>
        <p:spPr>
          <a:xfrm>
            <a:off x="1756172" y="3467101"/>
            <a:ext cx="1087477" cy="5309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awareness</a:t>
            </a:r>
            <a:endParaRPr lang="zh-CN" alt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矩形 11"/>
          <p:cNvSpPr>
            <a:spLocks noChangeArrowheads="1"/>
          </p:cNvSpPr>
          <p:nvPr/>
        </p:nvSpPr>
        <p:spPr bwMode="auto">
          <a:xfrm>
            <a:off x="316707" y="838200"/>
            <a:ext cx="8428435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巩固内化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29699" name="矩形 11"/>
          <p:cNvSpPr>
            <a:spLocks noChangeArrowheads="1"/>
          </p:cNvSpPr>
          <p:nvPr/>
        </p:nvSpPr>
        <p:spPr bwMode="auto">
          <a:xfrm>
            <a:off x="367904" y="1306116"/>
            <a:ext cx="8428434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(1)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单句语法填空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You should make your parents aware ____________ the benefits of the training class.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An ____________ (aware) of metaphors 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暗喻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is very helpful in understanding poetry.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(2)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同义替换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Hardly had he entered the office when he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realized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＝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________________) that he had forgotten his report.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595813" y="1750219"/>
            <a:ext cx="330860" cy="5309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of</a:t>
            </a:r>
            <a:endParaRPr lang="zh-CN" altLang="en-US" sz="3000" dirty="0"/>
          </a:p>
        </p:txBody>
      </p:sp>
      <p:sp>
        <p:nvSpPr>
          <p:cNvPr id="5" name="矩形 4"/>
          <p:cNvSpPr/>
          <p:nvPr/>
        </p:nvSpPr>
        <p:spPr>
          <a:xfrm>
            <a:off x="1145381" y="2171701"/>
            <a:ext cx="1087477" cy="5309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awareness</a:t>
            </a:r>
            <a:endParaRPr lang="zh-CN" altLang="en-US" sz="3000" dirty="0"/>
          </a:p>
        </p:txBody>
      </p:sp>
      <p:sp>
        <p:nvSpPr>
          <p:cNvPr id="6" name="矩形 5"/>
          <p:cNvSpPr/>
          <p:nvPr/>
        </p:nvSpPr>
        <p:spPr>
          <a:xfrm>
            <a:off x="5692379" y="3003948"/>
            <a:ext cx="1876155" cy="5309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was/became aware</a:t>
            </a:r>
            <a:endParaRPr lang="zh-CN" alt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矩形 11"/>
          <p:cNvSpPr>
            <a:spLocks noChangeArrowheads="1"/>
          </p:cNvSpPr>
          <p:nvPr/>
        </p:nvSpPr>
        <p:spPr bwMode="auto">
          <a:xfrm>
            <a:off x="251222" y="681038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</a:rPr>
              <a:t>3.average </a:t>
            </a:r>
            <a:r>
              <a:rPr lang="en-US" altLang="zh-CN" b="1" i="1" kern="100" dirty="0">
                <a:latin typeface="Times New Roman" panose="02020603050405020304"/>
              </a:rPr>
              <a:t>n</a:t>
            </a:r>
            <a:r>
              <a:rPr lang="en-US" altLang="zh-CN" b="1" kern="100" dirty="0">
                <a:latin typeface="Times New Roman" panose="020206030504050203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平均数；平均水平</a:t>
            </a:r>
            <a:r>
              <a:rPr lang="en-US" altLang="zh-CN" b="1" i="1" kern="100" dirty="0">
                <a:latin typeface="Times New Roman" panose="02020603050405020304"/>
                <a:ea typeface="黑体" panose="02010609060101010101" charset="-122"/>
              </a:rPr>
              <a:t>adj</a:t>
            </a:r>
            <a:r>
              <a:rPr lang="en-US" altLang="zh-CN" b="1" kern="100" dirty="0">
                <a:latin typeface="Times New Roman" panose="02020603050405020304"/>
                <a:ea typeface="黑体" panose="02010609060101010101" charset="-122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平均的；正常的；普通的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30723" name="矩形 11"/>
          <p:cNvSpPr>
            <a:spLocks noChangeArrowheads="1"/>
          </p:cNvSpPr>
          <p:nvPr/>
        </p:nvSpPr>
        <p:spPr bwMode="auto">
          <a:xfrm>
            <a:off x="454819" y="1113235"/>
            <a:ext cx="8428435" cy="33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How many elephants are killed on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average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every day? 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cs typeface="Courier New" panose="02070309020205020404"/>
              </a:rPr>
              <a:t>14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平均每天有多少头大象被杀？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合作探究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体会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average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的用法和意义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The average of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6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8 and 10 is 8. 6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8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10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的平均数是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8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400 people a year die of this disease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on average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平均每年有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400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人死于这种疾病。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To their great joy, their son’s school work is well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above average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令他们高兴的是，他们儿子的学习成绩远高于平均水平。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矩形 11"/>
          <p:cNvSpPr>
            <a:spLocks noChangeArrowheads="1"/>
          </p:cNvSpPr>
          <p:nvPr/>
        </p:nvSpPr>
        <p:spPr bwMode="auto">
          <a:xfrm>
            <a:off x="634603" y="748904"/>
            <a:ext cx="7661672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自主发现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the/an average ____________...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的平均数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 (an) average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平均；平均起来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 average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高于平均水平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below average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低于平均水平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813447" y="1187054"/>
            <a:ext cx="330860" cy="5309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of</a:t>
            </a:r>
            <a:endParaRPr lang="zh-CN" altLang="en-US" sz="3000" dirty="0"/>
          </a:p>
        </p:txBody>
      </p:sp>
      <p:sp>
        <p:nvSpPr>
          <p:cNvPr id="4" name="矩形 3"/>
          <p:cNvSpPr/>
          <p:nvPr/>
        </p:nvSpPr>
        <p:spPr>
          <a:xfrm>
            <a:off x="1366838" y="1577579"/>
            <a:ext cx="369332" cy="5309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on</a:t>
            </a:r>
            <a:endParaRPr lang="zh-CN" altLang="en-US" sz="3000" dirty="0"/>
          </a:p>
        </p:txBody>
      </p:sp>
      <p:sp>
        <p:nvSpPr>
          <p:cNvPr id="5" name="矩形 4"/>
          <p:cNvSpPr/>
          <p:nvPr/>
        </p:nvSpPr>
        <p:spPr>
          <a:xfrm>
            <a:off x="1206104" y="2031207"/>
            <a:ext cx="689932" cy="5309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above</a:t>
            </a:r>
            <a:endParaRPr lang="zh-CN" alt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矩形 11"/>
          <p:cNvSpPr>
            <a:spLocks noChangeArrowheads="1"/>
          </p:cNvSpPr>
          <p:nvPr/>
        </p:nvSpPr>
        <p:spPr bwMode="auto">
          <a:xfrm>
            <a:off x="359569" y="758429"/>
            <a:ext cx="8428435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巩固内化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5298" name="矩形 11"/>
          <p:cNvSpPr>
            <a:spLocks noChangeArrowheads="1"/>
          </p:cNvSpPr>
          <p:nvPr/>
        </p:nvSpPr>
        <p:spPr bwMode="auto">
          <a:xfrm>
            <a:off x="386954" y="1214437"/>
            <a:ext cx="8428434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</a:rPr>
              <a:t>(1)</a:t>
            </a:r>
            <a:r>
              <a:rPr lang="zh-CN" altLang="zh-CN">
                <a:latin typeface="Times New Roman" panose="02020603050405020304" pitchFamily="18" charset="0"/>
              </a:rPr>
              <a:t>单句语法填空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</a:rPr>
              <a:t>①</a:t>
            </a:r>
            <a:r>
              <a:rPr lang="en-US" altLang="zh-CN">
                <a:latin typeface="Times New Roman" panose="02020603050405020304" pitchFamily="18" charset="0"/>
              </a:rPr>
              <a:t>An average of about 100 emails a week ____________ (be) received.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</a:rPr>
              <a:t>(2)</a:t>
            </a:r>
            <a:r>
              <a:rPr lang="zh-CN" altLang="zh-CN">
                <a:latin typeface="Times New Roman" panose="02020603050405020304" pitchFamily="18" charset="0"/>
              </a:rPr>
              <a:t>补全句子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②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_____________________(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平均起来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), each Chinese person read less than 8 books in 2018.</a:t>
            </a:r>
            <a:endParaRPr lang="zh-CN" altLang="zh-CN">
              <a:latin typeface="宋体" panose="02010600030101010101" pitchFamily="2" charset="-122"/>
              <a:ea typeface="黑体" panose="02010609060101010101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③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This year the price of pork is ________________ (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高于平均水平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) compared to other years.</a:t>
            </a:r>
            <a:endParaRPr lang="zh-CN" altLang="zh-CN">
              <a:latin typeface="宋体" panose="02010600030101010101" pitchFamily="2" charset="-122"/>
              <a:ea typeface="黑体" panose="0201060906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823223" y="1653779"/>
            <a:ext cx="420628" cy="5309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are</a:t>
            </a:r>
            <a:endParaRPr lang="zh-CN" altLang="en-US" sz="3000" dirty="0"/>
          </a:p>
        </p:txBody>
      </p:sp>
      <p:sp>
        <p:nvSpPr>
          <p:cNvPr id="5" name="矩形 4"/>
          <p:cNvSpPr/>
          <p:nvPr/>
        </p:nvSpPr>
        <p:spPr>
          <a:xfrm>
            <a:off x="1042988" y="2475310"/>
            <a:ext cx="1626086" cy="5309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On (an) average</a:t>
            </a:r>
            <a:endParaRPr lang="zh-CN" altLang="en-US" sz="3000" dirty="0"/>
          </a:p>
        </p:txBody>
      </p:sp>
      <p:sp>
        <p:nvSpPr>
          <p:cNvPr id="6" name="矩形 5"/>
          <p:cNvSpPr/>
          <p:nvPr/>
        </p:nvSpPr>
        <p:spPr>
          <a:xfrm>
            <a:off x="3695701" y="3299223"/>
            <a:ext cx="1465786" cy="5309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above average</a:t>
            </a:r>
            <a:endParaRPr lang="zh-CN" alt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矩形 11"/>
          <p:cNvSpPr>
            <a:spLocks noChangeArrowheads="1"/>
          </p:cNvSpPr>
          <p:nvPr/>
        </p:nvSpPr>
        <p:spPr bwMode="auto">
          <a:xfrm>
            <a:off x="251222" y="465535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</a:rPr>
              <a:t>4.concern </a:t>
            </a:r>
            <a:r>
              <a:rPr lang="en-US" altLang="zh-CN" b="1" i="1" kern="100" dirty="0" err="1">
                <a:latin typeface="Times New Roman" panose="02020603050405020304"/>
              </a:rPr>
              <a:t>vt</a:t>
            </a:r>
            <a:r>
              <a:rPr lang="en-US" altLang="zh-CN" b="1" kern="100" dirty="0" err="1">
                <a:latin typeface="Times New Roman" panose="020206030504050203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涉及；让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担忧</a:t>
            </a:r>
            <a:r>
              <a:rPr lang="en-US" altLang="zh-CN" b="1" i="1" kern="100" dirty="0">
                <a:latin typeface="Times New Roman" panose="02020603050405020304"/>
                <a:ea typeface="黑体" panose="02010609060101010101" charset="-122"/>
              </a:rPr>
              <a:t>n</a:t>
            </a:r>
            <a:r>
              <a:rPr lang="en-US" altLang="zh-CN" b="1" kern="100" dirty="0">
                <a:latin typeface="Times New Roman" panose="02020603050405020304"/>
                <a:ea typeface="黑体" panose="02010609060101010101" charset="-122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担心；担忧；忧虑；关爱　</a:t>
            </a:r>
            <a:r>
              <a:rPr lang="en-US" altLang="zh-CN" b="1" kern="100" dirty="0">
                <a:latin typeface="Times New Roman" panose="02020603050405020304"/>
                <a:ea typeface="黑体" panose="02010609060101010101" charset="-122"/>
              </a:rPr>
              <a:t>concerning  </a:t>
            </a:r>
            <a:r>
              <a:rPr lang="en-US" altLang="zh-CN" b="1" i="1" kern="100" dirty="0">
                <a:latin typeface="Times New Roman" panose="02020603050405020304"/>
                <a:ea typeface="黑体" panose="02010609060101010101" charset="-122"/>
              </a:rPr>
              <a:t>prep</a:t>
            </a:r>
            <a:r>
              <a:rPr lang="en-US" altLang="zh-CN" b="1" kern="100" dirty="0">
                <a:latin typeface="Times New Roman" panose="02020603050405020304"/>
                <a:ea typeface="黑体" panose="02010609060101010101" charset="-122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关于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33795" name="矩形 11"/>
          <p:cNvSpPr>
            <a:spLocks noChangeArrowheads="1"/>
          </p:cNvSpPr>
          <p:nvPr/>
        </p:nvSpPr>
        <p:spPr bwMode="auto">
          <a:xfrm>
            <a:off x="454819" y="897732"/>
            <a:ext cx="8428435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I’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m concerned about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African elephants.(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cs typeface="Courier New" panose="02070309020205020404"/>
              </a:rPr>
              <a:t>15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我很担心非洲象。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合作探究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体会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concern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及其派生词的用法和意义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I’m now writing to you to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express my concerns about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sleep time of senior high school students.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我现在给你写信是想表达我对高中生睡眠时间的担忧。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As/So far as I’m concerned, 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living in China is better than living abroad.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就我而言，住在中国比在国外要好。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If you have any information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concerning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recent incident at the station, please contact the local police.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如果你有最近这次车站事件的相关信息，请与当地警察联系。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矩形 11"/>
          <p:cNvSpPr>
            <a:spLocks noChangeArrowheads="1"/>
          </p:cNvSpPr>
          <p:nvPr/>
        </p:nvSpPr>
        <p:spPr bwMode="auto">
          <a:xfrm>
            <a:off x="409575" y="787004"/>
            <a:ext cx="8428435" cy="172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自主发现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 concerned about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对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关切的；对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担忧的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express one’s concerns ____________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表达对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的担忧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as/so far as one’s ____________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就某人而言，</a:t>
            </a:r>
            <a:r>
              <a:rPr lang="zh-CN" altLang="zh-CN" kern="100" dirty="0">
                <a:latin typeface="宋体" panose="02010600030101010101" pitchFamily="2" charset="-122"/>
                <a:ea typeface="Times New Roman" panose="02020603050405020304"/>
                <a:cs typeface="Courier New" panose="02070309020205020404"/>
              </a:rPr>
              <a:t>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对某人来说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89410" y="1245394"/>
            <a:ext cx="766877" cy="5309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be/feel</a:t>
            </a:r>
            <a:endParaRPr lang="zh-CN" altLang="en-US" sz="3000" dirty="0"/>
          </a:p>
        </p:txBody>
      </p:sp>
      <p:sp>
        <p:nvSpPr>
          <p:cNvPr id="4" name="矩形 3"/>
          <p:cNvSpPr/>
          <p:nvPr/>
        </p:nvSpPr>
        <p:spPr>
          <a:xfrm>
            <a:off x="3207544" y="1654969"/>
            <a:ext cx="651460" cy="5309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about</a:t>
            </a:r>
            <a:endParaRPr lang="zh-CN" altLang="en-US" sz="3000" dirty="0"/>
          </a:p>
        </p:txBody>
      </p:sp>
      <p:sp>
        <p:nvSpPr>
          <p:cNvPr id="5" name="矩形 4"/>
          <p:cNvSpPr/>
          <p:nvPr/>
        </p:nvSpPr>
        <p:spPr>
          <a:xfrm>
            <a:off x="2446735" y="2087167"/>
            <a:ext cx="1087477" cy="5309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concerned</a:t>
            </a:r>
            <a:endParaRPr lang="zh-CN" alt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矩形 11"/>
          <p:cNvSpPr>
            <a:spLocks noChangeArrowheads="1"/>
          </p:cNvSpPr>
          <p:nvPr/>
        </p:nvSpPr>
        <p:spPr bwMode="auto">
          <a:xfrm>
            <a:off x="350044" y="627460"/>
            <a:ext cx="8428435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巩固内化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35843" name="矩形 11"/>
          <p:cNvSpPr>
            <a:spLocks noChangeArrowheads="1"/>
          </p:cNvSpPr>
          <p:nvPr/>
        </p:nvSpPr>
        <p:spPr bwMode="auto">
          <a:xfrm>
            <a:off x="386954" y="1059656"/>
            <a:ext cx="8428434" cy="339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(1)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单句语法填空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It does point out that many parents still limit electronic reading, mainly due to ____________(concern) about increased screen time.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(2)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翻译句子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②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对他来说，什么也比不上他女儿重要。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________________________________________________________________________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③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现在，越来越多的人关心他们的健康。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________________________________________________________________________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83419" y="1924051"/>
            <a:ext cx="959237" cy="5309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concerns</a:t>
            </a:r>
            <a:endParaRPr lang="zh-CN" altLang="en-US" sz="3000" dirty="0"/>
          </a:p>
        </p:txBody>
      </p:sp>
      <p:sp>
        <p:nvSpPr>
          <p:cNvPr id="5" name="矩形 4"/>
          <p:cNvSpPr/>
          <p:nvPr/>
        </p:nvSpPr>
        <p:spPr>
          <a:xfrm>
            <a:off x="533400" y="3143251"/>
            <a:ext cx="6428811" cy="5309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As/So far as he’s concerned, nothing is as important as his daughter.</a:t>
            </a:r>
            <a:endParaRPr lang="zh-CN" altLang="en-US" sz="3000" dirty="0"/>
          </a:p>
        </p:txBody>
      </p:sp>
      <p:sp>
        <p:nvSpPr>
          <p:cNvPr id="6" name="矩形 5"/>
          <p:cNvSpPr/>
          <p:nvPr/>
        </p:nvSpPr>
        <p:spPr>
          <a:xfrm>
            <a:off x="559594" y="3954067"/>
            <a:ext cx="6319679" cy="5309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Nowadays more and more people are concerned about their health.</a:t>
            </a:r>
            <a:endParaRPr lang="zh-CN" alt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矩形 11"/>
          <p:cNvSpPr>
            <a:spLocks noChangeArrowheads="1"/>
          </p:cNvSpPr>
          <p:nvPr/>
        </p:nvSpPr>
        <p:spPr bwMode="auto">
          <a:xfrm>
            <a:off x="251222" y="573882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</a:rPr>
              <a:t>5.adapt </a:t>
            </a:r>
            <a:r>
              <a:rPr lang="en-US" altLang="zh-CN" b="1" i="1" kern="100" dirty="0">
                <a:latin typeface="Times New Roman" panose="02020603050405020304"/>
              </a:rPr>
              <a:t>vi</a:t>
            </a:r>
            <a:r>
              <a:rPr lang="en-US" altLang="zh-CN" b="1" kern="100" dirty="0">
                <a:latin typeface="Times New Roman" panose="020206030504050203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适应</a:t>
            </a:r>
            <a:r>
              <a:rPr lang="en-US" altLang="zh-CN" b="1" i="1" kern="100" dirty="0" err="1">
                <a:latin typeface="Times New Roman" panose="02020603050405020304"/>
                <a:ea typeface="黑体" panose="02010609060101010101" charset="-122"/>
              </a:rPr>
              <a:t>vt</a:t>
            </a:r>
            <a:r>
              <a:rPr lang="en-US" altLang="zh-CN" b="1" kern="100" dirty="0" err="1">
                <a:latin typeface="Times New Roman" panose="02020603050405020304"/>
                <a:ea typeface="黑体" panose="02010609060101010101" charset="-122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使适应；使适合；改编　</a:t>
            </a:r>
            <a:r>
              <a:rPr lang="en-US" altLang="zh-CN" b="1" kern="100" dirty="0">
                <a:latin typeface="Times New Roman" panose="02020603050405020304"/>
                <a:ea typeface="黑体" panose="02010609060101010101" charset="-122"/>
              </a:rPr>
              <a:t>adaptation </a:t>
            </a:r>
            <a:r>
              <a:rPr lang="en-US" altLang="zh-CN" b="1" i="1" kern="100" dirty="0">
                <a:latin typeface="Times New Roman" panose="02020603050405020304"/>
                <a:ea typeface="黑体" panose="02010609060101010101" charset="-122"/>
              </a:rPr>
              <a:t>n</a:t>
            </a:r>
            <a:r>
              <a:rPr lang="en-US" altLang="zh-CN" b="1" kern="100" dirty="0">
                <a:latin typeface="Times New Roman" panose="02020603050405020304"/>
                <a:ea typeface="黑体" panose="02010609060101010101" charset="-122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适应；改编本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36867" name="矩形 11"/>
          <p:cNvSpPr>
            <a:spLocks noChangeArrowheads="1"/>
          </p:cNvSpPr>
          <p:nvPr/>
        </p:nvSpPr>
        <p:spPr bwMode="auto">
          <a:xfrm>
            <a:off x="454819" y="1006079"/>
            <a:ext cx="8428435" cy="33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Elephants need large living spaces, so it’s difficult for them to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adapt to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changes.(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cs typeface="Courier New" panose="02070309020205020404"/>
              </a:rPr>
              <a:t>15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大象需要很大的生存空间，所以它们很难适应变化。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合作探究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体会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adapt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的用法和意义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She found it difficult to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adapt herself to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life in a foreign country.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她感到难以适应国外的生活。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The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Wandering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Earth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is adapted from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short story written by Liu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Cixin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《流浪的地球》是根据刘慈欣的短篇小说改编的。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The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True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Story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of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Ah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Q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has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been adapted for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 play.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《阿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Q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正传》已被改编为戏剧。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矩形 11"/>
          <p:cNvSpPr>
            <a:spLocks noChangeArrowheads="1"/>
          </p:cNvSpPr>
          <p:nvPr/>
        </p:nvSpPr>
        <p:spPr bwMode="auto">
          <a:xfrm>
            <a:off x="464344" y="1006079"/>
            <a:ext cx="8428435" cy="172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自主发现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adapt (oneself) ____________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sth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 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使自己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适应某事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adapt...____________...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根据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改编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adapt...____________...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把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改编成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633663" y="1448992"/>
            <a:ext cx="318036" cy="5309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to</a:t>
            </a:r>
            <a:endParaRPr lang="zh-CN" altLang="en-US" sz="3000" dirty="0"/>
          </a:p>
        </p:txBody>
      </p:sp>
      <p:sp>
        <p:nvSpPr>
          <p:cNvPr id="4" name="矩形 3"/>
          <p:cNvSpPr/>
          <p:nvPr/>
        </p:nvSpPr>
        <p:spPr>
          <a:xfrm>
            <a:off x="1806178" y="1859757"/>
            <a:ext cx="587340" cy="5309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from</a:t>
            </a:r>
            <a:endParaRPr lang="zh-CN" altLang="en-US" sz="3000" dirty="0"/>
          </a:p>
        </p:txBody>
      </p:sp>
      <p:sp>
        <p:nvSpPr>
          <p:cNvPr id="5" name="矩形 4"/>
          <p:cNvSpPr/>
          <p:nvPr/>
        </p:nvSpPr>
        <p:spPr>
          <a:xfrm>
            <a:off x="1920478" y="2290763"/>
            <a:ext cx="407804" cy="5309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for</a:t>
            </a:r>
            <a:endParaRPr lang="zh-CN" alt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4" descr="单元素养目标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03860" y="573881"/>
            <a:ext cx="4860131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3" descr="Y2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6019" y="1009650"/>
            <a:ext cx="4836319" cy="368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矩形 11"/>
          <p:cNvSpPr>
            <a:spLocks noChangeArrowheads="1"/>
          </p:cNvSpPr>
          <p:nvPr/>
        </p:nvSpPr>
        <p:spPr bwMode="auto">
          <a:xfrm>
            <a:off x="395288" y="727473"/>
            <a:ext cx="8428435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巩固内化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8915" name="矩形 11"/>
          <p:cNvSpPr>
            <a:spLocks noChangeArrowheads="1"/>
          </p:cNvSpPr>
          <p:nvPr/>
        </p:nvSpPr>
        <p:spPr bwMode="auto">
          <a:xfrm>
            <a:off x="397669" y="1159669"/>
            <a:ext cx="8428435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(1)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单句语法填空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play in this unit is adapted ____________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The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Million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Pound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Bank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____________ (adapt) of the play by the famous writer became popular in the country.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(2)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补全句子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I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’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m sorry to hear that ______________________________________________.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听说你在适应新学校方面有困难，我很难过。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48113" y="1622823"/>
            <a:ext cx="587340" cy="5309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from</a:t>
            </a:r>
            <a:endParaRPr lang="zh-CN" altLang="en-US" sz="3000" dirty="0"/>
          </a:p>
        </p:txBody>
      </p:sp>
      <p:sp>
        <p:nvSpPr>
          <p:cNvPr id="5" name="矩形 4"/>
          <p:cNvSpPr/>
          <p:nvPr/>
        </p:nvSpPr>
        <p:spPr>
          <a:xfrm>
            <a:off x="1283494" y="2009776"/>
            <a:ext cx="1100301" cy="5309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adaptation</a:t>
            </a:r>
            <a:endParaRPr lang="zh-CN" altLang="en-US" sz="3000" dirty="0"/>
          </a:p>
        </p:txBody>
      </p:sp>
      <p:sp>
        <p:nvSpPr>
          <p:cNvPr id="6" name="矩形 5"/>
          <p:cNvSpPr/>
          <p:nvPr/>
        </p:nvSpPr>
        <p:spPr>
          <a:xfrm>
            <a:off x="2867025" y="3239692"/>
            <a:ext cx="4896212" cy="5309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you are having trouble adapting to your new school</a:t>
            </a:r>
            <a:endParaRPr lang="zh-CN" alt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矩形 11"/>
          <p:cNvSpPr>
            <a:spLocks noChangeArrowheads="1"/>
          </p:cNvSpPr>
          <p:nvPr/>
        </p:nvSpPr>
        <p:spPr bwMode="auto">
          <a:xfrm>
            <a:off x="251222" y="489348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</a:rPr>
              <a:t>6.measure </a:t>
            </a:r>
            <a:r>
              <a:rPr lang="en-US" altLang="zh-CN" b="1" i="1" kern="100" dirty="0">
                <a:latin typeface="Times New Roman" panose="02020603050405020304"/>
              </a:rPr>
              <a:t>n</a:t>
            </a:r>
            <a:r>
              <a:rPr lang="en-US" altLang="zh-CN" b="1" kern="100" dirty="0">
                <a:latin typeface="Times New Roman" panose="020206030504050203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措施；方法；尺寸</a:t>
            </a:r>
            <a:r>
              <a:rPr lang="en-US" altLang="zh-CN" b="1" i="1" kern="100" dirty="0" err="1">
                <a:latin typeface="Times New Roman" panose="02020603050405020304"/>
                <a:ea typeface="黑体" panose="02010609060101010101" charset="-122"/>
              </a:rPr>
              <a:t>vt</a:t>
            </a:r>
            <a:r>
              <a:rPr lang="en-US" altLang="zh-CN" b="1" kern="100" dirty="0" err="1">
                <a:latin typeface="Times New Roman" panose="02020603050405020304"/>
                <a:ea typeface="黑体" panose="02010609060101010101" charset="-122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测量；度量；估量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39939" name="矩形 11"/>
          <p:cNvSpPr>
            <a:spLocks noChangeArrowheads="1"/>
          </p:cNvSpPr>
          <p:nvPr/>
        </p:nvSpPr>
        <p:spPr bwMode="auto">
          <a:xfrm>
            <a:off x="454819" y="921544"/>
            <a:ext cx="8428435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What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measures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are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being taken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to help them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？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cs typeface="Courier New" panose="02070309020205020404"/>
              </a:rPr>
              <a:t>15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现在正在采取什么措施来帮助它们呢？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 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合作探究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体会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measure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的用法和意义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tailor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took my measure for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 new suit.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裁缝给我量尺寸做了一套新西装。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This room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measures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10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metres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across.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这个房间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度量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宽十米。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自主发现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take ____________ (to do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sth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采取措施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做某事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take one’s measure ____________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量某人的尺寸做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measure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＋数值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 ____________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97794" y="3436144"/>
            <a:ext cx="997709" cy="5309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measures</a:t>
            </a:r>
            <a:endParaRPr lang="zh-CN" altLang="en-US" sz="3000" dirty="0"/>
          </a:p>
        </p:txBody>
      </p:sp>
      <p:sp>
        <p:nvSpPr>
          <p:cNvPr id="5" name="矩形 4"/>
          <p:cNvSpPr/>
          <p:nvPr/>
        </p:nvSpPr>
        <p:spPr>
          <a:xfrm>
            <a:off x="3030141" y="3845719"/>
            <a:ext cx="407804" cy="5309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for</a:t>
            </a:r>
            <a:endParaRPr lang="zh-CN" altLang="en-US" sz="3000" dirty="0"/>
          </a:p>
        </p:txBody>
      </p:sp>
      <p:sp>
        <p:nvSpPr>
          <p:cNvPr id="6" name="矩形 5"/>
          <p:cNvSpPr/>
          <p:nvPr/>
        </p:nvSpPr>
        <p:spPr>
          <a:xfrm>
            <a:off x="2359998" y="4173141"/>
            <a:ext cx="1292662" cy="76174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度量为</a:t>
            </a:r>
            <a:r>
              <a:rPr lang="zh-CN" altLang="zh-CN" kern="10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/>
              </a:rPr>
              <a:t>……</a:t>
            </a:r>
            <a:endParaRPr lang="zh-CN" alt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矩形 11"/>
          <p:cNvSpPr>
            <a:spLocks noChangeArrowheads="1"/>
          </p:cNvSpPr>
          <p:nvPr/>
        </p:nvSpPr>
        <p:spPr bwMode="auto">
          <a:xfrm>
            <a:off x="317897" y="711994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巩固内化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40963" name="矩形 11"/>
          <p:cNvSpPr>
            <a:spLocks noChangeArrowheads="1"/>
          </p:cNvSpPr>
          <p:nvPr/>
        </p:nvSpPr>
        <p:spPr bwMode="auto">
          <a:xfrm>
            <a:off x="371475" y="1144191"/>
            <a:ext cx="8428435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(1)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单句语法填空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Our classroom ____________(measure) 9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metres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by 7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metres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There are some tall trees in our campus, some ____________ (measure) more than forty meters.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(2)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补全句子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It is time we __________________________(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采取有效措施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) to solve this problem.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60998" y="1600201"/>
            <a:ext cx="997709" cy="5309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measures</a:t>
            </a:r>
            <a:endParaRPr lang="zh-CN" altLang="en-US" sz="3000" dirty="0"/>
          </a:p>
        </p:txBody>
      </p:sp>
      <p:sp>
        <p:nvSpPr>
          <p:cNvPr id="5" name="矩形 4"/>
          <p:cNvSpPr/>
          <p:nvPr/>
        </p:nvSpPr>
        <p:spPr>
          <a:xfrm>
            <a:off x="5441157" y="1985963"/>
            <a:ext cx="1100301" cy="5309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measuring</a:t>
            </a:r>
            <a:endParaRPr lang="zh-CN" altLang="en-US" sz="3000" dirty="0"/>
          </a:p>
        </p:txBody>
      </p:sp>
      <p:sp>
        <p:nvSpPr>
          <p:cNvPr id="6" name="矩形 5"/>
          <p:cNvSpPr/>
          <p:nvPr/>
        </p:nvSpPr>
        <p:spPr>
          <a:xfrm>
            <a:off x="2183607" y="3232548"/>
            <a:ext cx="2327240" cy="5309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took effective measures</a:t>
            </a:r>
            <a:endParaRPr lang="zh-CN" alt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矩形 11"/>
          <p:cNvSpPr>
            <a:spLocks noChangeArrowheads="1"/>
          </p:cNvSpPr>
          <p:nvPr/>
        </p:nvSpPr>
        <p:spPr bwMode="auto">
          <a:xfrm>
            <a:off x="314325" y="573882"/>
            <a:ext cx="8428435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</a:rPr>
              <a:t>7.die out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灭亡；逐渐消失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73730" name="矩形 11"/>
          <p:cNvSpPr>
            <a:spLocks noChangeArrowheads="1"/>
          </p:cNvSpPr>
          <p:nvPr/>
        </p:nvSpPr>
        <p:spPr bwMode="auto">
          <a:xfrm>
            <a:off x="517922" y="1006079"/>
            <a:ext cx="8428434" cy="33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</a:rPr>
              <a:t>Our planet’s wildlife is </a:t>
            </a:r>
            <a:r>
              <a:rPr lang="en-US" altLang="zh-CN" b="1">
                <a:latin typeface="Times New Roman" panose="02020603050405020304" pitchFamily="18" charset="0"/>
              </a:rPr>
              <a:t>dying out</a:t>
            </a:r>
            <a:r>
              <a:rPr lang="en-US" altLang="zh-CN">
                <a:latin typeface="Times New Roman" panose="02020603050405020304" pitchFamily="18" charset="0"/>
              </a:rPr>
              <a:t> at an alarming rate.(</a:t>
            </a:r>
            <a:r>
              <a:rPr lang="zh-CN" altLang="zh-CN">
                <a:latin typeface="Times New Roman" panose="02020603050405020304" pitchFamily="18" charset="0"/>
              </a:rPr>
              <a:t>教材</a:t>
            </a:r>
            <a:r>
              <a:rPr lang="en-US" altLang="zh-CN">
                <a:latin typeface="Times New Roman" panose="02020603050405020304" pitchFamily="18" charset="0"/>
              </a:rPr>
              <a:t>P</a:t>
            </a:r>
            <a:r>
              <a:rPr lang="en-US" altLang="zh-CN" baseline="-25000">
                <a:latin typeface="Times New Roman" panose="02020603050405020304" pitchFamily="18" charset="0"/>
              </a:rPr>
              <a:t>14</a:t>
            </a:r>
            <a:r>
              <a:rPr lang="en-US" altLang="zh-CN">
                <a:latin typeface="Times New Roman" panose="02020603050405020304" pitchFamily="18" charset="0"/>
              </a:rPr>
              <a:t>)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zh-CN">
                <a:latin typeface="Times New Roman" panose="02020603050405020304" pitchFamily="18" charset="0"/>
              </a:rPr>
              <a:t>我们星球上的野生动植物正以惊人的速度灭绝。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黑体" panose="02010609060101010101" charset="-122"/>
              </a:rPr>
              <a:t>[</a:t>
            </a:r>
            <a:r>
              <a:rPr lang="zh-CN" altLang="zh-CN">
                <a:latin typeface="Times New Roman" panose="02020603050405020304" pitchFamily="18" charset="0"/>
                <a:ea typeface="黑体" panose="02010609060101010101" charset="-122"/>
              </a:rPr>
              <a:t>短语记牢</a:t>
            </a:r>
            <a:r>
              <a:rPr lang="en-US" altLang="zh-CN">
                <a:latin typeface="Times New Roman" panose="02020603050405020304" pitchFamily="18" charset="0"/>
                <a:ea typeface="黑体" panose="02010609060101010101" charset="-122"/>
              </a:rPr>
              <a:t>]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　</a:t>
            </a:r>
            <a:r>
              <a:rPr lang="zh-CN" altLang="zh-CN">
                <a:latin typeface="Times New Roman" panose="02020603050405020304" pitchFamily="18" charset="0"/>
              </a:rPr>
              <a:t>记牢下列短语</a:t>
            </a: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die of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　死于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内因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)</a:t>
            </a:r>
            <a:endParaRPr lang="zh-CN" altLang="zh-CN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die from  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死于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外因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)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die away  (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声音、风、光线等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)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渐息，渐弱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die down  (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慢慢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)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熄灭；平静下来；逐渐平息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be dying for sth/to do sth  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迫切想要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做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)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某事</a:t>
            </a:r>
            <a:endParaRPr lang="zh-CN" altLang="zh-CN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矩形 11"/>
          <p:cNvSpPr>
            <a:spLocks noChangeArrowheads="1"/>
          </p:cNvSpPr>
          <p:nvPr/>
        </p:nvSpPr>
        <p:spPr bwMode="auto">
          <a:xfrm>
            <a:off x="359569" y="890587"/>
            <a:ext cx="8428435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Every possible means has been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tried.However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, nothing can prevent him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dying of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lung cancer.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一切可能的办法都试过了。然而，没有什么能阻止他死于肺癌。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It’s reported that many people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 die from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traffic accidents each year.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据报道，每年有许多人死于交通事故。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Having been walking for nearly an hour, I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am dying for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 good sleep in bed.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走了将近一个小时，我非常想在床上睡个好觉。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矩形 11"/>
          <p:cNvSpPr>
            <a:spLocks noChangeArrowheads="1"/>
          </p:cNvSpPr>
          <p:nvPr/>
        </p:nvSpPr>
        <p:spPr bwMode="auto">
          <a:xfrm>
            <a:off x="367904" y="673894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巩固内化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7826" name="矩形 11"/>
          <p:cNvSpPr>
            <a:spLocks noChangeArrowheads="1"/>
          </p:cNvSpPr>
          <p:nvPr/>
        </p:nvSpPr>
        <p:spPr bwMode="auto">
          <a:xfrm>
            <a:off x="371475" y="1106091"/>
            <a:ext cx="8428435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(1)</a:t>
            </a:r>
            <a:r>
              <a:rPr lang="zh-CN" altLang="zh-CN" dirty="0">
                <a:latin typeface="Times New Roman" panose="02020603050405020304" pitchFamily="18" charset="0"/>
              </a:rPr>
              <a:t>介、副词填空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宋体" panose="02010600030101010101" pitchFamily="2" charset="-122"/>
              </a:rPr>
              <a:t>①</a:t>
            </a:r>
            <a:r>
              <a:rPr lang="en-US" altLang="zh-CN" dirty="0">
                <a:latin typeface="Times New Roman" panose="02020603050405020304" pitchFamily="18" charset="0"/>
              </a:rPr>
              <a:t>The sound of the car died ____________ in the distance.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宋体" panose="02010600030101010101" pitchFamily="2" charset="-122"/>
              </a:rPr>
              <a:t>②</a:t>
            </a:r>
            <a:r>
              <a:rPr lang="en-US" altLang="zh-CN" dirty="0">
                <a:latin typeface="Times New Roman" panose="02020603050405020304" pitchFamily="18" charset="0"/>
              </a:rPr>
              <a:t>Unfortunately, the soldier died ____________ a wound in the chest.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宋体" panose="02010600030101010101" pitchFamily="2" charset="-122"/>
              </a:rPr>
              <a:t>③</a:t>
            </a:r>
            <a:r>
              <a:rPr lang="en-US" altLang="zh-CN" dirty="0">
                <a:latin typeface="Times New Roman" panose="02020603050405020304" pitchFamily="18" charset="0"/>
              </a:rPr>
              <a:t>When the applause had died ____________</a:t>
            </a:r>
            <a:r>
              <a:rPr lang="zh-CN" altLang="zh-CN" dirty="0">
                <a:latin typeface="Times New Roman" panose="02020603050405020304" pitchFamily="18" charset="0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</a:rPr>
              <a:t>she began her speech.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(2)</a:t>
            </a:r>
            <a:r>
              <a:rPr lang="zh-CN" altLang="zh-CN" dirty="0">
                <a:latin typeface="Times New Roman" panose="02020603050405020304" pitchFamily="18" charset="0"/>
              </a:rPr>
              <a:t>补全句子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宋体" panose="02010600030101010101" pitchFamily="2" charset="-122"/>
                <a:ea typeface="楷体_GB2312"/>
                <a:cs typeface="楷体_GB2312"/>
              </a:rPr>
              <a:t>④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The volunteers try to convince people of the fact that ___________________________</a:t>
            </a:r>
            <a:endParaRPr lang="zh-CN" altLang="zh-CN" dirty="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________________________ (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一些物种正处于灭绝的危险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). </a:t>
            </a:r>
            <a:endParaRPr lang="zh-CN" altLang="zh-CN" dirty="0">
              <a:latin typeface="宋体" panose="02010600030101010101" pitchFamily="2" charset="-122"/>
              <a:ea typeface="楷体_GB2312"/>
              <a:cs typeface="楷体_GB231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382566" y="1527573"/>
            <a:ext cx="625812" cy="5309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away</a:t>
            </a:r>
            <a:endParaRPr lang="zh-CN" altLang="en-US" sz="3000" dirty="0"/>
          </a:p>
        </p:txBody>
      </p:sp>
      <p:sp>
        <p:nvSpPr>
          <p:cNvPr id="5" name="矩形 4"/>
          <p:cNvSpPr/>
          <p:nvPr/>
        </p:nvSpPr>
        <p:spPr>
          <a:xfrm>
            <a:off x="3919538" y="1966913"/>
            <a:ext cx="587340" cy="5309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from</a:t>
            </a:r>
            <a:endParaRPr lang="zh-CN" altLang="en-US" sz="3000" dirty="0"/>
          </a:p>
        </p:txBody>
      </p:sp>
      <p:sp>
        <p:nvSpPr>
          <p:cNvPr id="6" name="矩形 5"/>
          <p:cNvSpPr/>
          <p:nvPr/>
        </p:nvSpPr>
        <p:spPr>
          <a:xfrm>
            <a:off x="3654029" y="2387204"/>
            <a:ext cx="651460" cy="5309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down</a:t>
            </a:r>
            <a:endParaRPr lang="zh-CN" altLang="en-US" sz="3000" dirty="0"/>
          </a:p>
        </p:txBody>
      </p:sp>
      <p:sp>
        <p:nvSpPr>
          <p:cNvPr id="7" name="矩形 6"/>
          <p:cNvSpPr/>
          <p:nvPr/>
        </p:nvSpPr>
        <p:spPr>
          <a:xfrm>
            <a:off x="498286" y="2905409"/>
            <a:ext cx="8587052" cy="11772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					</a:t>
            </a:r>
            <a:r>
              <a:rPr lang="en-US" altLang="zh-CN" kern="100" dirty="0" smtClean="0">
                <a:solidFill>
                  <a:srgbClr val="FF0000"/>
                </a:solidFill>
                <a:latin typeface="Times New Roman" panose="02020603050405020304"/>
              </a:rPr>
              <a:t>	some 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species are in danger of dying out</a:t>
            </a:r>
            <a:endParaRPr lang="zh-CN" alt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P38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0532" y="956073"/>
            <a:ext cx="8341519" cy="2587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11"/>
          <p:cNvSpPr>
            <a:spLocks noChangeArrowheads="1"/>
          </p:cNvSpPr>
          <p:nvPr/>
        </p:nvSpPr>
        <p:spPr bwMode="auto">
          <a:xfrm>
            <a:off x="409575" y="984647"/>
            <a:ext cx="8428435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It is everyone’s duty to protect birds and wildlife.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保护鸟类，保护野生动物人人有责。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Protecting wildlife means caring for human beings themselves.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保护野生动物，就是关爱人类自己。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altLang="zh-CN" kern="100" dirty="0">
                <a:latin typeface="Times New Roman" panose="02020603050405020304"/>
              </a:rPr>
              <a:t>The earth without animals is like the blue sky without white clouds.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地球没有了动物，就如蓝天没有了白云。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矩形 11"/>
          <p:cNvSpPr>
            <a:spLocks noChangeArrowheads="1"/>
          </p:cNvSpPr>
          <p:nvPr/>
        </p:nvSpPr>
        <p:spPr bwMode="auto">
          <a:xfrm>
            <a:off x="305991" y="2178844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1.Translate the following words and phrases.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6387" name="Picture 4" descr="听说一体突破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935" y="627516"/>
            <a:ext cx="8709422" cy="54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5" descr="Step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8" y="1791892"/>
            <a:ext cx="5630466" cy="32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11"/>
          <p:cNvSpPr>
            <a:spLocks noChangeArrowheads="1"/>
          </p:cNvSpPr>
          <p:nvPr/>
        </p:nvSpPr>
        <p:spPr bwMode="auto">
          <a:xfrm>
            <a:off x="464344" y="2584848"/>
            <a:ext cx="8428435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poster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　　</a:t>
            </a: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		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illegal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adj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 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hunt </a:t>
            </a:r>
            <a:r>
              <a:rPr lang="en-US" altLang="zh-CN" i="1" kern="100" dirty="0">
                <a:latin typeface="Book Antiqua" panose="02040602050305030304"/>
                <a:cs typeface="Times New Roman" panose="02020603050405020304"/>
              </a:rPr>
              <a:t>v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  ________________  		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immediately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ad</a:t>
            </a:r>
            <a:r>
              <a:rPr lang="en-US" altLang="zh-CN" i="1" kern="100" dirty="0">
                <a:latin typeface="Book Antiqua" panose="02040602050305030304"/>
                <a:cs typeface="Times New Roman" panose="02020603050405020304"/>
              </a:rPr>
              <a:t>v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  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⑤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species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  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⑥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alarm   </a:t>
            </a:r>
            <a:r>
              <a:rPr lang="en-US" altLang="zh-CN" i="1" kern="100" dirty="0" err="1">
                <a:latin typeface="Book Antiqua" panose="02040602050305030304"/>
                <a:cs typeface="Times New Roman" panose="02020603050405020304"/>
              </a:rPr>
              <a:t>v</a:t>
            </a:r>
            <a:r>
              <a:rPr lang="en-US" altLang="zh-CN" i="1" kern="100" dirty="0" err="1">
                <a:latin typeface="Times New Roman" panose="02020603050405020304"/>
                <a:cs typeface="Courier New" panose="02070309020205020404"/>
              </a:rPr>
              <a:t>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.________________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⑦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rate  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.____________</a:t>
            </a:r>
            <a:r>
              <a:rPr lang="en-US" altLang="zh-CN" i="1" kern="100" dirty="0" err="1">
                <a:latin typeface="Book Antiqua" panose="02040602050305030304"/>
                <a:cs typeface="Times New Roman" panose="02020603050405020304"/>
              </a:rPr>
              <a:t>v</a:t>
            </a:r>
            <a:r>
              <a:rPr lang="en-US" altLang="zh-CN" i="1" kern="100" dirty="0" err="1">
                <a:latin typeface="Times New Roman" panose="02020603050405020304"/>
                <a:cs typeface="Courier New" panose="02070309020205020404"/>
              </a:rPr>
              <a:t>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.____________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91916" y="2638426"/>
            <a:ext cx="60016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海报</a:t>
            </a: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898357" y="2637235"/>
            <a:ext cx="198515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不合法的；非法的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1452563" y="3036094"/>
            <a:ext cx="198515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打猎；搜寻；追捕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6942534" y="3053954"/>
            <a:ext cx="60016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立刻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2141935" y="3479007"/>
            <a:ext cx="60016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物种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1751410" y="3875485"/>
            <a:ext cx="175432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使惊恐；使害怕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3765947" y="3890963"/>
            <a:ext cx="129266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警报；恐慌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1451372" y="4277917"/>
            <a:ext cx="144655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速度；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(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比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)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率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3270647" y="4288632"/>
            <a:ext cx="10618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划分等级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矩形 11"/>
          <p:cNvSpPr>
            <a:spLocks noChangeArrowheads="1"/>
          </p:cNvSpPr>
          <p:nvPr/>
        </p:nvSpPr>
        <p:spPr bwMode="auto">
          <a:xfrm>
            <a:off x="305990" y="465535"/>
            <a:ext cx="8838010" cy="4224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⑧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extinction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  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⑨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mass  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adj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.________________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⑩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average  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.____________</a:t>
            </a:r>
            <a:r>
              <a:rPr lang="en-US" altLang="zh-CN" i="1" kern="100" dirty="0" err="1">
                <a:latin typeface="Times New Roman" panose="02020603050405020304"/>
                <a:cs typeface="Courier New" panose="02070309020205020404"/>
              </a:rPr>
              <a:t>adj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Cambria Math" panose="02040503050406030204"/>
                <a:cs typeface="Cambria Math" panose="02040503050406030204"/>
              </a:rPr>
              <a:t>⑪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concern </a:t>
            </a:r>
            <a:r>
              <a:rPr lang="en-US" altLang="zh-CN" i="1" kern="100" dirty="0" err="1">
                <a:latin typeface="Book Antiqua" panose="02040602050305030304"/>
                <a:cs typeface="Times New Roman" panose="02020603050405020304"/>
              </a:rPr>
              <a:t>v</a:t>
            </a:r>
            <a:r>
              <a:rPr lang="en-US" altLang="zh-CN" i="1" kern="100" dirty="0" err="1">
                <a:latin typeface="Times New Roman" panose="02020603050405020304"/>
                <a:cs typeface="Courier New" panose="02070309020205020404"/>
              </a:rPr>
              <a:t>t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 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Cambria Math" panose="02040503050406030204"/>
                <a:cs typeface="Cambria Math" panose="02040503050406030204"/>
              </a:rPr>
              <a:t>⑫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living   </a:t>
            </a:r>
            <a:r>
              <a:rPr lang="en-US" altLang="zh-CN" i="1" kern="100" dirty="0" err="1">
                <a:latin typeface="Times New Roman" panose="02020603050405020304"/>
                <a:cs typeface="Courier New" panose="02070309020205020404"/>
              </a:rPr>
              <a:t>adj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._______________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Cambria Math" panose="02040503050406030204"/>
                <a:cs typeface="Cambria Math" panose="02040503050406030204"/>
              </a:rPr>
              <a:t>⑬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measure  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.____________</a:t>
            </a:r>
            <a:r>
              <a:rPr lang="en-US" altLang="zh-CN" i="1" kern="100" dirty="0" err="1">
                <a:latin typeface="Book Antiqua" panose="02040602050305030304"/>
                <a:cs typeface="Times New Roman" panose="02020603050405020304"/>
              </a:rPr>
              <a:t>v</a:t>
            </a:r>
            <a:r>
              <a:rPr lang="en-US" altLang="zh-CN" i="1" kern="100" dirty="0" err="1">
                <a:latin typeface="Times New Roman" panose="02020603050405020304"/>
                <a:cs typeface="Courier New" panose="02070309020205020404"/>
              </a:rPr>
              <a:t>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Cambria Math" panose="02040503050406030204"/>
                <a:cs typeface="Cambria Math" panose="02040503050406030204"/>
              </a:rPr>
              <a:t>⑭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authority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  __________________  		</a:t>
            </a:r>
            <a:r>
              <a:rPr lang="en-US" altLang="zh-CN" kern="100" dirty="0">
                <a:latin typeface="Cambria Math" panose="02040503050406030204"/>
                <a:cs typeface="Cambria Math" panose="02040503050406030204"/>
              </a:rPr>
              <a:t>⑮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die out   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Cambria Math" panose="02040503050406030204"/>
                <a:cs typeface="Cambria Math" panose="02040503050406030204"/>
              </a:rPr>
              <a:t>⑯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aware of   ____________  			</a:t>
            </a:r>
            <a:r>
              <a:rPr lang="en-US" altLang="zh-CN" kern="100" dirty="0" smtClean="0">
                <a:latin typeface="Cambria Math" panose="02040503050406030204"/>
                <a:cs typeface="Cambria Math" panose="02040503050406030204"/>
              </a:rPr>
              <a:t>⑰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on average   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Cambria Math" panose="02040503050406030204"/>
                <a:cs typeface="Cambria Math" panose="02040503050406030204"/>
              </a:rPr>
              <a:t>⑱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make progress   ____________  		</a:t>
            </a:r>
            <a:r>
              <a:rPr lang="en-US" altLang="zh-CN" kern="100" dirty="0" smtClean="0">
                <a:latin typeface="Cambria Math" panose="02040503050406030204"/>
                <a:cs typeface="Cambria Math" panose="02040503050406030204"/>
              </a:rPr>
              <a:t>⑲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concerned about   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Cambria Math" panose="02040503050406030204"/>
                <a:cs typeface="Cambria Math" panose="02040503050406030204"/>
              </a:rPr>
              <a:t>⑳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adapt to   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256235" y="489348"/>
            <a:ext cx="60016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灭绝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668066" y="910829"/>
            <a:ext cx="175432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大量的；广泛的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3732610" y="909638"/>
            <a:ext cx="152349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大量；堆；群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957388" y="1307307"/>
            <a:ext cx="83099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平均数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615928" y="1329929"/>
            <a:ext cx="83099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平均的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2058591" y="1739504"/>
            <a:ext cx="60016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涉及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1829991" y="2152651"/>
            <a:ext cx="152349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居住的；活的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3679032" y="2151460"/>
            <a:ext cx="129266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生活；生计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1841897" y="2559844"/>
            <a:ext cx="129266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措施；方法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3667126" y="2571750"/>
            <a:ext cx="60016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测量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1829991" y="2963467"/>
            <a:ext cx="198515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官方；当权；权威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6216253" y="2961085"/>
            <a:ext cx="175432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灭亡；逐渐消失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1874044" y="3377804"/>
            <a:ext cx="83099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意识到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6948488" y="3381376"/>
            <a:ext cx="60016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平均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2345532" y="3804048"/>
            <a:ext cx="10618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取得进步</a:t>
            </a: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7086601" y="3813573"/>
            <a:ext cx="152349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对</a:t>
            </a:r>
            <a:r>
              <a:rPr lang="en-US" altLang="zh-CN" kern="10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关切的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1890713" y="4235054"/>
            <a:ext cx="60016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适应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1"/>
          <p:cNvSpPr>
            <a:spLocks noChangeArrowheads="1"/>
          </p:cNvSpPr>
          <p:nvPr/>
        </p:nvSpPr>
        <p:spPr bwMode="auto">
          <a:xfrm>
            <a:off x="251222" y="465535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2.Brainstorming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Please name some wildlife in the world in English or in Chinese.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20482" name="Picture 4" descr="Y22A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77542" y="979885"/>
            <a:ext cx="5840015" cy="256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11"/>
          <p:cNvSpPr>
            <a:spLocks noChangeArrowheads="1"/>
          </p:cNvSpPr>
          <p:nvPr/>
        </p:nvSpPr>
        <p:spPr bwMode="auto">
          <a:xfrm>
            <a:off x="365522" y="3468291"/>
            <a:ext cx="8428434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pangolin(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穿山甲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manchurian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 tiger(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东北虎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snow leopard(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雪豹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milu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 deer(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麋鹿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giant panda(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大熊猫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golden monkey(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金丝猴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white-flag dolphin(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白鳍豚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crested Ibis(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朱鹮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11"/>
          <p:cNvSpPr>
            <a:spLocks noChangeArrowheads="1"/>
          </p:cNvSpPr>
          <p:nvPr/>
        </p:nvSpPr>
        <p:spPr bwMode="auto">
          <a:xfrm>
            <a:off x="251222" y="806054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3.Look at the pictures on Page 14 and predict what message the posters share.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5363" name="矩形 11"/>
          <p:cNvSpPr>
            <a:spLocks noChangeArrowheads="1"/>
          </p:cNvSpPr>
          <p:nvPr/>
        </p:nvSpPr>
        <p:spPr bwMode="auto">
          <a:xfrm>
            <a:off x="454819" y="1238251"/>
            <a:ext cx="8428435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These pictures mean that some wildlife species ________________ and some ________________ so we need ________________.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196013" y="1265635"/>
            <a:ext cx="104259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are losing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772716" y="1674019"/>
            <a:ext cx="134395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are in danger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3605212" y="1674019"/>
            <a:ext cx="153631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to protect them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11"/>
          <p:cNvSpPr>
            <a:spLocks noChangeArrowheads="1"/>
          </p:cNvSpPr>
          <p:nvPr/>
        </p:nvSpPr>
        <p:spPr bwMode="auto">
          <a:xfrm>
            <a:off x="409575" y="1221582"/>
            <a:ext cx="8428435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Finish Ex.2 &amp; Ex.3 on Page 14.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24578" name="Picture 4" descr="Step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1241" y="789385"/>
            <a:ext cx="5670947" cy="32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1918</Words>
  <Application>Microsoft Office PowerPoint</Application>
  <PresentationFormat>全屏显示(16:9)</PresentationFormat>
  <Paragraphs>307</Paragraphs>
  <Slides>35</Slides>
  <Notes>33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9" baseType="lpstr">
      <vt:lpstr>黑体</vt:lpstr>
      <vt:lpstr>华文中宋</vt:lpstr>
      <vt:lpstr>楷体_GB2312</vt:lpstr>
      <vt:lpstr>宋体</vt:lpstr>
      <vt:lpstr>微软雅黑</vt:lpstr>
      <vt:lpstr>Arial</vt:lpstr>
      <vt:lpstr>Book Antiqua</vt:lpstr>
      <vt:lpstr>Calibri</vt:lpstr>
      <vt:lpstr>Calibri Light</vt:lpstr>
      <vt:lpstr>Cambria Math</vt:lpstr>
      <vt:lpstr>Courier New</vt:lpstr>
      <vt:lpstr>Impact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2018-01-02T04:06:00Z</dcterms:created>
  <dcterms:modified xsi:type="dcterms:W3CDTF">2023-01-16T22:58:18Z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0ACFBAF94E18420D93E1C4F79B47ABFF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