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1" r:id="rId5"/>
    <p:sldId id="260" r:id="rId6"/>
    <p:sldId id="264" r:id="rId7"/>
    <p:sldId id="265" r:id="rId8"/>
    <p:sldId id="267" r:id="rId9"/>
    <p:sldId id="266" r:id="rId10"/>
    <p:sldId id="282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  <a:srgbClr val="F44236"/>
    <a:srgbClr val="82A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594" y="-90"/>
      </p:cViewPr>
      <p:guideLst>
        <p:guide orient="horz" pos="2162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" y="177232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 </a:t>
            </a:r>
            <a:r>
              <a:rPr lang="zh-CN" altLang="en-US" sz="6000" b="1" dirty="0">
                <a:solidFill>
                  <a:srgbClr val="FF0000"/>
                </a:solidFill>
              </a:rPr>
              <a:t>认识平行四边形</a:t>
            </a:r>
          </a:p>
        </p:txBody>
      </p:sp>
      <p:sp>
        <p:nvSpPr>
          <p:cNvPr id="2" name="矩形 1"/>
          <p:cNvSpPr/>
          <p:nvPr/>
        </p:nvSpPr>
        <p:spPr>
          <a:xfrm>
            <a:off x="4807584" y="3512074"/>
            <a:ext cx="25768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苏教版  数学  四年级  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5747813"/>
            <a:ext cx="1219200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/>
          <p:nvPr/>
        </p:nvSpPr>
        <p:spPr>
          <a:xfrm>
            <a:off x="2812733" y="2252345"/>
            <a:ext cx="5562600" cy="2895600"/>
          </a:xfrm>
          <a:prstGeom prst="parallelogram">
            <a:avLst>
              <a:gd name="adj" fmla="val 48337"/>
            </a:avLst>
          </a:prstGeom>
          <a:noFill/>
          <a:ln w="38100" cap="flat" cmpd="sng">
            <a:solidFill>
              <a:srgbClr val="CC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4000" dirty="0">
              <a:ea typeface="+mn-lt"/>
            </a:endParaRPr>
          </a:p>
        </p:txBody>
      </p:sp>
      <p:sp>
        <p:nvSpPr>
          <p:cNvPr id="31747" name="Line 3"/>
          <p:cNvSpPr/>
          <p:nvPr/>
        </p:nvSpPr>
        <p:spPr>
          <a:xfrm flipH="1">
            <a:off x="4236720" y="2339658"/>
            <a:ext cx="23813" cy="2895600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29699" name="Text Box 4"/>
          <p:cNvSpPr txBox="1"/>
          <p:nvPr/>
        </p:nvSpPr>
        <p:spPr>
          <a:xfrm>
            <a:off x="3600133" y="1907858"/>
            <a:ext cx="54038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>
                <a:ea typeface="+mn-lt"/>
              </a:rPr>
              <a:t>A</a:t>
            </a:r>
          </a:p>
        </p:txBody>
      </p:sp>
      <p:sp>
        <p:nvSpPr>
          <p:cNvPr id="29700" name="Text Box 5"/>
          <p:cNvSpPr txBox="1"/>
          <p:nvPr/>
        </p:nvSpPr>
        <p:spPr>
          <a:xfrm>
            <a:off x="2255520" y="4932045"/>
            <a:ext cx="5016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>
                <a:ea typeface="+mn-lt"/>
              </a:rPr>
              <a:t>B</a:t>
            </a:r>
          </a:p>
        </p:txBody>
      </p:sp>
      <p:sp>
        <p:nvSpPr>
          <p:cNvPr id="29701" name="Text Box 6"/>
          <p:cNvSpPr txBox="1"/>
          <p:nvPr/>
        </p:nvSpPr>
        <p:spPr>
          <a:xfrm>
            <a:off x="7273608" y="4906645"/>
            <a:ext cx="52260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>
                <a:ea typeface="+mn-lt"/>
              </a:rPr>
              <a:t>C</a:t>
            </a:r>
          </a:p>
        </p:txBody>
      </p:sp>
      <p:sp>
        <p:nvSpPr>
          <p:cNvPr id="29702" name="Text Box 7"/>
          <p:cNvSpPr txBox="1"/>
          <p:nvPr/>
        </p:nvSpPr>
        <p:spPr>
          <a:xfrm>
            <a:off x="8603933" y="2026920"/>
            <a:ext cx="56959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>
                <a:ea typeface="+mn-lt"/>
              </a:rPr>
              <a:t>D</a:t>
            </a:r>
          </a:p>
        </p:txBody>
      </p:sp>
      <p:sp>
        <p:nvSpPr>
          <p:cNvPr id="31752" name="Text Box 8"/>
          <p:cNvSpPr txBox="1"/>
          <p:nvPr/>
        </p:nvSpPr>
        <p:spPr>
          <a:xfrm>
            <a:off x="4489133" y="5276533"/>
            <a:ext cx="6238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ea typeface="+mn-lt"/>
              </a:rPr>
              <a:t>底</a:t>
            </a:r>
          </a:p>
        </p:txBody>
      </p:sp>
      <p:sp>
        <p:nvSpPr>
          <p:cNvPr id="31753" name="Text Box 9"/>
          <p:cNvSpPr txBox="1"/>
          <p:nvPr/>
        </p:nvSpPr>
        <p:spPr>
          <a:xfrm>
            <a:off x="4392295" y="2844483"/>
            <a:ext cx="6908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>
                <a:ea typeface="+mn-lt"/>
              </a:rPr>
              <a:t>高</a:t>
            </a:r>
          </a:p>
        </p:txBody>
      </p:sp>
      <p:sp>
        <p:nvSpPr>
          <p:cNvPr id="31755" name="Line 11"/>
          <p:cNvSpPr/>
          <p:nvPr/>
        </p:nvSpPr>
        <p:spPr>
          <a:xfrm>
            <a:off x="4608195" y="2268220"/>
            <a:ext cx="0" cy="2879725"/>
          </a:xfrm>
          <a:prstGeom prst="line">
            <a:avLst/>
          </a:prstGeom>
          <a:ln w="952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31756" name="Line 12"/>
          <p:cNvSpPr/>
          <p:nvPr/>
        </p:nvSpPr>
        <p:spPr>
          <a:xfrm>
            <a:off x="4968558" y="2268220"/>
            <a:ext cx="0" cy="2879725"/>
          </a:xfrm>
          <a:prstGeom prst="line">
            <a:avLst/>
          </a:prstGeom>
          <a:ln w="952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31757" name="Line 13"/>
          <p:cNvSpPr/>
          <p:nvPr/>
        </p:nvSpPr>
        <p:spPr>
          <a:xfrm>
            <a:off x="5328920" y="2268220"/>
            <a:ext cx="0" cy="2879725"/>
          </a:xfrm>
          <a:prstGeom prst="line">
            <a:avLst/>
          </a:prstGeom>
          <a:ln w="952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31758" name="Line 14"/>
          <p:cNvSpPr/>
          <p:nvPr/>
        </p:nvSpPr>
        <p:spPr>
          <a:xfrm>
            <a:off x="5760720" y="2268220"/>
            <a:ext cx="0" cy="2879725"/>
          </a:xfrm>
          <a:prstGeom prst="line">
            <a:avLst/>
          </a:prstGeom>
          <a:ln w="952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31759" name="Line 15"/>
          <p:cNvSpPr/>
          <p:nvPr/>
        </p:nvSpPr>
        <p:spPr>
          <a:xfrm>
            <a:off x="6265545" y="2268220"/>
            <a:ext cx="0" cy="2879725"/>
          </a:xfrm>
          <a:prstGeom prst="line">
            <a:avLst/>
          </a:prstGeom>
          <a:ln w="952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31760" name="Line 16"/>
          <p:cNvSpPr/>
          <p:nvPr/>
        </p:nvSpPr>
        <p:spPr>
          <a:xfrm>
            <a:off x="6675120" y="2268220"/>
            <a:ext cx="0" cy="2879725"/>
          </a:xfrm>
          <a:prstGeom prst="line">
            <a:avLst/>
          </a:prstGeom>
          <a:ln w="9525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sp>
        <p:nvSpPr>
          <p:cNvPr id="31761" name="Rectangle 17"/>
          <p:cNvSpPr/>
          <p:nvPr/>
        </p:nvSpPr>
        <p:spPr>
          <a:xfrm>
            <a:off x="5400358" y="5363845"/>
            <a:ext cx="2232025" cy="5762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chemeClr val="accent5"/>
                </a:solidFill>
                <a:ea typeface="+mn-lt"/>
              </a:rPr>
              <a:t>无数条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11759 L 0.226042 -0.012037 " pathEditMode="relative" rAng="0" ptsTypes="">
                                      <p:cBhvr>
                                        <p:cTn id="16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85 0.010476 L 0.219375 0.011865 " pathEditMode="relative" rAng="0" ptsTypes="">
                                      <p:cBhvr>
                                        <p:cTn id="18" dur="5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ldLvl="0" animBg="1"/>
      <p:bldP spid="31752" grpId="0"/>
      <p:bldP spid="31753" grpId="0"/>
      <p:bldP spid="31753" grpId="1"/>
      <p:bldP spid="31755" grpId="0" bldLvl="0" animBg="1"/>
      <p:bldP spid="31756" grpId="0" bldLvl="0" animBg="1"/>
      <p:bldP spid="31757" grpId="0" bldLvl="0" animBg="1"/>
      <p:bldP spid="31758" grpId="0" bldLvl="0" animBg="1"/>
      <p:bldP spid="31759" grpId="0" bldLvl="0" animBg="1"/>
      <p:bldP spid="31760" grpId="0" bldLvl="0" animBg="1"/>
      <p:bldP spid="317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ea typeface="+mn-lt"/>
              </a:rPr>
              <a:t>1</a:t>
            </a:r>
          </a:p>
        </p:txBody>
      </p:sp>
      <p:sp>
        <p:nvSpPr>
          <p:cNvPr id="235522" name="TextBox 3"/>
          <p:cNvSpPr txBox="1"/>
          <p:nvPr/>
        </p:nvSpPr>
        <p:spPr>
          <a:xfrm>
            <a:off x="1185545" y="554990"/>
            <a:ext cx="7294880" cy="1383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ea typeface="+mn-lt"/>
              </a:rPr>
              <a:t>画出下面平行四边形底边上的高，并</a:t>
            </a:r>
            <a:r>
              <a:rPr lang="zh-CN" altLang="en-US" sz="2800" b="1" noProof="0" smtClean="0">
                <a:ln>
                  <a:noFill/>
                </a:ln>
                <a:effectLst/>
                <a:uLnTx/>
                <a:uFillTx/>
                <a:ea typeface="+mn-lt"/>
                <a:sym typeface="+mn-ea"/>
              </a:rPr>
              <a:t>量一量，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800" b="1" noProof="0" smtClean="0">
                <a:ln>
                  <a:noFill/>
                </a:ln>
                <a:effectLst/>
                <a:uLnTx/>
                <a:uFillTx/>
                <a:ea typeface="+mn-lt"/>
                <a:sym typeface="+mn-ea"/>
              </a:rPr>
              <a:t>它们的底和高各是多少毫米？</a:t>
            </a:r>
            <a:endParaRPr lang="zh-CN" altLang="en-US" sz="2800" b="1" dirty="0">
              <a:ea typeface="+mn-lt"/>
            </a:endParaRPr>
          </a:p>
        </p:txBody>
      </p:sp>
      <p:pic>
        <p:nvPicPr>
          <p:cNvPr id="23552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3988" y="2476500"/>
            <a:ext cx="3224212" cy="326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2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0278" y="2583180"/>
            <a:ext cx="3484562" cy="27813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35528" name="直接连接符 10"/>
          <p:cNvCxnSpPr/>
          <p:nvPr/>
        </p:nvCxnSpPr>
        <p:spPr>
          <a:xfrm flipH="1">
            <a:off x="2936875" y="2862263"/>
            <a:ext cx="0" cy="2209800"/>
          </a:xfrm>
          <a:prstGeom prst="line">
            <a:avLst/>
          </a:prstGeom>
          <a:ln w="12700" cap="flat" cmpd="sng">
            <a:solidFill>
              <a:srgbClr val="FF6699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" name="组合 14"/>
          <p:cNvGrpSpPr/>
          <p:nvPr/>
        </p:nvGrpSpPr>
        <p:grpSpPr>
          <a:xfrm>
            <a:off x="2936875" y="4875213"/>
            <a:ext cx="147638" cy="192087"/>
            <a:chOff x="0" y="0"/>
            <a:chExt cx="148208" cy="144016"/>
          </a:xfrm>
        </p:grpSpPr>
        <p:cxnSp>
          <p:nvCxnSpPr>
            <p:cNvPr id="236553" name="直接连接符 12"/>
            <p:cNvCxnSpPr/>
            <p:nvPr/>
          </p:nvCxnSpPr>
          <p:spPr>
            <a:xfrm>
              <a:off x="0" y="3428"/>
              <a:ext cx="144016" cy="0"/>
            </a:xfrm>
            <a:prstGeom prst="line">
              <a:avLst/>
            </a:prstGeom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54" name="直接连接符 13"/>
            <p:cNvCxnSpPr/>
            <p:nvPr/>
          </p:nvCxnSpPr>
          <p:spPr>
            <a:xfrm rot="-5400000">
              <a:off x="76200" y="72008"/>
              <a:ext cx="144016" cy="0"/>
            </a:xfrm>
            <a:prstGeom prst="line">
              <a:avLst/>
            </a:prstGeom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35532" name="直接连接符 17"/>
          <p:cNvCxnSpPr/>
          <p:nvPr/>
        </p:nvCxnSpPr>
        <p:spPr>
          <a:xfrm>
            <a:off x="6000750" y="2839085"/>
            <a:ext cx="1623695" cy="1219200"/>
          </a:xfrm>
          <a:prstGeom prst="line">
            <a:avLst/>
          </a:prstGeom>
          <a:ln w="12700" cap="flat" cmpd="sng">
            <a:solidFill>
              <a:srgbClr val="FF6699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4" name="组合 21"/>
          <p:cNvGrpSpPr/>
          <p:nvPr/>
        </p:nvGrpSpPr>
        <p:grpSpPr>
          <a:xfrm>
            <a:off x="7493000" y="3768725"/>
            <a:ext cx="233680" cy="243205"/>
            <a:chOff x="0" y="0"/>
            <a:chExt cx="161699" cy="144016"/>
          </a:xfrm>
        </p:grpSpPr>
        <p:cxnSp>
          <p:nvCxnSpPr>
            <p:cNvPr id="236557" name="直接连接符 19"/>
            <p:cNvCxnSpPr/>
            <p:nvPr/>
          </p:nvCxnSpPr>
          <p:spPr>
            <a:xfrm rot="7500000">
              <a:off x="-72008" y="72008"/>
              <a:ext cx="144016" cy="0"/>
            </a:xfrm>
            <a:prstGeom prst="line">
              <a:avLst/>
            </a:prstGeom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58" name="直接连接符 20"/>
            <p:cNvCxnSpPr/>
            <p:nvPr/>
          </p:nvCxnSpPr>
          <p:spPr>
            <a:xfrm rot="2100000">
              <a:off x="17683" y="54324"/>
              <a:ext cx="144016" cy="0"/>
            </a:xfrm>
            <a:prstGeom prst="line">
              <a:avLst/>
            </a:prstGeom>
            <a:ln w="127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5536" name="TextBox 22"/>
          <p:cNvSpPr txBox="1"/>
          <p:nvPr/>
        </p:nvSpPr>
        <p:spPr>
          <a:xfrm>
            <a:off x="2936875" y="3727450"/>
            <a:ext cx="16217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ea typeface="+mn-lt"/>
              </a:rPr>
              <a:t>高</a:t>
            </a:r>
            <a:r>
              <a:rPr lang="en-US" altLang="zh-CN" sz="2800" dirty="0">
                <a:ea typeface="+mn-lt"/>
              </a:rPr>
              <a:t>15mm</a:t>
            </a:r>
          </a:p>
        </p:txBody>
      </p:sp>
      <p:sp>
        <p:nvSpPr>
          <p:cNvPr id="235537" name="TextBox 23"/>
          <p:cNvSpPr txBox="1"/>
          <p:nvPr/>
        </p:nvSpPr>
        <p:spPr>
          <a:xfrm>
            <a:off x="2720975" y="5167313"/>
            <a:ext cx="12661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dirty="0">
                <a:ea typeface="+mn-lt"/>
              </a:rPr>
              <a:t>20mm</a:t>
            </a:r>
          </a:p>
        </p:txBody>
      </p:sp>
      <p:sp>
        <p:nvSpPr>
          <p:cNvPr id="235538" name="TextBox 24"/>
          <p:cNvSpPr txBox="1"/>
          <p:nvPr/>
        </p:nvSpPr>
        <p:spPr>
          <a:xfrm>
            <a:off x="8297228" y="3499485"/>
            <a:ext cx="12661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dirty="0">
                <a:ea typeface="+mn-lt"/>
              </a:rPr>
              <a:t>18mm</a:t>
            </a:r>
          </a:p>
        </p:txBody>
      </p:sp>
      <p:sp>
        <p:nvSpPr>
          <p:cNvPr id="235539" name="TextBox 25"/>
          <p:cNvSpPr txBox="1"/>
          <p:nvPr/>
        </p:nvSpPr>
        <p:spPr>
          <a:xfrm>
            <a:off x="6502400" y="3248025"/>
            <a:ext cx="16217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ea typeface="+mn-lt"/>
              </a:rPr>
              <a:t>高</a:t>
            </a:r>
            <a:r>
              <a:rPr lang="en-US" altLang="zh-CN" sz="2800" dirty="0">
                <a:ea typeface="+mn-lt"/>
              </a:rPr>
              <a:t>17mm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6" grpId="0"/>
      <p:bldP spid="235537" grpId="0"/>
      <p:bldP spid="235538" grpId="0"/>
      <p:bldP spid="2355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  <p:sp>
        <p:nvSpPr>
          <p:cNvPr id="2" name="圆角矩形 1"/>
          <p:cNvSpPr/>
          <p:nvPr/>
        </p:nvSpPr>
        <p:spPr>
          <a:xfrm>
            <a:off x="7727950" y="1756410"/>
            <a:ext cx="4057650" cy="365887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ea typeface="+mn-lt"/>
                <a:sym typeface="+mn-ea"/>
              </a:rPr>
              <a:t>你能用这样两个完全一样的三角尺拼出一个平行四边形吗？</a:t>
            </a:r>
            <a:endParaRPr lang="zh-CN" altLang="en-US" sz="2800" dirty="0">
              <a:solidFill>
                <a:schemeClr val="bg1"/>
              </a:solidFill>
              <a:ea typeface="+mn-lt"/>
              <a:cs typeface="+mn-lt"/>
              <a:sym typeface="+mn-ea"/>
            </a:endParaRPr>
          </a:p>
        </p:txBody>
      </p:sp>
      <p:grpSp>
        <p:nvGrpSpPr>
          <p:cNvPr id="37889" name="Group 2"/>
          <p:cNvGrpSpPr/>
          <p:nvPr/>
        </p:nvGrpSpPr>
        <p:grpSpPr>
          <a:xfrm>
            <a:off x="10349230" y="4080510"/>
            <a:ext cx="1029970" cy="1065530"/>
            <a:chOff x="0" y="0"/>
            <a:chExt cx="1270" cy="1270"/>
          </a:xfrm>
        </p:grpSpPr>
        <p:sp>
          <p:nvSpPr>
            <p:cNvPr id="37890" name="AutoShape 3"/>
            <p:cNvSpPr/>
            <p:nvPr/>
          </p:nvSpPr>
          <p:spPr>
            <a:xfrm>
              <a:off x="0" y="0"/>
              <a:ext cx="1270" cy="1270"/>
            </a:xfrm>
            <a:prstGeom prst="rtTriangle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37891" name="Oval 4"/>
            <p:cNvSpPr/>
            <p:nvPr/>
          </p:nvSpPr>
          <p:spPr>
            <a:xfrm>
              <a:off x="226" y="725"/>
              <a:ext cx="318" cy="318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2263140" y="2399665"/>
            <a:ext cx="2016125" cy="2016125"/>
            <a:chOff x="0" y="0"/>
            <a:chExt cx="1270" cy="1270"/>
          </a:xfrm>
        </p:grpSpPr>
        <p:sp>
          <p:nvSpPr>
            <p:cNvPr id="5" name="AutoShape 3"/>
            <p:cNvSpPr/>
            <p:nvPr/>
          </p:nvSpPr>
          <p:spPr>
            <a:xfrm>
              <a:off x="0" y="0"/>
              <a:ext cx="1270" cy="1270"/>
            </a:xfrm>
            <a:prstGeom prst="rtTriangle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6" name="Oval 4"/>
            <p:cNvSpPr/>
            <p:nvPr/>
          </p:nvSpPr>
          <p:spPr>
            <a:xfrm>
              <a:off x="226" y="725"/>
              <a:ext cx="318" cy="318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grpSp>
        <p:nvGrpSpPr>
          <p:cNvPr id="7" name="Group 5"/>
          <p:cNvGrpSpPr/>
          <p:nvPr/>
        </p:nvGrpSpPr>
        <p:grpSpPr>
          <a:xfrm>
            <a:off x="5576253" y="2399665"/>
            <a:ext cx="2016125" cy="2016125"/>
            <a:chOff x="0" y="0"/>
            <a:chExt cx="1270" cy="1270"/>
          </a:xfrm>
        </p:grpSpPr>
        <p:sp>
          <p:nvSpPr>
            <p:cNvPr id="37893" name="AutoShape 6"/>
            <p:cNvSpPr/>
            <p:nvPr/>
          </p:nvSpPr>
          <p:spPr>
            <a:xfrm>
              <a:off x="0" y="0"/>
              <a:ext cx="1270" cy="1270"/>
            </a:xfrm>
            <a:prstGeom prst="rtTriangle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37894" name="Oval 7"/>
            <p:cNvSpPr/>
            <p:nvPr/>
          </p:nvSpPr>
          <p:spPr>
            <a:xfrm>
              <a:off x="226" y="725"/>
              <a:ext cx="318" cy="318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658027" y="1398991"/>
            <a:ext cx="150405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方法</a:t>
            </a:r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06 0.002222 L -0.438333 0.004074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727950" y="1756410"/>
            <a:ext cx="4057650" cy="365887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ea typeface="+mn-lt"/>
                <a:sym typeface="+mn-ea"/>
              </a:rPr>
              <a:t>你能用这样两个完全一样的三角尺拼出一个平行四边形吗？</a:t>
            </a:r>
            <a:endParaRPr lang="zh-CN" altLang="en-US" sz="2800" dirty="0">
              <a:solidFill>
                <a:schemeClr val="bg1"/>
              </a:solidFill>
              <a:ea typeface="+mn-lt"/>
              <a:cs typeface="+mn-lt"/>
              <a:sym typeface="+mn-ea"/>
            </a:endParaRPr>
          </a:p>
        </p:txBody>
      </p:sp>
      <p:grpSp>
        <p:nvGrpSpPr>
          <p:cNvPr id="37889" name="Group 2"/>
          <p:cNvGrpSpPr/>
          <p:nvPr/>
        </p:nvGrpSpPr>
        <p:grpSpPr>
          <a:xfrm>
            <a:off x="10349230" y="4080510"/>
            <a:ext cx="1029970" cy="1065530"/>
            <a:chOff x="0" y="0"/>
            <a:chExt cx="1270" cy="1270"/>
          </a:xfrm>
        </p:grpSpPr>
        <p:sp>
          <p:nvSpPr>
            <p:cNvPr id="37890" name="AutoShape 3"/>
            <p:cNvSpPr/>
            <p:nvPr/>
          </p:nvSpPr>
          <p:spPr>
            <a:xfrm>
              <a:off x="0" y="0"/>
              <a:ext cx="1270" cy="1270"/>
            </a:xfrm>
            <a:prstGeom prst="rtTriangle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37891" name="Oval 4"/>
            <p:cNvSpPr/>
            <p:nvPr/>
          </p:nvSpPr>
          <p:spPr>
            <a:xfrm>
              <a:off x="226" y="725"/>
              <a:ext cx="318" cy="318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16430" y="2009458"/>
            <a:ext cx="2016125" cy="2016125"/>
            <a:chOff x="0" y="0"/>
            <a:chExt cx="1270" cy="1270"/>
          </a:xfrm>
        </p:grpSpPr>
        <p:sp>
          <p:nvSpPr>
            <p:cNvPr id="37896" name="AutoShape 9"/>
            <p:cNvSpPr/>
            <p:nvPr/>
          </p:nvSpPr>
          <p:spPr>
            <a:xfrm>
              <a:off x="0" y="0"/>
              <a:ext cx="1270" cy="1270"/>
            </a:xfrm>
            <a:prstGeom prst="rtTriangle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37897" name="Oval 10"/>
            <p:cNvSpPr/>
            <p:nvPr/>
          </p:nvSpPr>
          <p:spPr>
            <a:xfrm>
              <a:off x="226" y="725"/>
              <a:ext cx="318" cy="318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5229543" y="2080895"/>
            <a:ext cx="2016125" cy="2016125"/>
            <a:chOff x="0" y="0"/>
            <a:chExt cx="1270" cy="1270"/>
          </a:xfrm>
        </p:grpSpPr>
        <p:sp>
          <p:nvSpPr>
            <p:cNvPr id="37899" name="AutoShape 12"/>
            <p:cNvSpPr/>
            <p:nvPr/>
          </p:nvSpPr>
          <p:spPr>
            <a:xfrm>
              <a:off x="0" y="0"/>
              <a:ext cx="1270" cy="1270"/>
            </a:xfrm>
            <a:prstGeom prst="rtTriangle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37900" name="Oval 13"/>
            <p:cNvSpPr/>
            <p:nvPr/>
          </p:nvSpPr>
          <p:spPr>
            <a:xfrm>
              <a:off x="226" y="725"/>
              <a:ext cx="318" cy="318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658027" y="1299931"/>
            <a:ext cx="150405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方法</a:t>
            </a:r>
            <a:r>
              <a:rPr lang="en-US" altLang="zh-CN" sz="2800" b="1" dirty="0" smtClean="0"/>
              <a:t>2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2440305" y="5650230"/>
            <a:ext cx="8874125" cy="80327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en-US" altLang="zh-CN" sz="2800" dirty="0">
              <a:solidFill>
                <a:schemeClr val="bg1"/>
              </a:solidFill>
              <a:ea typeface="+mn-lt"/>
              <a:cs typeface="+mn-lt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两个完全一样的三角形一定能拼成一个平行四边形哦！</a:t>
            </a:r>
            <a:endParaRPr lang="zh-CN" altLang="en-US" sz="2800">
              <a:solidFill>
                <a:schemeClr val="bg1"/>
              </a:solidFill>
              <a:ea typeface="+mn-lt"/>
              <a:cs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2800" dirty="0">
              <a:solidFill>
                <a:schemeClr val="bg1"/>
              </a:solidFill>
              <a:ea typeface="+mn-lt"/>
              <a:cs typeface="+mn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4.72222E-6 0.29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52 0.293889 L -0.271458 0.291111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2" name="圆角矩形 1"/>
          <p:cNvSpPr/>
          <p:nvPr/>
        </p:nvSpPr>
        <p:spPr>
          <a:xfrm>
            <a:off x="7727950" y="1756410"/>
            <a:ext cx="4057650" cy="365887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ea typeface="+mn-lt"/>
                <a:sym typeface="+mn-ea"/>
              </a:rPr>
              <a:t>你能用这样四个完全一样的三角尺拼出一个平行四边形吗？</a:t>
            </a:r>
            <a:endParaRPr lang="zh-CN" altLang="en-US" sz="2800" dirty="0">
              <a:solidFill>
                <a:schemeClr val="bg1"/>
              </a:solidFill>
              <a:ea typeface="+mn-lt"/>
              <a:cs typeface="+mn-lt"/>
              <a:sym typeface="+mn-ea"/>
            </a:endParaRPr>
          </a:p>
        </p:txBody>
      </p:sp>
      <p:grpSp>
        <p:nvGrpSpPr>
          <p:cNvPr id="37889" name="Group 2"/>
          <p:cNvGrpSpPr/>
          <p:nvPr/>
        </p:nvGrpSpPr>
        <p:grpSpPr>
          <a:xfrm>
            <a:off x="10349230" y="4080510"/>
            <a:ext cx="1029970" cy="1065530"/>
            <a:chOff x="0" y="0"/>
            <a:chExt cx="1270" cy="1270"/>
          </a:xfrm>
        </p:grpSpPr>
        <p:sp>
          <p:nvSpPr>
            <p:cNvPr id="37890" name="AutoShape 3"/>
            <p:cNvSpPr/>
            <p:nvPr/>
          </p:nvSpPr>
          <p:spPr>
            <a:xfrm>
              <a:off x="0" y="0"/>
              <a:ext cx="1270" cy="1270"/>
            </a:xfrm>
            <a:prstGeom prst="rtTriangle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37891" name="Oval 4"/>
            <p:cNvSpPr/>
            <p:nvPr/>
          </p:nvSpPr>
          <p:spPr>
            <a:xfrm>
              <a:off x="226" y="725"/>
              <a:ext cx="318" cy="318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1683703" y="2695575"/>
            <a:ext cx="4752975" cy="1584325"/>
            <a:chOff x="0" y="0"/>
            <a:chExt cx="2994" cy="998"/>
          </a:xfrm>
        </p:grpSpPr>
        <p:grpSp>
          <p:nvGrpSpPr>
            <p:cNvPr id="38927" name="Group 16"/>
            <p:cNvGrpSpPr/>
            <p:nvPr/>
          </p:nvGrpSpPr>
          <p:grpSpPr>
            <a:xfrm>
              <a:off x="998" y="0"/>
              <a:ext cx="998" cy="998"/>
              <a:chOff x="0" y="0"/>
              <a:chExt cx="1270" cy="1270"/>
            </a:xfrm>
          </p:grpSpPr>
          <p:sp>
            <p:nvSpPr>
              <p:cNvPr id="38928" name="AutoShape 17"/>
              <p:cNvSpPr/>
              <p:nvPr/>
            </p:nvSpPr>
            <p:spPr>
              <a:xfrm>
                <a:off x="0" y="0"/>
                <a:ext cx="1270" cy="1270"/>
              </a:xfrm>
              <a:prstGeom prst="rtTriangle">
                <a:avLst/>
              </a:prstGeom>
              <a:solidFill>
                <a:srgbClr val="FFFF00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Calibri" panose="020F0502020204030204" charset="0"/>
                </a:endParaRPr>
              </a:p>
            </p:txBody>
          </p:sp>
          <p:sp>
            <p:nvSpPr>
              <p:cNvPr id="38929" name="Oval 18"/>
              <p:cNvSpPr/>
              <p:nvPr/>
            </p:nvSpPr>
            <p:spPr>
              <a:xfrm>
                <a:off x="226" y="725"/>
                <a:ext cx="318" cy="318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Calibri" panose="020F0502020204030204" charset="0"/>
                </a:endParaRPr>
              </a:p>
            </p:txBody>
          </p:sp>
        </p:grpSp>
        <p:grpSp>
          <p:nvGrpSpPr>
            <p:cNvPr id="38930" name="Group 19"/>
            <p:cNvGrpSpPr/>
            <p:nvPr/>
          </p:nvGrpSpPr>
          <p:grpSpPr>
            <a:xfrm rot="10800000">
              <a:off x="998" y="0"/>
              <a:ext cx="998" cy="998"/>
              <a:chOff x="0" y="0"/>
              <a:chExt cx="1270" cy="1270"/>
            </a:xfrm>
          </p:grpSpPr>
          <p:sp>
            <p:nvSpPr>
              <p:cNvPr id="38931" name="AutoShape 20"/>
              <p:cNvSpPr/>
              <p:nvPr/>
            </p:nvSpPr>
            <p:spPr>
              <a:xfrm>
                <a:off x="0" y="0"/>
                <a:ext cx="1270" cy="1270"/>
              </a:xfrm>
              <a:prstGeom prst="rtTriangle">
                <a:avLst/>
              </a:prstGeom>
              <a:solidFill>
                <a:srgbClr val="FFFF00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Calibri" panose="020F0502020204030204" charset="0"/>
                </a:endParaRPr>
              </a:p>
            </p:txBody>
          </p:sp>
          <p:sp>
            <p:nvSpPr>
              <p:cNvPr id="38932" name="Oval 21"/>
              <p:cNvSpPr/>
              <p:nvPr/>
            </p:nvSpPr>
            <p:spPr>
              <a:xfrm>
                <a:off x="226" y="725"/>
                <a:ext cx="318" cy="318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Calibri" panose="020F0502020204030204" charset="0"/>
                </a:endParaRPr>
              </a:p>
            </p:txBody>
          </p:sp>
        </p:grpSp>
        <p:grpSp>
          <p:nvGrpSpPr>
            <p:cNvPr id="38933" name="Group 22"/>
            <p:cNvGrpSpPr/>
            <p:nvPr/>
          </p:nvGrpSpPr>
          <p:grpSpPr>
            <a:xfrm>
              <a:off x="1996" y="0"/>
              <a:ext cx="998" cy="998"/>
              <a:chOff x="0" y="0"/>
              <a:chExt cx="1270" cy="1270"/>
            </a:xfrm>
          </p:grpSpPr>
          <p:sp>
            <p:nvSpPr>
              <p:cNvPr id="38934" name="AutoShape 23"/>
              <p:cNvSpPr/>
              <p:nvPr/>
            </p:nvSpPr>
            <p:spPr>
              <a:xfrm>
                <a:off x="0" y="0"/>
                <a:ext cx="1270" cy="1270"/>
              </a:xfrm>
              <a:prstGeom prst="rtTriangle">
                <a:avLst/>
              </a:prstGeom>
              <a:solidFill>
                <a:srgbClr val="FFFF00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Calibri" panose="020F0502020204030204" charset="0"/>
                </a:endParaRPr>
              </a:p>
            </p:txBody>
          </p:sp>
          <p:sp>
            <p:nvSpPr>
              <p:cNvPr id="38935" name="Oval 24"/>
              <p:cNvSpPr/>
              <p:nvPr/>
            </p:nvSpPr>
            <p:spPr>
              <a:xfrm>
                <a:off x="226" y="725"/>
                <a:ext cx="318" cy="318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Calibri" panose="020F0502020204030204" charset="0"/>
                </a:endParaRPr>
              </a:p>
            </p:txBody>
          </p:sp>
        </p:grpSp>
        <p:grpSp>
          <p:nvGrpSpPr>
            <p:cNvPr id="38936" name="Group 25"/>
            <p:cNvGrpSpPr/>
            <p:nvPr/>
          </p:nvGrpSpPr>
          <p:grpSpPr>
            <a:xfrm rot="10800000">
              <a:off x="0" y="0"/>
              <a:ext cx="998" cy="998"/>
              <a:chOff x="0" y="0"/>
              <a:chExt cx="1270" cy="1270"/>
            </a:xfrm>
          </p:grpSpPr>
          <p:sp>
            <p:nvSpPr>
              <p:cNvPr id="38937" name="AutoShape 26"/>
              <p:cNvSpPr/>
              <p:nvPr/>
            </p:nvSpPr>
            <p:spPr>
              <a:xfrm>
                <a:off x="0" y="0"/>
                <a:ext cx="1270" cy="1270"/>
              </a:xfrm>
              <a:prstGeom prst="rtTriangle">
                <a:avLst/>
              </a:prstGeom>
              <a:solidFill>
                <a:srgbClr val="FFFF00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Calibri" panose="020F0502020204030204" charset="0"/>
                </a:endParaRPr>
              </a:p>
            </p:txBody>
          </p:sp>
          <p:sp>
            <p:nvSpPr>
              <p:cNvPr id="38938" name="Oval 27"/>
              <p:cNvSpPr/>
              <p:nvPr/>
            </p:nvSpPr>
            <p:spPr>
              <a:xfrm>
                <a:off x="226" y="725"/>
                <a:ext cx="318" cy="318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Calibri" panose="020F050202020403020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4</a:t>
            </a:r>
            <a:endParaRPr lang="zh-CN" altLang="en-US" sz="2800" b="1" dirty="0"/>
          </a:p>
        </p:txBody>
      </p:sp>
      <p:sp>
        <p:nvSpPr>
          <p:cNvPr id="2" name="圆角矩形 1"/>
          <p:cNvSpPr/>
          <p:nvPr/>
        </p:nvSpPr>
        <p:spPr>
          <a:xfrm>
            <a:off x="7727950" y="1756410"/>
            <a:ext cx="4057650" cy="365887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ea typeface="+mn-lt"/>
                <a:sym typeface="+mn-ea"/>
              </a:rPr>
              <a:t>如果用</a:t>
            </a:r>
            <a:r>
              <a:rPr lang="en-US" altLang="zh-CN" sz="2800" dirty="0">
                <a:ea typeface="+mn-lt"/>
                <a:sym typeface="+mn-ea"/>
              </a:rPr>
              <a:t>5</a:t>
            </a:r>
            <a:r>
              <a:rPr lang="zh-CN" altLang="en-US" sz="2800" dirty="0">
                <a:ea typeface="+mn-lt"/>
                <a:sym typeface="+mn-ea"/>
              </a:rPr>
              <a:t>厘米和</a:t>
            </a:r>
            <a:r>
              <a:rPr lang="en-US" altLang="zh-CN" sz="2800" dirty="0">
                <a:ea typeface="+mn-lt"/>
                <a:sym typeface="+mn-ea"/>
              </a:rPr>
              <a:t>8</a:t>
            </a:r>
            <a:r>
              <a:rPr lang="zh-CN" altLang="en-US" sz="2800" dirty="0">
                <a:ea typeface="+mn-lt"/>
                <a:sym typeface="+mn-ea"/>
              </a:rPr>
              <a:t>厘米的小棒各两根，围成一个平行四边形，它的周长是多少呢？</a:t>
            </a:r>
            <a:endParaRPr lang="zh-CN" altLang="en-US" sz="2800" dirty="0">
              <a:solidFill>
                <a:schemeClr val="bg1"/>
              </a:solidFill>
              <a:ea typeface="+mn-lt"/>
              <a:cs typeface="+mn-lt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7925" y="2459990"/>
            <a:ext cx="58604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000">
                <a:solidFill>
                  <a:srgbClr val="FF0000"/>
                </a:solidFill>
                <a:ea typeface="+mn-lt"/>
                <a:cs typeface="+mn-lt"/>
              </a:rPr>
              <a:t>（</a:t>
            </a:r>
            <a:r>
              <a:rPr lang="en-US" altLang="zh-CN" sz="4000">
                <a:solidFill>
                  <a:srgbClr val="FF0000"/>
                </a:solidFill>
                <a:ea typeface="+mn-lt"/>
                <a:cs typeface="+mn-lt"/>
              </a:rPr>
              <a:t>5+8</a:t>
            </a:r>
            <a:r>
              <a:rPr lang="zh-CN" altLang="en-US" sz="4000">
                <a:solidFill>
                  <a:srgbClr val="FF0000"/>
                </a:solidFill>
                <a:ea typeface="+mn-lt"/>
                <a:cs typeface="+mn-lt"/>
              </a:rPr>
              <a:t>）</a:t>
            </a:r>
            <a:r>
              <a:rPr lang="en-US" altLang="zh-CN" sz="4000">
                <a:solidFill>
                  <a:srgbClr val="FF0000"/>
                </a:solidFill>
                <a:ea typeface="+mn-lt"/>
                <a:cs typeface="+mn-lt"/>
              </a:rPr>
              <a:t>x2=26</a:t>
            </a:r>
            <a:r>
              <a:rPr lang="zh-CN" altLang="en-US" sz="4000">
                <a:solidFill>
                  <a:srgbClr val="FF0000"/>
                </a:solidFill>
                <a:ea typeface="+mn-lt"/>
                <a:cs typeface="+mn-lt"/>
              </a:rPr>
              <a:t>（厘米）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4000">
                <a:solidFill>
                  <a:srgbClr val="FF0000"/>
                </a:solidFill>
                <a:ea typeface="+mn-lt"/>
                <a:cs typeface="+mn-lt"/>
              </a:rPr>
              <a:t>答：它的周长是</a:t>
            </a:r>
            <a:r>
              <a:rPr lang="en-US" altLang="zh-CN" sz="4000">
                <a:solidFill>
                  <a:srgbClr val="FF0000"/>
                </a:solidFill>
                <a:ea typeface="+mn-lt"/>
                <a:cs typeface="+mn-lt"/>
              </a:rPr>
              <a:t>26</a:t>
            </a:r>
            <a:r>
              <a:rPr lang="zh-CN" altLang="en-US" sz="4000">
                <a:solidFill>
                  <a:srgbClr val="FF0000"/>
                </a:solidFill>
                <a:ea typeface="+mn-lt"/>
                <a:cs typeface="+mn-lt"/>
              </a:rPr>
              <a:t>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50234" y="2097890"/>
            <a:ext cx="9332997" cy="318097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100</a:t>
            </a:r>
            <a:r>
              <a:rPr lang="zh-CN" altLang="en-US" sz="2800" dirty="0">
                <a:solidFill>
                  <a:schemeClr val="bg1"/>
                </a:solidFill>
              </a:rPr>
              <a:t>以内数的连减方法：按从左到右的顺序减，也可以先把后两个数相加，再用第一个数减去相加的结果。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430244" y="2172820"/>
            <a:ext cx="9332997" cy="318097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bg1"/>
              </a:solidFill>
              <a:ea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ea typeface="+mn-lt"/>
              </a:rPr>
              <a:t>两组对边分别平行的四边形叫做平行四边形。</a:t>
            </a:r>
            <a:r>
              <a:rPr lang="zh-CN" altLang="en-US" sz="2800" dirty="0">
                <a:solidFill>
                  <a:schemeClr val="bg1"/>
                </a:solidFill>
                <a:ea typeface="+mn-lt"/>
                <a:sym typeface="+mn-ea"/>
              </a:rPr>
              <a:t>从平行四边形一条边上的一点到它对边的垂直线段，是平行四边形的高，这条对边是平行四边形的底。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ea typeface="+mn-lt"/>
                <a:sym typeface="+mn-ea"/>
              </a:rPr>
              <a:t>平行四边形有无数条高。</a:t>
            </a:r>
            <a:endParaRPr lang="zh-CN" altLang="en-US" sz="2800" dirty="0">
              <a:solidFill>
                <a:schemeClr val="bg1"/>
              </a:solidFill>
              <a:ea typeface="+mn-lt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bg1"/>
              </a:solidFill>
              <a:ea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sp>
        <p:nvSpPr>
          <p:cNvPr id="32769" name="AutoShape 2"/>
          <p:cNvSpPr/>
          <p:nvPr/>
        </p:nvSpPr>
        <p:spPr>
          <a:xfrm>
            <a:off x="1231900" y="3288348"/>
            <a:ext cx="2952750" cy="1439862"/>
          </a:xfrm>
          <a:prstGeom prst="parallelogram">
            <a:avLst>
              <a:gd name="adj" fmla="val 51267"/>
            </a:avLst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dirty="0">
              <a:ea typeface="+mn-lt"/>
            </a:endParaRPr>
          </a:p>
        </p:txBody>
      </p:sp>
      <p:sp>
        <p:nvSpPr>
          <p:cNvPr id="32770" name="AutoShape 3"/>
          <p:cNvSpPr/>
          <p:nvPr/>
        </p:nvSpPr>
        <p:spPr>
          <a:xfrm rot="5400000">
            <a:off x="4003675" y="3683635"/>
            <a:ext cx="2952750" cy="865188"/>
          </a:xfrm>
          <a:prstGeom prst="parallelogram">
            <a:avLst>
              <a:gd name="adj" fmla="val 85321"/>
            </a:avLst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dirty="0">
              <a:ea typeface="+mn-lt"/>
            </a:endParaRPr>
          </a:p>
        </p:txBody>
      </p:sp>
      <p:sp>
        <p:nvSpPr>
          <p:cNvPr id="32771" name="AutoShape 4"/>
          <p:cNvSpPr/>
          <p:nvPr/>
        </p:nvSpPr>
        <p:spPr>
          <a:xfrm>
            <a:off x="6416675" y="3216910"/>
            <a:ext cx="3419475" cy="1730375"/>
          </a:xfrm>
          <a:prstGeom prst="parallelogram">
            <a:avLst>
              <a:gd name="adj" fmla="val 49403"/>
            </a:avLst>
          </a:prstGeom>
          <a:solidFill>
            <a:srgbClr val="FF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dirty="0">
              <a:ea typeface="+mn-lt"/>
            </a:endParaRPr>
          </a:p>
        </p:txBody>
      </p:sp>
      <p:sp>
        <p:nvSpPr>
          <p:cNvPr id="32772" name="Text Box 5"/>
          <p:cNvSpPr txBox="1"/>
          <p:nvPr/>
        </p:nvSpPr>
        <p:spPr>
          <a:xfrm>
            <a:off x="1879600" y="4801235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+mn-lt"/>
              </a:rPr>
              <a:t>底</a:t>
            </a:r>
          </a:p>
        </p:txBody>
      </p:sp>
      <p:grpSp>
        <p:nvGrpSpPr>
          <p:cNvPr id="32775" name="Group 8"/>
          <p:cNvGrpSpPr/>
          <p:nvPr/>
        </p:nvGrpSpPr>
        <p:grpSpPr>
          <a:xfrm>
            <a:off x="1951038" y="3288348"/>
            <a:ext cx="144462" cy="1441450"/>
            <a:chOff x="0" y="0"/>
            <a:chExt cx="91" cy="908"/>
          </a:xfrm>
        </p:grpSpPr>
        <p:sp>
          <p:nvSpPr>
            <p:cNvPr id="32776" name="Line 9"/>
            <p:cNvSpPr/>
            <p:nvPr/>
          </p:nvSpPr>
          <p:spPr>
            <a:xfrm>
              <a:off x="0" y="0"/>
              <a:ext cx="0" cy="907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32777" name="Line 10"/>
            <p:cNvSpPr/>
            <p:nvPr/>
          </p:nvSpPr>
          <p:spPr>
            <a:xfrm>
              <a:off x="0" y="817"/>
              <a:ext cx="91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32778" name="Line 11"/>
            <p:cNvSpPr/>
            <p:nvPr/>
          </p:nvSpPr>
          <p:spPr>
            <a:xfrm flipH="1" flipV="1">
              <a:off x="91" y="817"/>
              <a:ext cx="0" cy="9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grpSp>
        <p:nvGrpSpPr>
          <p:cNvPr id="32779" name="Group 12"/>
          <p:cNvGrpSpPr/>
          <p:nvPr/>
        </p:nvGrpSpPr>
        <p:grpSpPr>
          <a:xfrm rot="10800000">
            <a:off x="7137400" y="3504248"/>
            <a:ext cx="2087563" cy="1081087"/>
            <a:chOff x="0" y="0"/>
            <a:chExt cx="1315" cy="681"/>
          </a:xfrm>
        </p:grpSpPr>
        <p:sp>
          <p:nvSpPr>
            <p:cNvPr id="32780" name="Line 13"/>
            <p:cNvSpPr/>
            <p:nvPr/>
          </p:nvSpPr>
          <p:spPr>
            <a:xfrm>
              <a:off x="45" y="0"/>
              <a:ext cx="1270" cy="681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32781" name="Line 14"/>
            <p:cNvSpPr/>
            <p:nvPr/>
          </p:nvSpPr>
          <p:spPr>
            <a:xfrm flipH="1" flipV="1">
              <a:off x="0" y="91"/>
              <a:ext cx="91" cy="4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32782" name="Line 15"/>
            <p:cNvSpPr/>
            <p:nvPr/>
          </p:nvSpPr>
          <p:spPr>
            <a:xfrm flipV="1">
              <a:off x="91" y="46"/>
              <a:ext cx="45" cy="9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grpSp>
        <p:nvGrpSpPr>
          <p:cNvPr id="32783" name="Group 16"/>
          <p:cNvGrpSpPr/>
          <p:nvPr/>
        </p:nvGrpSpPr>
        <p:grpSpPr>
          <a:xfrm>
            <a:off x="5048250" y="3359785"/>
            <a:ext cx="863600" cy="144463"/>
            <a:chOff x="0" y="0"/>
            <a:chExt cx="544" cy="91"/>
          </a:xfrm>
        </p:grpSpPr>
        <p:sp>
          <p:nvSpPr>
            <p:cNvPr id="32784" name="Line 17"/>
            <p:cNvSpPr/>
            <p:nvPr/>
          </p:nvSpPr>
          <p:spPr>
            <a:xfrm flipH="1">
              <a:off x="0" y="0"/>
              <a:ext cx="544" cy="0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32785" name="Line 18"/>
            <p:cNvSpPr/>
            <p:nvPr/>
          </p:nvSpPr>
          <p:spPr>
            <a:xfrm>
              <a:off x="0" y="91"/>
              <a:ext cx="91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32786" name="Line 19"/>
            <p:cNvSpPr/>
            <p:nvPr/>
          </p:nvSpPr>
          <p:spPr>
            <a:xfrm flipH="1" flipV="1">
              <a:off x="91" y="0"/>
              <a:ext cx="0" cy="9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32787" name="Text Box 20"/>
          <p:cNvSpPr txBox="1"/>
          <p:nvPr/>
        </p:nvSpPr>
        <p:spPr>
          <a:xfrm>
            <a:off x="1050290" y="563880"/>
            <a:ext cx="97574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b="1" dirty="0">
                <a:ea typeface="+mn-lt"/>
                <a:cs typeface="+mn-lt"/>
              </a:rPr>
              <a:t>指一指，说一说，下面每个平行四边形的高和底分别在哪里。</a:t>
            </a:r>
          </a:p>
        </p:txBody>
      </p:sp>
      <p:sp>
        <p:nvSpPr>
          <p:cNvPr id="3" name="Text Box 5"/>
          <p:cNvSpPr txBox="1"/>
          <p:nvPr/>
        </p:nvSpPr>
        <p:spPr>
          <a:xfrm>
            <a:off x="2095500" y="3648710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+mn-lt"/>
              </a:rPr>
              <a:t>高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4382770" y="3648710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+mn-lt"/>
              </a:rPr>
              <a:t>底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211445" y="3504565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+mn-lt"/>
              </a:rPr>
              <a:t>高</a:t>
            </a:r>
          </a:p>
        </p:txBody>
      </p:sp>
      <p:sp>
        <p:nvSpPr>
          <p:cNvPr id="7" name="Text Box 5"/>
          <p:cNvSpPr txBox="1"/>
          <p:nvPr/>
        </p:nvSpPr>
        <p:spPr>
          <a:xfrm>
            <a:off x="9454515" y="4026535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+mn-lt"/>
              </a:rPr>
              <a:t>底</a:t>
            </a:r>
          </a:p>
        </p:txBody>
      </p:sp>
      <p:sp>
        <p:nvSpPr>
          <p:cNvPr id="8" name="Text Box 5"/>
          <p:cNvSpPr txBox="1"/>
          <p:nvPr/>
        </p:nvSpPr>
        <p:spPr>
          <a:xfrm>
            <a:off x="8174355" y="3504565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+mn-lt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" grpId="0"/>
      <p:bldP spid="4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657860" y="1786890"/>
            <a:ext cx="8893175" cy="459105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Monotype Sorts" pitchFamily="2" charset="2"/>
              <a:buNone/>
            </a:pPr>
            <a:r>
              <a:rPr lang="zh-CN" altLang="en-US" sz="2400" strike="noStrike" noProof="1">
                <a:solidFill>
                  <a:schemeClr val="tx1"/>
                </a:solidFill>
                <a:effectLst/>
                <a:ea typeface="+mn-lt"/>
                <a:cs typeface="+mn-lt"/>
              </a:rPr>
              <a:t>１．四边形是由四条线段首尾相接围成的图形。（　）</a:t>
            </a:r>
          </a:p>
          <a:p>
            <a:pPr fontAlgn="auto">
              <a:lnSpc>
                <a:spcPct val="150000"/>
              </a:lnSpc>
              <a:buFont typeface="Monotype Sorts" pitchFamily="2" charset="2"/>
              <a:buNone/>
            </a:pPr>
            <a:endParaRPr lang="zh-CN" altLang="en-US" sz="2400" strike="noStrike" noProof="1">
              <a:solidFill>
                <a:schemeClr val="tx1"/>
              </a:solidFill>
              <a:effectLst/>
              <a:ea typeface="+mn-lt"/>
              <a:cs typeface="+mn-lt"/>
            </a:endParaRPr>
          </a:p>
          <a:p>
            <a:pPr fontAlgn="auto">
              <a:lnSpc>
                <a:spcPct val="150000"/>
              </a:lnSpc>
              <a:buFont typeface="Monotype Sorts" pitchFamily="2" charset="2"/>
              <a:buNone/>
            </a:pPr>
            <a:r>
              <a:rPr lang="zh-CN" altLang="en-US" sz="2400" strike="noStrike" noProof="1">
                <a:solidFill>
                  <a:schemeClr val="tx1"/>
                </a:solidFill>
                <a:effectLst/>
                <a:ea typeface="+mn-lt"/>
                <a:cs typeface="+mn-lt"/>
              </a:rPr>
              <a:t>２．正方形和平行四边形的四条边都相等。（　）</a:t>
            </a:r>
          </a:p>
          <a:p>
            <a:pPr fontAlgn="auto">
              <a:lnSpc>
                <a:spcPct val="150000"/>
              </a:lnSpc>
              <a:buFont typeface="Monotype Sorts" pitchFamily="2" charset="2"/>
              <a:buNone/>
            </a:pPr>
            <a:endParaRPr lang="zh-CN" altLang="en-US" sz="2400" strike="noStrike" noProof="1">
              <a:solidFill>
                <a:schemeClr val="tx1"/>
              </a:solidFill>
              <a:effectLst/>
              <a:ea typeface="+mn-lt"/>
              <a:cs typeface="+mn-lt"/>
            </a:endParaRPr>
          </a:p>
          <a:p>
            <a:pPr fontAlgn="auto">
              <a:lnSpc>
                <a:spcPct val="150000"/>
              </a:lnSpc>
              <a:buFont typeface="Monotype Sorts" pitchFamily="2" charset="2"/>
              <a:buNone/>
            </a:pPr>
            <a:r>
              <a:rPr lang="zh-CN" altLang="en-US" sz="2400" strike="noStrike" noProof="1">
                <a:solidFill>
                  <a:schemeClr val="tx1"/>
                </a:solidFill>
                <a:effectLst/>
                <a:ea typeface="+mn-lt"/>
                <a:cs typeface="+mn-lt"/>
              </a:rPr>
              <a:t>３．平行四边形容易变形。（　）</a:t>
            </a:r>
          </a:p>
        </p:txBody>
      </p:sp>
      <p:sp>
        <p:nvSpPr>
          <p:cNvPr id="78851" name="Text Box 3"/>
          <p:cNvSpPr txBox="1"/>
          <p:nvPr/>
        </p:nvSpPr>
        <p:spPr>
          <a:xfrm>
            <a:off x="8495665" y="1819910"/>
            <a:ext cx="618490" cy="73723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effectLst/>
                <a:ea typeface="+mn-lt"/>
              </a:rPr>
              <a:t>√</a:t>
            </a:r>
          </a:p>
        </p:txBody>
      </p:sp>
      <p:sp>
        <p:nvSpPr>
          <p:cNvPr id="78852" name="Text Box 4"/>
          <p:cNvSpPr txBox="1"/>
          <p:nvPr/>
        </p:nvSpPr>
        <p:spPr>
          <a:xfrm>
            <a:off x="7787640" y="3337878"/>
            <a:ext cx="446405" cy="73723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effectLst/>
                <a:ea typeface="+mn-lt"/>
              </a:rPr>
              <a:t>×</a:t>
            </a:r>
          </a:p>
        </p:txBody>
      </p:sp>
      <p:sp>
        <p:nvSpPr>
          <p:cNvPr id="78853" name="Text Box 5"/>
          <p:cNvSpPr txBox="1"/>
          <p:nvPr/>
        </p:nvSpPr>
        <p:spPr>
          <a:xfrm>
            <a:off x="5320030" y="4886325"/>
            <a:ext cx="432435" cy="73723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  <a:effectLst/>
                <a:ea typeface="+mn-lt"/>
              </a:rPr>
              <a:t>√</a:t>
            </a:r>
            <a:endParaRPr lang="en-US" altLang="en-US" sz="2800" dirty="0">
              <a:solidFill>
                <a:srgbClr val="FF0000"/>
              </a:solidFill>
              <a:effectLst/>
              <a:ea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9340" y="711835"/>
            <a:ext cx="2499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判断。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2" grpId="0"/>
      <p:bldP spid="788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1069340" y="1809750"/>
            <a:ext cx="8893175" cy="4333875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Monotype Sorts" pitchFamily="2" charset="2"/>
              <a:buNone/>
            </a:pPr>
            <a:r>
              <a:rPr lang="zh-CN" altLang="en-US" sz="2400" strike="noStrike" noProof="1">
                <a:solidFill>
                  <a:schemeClr val="tx1"/>
                </a:solidFill>
                <a:effectLst/>
                <a:ea typeface="+mn-lt"/>
                <a:cs typeface="+mn-lt"/>
              </a:rPr>
              <a:t>４．三角形容易变形 。（　）</a:t>
            </a:r>
          </a:p>
          <a:p>
            <a:pPr fontAlgn="auto">
              <a:lnSpc>
                <a:spcPct val="150000"/>
              </a:lnSpc>
              <a:buFont typeface="Monotype Sorts" pitchFamily="2" charset="2"/>
              <a:buNone/>
            </a:pPr>
            <a:endParaRPr lang="zh-CN" altLang="en-US" sz="2400" strike="noStrike" noProof="1">
              <a:solidFill>
                <a:schemeClr val="tx1"/>
              </a:solidFill>
              <a:effectLst/>
              <a:ea typeface="+mn-lt"/>
              <a:cs typeface="+mn-lt"/>
            </a:endParaRPr>
          </a:p>
          <a:p>
            <a:pPr fontAlgn="auto">
              <a:lnSpc>
                <a:spcPct val="150000"/>
              </a:lnSpc>
              <a:buClr>
                <a:schemeClr val="accent1"/>
              </a:buClr>
              <a:buSzPct val="75000"/>
              <a:buNone/>
            </a:pPr>
            <a:r>
              <a:rPr lang="zh-CN" altLang="en-US" sz="2400" strike="noStrike" noProof="1">
                <a:solidFill>
                  <a:schemeClr val="tx1"/>
                </a:solidFill>
                <a:effectLst/>
                <a:ea typeface="+mn-lt"/>
                <a:cs typeface="+mn-lt"/>
              </a:rPr>
              <a:t>５．平行四边形的四个角不一定是直角。（　）</a:t>
            </a:r>
          </a:p>
          <a:p>
            <a:pPr fontAlgn="auto">
              <a:lnSpc>
                <a:spcPct val="150000"/>
              </a:lnSpc>
              <a:buClr>
                <a:schemeClr val="accent1"/>
              </a:buClr>
              <a:buSzPct val="75000"/>
              <a:buNone/>
            </a:pPr>
            <a:endParaRPr lang="en-US" altLang="zh-CN" sz="2400" strike="noStrike" noProof="1" smtClean="0">
              <a:solidFill>
                <a:schemeClr val="tx1"/>
              </a:solidFill>
              <a:effectLst/>
              <a:ea typeface="+mn-lt"/>
              <a:cs typeface="+mn-lt"/>
            </a:endParaRPr>
          </a:p>
          <a:p>
            <a:pPr fontAlgn="auto">
              <a:lnSpc>
                <a:spcPct val="150000"/>
              </a:lnSpc>
              <a:buClr>
                <a:schemeClr val="accent1"/>
              </a:buClr>
              <a:buSzPct val="75000"/>
              <a:buNone/>
            </a:pPr>
            <a:r>
              <a:rPr kumimoji="1" lang="en-US" altLang="zh-CN" sz="2400" strike="noStrike" noProof="1" smtClean="0">
                <a:solidFill>
                  <a:schemeClr val="tx1"/>
                </a:solidFill>
                <a:effectLst/>
                <a:ea typeface="+mn-lt"/>
                <a:cs typeface="+mn-lt"/>
              </a:rPr>
              <a:t> 6</a:t>
            </a:r>
            <a:r>
              <a:rPr lang="zh-CN" altLang="en-US" sz="2400" dirty="0">
                <a:effectLst/>
                <a:ea typeface="+mn-lt"/>
                <a:cs typeface="+mn-lt"/>
                <a:sym typeface="+mn-ea"/>
              </a:rPr>
              <a:t>．</a:t>
            </a:r>
            <a:r>
              <a:rPr kumimoji="1" lang="zh-CN" altLang="en-US" sz="2400" strike="noStrike" noProof="1" smtClean="0">
                <a:solidFill>
                  <a:schemeClr val="tx1"/>
                </a:solidFill>
                <a:effectLst/>
                <a:ea typeface="+mn-lt"/>
                <a:cs typeface="+mn-lt"/>
              </a:rPr>
              <a:t>两组对边分别平行的四边形，叫平行四边形。 </a:t>
            </a:r>
            <a:r>
              <a:rPr kumimoji="1" lang="en-US" altLang="zh-CN" sz="2400" strike="noStrike" noProof="1" smtClean="0">
                <a:solidFill>
                  <a:schemeClr val="tx1"/>
                </a:solidFill>
                <a:effectLst/>
                <a:ea typeface="+mn-lt"/>
                <a:cs typeface="+mn-lt"/>
              </a:rPr>
              <a:t>(      )</a:t>
            </a:r>
          </a:p>
          <a:p>
            <a:pPr fontAlgn="auto">
              <a:buFont typeface="Monotype Sorts" pitchFamily="2" charset="2"/>
              <a:buNone/>
            </a:pPr>
            <a:endParaRPr lang="zh-CN" altLang="en-US" sz="2400" strike="noStrike" noProof="1">
              <a:solidFill>
                <a:schemeClr val="tx1"/>
              </a:solidFill>
              <a:effectLst/>
              <a:ea typeface="+mn-lt"/>
              <a:cs typeface="+mn-lt"/>
            </a:endParaRPr>
          </a:p>
        </p:txBody>
      </p:sp>
      <p:sp>
        <p:nvSpPr>
          <p:cNvPr id="78854" name="Text Box 6"/>
          <p:cNvSpPr txBox="1"/>
          <p:nvPr/>
        </p:nvSpPr>
        <p:spPr>
          <a:xfrm>
            <a:off x="4820920" y="1659890"/>
            <a:ext cx="462915" cy="73723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effectLst/>
                <a:ea typeface="+mn-lt"/>
              </a:rPr>
              <a:t>×</a:t>
            </a:r>
          </a:p>
        </p:txBody>
      </p:sp>
      <p:sp>
        <p:nvSpPr>
          <p:cNvPr id="78855" name="Text Box 7"/>
          <p:cNvSpPr txBox="1"/>
          <p:nvPr/>
        </p:nvSpPr>
        <p:spPr>
          <a:xfrm>
            <a:off x="7564755" y="3239453"/>
            <a:ext cx="432435" cy="73723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effectLst/>
                <a:ea typeface="+mn-lt"/>
              </a:rPr>
              <a:t>√</a:t>
            </a:r>
          </a:p>
        </p:txBody>
      </p:sp>
      <p:sp>
        <p:nvSpPr>
          <p:cNvPr id="78858" name="Text Box 10"/>
          <p:cNvSpPr txBox="1"/>
          <p:nvPr/>
        </p:nvSpPr>
        <p:spPr>
          <a:xfrm>
            <a:off x="8925243" y="4763770"/>
            <a:ext cx="8636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ffectLst/>
                <a:ea typeface="+mn-lt"/>
              </a:rPr>
              <a:t>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9340" y="711835"/>
            <a:ext cx="2499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判断。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  <p:bldP spid="78855" grpId="0"/>
      <p:bldP spid="788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8027" y="603395"/>
            <a:ext cx="10895887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 使学生通过观察、画图等活动，认识并能说明平行四边形的特点，能在方格纸上画出平行四边形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2.使学生借助操作、观察等活动，抽象、概括平行四边形的特点及平行四边形高的特点，体会认识图形的过程，发展空间观念。</a:t>
            </a:r>
          </a:p>
          <a:p>
            <a:pPr>
              <a:lnSpc>
                <a:spcPct val="150000"/>
              </a:lnSpc>
            </a:pP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3.初步体会数学是客观事物的抽象，产生对数学知识的兴趣，发展学习数学的积极情感。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41630" y="4746625"/>
            <a:ext cx="11528425" cy="179070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658026" y="4746276"/>
            <a:ext cx="1089588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sz="2800" dirty="0"/>
              <a:t>认识平行四边形</a:t>
            </a:r>
            <a:r>
              <a:rPr lang="zh-CN" sz="2800" dirty="0"/>
              <a:t>，了解它的特点</a:t>
            </a:r>
            <a:r>
              <a:rPr sz="2800" dirty="0"/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658025" y="5567256"/>
            <a:ext cx="1089588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sz="2800" dirty="0"/>
              <a:t>能提取和概括平行四边形的意义。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596265" y="1903730"/>
            <a:ext cx="11002010" cy="264604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buClr>
                <a:schemeClr val="accent1"/>
              </a:buClr>
              <a:buSzPct val="75000"/>
              <a:buNone/>
            </a:pPr>
            <a:r>
              <a:rPr kumimoji="1" lang="en-US" altLang="zh-CN" sz="2400" strike="noStrike" noProof="1" smtClean="0">
                <a:solidFill>
                  <a:schemeClr val="tx1"/>
                </a:solidFill>
                <a:effectLst/>
                <a:ea typeface="+mn-lt"/>
                <a:cs typeface="+mn-lt"/>
              </a:rPr>
              <a:t>7.</a:t>
            </a:r>
            <a:r>
              <a:rPr kumimoji="1" lang="zh-CN" altLang="en-US" sz="2400" strike="noStrike" noProof="1" smtClean="0">
                <a:solidFill>
                  <a:schemeClr val="tx1"/>
                </a:solidFill>
                <a:effectLst/>
                <a:ea typeface="+mn-lt"/>
                <a:cs typeface="+mn-lt"/>
              </a:rPr>
              <a:t>平行四边形一定是长方形 。  （　　）</a:t>
            </a:r>
          </a:p>
          <a:p>
            <a:pPr fontAlgn="auto">
              <a:lnSpc>
                <a:spcPct val="150000"/>
              </a:lnSpc>
              <a:buClr>
                <a:schemeClr val="accent1"/>
              </a:buClr>
              <a:buSzPct val="75000"/>
              <a:buNone/>
            </a:pPr>
            <a:endParaRPr kumimoji="1" lang="zh-CN" altLang="en-US" sz="2400" strike="noStrike" noProof="1" smtClean="0">
              <a:solidFill>
                <a:schemeClr val="tx1"/>
              </a:solidFill>
              <a:effectLst/>
              <a:ea typeface="+mn-lt"/>
              <a:cs typeface="+mn-lt"/>
            </a:endParaRPr>
          </a:p>
          <a:p>
            <a:pPr fontAlgn="auto">
              <a:lnSpc>
                <a:spcPct val="150000"/>
              </a:lnSpc>
              <a:buClr>
                <a:schemeClr val="accent1"/>
              </a:buClr>
              <a:buSzPct val="75000"/>
              <a:buNone/>
            </a:pPr>
            <a:r>
              <a:rPr kumimoji="1" lang="en-US" altLang="zh-CN" sz="2400" strike="noStrike" noProof="1" smtClean="0">
                <a:solidFill>
                  <a:schemeClr val="tx1"/>
                </a:solidFill>
                <a:effectLst/>
                <a:ea typeface="+mn-lt"/>
                <a:cs typeface="+mn-lt"/>
              </a:rPr>
              <a:t>8.</a:t>
            </a:r>
            <a:r>
              <a:rPr kumimoji="1" lang="zh-CN" altLang="en-US" sz="2400" strike="noStrike" noProof="1" smtClean="0">
                <a:solidFill>
                  <a:schemeClr val="tx1"/>
                </a:solidFill>
                <a:effectLst/>
                <a:ea typeface="+mn-lt"/>
                <a:cs typeface="+mn-lt"/>
              </a:rPr>
              <a:t>长方形和正方形都是特殊的平行四边形。（　　）</a:t>
            </a:r>
          </a:p>
          <a:p>
            <a:pPr fontAlgn="auto">
              <a:lnSpc>
                <a:spcPct val="150000"/>
              </a:lnSpc>
              <a:buFont typeface="Monotype Sorts" pitchFamily="2" charset="2"/>
              <a:buNone/>
            </a:pPr>
            <a:endParaRPr lang="zh-CN" altLang="en-US" sz="2400" strike="noStrike" noProof="1">
              <a:solidFill>
                <a:schemeClr val="tx1"/>
              </a:solidFill>
              <a:effectLst/>
              <a:ea typeface="+mn-lt"/>
              <a:cs typeface="+mn-lt"/>
            </a:endParaRPr>
          </a:p>
          <a:p>
            <a:pPr fontAlgn="auto">
              <a:buFont typeface="Monotype Sorts" pitchFamily="2" charset="2"/>
              <a:buNone/>
            </a:pPr>
            <a:endParaRPr lang="zh-CN" altLang="en-US" sz="2400" strike="noStrike" noProof="1">
              <a:solidFill>
                <a:schemeClr val="tx1"/>
              </a:solidFill>
              <a:effectLst/>
              <a:ea typeface="+mn-lt"/>
              <a:cs typeface="+mn-lt"/>
            </a:endParaRPr>
          </a:p>
        </p:txBody>
      </p:sp>
      <p:sp>
        <p:nvSpPr>
          <p:cNvPr id="78857" name="Text Box 9"/>
          <p:cNvSpPr txBox="1"/>
          <p:nvPr/>
        </p:nvSpPr>
        <p:spPr>
          <a:xfrm>
            <a:off x="6047423" y="1903413"/>
            <a:ext cx="576262" cy="73723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effectLst/>
                <a:ea typeface="+mn-lt"/>
              </a:rPr>
              <a:t>×</a:t>
            </a:r>
            <a:endParaRPr lang="en-US" altLang="zh-CN" sz="2800" dirty="0">
              <a:solidFill>
                <a:srgbClr val="FF0000"/>
              </a:solidFill>
              <a:effectLst/>
              <a:ea typeface="+mn-lt"/>
            </a:endParaRPr>
          </a:p>
        </p:txBody>
      </p:sp>
      <p:sp>
        <p:nvSpPr>
          <p:cNvPr id="78859" name="Text Box 11"/>
          <p:cNvSpPr txBox="1"/>
          <p:nvPr/>
        </p:nvSpPr>
        <p:spPr>
          <a:xfrm>
            <a:off x="7869555" y="3440748"/>
            <a:ext cx="8636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ffectLst/>
                <a:ea typeface="+mn-lt"/>
              </a:rPr>
              <a:t>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9340" y="711835"/>
            <a:ext cx="2499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判断。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2440305" y="4994275"/>
            <a:ext cx="8330565" cy="145923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en-US" altLang="zh-CN" sz="2800" dirty="0">
              <a:solidFill>
                <a:schemeClr val="bg1"/>
              </a:solidFill>
              <a:ea typeface="+mn-lt"/>
              <a:cs typeface="+mn-lt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带着这样的感觉，试着理一下长方形、正方形和平行四边形的关系吧！</a:t>
            </a:r>
            <a:endParaRPr lang="zh-CN" altLang="en-US" sz="2800" dirty="0">
              <a:solidFill>
                <a:schemeClr val="bg1"/>
              </a:solidFill>
              <a:ea typeface="+mn-lt"/>
              <a:cs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2800" dirty="0">
              <a:solidFill>
                <a:schemeClr val="bg1"/>
              </a:solidFill>
              <a:ea typeface="+mn-lt"/>
              <a:cs typeface="+mn-lt"/>
              <a:sym typeface="+mn-ea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/>
      <p:bldP spid="78859" grpId="0"/>
      <p:bldP spid="3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</a:p>
        </p:txBody>
      </p:sp>
      <p:sp>
        <p:nvSpPr>
          <p:cNvPr id="36865" name="Text Box 2"/>
          <p:cNvSpPr txBox="1"/>
          <p:nvPr/>
        </p:nvSpPr>
        <p:spPr>
          <a:xfrm>
            <a:off x="1720215" y="824230"/>
            <a:ext cx="842486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+mn-lt"/>
              </a:rPr>
              <a:t>长方形和正方形是特殊的平行四边形</a:t>
            </a:r>
          </a:p>
          <a:p>
            <a:endParaRPr lang="zh-CN" altLang="en-US" sz="3200" b="1" dirty="0">
              <a:solidFill>
                <a:srgbClr val="FF0000"/>
              </a:solidFill>
              <a:ea typeface="+mn-lt"/>
            </a:endParaRPr>
          </a:p>
        </p:txBody>
      </p:sp>
      <p:sp>
        <p:nvSpPr>
          <p:cNvPr id="33795" name="Oval 3"/>
          <p:cNvSpPr/>
          <p:nvPr/>
        </p:nvSpPr>
        <p:spPr>
          <a:xfrm>
            <a:off x="3182303" y="1544955"/>
            <a:ext cx="6172200" cy="4876800"/>
          </a:xfrm>
          <a:prstGeom prst="ellipse">
            <a:avLst/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en-US" altLang="zh-CN" sz="2800">
              <a:ea typeface="+mn-lt"/>
            </a:endParaRPr>
          </a:p>
        </p:txBody>
      </p:sp>
      <p:sp>
        <p:nvSpPr>
          <p:cNvPr id="33796" name="Text Box 4"/>
          <p:cNvSpPr txBox="1"/>
          <p:nvPr/>
        </p:nvSpPr>
        <p:spPr>
          <a:xfrm>
            <a:off x="4706303" y="1849755"/>
            <a:ext cx="3276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ea typeface="+mn-lt"/>
              </a:rPr>
              <a:t>平行四边形</a:t>
            </a:r>
          </a:p>
        </p:txBody>
      </p:sp>
      <p:sp>
        <p:nvSpPr>
          <p:cNvPr id="33797" name="Oval 5"/>
          <p:cNvSpPr/>
          <p:nvPr/>
        </p:nvSpPr>
        <p:spPr>
          <a:xfrm>
            <a:off x="3944303" y="2840355"/>
            <a:ext cx="4800600" cy="3581400"/>
          </a:xfrm>
          <a:prstGeom prst="ellipse">
            <a:avLst/>
          </a:prstGeom>
          <a:solidFill>
            <a:srgbClr val="99FF33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har char="•"/>
            </a:pPr>
            <a:endParaRPr lang="zh-CN" altLang="en-US" sz="2800" dirty="0">
              <a:ea typeface="+mn-lt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5011103" y="3068955"/>
            <a:ext cx="2590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ea typeface="+mn-lt"/>
              </a:rPr>
              <a:t>长方形</a:t>
            </a:r>
          </a:p>
        </p:txBody>
      </p:sp>
      <p:sp>
        <p:nvSpPr>
          <p:cNvPr id="33799" name="Oval 7"/>
          <p:cNvSpPr/>
          <p:nvPr/>
        </p:nvSpPr>
        <p:spPr>
          <a:xfrm>
            <a:off x="4553903" y="3983355"/>
            <a:ext cx="3733800" cy="2438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har char="•"/>
            </a:pPr>
            <a:endParaRPr lang="zh-CN" altLang="en-US" sz="2800" dirty="0">
              <a:ea typeface="+mn-lt"/>
            </a:endParaRPr>
          </a:p>
        </p:txBody>
      </p:sp>
      <p:sp>
        <p:nvSpPr>
          <p:cNvPr id="33800" name="Text Box 8"/>
          <p:cNvSpPr txBox="1"/>
          <p:nvPr/>
        </p:nvSpPr>
        <p:spPr>
          <a:xfrm>
            <a:off x="5392103" y="4211955"/>
            <a:ext cx="2057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ea typeface="+mn-lt"/>
              </a:rPr>
              <a:t>正方形</a:t>
            </a:r>
          </a:p>
        </p:txBody>
      </p:sp>
      <p:sp>
        <p:nvSpPr>
          <p:cNvPr id="36872" name="Rectangle 9"/>
          <p:cNvSpPr/>
          <p:nvPr/>
        </p:nvSpPr>
        <p:spPr>
          <a:xfrm>
            <a:off x="660400" y="1561465"/>
            <a:ext cx="39243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CC"/>
                </a:solidFill>
                <a:ea typeface="+mn-lt"/>
              </a:rPr>
              <a:t>关系可以用图表示：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ldLvl="0" animBg="1"/>
      <p:bldP spid="33796" grpId="0"/>
      <p:bldP spid="33797" grpId="0" bldLvl="0" animBg="1"/>
      <p:bldP spid="33798" grpId="0"/>
      <p:bldP spid="33799" grpId="0" bldLvl="0" animBg="1"/>
      <p:bldP spid="338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15" y="766128"/>
            <a:ext cx="3098800" cy="301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965" y="910590"/>
            <a:ext cx="2562225" cy="280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228" y="837565"/>
            <a:ext cx="3382962" cy="3178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/>
          <p:nvPr/>
        </p:nvGrpSpPr>
        <p:grpSpPr>
          <a:xfrm>
            <a:off x="2320290" y="1990090"/>
            <a:ext cx="433388" cy="1152525"/>
            <a:chOff x="0" y="0"/>
            <a:chExt cx="682" cy="1816"/>
          </a:xfrm>
        </p:grpSpPr>
        <p:sp>
          <p:nvSpPr>
            <p:cNvPr id="20485" name="Line 6"/>
            <p:cNvSpPr/>
            <p:nvPr/>
          </p:nvSpPr>
          <p:spPr>
            <a:xfrm>
              <a:off x="0" y="0"/>
              <a:ext cx="682" cy="906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0486" name="Line 7"/>
            <p:cNvSpPr/>
            <p:nvPr/>
          </p:nvSpPr>
          <p:spPr>
            <a:xfrm>
              <a:off x="0" y="908"/>
              <a:ext cx="682" cy="908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0487" name="Line 8"/>
            <p:cNvSpPr/>
            <p:nvPr/>
          </p:nvSpPr>
          <p:spPr>
            <a:xfrm>
              <a:off x="0" y="1"/>
              <a:ext cx="0" cy="906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0488" name="Line 9"/>
            <p:cNvSpPr/>
            <p:nvPr/>
          </p:nvSpPr>
          <p:spPr>
            <a:xfrm>
              <a:off x="680" y="908"/>
              <a:ext cx="0" cy="908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920740" y="1701165"/>
            <a:ext cx="290513" cy="1081088"/>
            <a:chOff x="0" y="0"/>
            <a:chExt cx="457" cy="1702"/>
          </a:xfrm>
        </p:grpSpPr>
        <p:sp>
          <p:nvSpPr>
            <p:cNvPr id="20490" name="Line 11"/>
            <p:cNvSpPr/>
            <p:nvPr/>
          </p:nvSpPr>
          <p:spPr>
            <a:xfrm>
              <a:off x="0" y="0"/>
              <a:ext cx="115" cy="1588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0491" name="Line 12"/>
            <p:cNvSpPr/>
            <p:nvPr/>
          </p:nvSpPr>
          <p:spPr>
            <a:xfrm>
              <a:off x="340" y="113"/>
              <a:ext cx="115" cy="1587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0492" name="Line 13"/>
            <p:cNvSpPr/>
            <p:nvPr/>
          </p:nvSpPr>
          <p:spPr>
            <a:xfrm>
              <a:off x="0" y="0"/>
              <a:ext cx="342" cy="115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0493" name="Line 14"/>
            <p:cNvSpPr/>
            <p:nvPr/>
          </p:nvSpPr>
          <p:spPr>
            <a:xfrm>
              <a:off x="115" y="1588"/>
              <a:ext cx="342" cy="115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8152765" y="1340803"/>
            <a:ext cx="863600" cy="1657350"/>
            <a:chOff x="0" y="0"/>
            <a:chExt cx="1360" cy="2608"/>
          </a:xfrm>
        </p:grpSpPr>
        <p:sp>
          <p:nvSpPr>
            <p:cNvPr id="20495" name="Line 16"/>
            <p:cNvSpPr/>
            <p:nvPr/>
          </p:nvSpPr>
          <p:spPr>
            <a:xfrm>
              <a:off x="340" y="0"/>
              <a:ext cx="1020" cy="1928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0496" name="Line 17"/>
            <p:cNvSpPr/>
            <p:nvPr/>
          </p:nvSpPr>
          <p:spPr>
            <a:xfrm>
              <a:off x="0" y="680"/>
              <a:ext cx="1020" cy="1928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0497" name="Line 18"/>
            <p:cNvSpPr/>
            <p:nvPr/>
          </p:nvSpPr>
          <p:spPr>
            <a:xfrm flipH="1">
              <a:off x="0" y="0"/>
              <a:ext cx="338" cy="680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0498" name="Line 19"/>
            <p:cNvSpPr/>
            <p:nvPr/>
          </p:nvSpPr>
          <p:spPr>
            <a:xfrm flipH="1">
              <a:off x="1020" y="1928"/>
              <a:ext cx="338" cy="680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17" name="圆角矩形标注 15"/>
          <p:cNvSpPr>
            <a:spLocks noChangeArrowheads="1"/>
          </p:cNvSpPr>
          <p:nvPr/>
        </p:nvSpPr>
        <p:spPr bwMode="auto">
          <a:xfrm>
            <a:off x="3579495" y="4491990"/>
            <a:ext cx="6488430" cy="1394460"/>
          </a:xfrm>
          <a:prstGeom prst="wedgeRoundRectCallout">
            <a:avLst>
              <a:gd name="adj1" fmla="val -54972"/>
              <a:gd name="adj2" fmla="val 3171"/>
              <a:gd name="adj3" fmla="val 16667"/>
            </a:avLst>
          </a:prstGeom>
          <a:solidFill>
            <a:srgbClr val="FFFF99"/>
          </a:solidFill>
          <a:ln w="25400" cmpd="sng">
            <a:solidFill>
              <a:srgbClr val="FFC000"/>
            </a:solidFill>
            <a:miter lim="800000"/>
          </a:ln>
          <a:effectLst>
            <a:outerShdw dist="50800" dir="5400000" algn="ctr" rotWithShape="0">
              <a:schemeClr val="bg1"/>
            </a:outerShdw>
          </a:effectLst>
        </p:spPr>
        <p:txBody>
          <a:bodyPr anchor="ctr"/>
          <a:lstStyle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lt"/>
                <a:cs typeface="+mn-cs"/>
              </a:rPr>
              <a:t>你能在图中找出平行四边形吗？生活中还有哪些地方能见到平行四边形？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1196" b="19131"/>
          <a:stretch>
            <a:fillRect/>
          </a:stretch>
        </p:blipFill>
        <p:spPr>
          <a:xfrm>
            <a:off x="454660" y="788670"/>
            <a:ext cx="4961890" cy="4032885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40" y="788670"/>
            <a:ext cx="4117340" cy="4117340"/>
          </a:xfrm>
          <a:prstGeom prst="round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90395" y="5212715"/>
            <a:ext cx="2568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5"/>
                </a:solidFill>
              </a:rPr>
              <a:t>装饰瓷砖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80400" y="5110480"/>
            <a:ext cx="2568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5"/>
                </a:solidFill>
              </a:rPr>
              <a:t>晾晒架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34155" y="5036185"/>
            <a:ext cx="4420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chemeClr val="accent5"/>
                </a:solidFill>
              </a:rPr>
              <a:t>. . .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686050" y="2292350"/>
            <a:ext cx="7633335" cy="268732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请在书本第</a:t>
            </a:r>
            <a:r>
              <a:rPr lang="en-US" altLang="zh-CN" sz="2800" dirty="0">
                <a:solidFill>
                  <a:schemeClr val="bg1"/>
                </a:solidFill>
              </a:rPr>
              <a:t>112</a:t>
            </a:r>
            <a:r>
              <a:rPr lang="zh-CN" altLang="en-US" sz="2800" dirty="0">
                <a:solidFill>
                  <a:schemeClr val="bg1"/>
                </a:solidFill>
              </a:rPr>
              <a:t>的方格图中设计一个你喜欢的图案，再简单交代一下你希望如何平移，最后交给你的同桌，互相挑战一下吧！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702560" y="2292350"/>
            <a:ext cx="7633335" cy="268732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ea typeface="+mn-lt"/>
                <a:sym typeface="+mn-ea"/>
              </a:rPr>
              <a:t>在方格纸上画一个平行四边形，并说说平行四边形有什么特点。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bg1"/>
                </a:solidFill>
              </a:rPr>
              <a:t>小组交流，可以互相点评一下画得怎么样哦！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矩形 22"/>
          <p:cNvSpPr/>
          <p:nvPr/>
        </p:nvSpPr>
        <p:spPr>
          <a:xfrm>
            <a:off x="7976870" y="969645"/>
            <a:ext cx="3780155" cy="2867025"/>
          </a:xfrm>
          <a:prstGeom prst="rect">
            <a:avLst/>
          </a:prstGeom>
          <a:solidFill>
            <a:srgbClr val="F2DCDB"/>
          </a:solidFill>
          <a:ln w="25400" cap="flat" cmpd="sng">
            <a:solidFill>
              <a:srgbClr val="FF66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>
              <a:lnSpc>
                <a:spcPct val="150000"/>
              </a:lnSpc>
            </a:pPr>
            <a:endParaRPr lang="zh-CN" altLang="en-US" sz="2800" dirty="0">
              <a:ea typeface="+mn-lt"/>
            </a:endParaRPr>
          </a:p>
        </p:txBody>
      </p:sp>
      <p:sp>
        <p:nvSpPr>
          <p:cNvPr id="233477" name="矩形 12"/>
          <p:cNvSpPr/>
          <p:nvPr/>
        </p:nvSpPr>
        <p:spPr>
          <a:xfrm>
            <a:off x="4197985" y="969645"/>
            <a:ext cx="3780155" cy="2867025"/>
          </a:xfrm>
          <a:prstGeom prst="rect">
            <a:avLst/>
          </a:prstGeom>
          <a:solidFill>
            <a:srgbClr val="F2DCDB"/>
          </a:solidFill>
          <a:ln w="25400" cap="flat" cmpd="sng">
            <a:solidFill>
              <a:srgbClr val="FF66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>
              <a:lnSpc>
                <a:spcPct val="150000"/>
              </a:lnSpc>
            </a:pPr>
            <a:endParaRPr lang="zh-CN" altLang="en-US" sz="2800" dirty="0">
              <a:ea typeface="+mn-lt"/>
            </a:endParaRPr>
          </a:p>
        </p:txBody>
      </p:sp>
      <p:sp>
        <p:nvSpPr>
          <p:cNvPr id="233478" name="矩形 13"/>
          <p:cNvSpPr/>
          <p:nvPr/>
        </p:nvSpPr>
        <p:spPr>
          <a:xfrm>
            <a:off x="445135" y="969010"/>
            <a:ext cx="3951605" cy="2867025"/>
          </a:xfrm>
          <a:prstGeom prst="rect">
            <a:avLst/>
          </a:prstGeom>
          <a:solidFill>
            <a:srgbClr val="F2DCDB"/>
          </a:solidFill>
          <a:ln w="25400" cap="flat" cmpd="sng">
            <a:solidFill>
              <a:srgbClr val="FF66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>
              <a:lnSpc>
                <a:spcPct val="150000"/>
              </a:lnSpc>
            </a:pPr>
            <a:endParaRPr lang="zh-CN" altLang="en-US" sz="2800" dirty="0">
              <a:ea typeface="+mn-lt"/>
            </a:endParaRPr>
          </a:p>
        </p:txBody>
      </p:sp>
      <p:sp>
        <p:nvSpPr>
          <p:cNvPr id="233479" name="圆角矩形标注 14"/>
          <p:cNvSpPr/>
          <p:nvPr/>
        </p:nvSpPr>
        <p:spPr>
          <a:xfrm>
            <a:off x="8463280" y="1198245"/>
            <a:ext cx="2628900" cy="1231265"/>
          </a:xfrm>
          <a:prstGeom prst="wedgeRoundRectCallout">
            <a:avLst>
              <a:gd name="adj1" fmla="val 26222"/>
              <a:gd name="adj2" fmla="val 61968"/>
              <a:gd name="adj3" fmla="val 16667"/>
            </a:avLst>
          </a:prstGeom>
          <a:solidFill>
            <a:srgbClr val="EBF1DE"/>
          </a:solidFill>
          <a:ln w="25400" cap="flat" cmpd="sng">
            <a:solidFill>
              <a:srgbClr val="77933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ea typeface="+mn-lt"/>
              </a:rPr>
              <a:t>两组对边分别相等。</a:t>
            </a:r>
          </a:p>
        </p:txBody>
      </p:sp>
      <p:sp>
        <p:nvSpPr>
          <p:cNvPr id="233480" name="圆角矩形标注 15"/>
          <p:cNvSpPr/>
          <p:nvPr/>
        </p:nvSpPr>
        <p:spPr>
          <a:xfrm>
            <a:off x="802640" y="1079500"/>
            <a:ext cx="3236595" cy="1414780"/>
          </a:xfrm>
          <a:prstGeom prst="wedgeRoundRectCallout">
            <a:avLst>
              <a:gd name="adj1" fmla="val 16079"/>
              <a:gd name="adj2" fmla="val 68477"/>
              <a:gd name="adj3" fmla="val 16667"/>
            </a:avLst>
          </a:prstGeom>
          <a:solidFill>
            <a:srgbClr val="DCE6F2"/>
          </a:solidFill>
          <a:ln w="25400" cap="flat" cmpd="sng">
            <a:solidFill>
              <a:srgbClr val="95B3D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ea typeface="+mn-lt"/>
                <a:cs typeface="+mn-lt"/>
              </a:rPr>
              <a:t>平行四边形有</a:t>
            </a:r>
            <a:r>
              <a:rPr lang="en-US" altLang="zh-CN" sz="2800" dirty="0">
                <a:ea typeface="+mn-lt"/>
                <a:cs typeface="+mn-lt"/>
              </a:rPr>
              <a:t>4</a:t>
            </a:r>
            <a:r>
              <a:rPr lang="zh-CN" altLang="en-US" sz="2800" dirty="0">
                <a:ea typeface="+mn-lt"/>
                <a:cs typeface="+mn-lt"/>
              </a:rPr>
              <a:t>条边</a:t>
            </a:r>
            <a:r>
              <a:rPr lang="en-US" altLang="zh-CN" sz="2800" dirty="0">
                <a:ea typeface="+mn-lt"/>
                <a:cs typeface="+mn-lt"/>
              </a:rPr>
              <a:t>,4</a:t>
            </a:r>
            <a:r>
              <a:rPr lang="zh-CN" altLang="en-US" sz="2800" dirty="0">
                <a:ea typeface="+mn-lt"/>
                <a:cs typeface="+mn-lt"/>
              </a:rPr>
              <a:t>个角。</a:t>
            </a:r>
          </a:p>
        </p:txBody>
      </p:sp>
      <p:sp>
        <p:nvSpPr>
          <p:cNvPr id="233481" name="圆角矩形标注 16"/>
          <p:cNvSpPr>
            <a:spLocks noChangeArrowheads="1"/>
          </p:cNvSpPr>
          <p:nvPr/>
        </p:nvSpPr>
        <p:spPr bwMode="auto">
          <a:xfrm>
            <a:off x="4876800" y="1116965"/>
            <a:ext cx="2790190" cy="1360805"/>
          </a:xfrm>
          <a:prstGeom prst="wedgeRoundRectCallout">
            <a:avLst>
              <a:gd name="adj1" fmla="val -3167"/>
              <a:gd name="adj2" fmla="val 63102"/>
              <a:gd name="adj3" fmla="val 16667"/>
            </a:avLst>
          </a:prstGeom>
          <a:solidFill>
            <a:srgbClr val="FFFF99"/>
          </a:solidFill>
          <a:ln w="25400" cmpd="sng">
            <a:solidFill>
              <a:srgbClr val="FFC000"/>
            </a:solidFill>
            <a:miter lim="800000"/>
          </a:ln>
          <a:effectLst>
            <a:outerShdw dist="50800" dir="5400000" algn="ctr" rotWithShape="0">
              <a:schemeClr val="bg1"/>
            </a:outerShdw>
          </a:effectLst>
        </p:spPr>
        <p:txBody>
          <a:bodyPr anchor="ctr"/>
          <a:lstStyle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lt"/>
                <a:cs typeface="+mn-cs"/>
              </a:rPr>
              <a:t>两组对边分别平行。</a:t>
            </a:r>
          </a:p>
        </p:txBody>
      </p:sp>
      <p:sp>
        <p:nvSpPr>
          <p:cNvPr id="233485" name="平行四边形 1"/>
          <p:cNvSpPr/>
          <p:nvPr/>
        </p:nvSpPr>
        <p:spPr>
          <a:xfrm>
            <a:off x="1009968" y="4487863"/>
            <a:ext cx="1728787" cy="1246187"/>
          </a:xfrm>
          <a:prstGeom prst="parallelogram">
            <a:avLst>
              <a:gd name="adj" fmla="val 42658"/>
            </a:avLst>
          </a:prstGeom>
          <a:noFill/>
          <a:ln w="25400" cap="flat" cmpd="sng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endParaRPr lang="zh-CN" altLang="en-US" sz="2800" dirty="0">
              <a:solidFill>
                <a:srgbClr val="FFFFFF"/>
              </a:solidFill>
              <a:ea typeface="+mn-lt"/>
            </a:endParaRPr>
          </a:p>
        </p:txBody>
      </p:sp>
      <p:sp>
        <p:nvSpPr>
          <p:cNvPr id="233486" name="矩形 2"/>
          <p:cNvSpPr/>
          <p:nvPr/>
        </p:nvSpPr>
        <p:spPr>
          <a:xfrm>
            <a:off x="3255010" y="4798060"/>
            <a:ext cx="725170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ea typeface="+mn-lt"/>
              </a:rPr>
              <a:t>两组对边分别平行的四边形叫作</a:t>
            </a:r>
            <a:r>
              <a:rPr lang="zh-CN" altLang="en-US" sz="2800" dirty="0">
                <a:solidFill>
                  <a:srgbClr val="FF6699"/>
                </a:solidFill>
                <a:ea typeface="+mn-lt"/>
              </a:rPr>
              <a:t>平行四边形</a:t>
            </a:r>
            <a:r>
              <a:rPr lang="zh-CN" altLang="en-US" sz="2800" dirty="0">
                <a:ea typeface="+mn-lt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bldLvl="0" animBg="1"/>
      <p:bldP spid="233477" grpId="0" bldLvl="0" animBg="1"/>
      <p:bldP spid="233478" grpId="0" bldLvl="0" animBg="1"/>
      <p:bldP spid="233479" grpId="0" bldLvl="0" animBg="1"/>
      <p:bldP spid="233480" grpId="0" bldLvl="0" animBg="1"/>
      <p:bldP spid="233481" grpId="0" bldLvl="0" animBg="1"/>
      <p:bldP spid="233485" grpId="0" bldLvl="0" animBg="1"/>
      <p:bldP spid="2334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1" name="圆角矩形标注 9"/>
          <p:cNvSpPr/>
          <p:nvPr/>
        </p:nvSpPr>
        <p:spPr>
          <a:xfrm>
            <a:off x="2608580" y="836613"/>
            <a:ext cx="5137150" cy="912812"/>
          </a:xfrm>
          <a:prstGeom prst="wedgeRoundRectCallout">
            <a:avLst>
              <a:gd name="adj1" fmla="val -54259"/>
              <a:gd name="adj2" fmla="val 20046"/>
              <a:gd name="adj3" fmla="val 16667"/>
            </a:avLst>
          </a:prstGeom>
          <a:solidFill>
            <a:srgbClr val="E6E0EC"/>
          </a:solidFill>
          <a:ln w="25400" cap="flat" cmpd="sng">
            <a:solidFill>
              <a:srgbClr val="604A7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zh-CN" altLang="en-US" sz="2200" dirty="0">
                <a:ea typeface="+mn-lt"/>
                <a:cs typeface="+mn-lt"/>
              </a:rPr>
              <a:t>你能在上面平行四边形的一条边上任意取一点</a:t>
            </a:r>
            <a:r>
              <a:rPr lang="en-US" altLang="zh-CN" sz="2200" dirty="0">
                <a:ea typeface="+mn-lt"/>
                <a:cs typeface="+mn-lt"/>
              </a:rPr>
              <a:t>,</a:t>
            </a:r>
            <a:r>
              <a:rPr lang="zh-CN" altLang="en-US" sz="2200" dirty="0">
                <a:ea typeface="+mn-lt"/>
                <a:cs typeface="+mn-lt"/>
              </a:rPr>
              <a:t>画出这一点到它对边的垂线吗？</a:t>
            </a:r>
          </a:p>
        </p:txBody>
      </p:sp>
      <p:sp>
        <p:nvSpPr>
          <p:cNvPr id="234502" name="平行四边形 11"/>
          <p:cNvSpPr/>
          <p:nvPr/>
        </p:nvSpPr>
        <p:spPr>
          <a:xfrm>
            <a:off x="1470343" y="2660650"/>
            <a:ext cx="1728787" cy="1249363"/>
          </a:xfrm>
          <a:prstGeom prst="parallelogram">
            <a:avLst>
              <a:gd name="adj" fmla="val 42620"/>
            </a:avLst>
          </a:prstGeom>
          <a:noFill/>
          <a:ln w="25400" cap="flat" cmpd="sng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ea typeface="+mn-lt"/>
            </a:endParaRPr>
          </a:p>
        </p:txBody>
      </p:sp>
      <p:cxnSp>
        <p:nvCxnSpPr>
          <p:cNvPr id="234503" name="直接连接符 2"/>
          <p:cNvCxnSpPr/>
          <p:nvPr/>
        </p:nvCxnSpPr>
        <p:spPr>
          <a:xfrm>
            <a:off x="2006918" y="2660650"/>
            <a:ext cx="0" cy="1249363"/>
          </a:xfrm>
          <a:prstGeom prst="line">
            <a:avLst/>
          </a:prstGeom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" name="组合 6"/>
          <p:cNvGrpSpPr/>
          <p:nvPr/>
        </p:nvGrpSpPr>
        <p:grpSpPr>
          <a:xfrm>
            <a:off x="2006918" y="3813175"/>
            <a:ext cx="69850" cy="95250"/>
            <a:chOff x="0" y="0"/>
            <a:chExt cx="70938" cy="70938"/>
          </a:xfrm>
        </p:grpSpPr>
        <p:cxnSp>
          <p:nvCxnSpPr>
            <p:cNvPr id="235528" name="直接连接符 5"/>
            <p:cNvCxnSpPr/>
            <p:nvPr/>
          </p:nvCxnSpPr>
          <p:spPr>
            <a:xfrm>
              <a:off x="0" y="0"/>
              <a:ext cx="70938" cy="0"/>
            </a:xfrm>
            <a:prstGeom prst="line">
              <a:avLst/>
            </a:prstGeom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529" name="直接连接符 17"/>
            <p:cNvCxnSpPr/>
            <p:nvPr/>
          </p:nvCxnSpPr>
          <p:spPr>
            <a:xfrm rot="5400000">
              <a:off x="35468" y="35469"/>
              <a:ext cx="70938" cy="0"/>
            </a:xfrm>
            <a:prstGeom prst="line">
              <a:avLst/>
            </a:prstGeom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4507" name="TextBox 12"/>
          <p:cNvSpPr txBox="1"/>
          <p:nvPr/>
        </p:nvSpPr>
        <p:spPr>
          <a:xfrm>
            <a:off x="1813243" y="3822700"/>
            <a:ext cx="503237" cy="4298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00" dirty="0">
                <a:ea typeface="+mn-lt"/>
              </a:rPr>
              <a:t>底</a:t>
            </a:r>
          </a:p>
        </p:txBody>
      </p:sp>
      <p:sp>
        <p:nvSpPr>
          <p:cNvPr id="234508" name="TextBox 19"/>
          <p:cNvSpPr txBox="1"/>
          <p:nvPr/>
        </p:nvSpPr>
        <p:spPr>
          <a:xfrm>
            <a:off x="1930718" y="2857500"/>
            <a:ext cx="503237" cy="4298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00" dirty="0">
                <a:ea typeface="+mn-lt"/>
              </a:rPr>
              <a:t>高</a:t>
            </a:r>
          </a:p>
        </p:txBody>
      </p:sp>
      <p:sp>
        <p:nvSpPr>
          <p:cNvPr id="234509" name="矩形 13"/>
          <p:cNvSpPr/>
          <p:nvPr/>
        </p:nvSpPr>
        <p:spPr>
          <a:xfrm>
            <a:off x="3401060" y="2315210"/>
            <a:ext cx="533654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ea typeface="+mn-lt"/>
              </a:rPr>
              <a:t>从平行四边形一条边上的一点到它对边的垂直线段，是平行四边形的</a:t>
            </a:r>
            <a:r>
              <a:rPr lang="zh-CN" altLang="en-US" sz="2400" dirty="0">
                <a:solidFill>
                  <a:srgbClr val="FF6699"/>
                </a:solidFill>
                <a:ea typeface="+mn-lt"/>
              </a:rPr>
              <a:t>高</a:t>
            </a:r>
            <a:r>
              <a:rPr lang="zh-CN" altLang="en-US" sz="2400" dirty="0">
                <a:ea typeface="+mn-lt"/>
              </a:rPr>
              <a:t>，这条对边是平行四边形的</a:t>
            </a:r>
            <a:r>
              <a:rPr lang="zh-CN" altLang="en-US" sz="2400" dirty="0">
                <a:solidFill>
                  <a:srgbClr val="FF6699"/>
                </a:solidFill>
                <a:ea typeface="+mn-lt"/>
              </a:rPr>
              <a:t>底</a:t>
            </a:r>
            <a:r>
              <a:rPr lang="zh-CN" altLang="en-US" sz="2400" dirty="0">
                <a:ea typeface="+mn-lt"/>
              </a:rPr>
              <a:t>。</a:t>
            </a:r>
          </a:p>
        </p:txBody>
      </p:sp>
      <p:sp>
        <p:nvSpPr>
          <p:cNvPr id="234511" name="圆角矩形标注 23"/>
          <p:cNvSpPr/>
          <p:nvPr/>
        </p:nvSpPr>
        <p:spPr>
          <a:xfrm>
            <a:off x="3654425" y="4646930"/>
            <a:ext cx="4897755" cy="901700"/>
          </a:xfrm>
          <a:prstGeom prst="wedgeRoundRectCallout">
            <a:avLst>
              <a:gd name="adj1" fmla="val 53255"/>
              <a:gd name="adj2" fmla="val 10755"/>
              <a:gd name="adj3" fmla="val 16667"/>
            </a:avLst>
          </a:prstGeom>
          <a:solidFill>
            <a:srgbClr val="F2DCDB"/>
          </a:solidFill>
          <a:ln w="25400" cap="flat" cmpd="sng">
            <a:solidFill>
              <a:srgbClr val="FF66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zh-CN" altLang="en-US" sz="2200" dirty="0">
                <a:ea typeface="+mn-lt"/>
              </a:rPr>
              <a:t>画出你自己方格纸上平行四边形的高，再量出它的底和高各是多少毫米。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 bldLvl="0" animBg="1"/>
      <p:bldP spid="234502" grpId="0" bldLvl="0" animBg="1"/>
      <p:bldP spid="234507" grpId="0"/>
      <p:bldP spid="234508" grpId="0"/>
      <p:bldP spid="234509" grpId="0"/>
      <p:bldP spid="2345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686050" y="2292350"/>
            <a:ext cx="7633335" cy="268732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请在书本第</a:t>
            </a:r>
            <a:r>
              <a:rPr lang="en-US" altLang="zh-CN" sz="2800" dirty="0">
                <a:solidFill>
                  <a:schemeClr val="bg1"/>
                </a:solidFill>
              </a:rPr>
              <a:t>112</a:t>
            </a:r>
            <a:r>
              <a:rPr lang="zh-CN" altLang="en-US" sz="2800" dirty="0">
                <a:solidFill>
                  <a:schemeClr val="bg1"/>
                </a:solidFill>
              </a:rPr>
              <a:t>的方格图中设计一个你喜欢的图案，再简单交代一下你希望如何平移，最后交给你的同桌，互相挑战一下吧！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702560" y="2292350"/>
            <a:ext cx="7633335" cy="268732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ea typeface="+mn-lt"/>
                <a:sym typeface="+mn-ea"/>
              </a:rPr>
              <a:t>你准备怎么画平行四边形的高呢？平行四边形有多少条高呢？可以先自己尝试总结，也可以直接小组合作共同完成。</a:t>
            </a:r>
            <a:endParaRPr lang="zh-CN" altLang="zh-C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/>
          <p:nvPr/>
        </p:nvGrpSpPr>
        <p:grpSpPr>
          <a:xfrm>
            <a:off x="2846705" y="1264285"/>
            <a:ext cx="5472113" cy="2305050"/>
            <a:chOff x="1701" y="1887"/>
            <a:chExt cx="2721" cy="1089"/>
          </a:xfrm>
        </p:grpSpPr>
        <p:sp>
          <p:nvSpPr>
            <p:cNvPr id="27650" name="Line 3"/>
            <p:cNvSpPr/>
            <p:nvPr/>
          </p:nvSpPr>
          <p:spPr>
            <a:xfrm>
              <a:off x="1701" y="1888"/>
              <a:ext cx="1949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grpSp>
          <p:nvGrpSpPr>
            <p:cNvPr id="27651" name="Group 4"/>
            <p:cNvGrpSpPr/>
            <p:nvPr/>
          </p:nvGrpSpPr>
          <p:grpSpPr>
            <a:xfrm>
              <a:off x="1701" y="1887"/>
              <a:ext cx="2721" cy="1089"/>
              <a:chOff x="1701" y="1887"/>
              <a:chExt cx="2721" cy="1089"/>
            </a:xfrm>
          </p:grpSpPr>
          <p:sp>
            <p:nvSpPr>
              <p:cNvPr id="27652" name="Line 5"/>
              <p:cNvSpPr/>
              <p:nvPr/>
            </p:nvSpPr>
            <p:spPr>
              <a:xfrm flipH="1" flipV="1">
                <a:off x="1701" y="1888"/>
                <a:ext cx="771" cy="1088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</a:endParaRPr>
              </a:p>
            </p:txBody>
          </p:sp>
          <p:sp>
            <p:nvSpPr>
              <p:cNvPr id="27653" name="Line 6"/>
              <p:cNvSpPr/>
              <p:nvPr/>
            </p:nvSpPr>
            <p:spPr>
              <a:xfrm>
                <a:off x="2472" y="2976"/>
                <a:ext cx="1949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</a:endParaRPr>
              </a:p>
            </p:txBody>
          </p:sp>
          <p:sp>
            <p:nvSpPr>
              <p:cNvPr id="27654" name="Line 7"/>
              <p:cNvSpPr/>
              <p:nvPr/>
            </p:nvSpPr>
            <p:spPr>
              <a:xfrm flipH="1" flipV="1">
                <a:off x="3651" y="1887"/>
                <a:ext cx="771" cy="1089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</a:endParaRPr>
              </a:p>
            </p:txBody>
          </p:sp>
        </p:grpSp>
      </p:grpSp>
      <p:sp>
        <p:nvSpPr>
          <p:cNvPr id="30728" name="Text Box 8"/>
          <p:cNvSpPr txBox="1"/>
          <p:nvPr/>
        </p:nvSpPr>
        <p:spPr>
          <a:xfrm>
            <a:off x="6878955" y="2488248"/>
            <a:ext cx="54133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Calibri" panose="020F0502020204030204" charset="0"/>
                <a:ea typeface="楷体_GB2312" panose="02010609030101010101" pitchFamily="49" charset="-122"/>
              </a:rPr>
              <a:t>高</a:t>
            </a:r>
          </a:p>
        </p:txBody>
      </p:sp>
      <p:sp>
        <p:nvSpPr>
          <p:cNvPr id="30729" name="Text Box 9"/>
          <p:cNvSpPr txBox="1"/>
          <p:nvPr/>
        </p:nvSpPr>
        <p:spPr>
          <a:xfrm>
            <a:off x="6231255" y="3566160"/>
            <a:ext cx="647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Calibri" panose="020F0502020204030204" charset="0"/>
                <a:ea typeface="楷体_GB2312" panose="02010609030101010101" pitchFamily="49" charset="-122"/>
              </a:rPr>
              <a:t>底</a:t>
            </a:r>
          </a:p>
        </p:txBody>
      </p:sp>
      <p:sp>
        <p:nvSpPr>
          <p:cNvPr id="30730" name="Line 10"/>
          <p:cNvSpPr/>
          <p:nvPr/>
        </p:nvSpPr>
        <p:spPr>
          <a:xfrm>
            <a:off x="6736080" y="1264285"/>
            <a:ext cx="0" cy="230505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Calibri" panose="020F0502020204030204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6736080" y="3208973"/>
            <a:ext cx="309563" cy="357187"/>
            <a:chOff x="2256" y="2640"/>
            <a:chExt cx="144" cy="144"/>
          </a:xfrm>
        </p:grpSpPr>
        <p:sp>
          <p:nvSpPr>
            <p:cNvPr id="27659" name="Line 12"/>
            <p:cNvSpPr/>
            <p:nvPr/>
          </p:nvSpPr>
          <p:spPr>
            <a:xfrm>
              <a:off x="2256" y="2640"/>
              <a:ext cx="144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7660" name="Line 13"/>
            <p:cNvSpPr/>
            <p:nvPr/>
          </p:nvSpPr>
          <p:spPr>
            <a:xfrm>
              <a:off x="2400" y="2640"/>
              <a:ext cx="0" cy="144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4791393" y="688023"/>
            <a:ext cx="1905000" cy="2895600"/>
            <a:chOff x="1474" y="799"/>
            <a:chExt cx="2041" cy="2450"/>
          </a:xfrm>
        </p:grpSpPr>
        <p:sp>
          <p:nvSpPr>
            <p:cNvPr id="27662" name="AutoShape 15"/>
            <p:cNvSpPr/>
            <p:nvPr/>
          </p:nvSpPr>
          <p:spPr>
            <a:xfrm flipH="1">
              <a:off x="1474" y="799"/>
              <a:ext cx="2041" cy="2450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7663" name="Oval 16"/>
            <p:cNvSpPr/>
            <p:nvPr/>
          </p:nvSpPr>
          <p:spPr>
            <a:xfrm flipH="1">
              <a:off x="2517" y="2024"/>
              <a:ext cx="680" cy="817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2605405" y="5045710"/>
            <a:ext cx="7844155" cy="134175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+mn-ea"/>
                <a:sym typeface="+mn-ea"/>
              </a:rPr>
              <a:t>这</a:t>
            </a: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是比较简便的画高的方法之一，平行四边形的一条底对应着无数条高，你能想象出来吗？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9" grpId="0"/>
      <p:bldP spid="30730" grpId="0" bldLvl="0" animBg="1"/>
      <p:bldP spid="30730" grpId="1" bldLvl="0" animBg="1"/>
      <p:bldP spid="30730" grpId="2" bldLvl="0" animBg="1"/>
      <p:bldP spid="30730" grpId="3" bldLvl="0" animBg="1"/>
      <p:bldP spid="3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宽屏</PresentationFormat>
  <Paragraphs>103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Monotype Sorts</vt:lpstr>
      <vt:lpstr>楷体</vt:lpstr>
      <vt:lpstr>楷体_GB2312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2019-05-20T10:58:00Z</dcterms:created>
  <dcterms:modified xsi:type="dcterms:W3CDTF">2023-01-16T22:58:23Z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616148F13C6349BCA3F0D2A39C5A4F3F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