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86" r:id="rId4"/>
    <p:sldId id="260" r:id="rId5"/>
    <p:sldId id="261" r:id="rId6"/>
    <p:sldId id="264" r:id="rId7"/>
    <p:sldId id="265" r:id="rId8"/>
    <p:sldId id="267" r:id="rId9"/>
    <p:sldId id="268" r:id="rId10"/>
    <p:sldId id="287" r:id="rId11"/>
    <p:sldId id="269" r:id="rId12"/>
    <p:sldId id="291" r:id="rId13"/>
    <p:sldId id="270" r:id="rId14"/>
    <p:sldId id="271" r:id="rId15"/>
    <p:sldId id="272" r:id="rId16"/>
    <p:sldId id="273" r:id="rId17"/>
    <p:sldId id="289" r:id="rId18"/>
    <p:sldId id="290" r:id="rId19"/>
    <p:sldId id="275" r:id="rId20"/>
    <p:sldId id="276" r:id="rId21"/>
    <p:sldId id="277" r:id="rId2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CCCE"/>
    <a:srgbClr val="EA976B"/>
    <a:srgbClr val="A1C450"/>
    <a:srgbClr val="CAD97F"/>
    <a:srgbClr val="D57374"/>
    <a:srgbClr val="B3E1E9"/>
    <a:srgbClr val="77CAB8"/>
    <a:srgbClr val="A0D3E9"/>
    <a:srgbClr val="FBC8B2"/>
    <a:srgbClr val="FBF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-102" y="-7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3.xml"/><Relationship Id="rId30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5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6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7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8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9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78.png"/><Relationship Id="rId7" Type="http://schemas.openxmlformats.org/officeDocument/2006/relationships/image" Target="../media/image60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10" Type="http://schemas.openxmlformats.org/officeDocument/2006/relationships/image" Target="../media/image62.png"/><Relationship Id="rId4" Type="http://schemas.openxmlformats.org/officeDocument/2006/relationships/image" Target="../media/image79.png"/><Relationship Id="rId9" Type="http://schemas.openxmlformats.org/officeDocument/2006/relationships/image" Target="../media/image8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3" Type="http://schemas.microsoft.com/office/2007/relationships/hdphoto" Target="../media/hdphoto1.wdp"/><Relationship Id="rId7" Type="http://schemas.openxmlformats.org/officeDocument/2006/relationships/image" Target="../media/image94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4" Type="http://schemas.openxmlformats.org/officeDocument/2006/relationships/image" Target="../media/image9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7" Type="http://schemas.openxmlformats.org/officeDocument/2006/relationships/image" Target="../media/image106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05.png"/><Relationship Id="rId5" Type="http://schemas.openxmlformats.org/officeDocument/2006/relationships/image" Target="../media/image104.png"/><Relationship Id="rId4" Type="http://schemas.openxmlformats.org/officeDocument/2006/relationships/image" Target="../media/image10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1292084"/>
            <a:ext cx="9144000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500" b="1" dirty="0">
                <a:solidFill>
                  <a:srgbClr val="FF0000"/>
                </a:solidFill>
              </a:rPr>
              <a:t>分数乘法（一）</a:t>
            </a:r>
            <a:endParaRPr lang="en-US" altLang="zh-CN" sz="4500" b="1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2700" b="1" dirty="0">
                <a:solidFill>
                  <a:srgbClr val="FF0000"/>
                </a:solidFill>
              </a:rPr>
              <a:t>第</a:t>
            </a:r>
            <a:r>
              <a:rPr lang="en-US" altLang="zh-CN" sz="2700" b="1" dirty="0">
                <a:solidFill>
                  <a:srgbClr val="FF0000"/>
                </a:solidFill>
              </a:rPr>
              <a:t>1</a:t>
            </a:r>
            <a:r>
              <a:rPr lang="zh-CN" altLang="en-US" sz="2700" b="1" dirty="0">
                <a:solidFill>
                  <a:srgbClr val="FF0000"/>
                </a:solidFill>
              </a:rPr>
              <a:t>课时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4024379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457937" y="1121251"/>
                <a:ext cx="7745930" cy="3136580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100" dirty="0">
                    <a:latin typeface="+mn-ea"/>
                  </a:rPr>
                  <a:t>(1)</a:t>
                </a:r>
                <a:r>
                  <a:rPr lang="zh-CN" altLang="en-US" sz="2100" dirty="0">
                    <a:latin typeface="+mn-ea"/>
                  </a:rPr>
                  <a:t>分数乘整数的意义与（         ）乘法的意义相同，就是求几个（      ）加数的和的简便运算。 </a:t>
                </a:r>
                <a:endParaRPr lang="en-US" altLang="zh-CN" sz="2100" dirty="0">
                  <a:latin typeface="+mn-ea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2100" dirty="0">
                    <a:latin typeface="+mn-ea"/>
                  </a:rPr>
                  <a:t>(2)</a:t>
                </a:r>
                <a14:m>
                  <m:oMath xmlns:m="http://schemas.openxmlformats.org/officeDocument/2006/math">
                    <m:r>
                      <a:rPr lang="en-US" altLang="zh-CN" sz="21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m:rPr>
                        <m:nor/>
                      </m:rPr>
                      <a:rPr lang="en-US" altLang="zh-CN" sz="2100" dirty="0">
                        <a:latin typeface="+mn-ea"/>
                      </a:rPr>
                      <m:t>+</m:t>
                    </m:r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=</a:t>
                </a:r>
                <a:r>
                  <a:rPr lang="zh-CN" altLang="en-US" sz="2100" dirty="0">
                    <a:latin typeface="+mn-ea"/>
                  </a:rPr>
                  <a:t>（     ）</a:t>
                </a:r>
                <a:r>
                  <a:rPr lang="en-US" altLang="zh-CN" sz="2100" dirty="0">
                    <a:latin typeface="+mn-ea"/>
                  </a:rPr>
                  <a:t>×</a:t>
                </a:r>
                <a:r>
                  <a:rPr lang="zh-CN" altLang="en-US" sz="2100" dirty="0">
                    <a:latin typeface="+mn-ea"/>
                  </a:rPr>
                  <a:t>（   ）</a:t>
                </a:r>
                <a:r>
                  <a:rPr lang="en-US" altLang="zh-CN" sz="2100" dirty="0">
                    <a:latin typeface="+mn-ea"/>
                  </a:rPr>
                  <a:t>=</a:t>
                </a:r>
                <a:r>
                  <a:rPr lang="zh-CN" altLang="en-US" sz="2100" dirty="0">
                    <a:latin typeface="+mn-ea"/>
                  </a:rPr>
                  <a:t>（    ）   </a:t>
                </a:r>
                <a:endParaRPr lang="en-US" altLang="zh-CN" sz="2100" dirty="0">
                  <a:latin typeface="+mn-ea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2100" dirty="0">
                    <a:latin typeface="+mn-ea"/>
                  </a:rPr>
                  <a:t>(3)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×4</a:t>
                </a:r>
                <a:r>
                  <a:rPr lang="zh-CN" altLang="en-US" sz="2100" dirty="0">
                    <a:latin typeface="+mn-ea"/>
                  </a:rPr>
                  <a:t>＝（  ）＋（  ）＋（   ）＋（  ）＝（  ） </a:t>
                </a:r>
                <a:endParaRPr lang="en-US" altLang="zh-CN" sz="2100" dirty="0">
                  <a:latin typeface="+mn-ea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2100" dirty="0">
                    <a:latin typeface="+mn-ea"/>
                  </a:rPr>
                  <a:t>(4)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×6</a:t>
                </a:r>
                <a:r>
                  <a:rPr lang="zh-CN" altLang="en-US" sz="2100" dirty="0">
                    <a:latin typeface="+mn-ea"/>
                  </a:rPr>
                  <a:t>表示（                 ）。</a:t>
                </a: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37" y="1121251"/>
                <a:ext cx="7745930" cy="3136580"/>
              </a:xfrm>
              <a:prstGeom prst="rect">
                <a:avLst/>
              </a:prstGeom>
              <a:blipFill rotWithShape="1">
                <a:blip r:embed="rId2"/>
                <a:stretch>
                  <a:fillRect l="-1" t="-15" r="4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523166" y="586863"/>
            <a:ext cx="94641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填空。</a:t>
            </a:r>
            <a:endParaRPr lang="zh-CN" altLang="en-US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24777" y="1218100"/>
            <a:ext cx="67710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整数</a:t>
            </a:r>
          </a:p>
        </p:txBody>
      </p:sp>
      <p:sp>
        <p:nvSpPr>
          <p:cNvPr id="7" name="矩形 6"/>
          <p:cNvSpPr/>
          <p:nvPr/>
        </p:nvSpPr>
        <p:spPr>
          <a:xfrm>
            <a:off x="1131025" y="1702958"/>
            <a:ext cx="67710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相同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2423921" y="2162434"/>
                <a:ext cx="366927" cy="67518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921" y="2162434"/>
                <a:ext cx="366927" cy="675185"/>
              </a:xfrm>
              <a:prstGeom prst="rect">
                <a:avLst/>
              </a:prstGeom>
              <a:blipFill rotWithShape="1">
                <a:blip r:embed="rId3"/>
                <a:stretch>
                  <a:fillRect l="-34" t="-38" r="-6916" b="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3696404" y="2317234"/>
                <a:ext cx="366927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6404" y="2317234"/>
                <a:ext cx="366927" cy="392415"/>
              </a:xfrm>
              <a:prstGeom prst="rect">
                <a:avLst/>
              </a:prstGeom>
              <a:blipFill rotWithShape="1">
                <a:blip r:embed="rId4"/>
                <a:stretch>
                  <a:fillRect l="-19" t="-30" r="-6932" b="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4882421" y="2134922"/>
                <a:ext cx="366927" cy="67518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421" y="2134922"/>
                <a:ext cx="366927" cy="675185"/>
              </a:xfrm>
              <a:prstGeom prst="rect">
                <a:avLst/>
              </a:prstGeom>
              <a:blipFill rotWithShape="1">
                <a:blip r:embed="rId5"/>
                <a:stretch>
                  <a:fillRect l="-147" t="-8" r="-6803" b="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1933020" y="2836467"/>
                <a:ext cx="366927" cy="67518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020" y="2836467"/>
                <a:ext cx="366927" cy="675185"/>
              </a:xfrm>
              <a:prstGeom prst="rect">
                <a:avLst/>
              </a:prstGeom>
              <a:blipFill rotWithShape="1">
                <a:blip r:embed="rId6"/>
                <a:stretch>
                  <a:fillRect l="-22" t="-82" r="-6929" b="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3009920" y="2814086"/>
                <a:ext cx="366927" cy="67518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920" y="2814086"/>
                <a:ext cx="366927" cy="675185"/>
              </a:xfrm>
              <a:prstGeom prst="rect">
                <a:avLst/>
              </a:prstGeom>
              <a:blipFill rotWithShape="1">
                <a:blip r:embed="rId6"/>
                <a:stretch>
                  <a:fillRect l="-5" t="-59" r="-6945" b="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4161533" y="2836596"/>
                <a:ext cx="366927" cy="67518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533" y="2836596"/>
                <a:ext cx="366927" cy="675185"/>
              </a:xfrm>
              <a:prstGeom prst="rect">
                <a:avLst/>
              </a:prstGeom>
              <a:blipFill rotWithShape="1">
                <a:blip r:embed="rId6"/>
                <a:stretch>
                  <a:fillRect l="-103" t="-8" r="-6847" b="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5256128" y="2836596"/>
                <a:ext cx="366927" cy="67518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128" y="2836596"/>
                <a:ext cx="366927" cy="675185"/>
              </a:xfrm>
              <a:prstGeom prst="rect">
                <a:avLst/>
              </a:prstGeom>
              <a:blipFill rotWithShape="1">
                <a:blip r:embed="rId6"/>
                <a:stretch>
                  <a:fillRect l="-64" t="-8" r="-6887" b="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6294411" y="2836467"/>
                <a:ext cx="516007" cy="67633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411" y="2836467"/>
                <a:ext cx="516007" cy="676339"/>
              </a:xfrm>
              <a:prstGeom prst="rect">
                <a:avLst/>
              </a:prstGeom>
              <a:blipFill rotWithShape="1">
                <a:blip r:embed="rId7"/>
                <a:stretch>
                  <a:fillRect l="-56" t="-82" r="-4791" b="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2210715" y="3638059"/>
                <a:ext cx="1566775" cy="526586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6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个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是多少</a:t>
                </a: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715" y="3638059"/>
                <a:ext cx="1566775" cy="526586"/>
              </a:xfrm>
              <a:prstGeom prst="rect">
                <a:avLst/>
              </a:prstGeom>
              <a:blipFill rotWithShape="1">
                <a:blip r:embed="rId8"/>
                <a:stretch>
                  <a:fillRect l="-18" t="-27" r="-2804" b="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任意多边形 15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579026" y="571242"/>
            <a:ext cx="5149043" cy="47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+mn-ea"/>
                <a:ea typeface="+mn-ea"/>
              </a:rPr>
              <a:t>填一填，与同伴交流为什么可以这样计算。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1235523" y="1486723"/>
                <a:ext cx="691536" cy="52661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×2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523" y="1486723"/>
                <a:ext cx="691536" cy="526619"/>
              </a:xfrm>
              <a:prstGeom prst="rect">
                <a:avLst/>
              </a:prstGeom>
              <a:blipFill rotWithShape="1">
                <a:blip r:embed="rId2"/>
                <a:stretch>
                  <a:fillRect l="-65" t="-36" r="-7278" b="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1880266" y="1422583"/>
                <a:ext cx="2172164" cy="669174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）</m:t>
                        </m:r>
                        <m:r>
                          <a:rPr lang="en-US" altLang="zh-CN" sz="210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）</m:t>
                        </m:r>
                      </m:num>
                      <m:den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）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266" y="1422583"/>
                <a:ext cx="2172164" cy="669174"/>
              </a:xfrm>
              <a:prstGeom prst="rect">
                <a:avLst/>
              </a:prstGeom>
              <a:blipFill rotWithShape="1">
                <a:blip r:embed="rId3"/>
                <a:stretch>
                  <a:fillRect l="-1" t="-27" r="23" b="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1271462" y="2510287"/>
                <a:ext cx="1283602" cy="53447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latin typeface="+mn-ea"/>
                  </a:rPr>
                  <a:t>3×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462" y="2510287"/>
                <a:ext cx="1283602" cy="534473"/>
              </a:xfrm>
              <a:prstGeom prst="rect">
                <a:avLst/>
              </a:prstGeom>
              <a:blipFill rotWithShape="1">
                <a:blip r:embed="rId4"/>
                <a:stretch>
                  <a:fillRect l="-15" t="-25" r="36" b="1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1925291" y="2413624"/>
                <a:ext cx="1931684" cy="669174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）</m:t>
                        </m:r>
                        <m:r>
                          <a:rPr lang="en-US" altLang="zh-CN" sz="210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）</m:t>
                        </m:r>
                      </m:num>
                      <m:den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）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291" y="2413624"/>
                <a:ext cx="1931684" cy="669174"/>
              </a:xfrm>
              <a:prstGeom prst="rect">
                <a:avLst/>
              </a:prstGeom>
              <a:blipFill rotWithShape="1">
                <a:blip r:embed="rId5"/>
                <a:stretch>
                  <a:fillRect l="-31" t="-93" r="32" b="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3705443" y="1422583"/>
                <a:ext cx="1416940" cy="669174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）</m:t>
                        </m:r>
                      </m:num>
                      <m:den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）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5443" y="1422583"/>
                <a:ext cx="1416940" cy="669174"/>
              </a:xfrm>
              <a:prstGeom prst="rect">
                <a:avLst/>
              </a:prstGeom>
              <a:blipFill rotWithShape="1">
                <a:blip r:embed="rId6"/>
                <a:stretch>
                  <a:fillRect l="-15" t="-27" r="33" b="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3787543" y="2368541"/>
                <a:ext cx="1416940" cy="669174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）</m:t>
                        </m:r>
                      </m:num>
                      <m:den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zh-CN" altLang="en-US" sz="2100" i="1">
                            <a:latin typeface="Cambria Math" panose="02040503050406030204" pitchFamily="18" charset="0"/>
                          </a:rPr>
                          <m:t>）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543" y="2368541"/>
                <a:ext cx="1416940" cy="669174"/>
              </a:xfrm>
              <a:prstGeom prst="rect">
                <a:avLst/>
              </a:prstGeom>
              <a:blipFill rotWithShape="1">
                <a:blip r:embed="rId7"/>
                <a:stretch>
                  <a:fillRect l="-28" t="-94" r="2" b="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2679392" y="1739623"/>
            <a:ext cx="54054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9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2" name="TextBox 18"/>
          <p:cNvSpPr txBox="1">
            <a:spLocks noChangeArrowheads="1"/>
          </p:cNvSpPr>
          <p:nvPr/>
        </p:nvSpPr>
        <p:spPr bwMode="auto">
          <a:xfrm>
            <a:off x="2241749" y="1424295"/>
            <a:ext cx="53935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4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3" name="TextBox 19"/>
          <p:cNvSpPr txBox="1">
            <a:spLocks noChangeArrowheads="1"/>
          </p:cNvSpPr>
          <p:nvPr/>
        </p:nvSpPr>
        <p:spPr bwMode="auto">
          <a:xfrm>
            <a:off x="3094134" y="1417656"/>
            <a:ext cx="54054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4" name="TextBox 20"/>
          <p:cNvSpPr txBox="1">
            <a:spLocks noChangeArrowheads="1"/>
          </p:cNvSpPr>
          <p:nvPr/>
        </p:nvSpPr>
        <p:spPr bwMode="auto">
          <a:xfrm>
            <a:off x="4066960" y="1727102"/>
            <a:ext cx="54054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9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5" name="TextBox 21"/>
          <p:cNvSpPr txBox="1">
            <a:spLocks noChangeArrowheads="1"/>
          </p:cNvSpPr>
          <p:nvPr/>
        </p:nvSpPr>
        <p:spPr bwMode="auto">
          <a:xfrm>
            <a:off x="4063932" y="1434332"/>
            <a:ext cx="54054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8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6" name="TextBox 22"/>
          <p:cNvSpPr txBox="1">
            <a:spLocks noChangeArrowheads="1"/>
          </p:cNvSpPr>
          <p:nvPr/>
        </p:nvSpPr>
        <p:spPr bwMode="auto">
          <a:xfrm>
            <a:off x="2514733" y="2728323"/>
            <a:ext cx="82832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11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7" name="TextBox 23"/>
          <p:cNvSpPr txBox="1">
            <a:spLocks noChangeArrowheads="1"/>
          </p:cNvSpPr>
          <p:nvPr/>
        </p:nvSpPr>
        <p:spPr bwMode="auto">
          <a:xfrm>
            <a:off x="2273299" y="2411886"/>
            <a:ext cx="53935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8" name="TextBox 24"/>
          <p:cNvSpPr txBox="1">
            <a:spLocks noChangeArrowheads="1"/>
          </p:cNvSpPr>
          <p:nvPr/>
        </p:nvSpPr>
        <p:spPr bwMode="auto">
          <a:xfrm>
            <a:off x="3074077" y="2411886"/>
            <a:ext cx="53935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9" name="TextBox 25"/>
          <p:cNvSpPr txBox="1">
            <a:spLocks noChangeArrowheads="1"/>
          </p:cNvSpPr>
          <p:nvPr/>
        </p:nvSpPr>
        <p:spPr bwMode="auto">
          <a:xfrm>
            <a:off x="4000115" y="2690383"/>
            <a:ext cx="84309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11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0" name="TextBox 26"/>
          <p:cNvSpPr txBox="1">
            <a:spLocks noChangeArrowheads="1"/>
          </p:cNvSpPr>
          <p:nvPr/>
        </p:nvSpPr>
        <p:spPr bwMode="auto">
          <a:xfrm>
            <a:off x="4141566" y="2355796"/>
            <a:ext cx="53935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6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1" name="任意多边形 30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3</a:t>
            </a:r>
            <a:endParaRPr lang="zh-CN" altLang="en-US" sz="2100" b="1" dirty="0"/>
          </a:p>
        </p:txBody>
      </p:sp>
      <p:sp>
        <p:nvSpPr>
          <p:cNvPr id="34" name="圆角矩形 33"/>
          <p:cNvSpPr/>
          <p:nvPr/>
        </p:nvSpPr>
        <p:spPr>
          <a:xfrm>
            <a:off x="5727859" y="3197543"/>
            <a:ext cx="2817971" cy="1447324"/>
          </a:xfrm>
          <a:prstGeom prst="roundRect">
            <a:avLst>
              <a:gd name="adj" fmla="val 8426"/>
            </a:avLst>
          </a:prstGeom>
          <a:solidFill>
            <a:srgbClr val="F4C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endParaRPr lang="zh-CN" altLang="en-US" sz="2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986623" y="3171439"/>
            <a:ext cx="2329964" cy="15234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+mn-ea"/>
              </a:rPr>
              <a:t>分数乘整数，分子和整数相乘，分母不变。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2255" y="586863"/>
            <a:ext cx="5292245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在（  ）里填上“＜”、“＞”或“＝” 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1132080" y="1691789"/>
                <a:ext cx="1907927" cy="535147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prstClr val="black"/>
                    </a:solidFill>
                    <a:latin typeface="+mn-ea"/>
                  </a:rPr>
                  <a:t>8×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（   ）</a:t>
                </a:r>
                <a:r>
                  <a:rPr lang="en-US" altLang="zh-CN" sz="2100" dirty="0">
                    <a:latin typeface="+mn-ea"/>
                  </a:rPr>
                  <a:t>8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080" y="1691789"/>
                <a:ext cx="1907927" cy="535147"/>
              </a:xfrm>
              <a:prstGeom prst="rect">
                <a:avLst/>
              </a:prstGeom>
              <a:blipFill rotWithShape="1">
                <a:blip r:embed="rId2"/>
                <a:stretch>
                  <a:fillRect l="-27" t="-28" r="14" b="1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3725379" y="1648693"/>
                <a:ext cx="1702342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altLang="zh-CN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CN" sz="2100" dirty="0">
                    <a:latin typeface="+mn-ea"/>
                  </a:rPr>
                  <a:t>6</a:t>
                </a:r>
                <a:r>
                  <a:rPr lang="zh-CN" altLang="en-US" sz="2100" dirty="0">
                    <a:latin typeface="+mn-ea"/>
                  </a:rPr>
                  <a:t>（    ）</a:t>
                </a:r>
                <a:r>
                  <a:rPr lang="en-US" altLang="zh-CN" sz="2100" dirty="0">
                    <a:solidFill>
                      <a:prstClr val="black"/>
                    </a:solidFill>
                    <a:latin typeface="+mn-ea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379" y="1648693"/>
                <a:ext cx="1702342" cy="536012"/>
              </a:xfrm>
              <a:prstGeom prst="rect">
                <a:avLst/>
              </a:prstGeom>
              <a:blipFill rotWithShape="1">
                <a:blip r:embed="rId3"/>
                <a:stretch>
                  <a:fillRect l="-28" t="-43" r="-3111" b="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132080" y="2634296"/>
                <a:ext cx="1753749" cy="53990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altLang="zh-CN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zh-CN" sz="2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zh-CN" altLang="en-US" sz="2100" dirty="0">
                    <a:latin typeface="+mn-ea"/>
                  </a:rPr>
                  <a:t>（    ）</a:t>
                </a:r>
                <a:r>
                  <a:rPr lang="en-US" altLang="zh-CN" sz="2100" dirty="0">
                    <a:solidFill>
                      <a:prstClr val="black"/>
                    </a:solidFill>
                    <a:latin typeface="+mn-ea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080" y="2634296"/>
                <a:ext cx="1753749" cy="539908"/>
              </a:xfrm>
              <a:prstGeom prst="rect">
                <a:avLst/>
              </a:prstGeom>
              <a:blipFill rotWithShape="1">
                <a:blip r:embed="rId4"/>
                <a:stretch>
                  <a:fillRect l="-29" t="-59" r="-3019" b="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469011" y="2570587"/>
                <a:ext cx="1997181" cy="53514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prstClr val="black"/>
                    </a:solidFill>
                    <a:latin typeface="+mn-ea"/>
                  </a:rPr>
                  <a:t>   6×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（    ）</a:t>
                </a:r>
                <a:r>
                  <a:rPr lang="en-US" altLang="zh-CN" sz="2100" dirty="0">
                    <a:latin typeface="+mn-ea"/>
                  </a:rPr>
                  <a:t>4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9011" y="2570587"/>
                <a:ext cx="1997181" cy="535147"/>
              </a:xfrm>
              <a:prstGeom prst="rect">
                <a:avLst/>
              </a:prstGeom>
              <a:blipFill rotWithShape="1">
                <a:blip r:embed="rId5"/>
                <a:stretch>
                  <a:fillRect t="-20" r="-630" b="1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1955061" y="1759019"/>
            <a:ext cx="23309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＜</a:t>
            </a:r>
          </a:p>
        </p:txBody>
      </p:sp>
      <p:sp>
        <p:nvSpPr>
          <p:cNvPr id="8" name="矩形 7"/>
          <p:cNvSpPr/>
          <p:nvPr/>
        </p:nvSpPr>
        <p:spPr>
          <a:xfrm>
            <a:off x="4545513" y="1716451"/>
            <a:ext cx="377626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＞</a:t>
            </a:r>
          </a:p>
        </p:txBody>
      </p:sp>
      <p:sp>
        <p:nvSpPr>
          <p:cNvPr id="9" name="矩形 8"/>
          <p:cNvSpPr/>
          <p:nvPr/>
        </p:nvSpPr>
        <p:spPr>
          <a:xfrm>
            <a:off x="1969499" y="2705047"/>
            <a:ext cx="40780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＝</a:t>
            </a:r>
          </a:p>
        </p:txBody>
      </p:sp>
      <p:sp>
        <p:nvSpPr>
          <p:cNvPr id="10" name="矩形 9"/>
          <p:cNvSpPr/>
          <p:nvPr/>
        </p:nvSpPr>
        <p:spPr>
          <a:xfrm>
            <a:off x="4553231" y="2634295"/>
            <a:ext cx="273152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＜</a:t>
            </a:r>
          </a:p>
        </p:txBody>
      </p:sp>
      <p:sp>
        <p:nvSpPr>
          <p:cNvPr id="12" name="任意多边形 1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4</a:t>
            </a:r>
            <a:endParaRPr lang="zh-CN" alt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5</a:t>
            </a:r>
            <a:endParaRPr lang="zh-CN" altLang="en-US" sz="2100" b="1" dirty="0"/>
          </a:p>
        </p:txBody>
      </p:sp>
      <p:sp>
        <p:nvSpPr>
          <p:cNvPr id="7" name="矩形 6"/>
          <p:cNvSpPr/>
          <p:nvPr/>
        </p:nvSpPr>
        <p:spPr>
          <a:xfrm>
            <a:off x="558805" y="586863"/>
            <a:ext cx="121571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算一算。</a:t>
            </a:r>
            <a:endParaRPr lang="zh-CN" altLang="en-US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2557877" y="1468309"/>
                <a:ext cx="691536" cy="52552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×3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7877" y="1468309"/>
                <a:ext cx="691536" cy="525528"/>
              </a:xfrm>
              <a:prstGeom prst="rect">
                <a:avLst/>
              </a:prstGeom>
              <a:blipFill rotWithShape="1">
                <a:blip r:embed="rId2"/>
                <a:stretch>
                  <a:fillRect l="-14" t="-36" r="-7329" b="1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2408050" y="2417913"/>
                <a:ext cx="707566" cy="52623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1×3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050" y="2417913"/>
                <a:ext cx="707566" cy="526234"/>
              </a:xfrm>
              <a:prstGeom prst="rect">
                <a:avLst/>
              </a:prstGeom>
              <a:blipFill rotWithShape="1">
                <a:blip r:embed="rId3"/>
                <a:stretch>
                  <a:fillRect l="-18" t="-89" r="-6598" b="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2452558" y="3302344"/>
                <a:ext cx="452688" cy="52623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558" y="3302344"/>
                <a:ext cx="452688" cy="526234"/>
              </a:xfrm>
              <a:prstGeom prst="rect">
                <a:avLst/>
              </a:prstGeom>
              <a:blipFill rotWithShape="1">
                <a:blip r:embed="rId4"/>
                <a:stretch>
                  <a:fillRect l="-42" t="-65" r="-12037" b="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4133202" y="1466770"/>
                <a:ext cx="805349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×7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3202" y="1466770"/>
                <a:ext cx="805349" cy="528222"/>
              </a:xfrm>
              <a:prstGeom prst="rect">
                <a:avLst/>
              </a:prstGeom>
              <a:blipFill rotWithShape="1">
                <a:blip r:embed="rId5"/>
                <a:stretch>
                  <a:fillRect l="-77" t="-105" r="-5185" b="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3908941" y="2410315"/>
                <a:ext cx="707566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2×7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941" y="2410315"/>
                <a:ext cx="707566" cy="528222"/>
              </a:xfrm>
              <a:prstGeom prst="rect">
                <a:avLst/>
              </a:prstGeom>
              <a:blipFill rotWithShape="1">
                <a:blip r:embed="rId6"/>
                <a:stretch>
                  <a:fillRect l="-73" t="-93" r="-6543" b="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3908941" y="3300805"/>
                <a:ext cx="566502" cy="52751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941" y="3300805"/>
                <a:ext cx="566502" cy="527517"/>
              </a:xfrm>
              <a:prstGeom prst="rect">
                <a:avLst/>
              </a:prstGeom>
              <a:blipFill rotWithShape="1">
                <a:blip r:embed="rId7"/>
                <a:stretch>
                  <a:fillRect l="-91" t="-14" r="-8077" b="1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5817932" y="1466769"/>
                <a:ext cx="691536" cy="52783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×4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932" y="1466769"/>
                <a:ext cx="691536" cy="527837"/>
              </a:xfrm>
              <a:prstGeom prst="rect">
                <a:avLst/>
              </a:prstGeom>
              <a:blipFill rotWithShape="1">
                <a:blip r:embed="rId8"/>
                <a:stretch>
                  <a:fillRect l="-9" t="-105" r="-7334" b="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5596198" y="2416374"/>
                <a:ext cx="707566" cy="52783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2×4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6198" y="2416374"/>
                <a:ext cx="707566" cy="527837"/>
              </a:xfrm>
              <a:prstGeom prst="rect">
                <a:avLst/>
              </a:prstGeom>
              <a:blipFill rotWithShape="1">
                <a:blip r:embed="rId9"/>
                <a:stretch>
                  <a:fillRect l="-82" t="-38" r="-6535" b="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5632025" y="3300805"/>
                <a:ext cx="452688" cy="52783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025" y="3300805"/>
                <a:ext cx="452688" cy="527837"/>
              </a:xfrm>
              <a:prstGeom prst="rect">
                <a:avLst/>
              </a:prstGeom>
              <a:blipFill rotWithShape="1">
                <a:blip r:embed="rId10"/>
                <a:stretch>
                  <a:fillRect l="-46" t="-14" r="-12032" b="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>
                <a:latin typeface="+mn-ea"/>
              </a:rPr>
              <a:t>5</a:t>
            </a:r>
            <a:endParaRPr lang="zh-CN" altLang="en-US" sz="2100" b="1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2203173" y="1369924"/>
                <a:ext cx="691536" cy="525400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×8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3173" y="1369924"/>
                <a:ext cx="691536" cy="525400"/>
              </a:xfrm>
              <a:prstGeom prst="rect">
                <a:avLst/>
              </a:prstGeom>
              <a:blipFill rotWithShape="1">
                <a:blip r:embed="rId2"/>
                <a:stretch>
                  <a:fillRect l="-52" t="-44" r="-7291" b="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985119" y="2277268"/>
                <a:ext cx="707566" cy="52674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4×8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119" y="2277268"/>
                <a:ext cx="707566" cy="526747"/>
              </a:xfrm>
              <a:prstGeom prst="rect">
                <a:avLst/>
              </a:prstGeom>
              <a:blipFill rotWithShape="1">
                <a:blip r:embed="rId3"/>
                <a:stretch>
                  <a:fillRect l="-15" t="-30" r="-6601" b="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1985119" y="3270512"/>
                <a:ext cx="566502" cy="52674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119" y="3270512"/>
                <a:ext cx="566502" cy="526747"/>
              </a:xfrm>
              <a:prstGeom prst="rect">
                <a:avLst/>
              </a:prstGeom>
              <a:blipFill rotWithShape="1">
                <a:blip r:embed="rId4"/>
                <a:stretch>
                  <a:fillRect l="-19" t="-50" r="-8149" b="1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4167981" y="1421134"/>
                <a:ext cx="725199" cy="52636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prstClr val="black"/>
                    </a:solidFill>
                    <a:latin typeface="+mn-ea"/>
                  </a:rPr>
                  <a:t>4×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981" y="1421134"/>
                <a:ext cx="725199" cy="526363"/>
              </a:xfrm>
              <a:prstGeom prst="rect">
                <a:avLst/>
              </a:prstGeom>
              <a:blipFill rotWithShape="1">
                <a:blip r:embed="rId5"/>
                <a:stretch>
                  <a:fillRect l="-66" t="-1" r="-5972" b="1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4002888" y="2319449"/>
                <a:ext cx="707566" cy="526876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4×7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888" y="2319449"/>
                <a:ext cx="707566" cy="526876"/>
              </a:xfrm>
              <a:prstGeom prst="rect">
                <a:avLst/>
              </a:prstGeom>
              <a:blipFill rotWithShape="1">
                <a:blip r:embed="rId6"/>
                <a:stretch>
                  <a:fillRect l="-68" t="-81" r="-6548" b="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4041360" y="3232354"/>
                <a:ext cx="566502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360" y="3232354"/>
                <a:ext cx="566502" cy="528222"/>
              </a:xfrm>
              <a:prstGeom prst="rect">
                <a:avLst/>
              </a:prstGeom>
              <a:blipFill rotWithShape="1">
                <a:blip r:embed="rId7"/>
                <a:stretch>
                  <a:fillRect l="-39" t="-39" r="-8129" b="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5867286" y="1410007"/>
                <a:ext cx="725199" cy="52783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prstClr val="black"/>
                    </a:solidFill>
                    <a:latin typeface="+mn-ea"/>
                  </a:rPr>
                  <a:t>5×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286" y="1410007"/>
                <a:ext cx="725199" cy="527837"/>
              </a:xfrm>
              <a:prstGeom prst="rect">
                <a:avLst/>
              </a:prstGeom>
              <a:blipFill rotWithShape="1">
                <a:blip r:embed="rId8"/>
                <a:stretch>
                  <a:fillRect l="-72" t="-58" r="-5966" b="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5687755" y="2318150"/>
                <a:ext cx="707566" cy="53245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5×2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7755" y="2318150"/>
                <a:ext cx="707566" cy="532453"/>
              </a:xfrm>
              <a:prstGeom prst="rect">
                <a:avLst/>
              </a:prstGeom>
              <a:blipFill rotWithShape="1">
                <a:blip r:embed="rId9"/>
                <a:stretch>
                  <a:fillRect l="-8" t="-75" r="-6608" b="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5726227" y="3231055"/>
                <a:ext cx="566502" cy="52783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227" y="3231055"/>
                <a:ext cx="566502" cy="527837"/>
              </a:xfrm>
              <a:prstGeom prst="rect">
                <a:avLst/>
              </a:prstGeom>
              <a:blipFill rotWithShape="1">
                <a:blip r:embed="rId10"/>
                <a:stretch>
                  <a:fillRect l="-76" t="-33" r="-8092" b="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矩形 15"/>
          <p:cNvSpPr/>
          <p:nvPr/>
        </p:nvSpPr>
        <p:spPr>
          <a:xfrm>
            <a:off x="558805" y="586863"/>
            <a:ext cx="121571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算一算。</a:t>
            </a:r>
            <a:endParaRPr lang="zh-CN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6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493520" y="304787"/>
                <a:ext cx="8221218" cy="1240276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妈妈在一块地里种了黄瓜、西红柿、豆角三种蔬菜，每种蔬菜占地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7</m:t>
                        </m:r>
                      </m:den>
                    </m:f>
                    <m:r>
                      <a:rPr lang="zh-CN" altLang="en-US" sz="2100" i="1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公顷</m:t>
                    </m:r>
                  </m:oMath>
                </a14:m>
                <a:r>
                  <a:rPr lang="zh-CN" altLang="en-US" sz="21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，三种蔬菜一共占地多少公顷？</a:t>
                </a:r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520" y="304787"/>
                <a:ext cx="8221218" cy="1240276"/>
              </a:xfrm>
              <a:prstGeom prst="rect">
                <a:avLst/>
              </a:prstGeom>
              <a:blipFill rotWithShape="1">
                <a:blip r:embed="rId2"/>
                <a:stretch>
                  <a:fillRect l="-2" t="-50" r="8" b="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4269514" y="1799761"/>
                <a:ext cx="611386" cy="52674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3×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514" y="1799761"/>
                <a:ext cx="611386" cy="526747"/>
              </a:xfrm>
              <a:prstGeom prst="rect">
                <a:avLst/>
              </a:prstGeom>
              <a:blipFill rotWithShape="1">
                <a:blip r:embed="rId3"/>
                <a:stretch>
                  <a:fillRect l="-67" t="-32" r="-8469" b="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4135577" y="2497554"/>
                <a:ext cx="707165" cy="52668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3×2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5577" y="2497554"/>
                <a:ext cx="707165" cy="526683"/>
              </a:xfrm>
              <a:prstGeom prst="rect">
                <a:avLst/>
              </a:prstGeom>
              <a:blipFill rotWithShape="1">
                <a:blip r:embed="rId4"/>
                <a:stretch>
                  <a:fillRect l="-65" t="-19" r="-6612" b="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/>
              <p:cNvSpPr/>
              <p:nvPr/>
            </p:nvSpPr>
            <p:spPr>
              <a:xfrm>
                <a:off x="4135576" y="3113447"/>
                <a:ext cx="452688" cy="52674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7" name="矩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5576" y="3113447"/>
                <a:ext cx="452688" cy="526747"/>
              </a:xfrm>
              <a:prstGeom prst="rect">
                <a:avLst/>
              </a:prstGeom>
              <a:blipFill rotWithShape="1">
                <a:blip r:embed="rId5"/>
                <a:stretch>
                  <a:fillRect l="-101" t="-8" r="-11978" b="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3227419" y="3845887"/>
                <a:ext cx="3748863" cy="53514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答：三种蔬菜一共占地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公顷。</a:t>
                </a:r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419" y="3845887"/>
                <a:ext cx="3748863" cy="535147"/>
              </a:xfrm>
              <a:prstGeom prst="rect">
                <a:avLst/>
              </a:prstGeom>
              <a:blipFill rotWithShape="1">
                <a:blip r:embed="rId6"/>
                <a:stretch>
                  <a:fillRect l="-9" t="-61" r="-724" b="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4571999" y="3221531"/>
            <a:ext cx="85744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公顷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012676" y="1965278"/>
            <a:ext cx="6999748" cy="1673307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endParaRPr lang="zh-CN" altLang="en-US" sz="2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41778" y="2115091"/>
            <a:ext cx="6116461" cy="11119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+mn-ea"/>
                <a:sym typeface="宋体" panose="02010600030101010101" pitchFamily="2" charset="-122"/>
              </a:rPr>
              <a:t>分数乘整数的计算方法：</a:t>
            </a:r>
            <a:r>
              <a:rPr lang="zh-CN" altLang="en-US" sz="2400" dirty="0">
                <a:solidFill>
                  <a:schemeClr val="bg1"/>
                </a:solidFill>
                <a:latin typeface="+mn-ea"/>
              </a:rPr>
              <a:t>分数乘整数，用分数的分子和整数相乘的积做分子，分母不变。</a:t>
            </a:r>
            <a:endParaRPr lang="zh-CN" altLang="en-US" sz="2000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>
                <a:latin typeface="+mn-ea"/>
              </a:rPr>
              <a:t>1</a:t>
            </a:r>
            <a:endParaRPr lang="zh-CN" altLang="en-US" sz="2100" b="1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2818330" y="1444825"/>
                <a:ext cx="691536" cy="52623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×7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330" y="1444825"/>
                <a:ext cx="691536" cy="526234"/>
              </a:xfrm>
              <a:prstGeom prst="rect">
                <a:avLst/>
              </a:prstGeom>
              <a:blipFill rotWithShape="1">
                <a:blip r:embed="rId2"/>
                <a:stretch>
                  <a:fillRect l="-29" t="-38" r="-7314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2562300" y="2282302"/>
                <a:ext cx="707566" cy="52623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3×7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300" y="2282302"/>
                <a:ext cx="707566" cy="526234"/>
              </a:xfrm>
              <a:prstGeom prst="rect">
                <a:avLst/>
              </a:prstGeom>
              <a:blipFill rotWithShape="1">
                <a:blip r:embed="rId3"/>
                <a:stretch>
                  <a:fillRect l="-11" t="-21" r="-6606" b="1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4446982" y="1388570"/>
                <a:ext cx="805349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×8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982" y="1388570"/>
                <a:ext cx="805349" cy="528222"/>
              </a:xfrm>
              <a:prstGeom prst="rect">
                <a:avLst/>
              </a:prstGeom>
              <a:blipFill rotWithShape="1">
                <a:blip r:embed="rId4"/>
                <a:stretch>
                  <a:fillRect l="-10" t="-87" r="-5252" b="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4206559" y="2304312"/>
                <a:ext cx="707566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2×8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559" y="2304312"/>
                <a:ext cx="707566" cy="528222"/>
              </a:xfrm>
              <a:prstGeom prst="rect">
                <a:avLst/>
              </a:prstGeom>
              <a:blipFill rotWithShape="1">
                <a:blip r:embed="rId5"/>
                <a:stretch>
                  <a:fillRect l="-45" t="-101" r="-6571" b="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4220326" y="3173740"/>
                <a:ext cx="566502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26" y="3173740"/>
                <a:ext cx="566502" cy="528222"/>
              </a:xfrm>
              <a:prstGeom prst="rect">
                <a:avLst/>
              </a:prstGeom>
              <a:blipFill rotWithShape="1">
                <a:blip r:embed="rId6"/>
                <a:stretch>
                  <a:fillRect l="-20" t="-2" r="-8148" b="1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6071781" y="1388570"/>
                <a:ext cx="691536" cy="52783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×4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1781" y="1388570"/>
                <a:ext cx="691536" cy="527837"/>
              </a:xfrm>
              <a:prstGeom prst="rect">
                <a:avLst/>
              </a:prstGeom>
              <a:blipFill rotWithShape="1">
                <a:blip r:embed="rId7"/>
                <a:stretch>
                  <a:fillRect l="-79" t="-87" r="-7264" b="1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5850819" y="2276581"/>
                <a:ext cx="707566" cy="52783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2×4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819" y="2276581"/>
                <a:ext cx="707566" cy="527837"/>
              </a:xfrm>
              <a:prstGeom prst="rect">
                <a:avLst/>
              </a:prstGeom>
              <a:blipFill rotWithShape="1">
                <a:blip r:embed="rId8"/>
                <a:stretch>
                  <a:fillRect l="-80" t="-20" r="-6536" b="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矩形 21"/>
          <p:cNvSpPr/>
          <p:nvPr/>
        </p:nvSpPr>
        <p:spPr>
          <a:xfrm>
            <a:off x="636462" y="586863"/>
            <a:ext cx="121571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算一算。</a:t>
            </a:r>
            <a:endParaRPr lang="zh-CN" altLang="en-US" sz="2100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2569520" y="3173740"/>
                <a:ext cx="566502" cy="52623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520" y="3173740"/>
                <a:ext cx="566502" cy="526234"/>
              </a:xfrm>
              <a:prstGeom prst="rect">
                <a:avLst/>
              </a:prstGeom>
              <a:blipFill rotWithShape="1">
                <a:blip r:embed="rId9"/>
                <a:stretch>
                  <a:fillRect l="-55" t="-2" r="-8113" b="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/>
              <p:cNvSpPr/>
              <p:nvPr/>
            </p:nvSpPr>
            <p:spPr>
              <a:xfrm>
                <a:off x="5891116" y="3193233"/>
                <a:ext cx="452688" cy="52783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0" name="矩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116" y="3193233"/>
                <a:ext cx="452688" cy="527837"/>
              </a:xfrm>
              <a:prstGeom prst="rect">
                <a:avLst/>
              </a:prstGeom>
              <a:blipFill rotWithShape="1">
                <a:blip r:embed="rId10"/>
                <a:stretch>
                  <a:fillRect l="-49" t="-86" r="-12029" b="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20" grpId="0"/>
      <p:bldP spid="23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637694" y="534230"/>
                <a:ext cx="7256427" cy="536012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solidFill>
                      <a:prstClr val="black"/>
                    </a:solidFill>
                    <a:latin typeface="+mn-ea"/>
                  </a:rPr>
                  <a:t>一个正方形的边长为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  <a:latin typeface="+mn-ea"/>
                  </a:rPr>
                  <a:t>分米，它的周长是多少分米？</a:t>
                </a:r>
                <a:endParaRPr lang="zh-CN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94" y="534230"/>
                <a:ext cx="7256427" cy="536012"/>
              </a:xfrm>
              <a:prstGeom prst="rect">
                <a:avLst/>
              </a:prstGeom>
              <a:blipFill rotWithShape="1">
                <a:blip r:embed="rId2"/>
                <a:stretch>
                  <a:fillRect l="-2" t="-36" r="6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3887679" y="1431441"/>
                <a:ext cx="691536" cy="52796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×4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679" y="1431441"/>
                <a:ext cx="691536" cy="527965"/>
              </a:xfrm>
              <a:prstGeom prst="rect">
                <a:avLst/>
              </a:prstGeom>
              <a:blipFill rotWithShape="1">
                <a:blip r:embed="rId3"/>
                <a:stretch>
                  <a:fillRect l="-30" t="-29" r="-7313" b="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3685634" y="2185730"/>
                <a:ext cx="707566" cy="52796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8×4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5634" y="2185730"/>
                <a:ext cx="707566" cy="527965"/>
              </a:xfrm>
              <a:prstGeom prst="rect">
                <a:avLst/>
              </a:prstGeom>
              <a:blipFill rotWithShape="1">
                <a:blip r:embed="rId4"/>
                <a:stretch>
                  <a:fillRect l="-13" t="-11" r="-6603" b="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3685634" y="2916595"/>
                <a:ext cx="2483350" cy="536012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5634" y="2916595"/>
                <a:ext cx="2483350" cy="536012"/>
              </a:xfrm>
              <a:prstGeom prst="rect">
                <a:avLst/>
              </a:prstGeom>
              <a:blipFill rotWithShape="1">
                <a:blip r:embed="rId5"/>
                <a:stretch>
                  <a:fillRect l="-4" t="-7" r="24" b="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3685634" y="3736495"/>
                <a:ext cx="3050354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答：它的周长是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分米。</a:t>
                </a:r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5634" y="3736495"/>
                <a:ext cx="3050354" cy="536012"/>
              </a:xfrm>
              <a:prstGeom prst="rect">
                <a:avLst/>
              </a:prstGeom>
              <a:blipFill rotWithShape="1">
                <a:blip r:embed="rId6"/>
                <a:stretch>
                  <a:fillRect l="-3" t="-29" r="-1023" b="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4093963" y="2955617"/>
                <a:ext cx="1295066" cy="39376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（分米）</m:t>
                      </m:r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963" y="2955617"/>
                <a:ext cx="1295066" cy="393762"/>
              </a:xfrm>
              <a:prstGeom prst="rect">
                <a:avLst/>
              </a:prstGeom>
              <a:blipFill rotWithShape="1">
                <a:blip r:embed="rId7"/>
                <a:stretch>
                  <a:fillRect l="-9" t="-83" r="-1586" b="-195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1" grpId="0"/>
      <p:bldP spid="22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88" b="89933" l="1952" r="99850">
                        <a14:foregroundMark x1="90390" y1="3188" x2="99850" y2="21477"/>
                        <a14:foregroundMark x1="21290" y1="15964" x2="1952" y2="24329"/>
                        <a14:foregroundMark x1="48498" y1="4195" x2="46164" y2="5204"/>
                        <a14:backgroundMark x1="601" y1="12248" x2="21021" y2="7550"/>
                        <a14:backgroundMark x1="21021" y1="7550" x2="36036" y2="11242"/>
                        <a14:backgroundMark x1="5255" y1="3859" x2="5255" y2="3859"/>
                        <a14:backgroundMark x1="1351" y1="3859" x2="22973" y2="6040"/>
                        <a14:backgroundMark x1="22973" y1="6040" x2="2252" y2="1678"/>
                        <a14:backgroundMark x1="2252" y1="1678" x2="21922" y2="12584"/>
                        <a14:backgroundMark x1="21922" y1="12584" x2="1051" y2="10235"/>
                        <a14:backgroundMark x1="1051" y1="10235" x2="22673" y2="11913"/>
                        <a14:backgroundMark x1="22673" y1="11913" x2="44595" y2="8221"/>
                        <a14:backgroundMark x1="44595" y1="8221" x2="31081" y2="906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70027" y="1837235"/>
            <a:ext cx="1716889" cy="1536435"/>
          </a:xfrm>
          <a:prstGeom prst="rect">
            <a:avLst/>
          </a:prstGeom>
        </p:spPr>
      </p:pic>
      <p:sp>
        <p:nvSpPr>
          <p:cNvPr id="12" name="圆角矩形标注 11"/>
          <p:cNvSpPr/>
          <p:nvPr/>
        </p:nvSpPr>
        <p:spPr>
          <a:xfrm>
            <a:off x="1352940" y="1319137"/>
            <a:ext cx="2588970" cy="820124"/>
          </a:xfrm>
          <a:prstGeom prst="wedgeRoundRectCallout">
            <a:avLst>
              <a:gd name="adj1" fmla="val 37452"/>
              <a:gd name="adj2" fmla="val 74948"/>
              <a:gd name="adj3" fmla="val 16667"/>
            </a:avLst>
          </a:prstGeom>
          <a:solidFill>
            <a:srgbClr val="77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+mn-ea"/>
            </a:endParaRPr>
          </a:p>
        </p:txBody>
      </p:sp>
      <p:sp>
        <p:nvSpPr>
          <p:cNvPr id="14" name="圆角矩形标注 13"/>
          <p:cNvSpPr/>
          <p:nvPr/>
        </p:nvSpPr>
        <p:spPr>
          <a:xfrm>
            <a:off x="5088364" y="1226267"/>
            <a:ext cx="2548289" cy="779465"/>
          </a:xfrm>
          <a:prstGeom prst="wedgeRoundRectCallout">
            <a:avLst>
              <a:gd name="adj1" fmla="val -43496"/>
              <a:gd name="adj2" fmla="val 68983"/>
              <a:gd name="adj3" fmla="val 16667"/>
            </a:avLst>
          </a:prstGeom>
          <a:solidFill>
            <a:srgbClr val="B3E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+mn-ea"/>
            </a:endParaRPr>
          </a:p>
        </p:txBody>
      </p:sp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3</a:t>
            </a:r>
            <a:endParaRPr lang="zh-CN" altLang="en-US" sz="2100" b="1" dirty="0"/>
          </a:p>
        </p:txBody>
      </p:sp>
      <p:sp>
        <p:nvSpPr>
          <p:cNvPr id="19" name="TextBox 9"/>
          <p:cNvSpPr txBox="1">
            <a:spLocks noChangeArrowheads="1"/>
          </p:cNvSpPr>
          <p:nvPr/>
        </p:nvSpPr>
        <p:spPr bwMode="auto">
          <a:xfrm>
            <a:off x="493520" y="525895"/>
            <a:ext cx="3823166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lang="zh-CN" altLang="en-US" sz="2100" dirty="0">
                <a:latin typeface="+mn-ea"/>
                <a:ea typeface="+mn-ea"/>
              </a:rPr>
              <a:t>爸爸吃了这个蛋糕的几分之几？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1352939" y="1400084"/>
                <a:ext cx="2657006" cy="536012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solidFill>
                      <a:prstClr val="black"/>
                    </a:solidFill>
                    <a:latin typeface="+mn-ea"/>
                  </a:rPr>
                  <a:t>我吃了这个蛋糕的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939" y="1400084"/>
                <a:ext cx="2657006" cy="536012"/>
              </a:xfrm>
              <a:prstGeom prst="rect">
                <a:avLst/>
              </a:prstGeom>
              <a:blipFill rotWithShape="1">
                <a:blip r:embed="rId4"/>
                <a:stretch>
                  <a:fillRect l="-15" t="-101" r="21" b="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矩形 21"/>
          <p:cNvSpPr/>
          <p:nvPr/>
        </p:nvSpPr>
        <p:spPr>
          <a:xfrm>
            <a:off x="5156398" y="1283237"/>
            <a:ext cx="2761850" cy="5539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我吃的是淘淘的</a:t>
            </a:r>
            <a:r>
              <a:rPr lang="en-US" altLang="zh-CN" sz="2100" dirty="0">
                <a:solidFill>
                  <a:prstClr val="black"/>
                </a:solidFill>
                <a:latin typeface="+mn-ea"/>
              </a:rPr>
              <a:t>2</a:t>
            </a: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倍。</a:t>
            </a:r>
            <a:endParaRPr lang="zh-CN" altLang="en-US" sz="2100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3539814" y="3452975"/>
                <a:ext cx="689131" cy="526010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×2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814" y="3452975"/>
                <a:ext cx="689131" cy="526010"/>
              </a:xfrm>
              <a:prstGeom prst="rect">
                <a:avLst/>
              </a:prstGeom>
              <a:blipFill rotWithShape="1">
                <a:blip r:embed="rId5"/>
                <a:stretch>
                  <a:fillRect l="-47" t="-91" r="-7671" b="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4195048" y="3452975"/>
                <a:ext cx="786514" cy="52620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1×2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048" y="3452975"/>
                <a:ext cx="786514" cy="526202"/>
              </a:xfrm>
              <a:prstGeom prst="rect">
                <a:avLst/>
              </a:prstGeom>
              <a:blipFill rotWithShape="1">
                <a:blip r:embed="rId6"/>
                <a:stretch>
                  <a:fillRect l="-30" t="-91" r="-5895" b="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4937543" y="3460504"/>
                <a:ext cx="531636" cy="52668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543" y="3460504"/>
                <a:ext cx="531636" cy="526683"/>
              </a:xfrm>
              <a:prstGeom prst="rect">
                <a:avLst/>
              </a:prstGeom>
              <a:blipFill rotWithShape="1">
                <a:blip r:embed="rId7"/>
                <a:stretch>
                  <a:fillRect l="-79" t="-74" r="-10167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/>
              <p:cNvSpPr/>
              <p:nvPr/>
            </p:nvSpPr>
            <p:spPr>
              <a:xfrm>
                <a:off x="3283616" y="4086132"/>
                <a:ext cx="3609496" cy="640464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zh-CN" altLang="en-US" sz="2100" dirty="0">
                    <a:latin typeface="+mn-ea"/>
                  </a:rPr>
                  <a:t>答：爸爸吃了这个蛋糕的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。</a:t>
                </a:r>
              </a:p>
            </p:txBody>
          </p:sp>
        </mc:Choice>
        <mc:Fallback xmlns="">
          <p:sp>
            <p:nvSpPr>
              <p:cNvPr id="27" name="矩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616" y="4086132"/>
                <a:ext cx="3609496" cy="640464"/>
              </a:xfrm>
              <a:prstGeom prst="rect">
                <a:avLst/>
              </a:prstGeom>
              <a:blipFill rotWithShape="1">
                <a:blip r:embed="rId8"/>
                <a:stretch>
                  <a:fillRect l="-1" t="-85" r="5" b="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93521" y="452546"/>
            <a:ext cx="8171915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、经历分数乘法计算方法的探索过程，理解分数乘法的意义，体验直观模型与“转化”思想的运用。</a:t>
            </a:r>
            <a:endParaRPr lang="en-US" altLang="zh-CN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、掌握整数乘分数的计算方法，能够熟练准确的计算整数乘分数。</a:t>
            </a: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、感受数学与日常生活的密切联系，在学习活动中获得成功的体验。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256375" y="3050848"/>
            <a:ext cx="8646207" cy="1852301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150000"/>
              </a:lnSpc>
            </a:pPr>
            <a:endParaRPr lang="zh-CN" altLang="en-US" sz="2100" dirty="0"/>
          </a:p>
        </p:txBody>
      </p:sp>
      <p:sp>
        <p:nvSpPr>
          <p:cNvPr id="6" name="矩形 5"/>
          <p:cNvSpPr/>
          <p:nvPr/>
        </p:nvSpPr>
        <p:spPr>
          <a:xfrm>
            <a:off x="493520" y="3188233"/>
            <a:ext cx="8171915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【</a:t>
            </a:r>
            <a:r>
              <a:rPr lang="zh-CN" altLang="en-US" sz="2100" dirty="0">
                <a:solidFill>
                  <a:schemeClr val="bg1"/>
                </a:solidFill>
                <a:latin typeface="+mn-ea"/>
              </a:rPr>
              <a:t>重点</a:t>
            </a: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】</a:t>
            </a:r>
            <a:r>
              <a:rPr lang="zh-CN" altLang="en-US" sz="2100" dirty="0">
                <a:latin typeface="+mn-ea"/>
              </a:rPr>
              <a:t>理解分数乘法的意义，掌握整数乘分数的计算方法，能够熟练准确的计算整数乘分数。</a:t>
            </a:r>
          </a:p>
        </p:txBody>
      </p:sp>
      <p:sp>
        <p:nvSpPr>
          <p:cNvPr id="8" name="矩形 7"/>
          <p:cNvSpPr/>
          <p:nvPr/>
        </p:nvSpPr>
        <p:spPr>
          <a:xfrm>
            <a:off x="493519" y="4175442"/>
            <a:ext cx="5521927" cy="5539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</a:rPr>
              <a:t>【</a:t>
            </a:r>
            <a:r>
              <a:rPr lang="zh-CN" altLang="en-US" sz="2100" dirty="0">
                <a:solidFill>
                  <a:schemeClr val="bg1"/>
                </a:solidFill>
              </a:rPr>
              <a:t>难点</a:t>
            </a:r>
            <a:r>
              <a:rPr lang="en-US" altLang="zh-CN" sz="2100" dirty="0">
                <a:solidFill>
                  <a:schemeClr val="bg1"/>
                </a:solidFill>
              </a:rPr>
              <a:t>】</a:t>
            </a:r>
            <a:r>
              <a:rPr lang="zh-CN" altLang="en-US" sz="2100" dirty="0">
                <a:latin typeface="+mn-ea"/>
              </a:rPr>
              <a:t>能够熟练准确的计算整数乘分数。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4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9"/>
              <p:cNvSpPr txBox="1">
                <a:spLocks noChangeArrowheads="1"/>
              </p:cNvSpPr>
              <p:nvPr/>
            </p:nvSpPr>
            <p:spPr bwMode="auto">
              <a:xfrm>
                <a:off x="493521" y="457501"/>
                <a:ext cx="8009206" cy="10435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25000"/>
                  </a:lnSpc>
                </a:pPr>
                <a:r>
                  <a:rPr lang="zh-CN" altLang="en-US" sz="2100" dirty="0">
                    <a:latin typeface="+mn-ea"/>
                    <a:ea typeface="+mn-ea"/>
                  </a:rPr>
                  <a:t>拖拉机耕一块地，每小时耕这块地的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12</m:t>
                        </m:r>
                      </m:den>
                    </m:f>
                    <m:r>
                      <a:rPr lang="zh-CN" altLang="en-US" sz="2100" i="1">
                        <a:latin typeface="Cambria Math" panose="02040503050406030204" pitchFamily="18" charset="0"/>
                        <a:ea typeface="+mn-ea"/>
                      </a:rPr>
                      <m:t>，一天</m:t>
                    </m:r>
                  </m:oMath>
                </a14:m>
                <a:r>
                  <a:rPr lang="zh-CN" altLang="en-US" sz="2100" dirty="0">
                    <a:latin typeface="+mn-ea"/>
                    <a:ea typeface="+mn-ea"/>
                  </a:rPr>
                  <a:t>工作</a:t>
                </a:r>
                <a:r>
                  <a:rPr lang="en-US" altLang="zh-CN" sz="2100" dirty="0">
                    <a:latin typeface="+mn-ea"/>
                    <a:ea typeface="+mn-ea"/>
                  </a:rPr>
                  <a:t>7</a:t>
                </a:r>
                <a:r>
                  <a:rPr lang="zh-CN" altLang="en-US" sz="2100" dirty="0">
                    <a:latin typeface="+mn-ea"/>
                    <a:ea typeface="+mn-ea"/>
                  </a:rPr>
                  <a:t>小时，耕了这块地的几分之几？</a:t>
                </a:r>
              </a:p>
            </p:txBody>
          </p:sp>
        </mc:Choice>
        <mc:Fallback xmlns="">
          <p:sp>
            <p:nvSpPr>
              <p:cNvPr id="7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521" y="457501"/>
                <a:ext cx="8009206" cy="1043555"/>
              </a:xfrm>
              <a:prstGeom prst="rect">
                <a:avLst/>
              </a:prstGeom>
              <a:blipFill rotWithShape="1">
                <a:blip r:embed="rId2"/>
                <a:stretch>
                  <a:fillRect l="-2" t="-29" r="1" b="5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3768655" y="1799808"/>
                <a:ext cx="803345" cy="52552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×7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655" y="1799808"/>
                <a:ext cx="803345" cy="525529"/>
              </a:xfrm>
              <a:prstGeom prst="rect">
                <a:avLst/>
              </a:prstGeom>
              <a:blipFill rotWithShape="1">
                <a:blip r:embed="rId3"/>
                <a:stretch>
                  <a:fillRect l="-70" t="-41" r="-5454" b="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3552456" y="2495469"/>
                <a:ext cx="707165" cy="52552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1×7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456" y="2495469"/>
                <a:ext cx="707165" cy="525529"/>
              </a:xfrm>
              <a:prstGeom prst="rect">
                <a:avLst/>
              </a:prstGeom>
              <a:blipFill rotWithShape="1">
                <a:blip r:embed="rId4"/>
                <a:stretch>
                  <a:fillRect l="-38" t="-105" r="-6639" b="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3556364" y="3267877"/>
                <a:ext cx="566501" cy="52437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364" y="3267877"/>
                <a:ext cx="566501" cy="524375"/>
              </a:xfrm>
              <a:prstGeom prst="rect">
                <a:avLst/>
              </a:prstGeom>
              <a:blipFill rotWithShape="1">
                <a:blip r:embed="rId5"/>
                <a:stretch>
                  <a:fillRect l="-64" t="-32" r="-8104" b="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2793856" y="4026553"/>
                <a:ext cx="2790668" cy="52437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答：耕了这块地的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。</a:t>
                </a: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856" y="4026553"/>
                <a:ext cx="2790668" cy="524375"/>
              </a:xfrm>
              <a:prstGeom prst="rect">
                <a:avLst/>
              </a:prstGeom>
              <a:blipFill rotWithShape="1">
                <a:blip r:embed="rId6"/>
                <a:stretch>
                  <a:fillRect l="-18" t="-3" r="-853" b="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5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600772" y="554837"/>
                <a:ext cx="7056833" cy="526106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solidFill>
                      <a:prstClr val="black"/>
                    </a:solidFill>
                    <a:latin typeface="+mn-ea"/>
                  </a:rPr>
                  <a:t>一辆汽车，每分钟行驶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zh-CN" altLang="en-US" sz="2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千米</m:t>
                    </m:r>
                  </m:oMath>
                </a14:m>
                <a:r>
                  <a:rPr lang="zh-CN" altLang="en-US" sz="2100" dirty="0">
                    <a:latin typeface="+mn-ea"/>
                  </a:rPr>
                  <a:t>，</a:t>
                </a:r>
                <a:r>
                  <a:rPr lang="en-US" altLang="zh-CN" sz="2100" dirty="0">
                    <a:latin typeface="+mn-ea"/>
                  </a:rPr>
                  <a:t>5</a:t>
                </a:r>
                <a:r>
                  <a:rPr lang="zh-CN" altLang="en-US" sz="2100" dirty="0">
                    <a:latin typeface="+mn-ea"/>
                  </a:rPr>
                  <a:t>分钟行驶多少千米？</a:t>
                </a:r>
                <a:endParaRPr lang="zh-CN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72" y="554837"/>
                <a:ext cx="7056833" cy="526106"/>
              </a:xfrm>
              <a:prstGeom prst="rect">
                <a:avLst/>
              </a:prstGeom>
              <a:blipFill rotWithShape="1">
                <a:blip r:embed="rId2"/>
                <a:stretch>
                  <a:fillRect l="-1" t="-92" r="2" b="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2807139" y="1426405"/>
                <a:ext cx="689131" cy="526106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×5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7139" y="1426405"/>
                <a:ext cx="689131" cy="526106"/>
              </a:xfrm>
              <a:prstGeom prst="rect">
                <a:avLst/>
              </a:prstGeom>
              <a:blipFill rotWithShape="1">
                <a:blip r:embed="rId3"/>
                <a:stretch>
                  <a:fillRect l="-64" t="-37" r="-7654" b="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2627983" y="2278975"/>
                <a:ext cx="707165" cy="532550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7×5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983" y="2278975"/>
                <a:ext cx="707165" cy="532550"/>
              </a:xfrm>
              <a:prstGeom prst="rect">
                <a:avLst/>
              </a:prstGeom>
              <a:blipFill rotWithShape="1">
                <a:blip r:embed="rId4"/>
                <a:stretch>
                  <a:fillRect l="-50" t="-112" r="-6627" b="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2655107" y="2976344"/>
                <a:ext cx="2035172" cy="52793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107" y="2976344"/>
                <a:ext cx="2035172" cy="527933"/>
              </a:xfrm>
              <a:prstGeom prst="rect">
                <a:avLst/>
              </a:prstGeom>
              <a:blipFill rotWithShape="1">
                <a:blip r:embed="rId5"/>
                <a:stretch>
                  <a:fillRect l="-8" t="-19" r="8" b="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2655107" y="3830452"/>
                <a:ext cx="2948163" cy="53245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</a:t>
                </a:r>
                <a:r>
                  <a:rPr lang="en-US" altLang="zh-CN" sz="2100" dirty="0">
                    <a:latin typeface="+mn-ea"/>
                  </a:rPr>
                  <a:t>5</a:t>
                </a:r>
                <a:r>
                  <a:rPr lang="zh-CN" altLang="en-US" sz="2100" dirty="0">
                    <a:latin typeface="+mn-ea"/>
                  </a:rPr>
                  <a:t>分钟行驶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千米。</a:t>
                </a: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107" y="3830452"/>
                <a:ext cx="2948163" cy="532454"/>
              </a:xfrm>
              <a:prstGeom prst="rect">
                <a:avLst/>
              </a:prstGeom>
              <a:blipFill rotWithShape="1">
                <a:blip r:embed="rId6"/>
                <a:stretch>
                  <a:fillRect l="-6" t="-25" r="-774" b="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2976756" y="3048142"/>
                <a:ext cx="1295066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（</m:t>
                      </m:r>
                      <m:r>
                        <a:rPr lang="zh-CN" altLang="en-US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千米</m:t>
                      </m:r>
                      <m:r>
                        <a:rPr lang="zh-CN" alt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）</m:t>
                      </m:r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756" y="3048142"/>
                <a:ext cx="1295066" cy="392415"/>
              </a:xfrm>
              <a:prstGeom prst="rect">
                <a:avLst/>
              </a:prstGeom>
              <a:blipFill rotWithShape="1">
                <a:blip r:embed="rId7"/>
                <a:stretch>
                  <a:fillRect l="-39" t="-36" r="-1555" b="-200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标注 9"/>
          <p:cNvSpPr/>
          <p:nvPr/>
        </p:nvSpPr>
        <p:spPr>
          <a:xfrm>
            <a:off x="4931452" y="2986172"/>
            <a:ext cx="3170976" cy="959118"/>
          </a:xfrm>
          <a:prstGeom prst="wedgeRoundRectCallout">
            <a:avLst>
              <a:gd name="adj1" fmla="val 41546"/>
              <a:gd name="adj2" fmla="val 78394"/>
              <a:gd name="adj3" fmla="val 16667"/>
            </a:avLst>
          </a:prstGeom>
          <a:solidFill>
            <a:srgbClr val="EA9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698647" y="693811"/>
                <a:ext cx="4232805" cy="393521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sz="2100" i="1">
                        <a:latin typeface="Cambria Math" panose="02040503050406030204" pitchFamily="18" charset="0"/>
                      </a:rPr>
                      <m:t>把下列加法算式</m:t>
                    </m:r>
                  </m:oMath>
                </a14:m>
                <a:r>
                  <a:rPr lang="zh-CN" altLang="en-US" sz="2100" dirty="0">
                    <a:latin typeface="+mn-ea"/>
                  </a:rPr>
                  <a:t>改为乘法算式：</a:t>
                </a: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647" y="693811"/>
                <a:ext cx="4232805" cy="393521"/>
              </a:xfrm>
              <a:prstGeom prst="rect">
                <a:avLst/>
              </a:prstGeom>
              <a:blipFill rotWithShape="1">
                <a:blip r:embed="rId2"/>
                <a:stretch>
                  <a:fillRect l="-3" t="-99" r="1" b="-196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1263358" y="1416346"/>
                <a:ext cx="1071158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100" dirty="0">
                        <a:latin typeface="+mn-ea"/>
                      </a:rPr>
                      <m:t>3</m:t>
                    </m:r>
                    <m:r>
                      <a:rPr lang="en-US" altLang="zh-CN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zh-CN" sz="2100" dirty="0">
                    <a:latin typeface="+mn-ea"/>
                  </a:rPr>
                  <a:t>3+3</a:t>
                </a:r>
                <a:endParaRPr lang="zh-CN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358" y="1416346"/>
                <a:ext cx="1071158" cy="392415"/>
              </a:xfrm>
              <a:prstGeom prst="rect">
                <a:avLst/>
              </a:prstGeom>
              <a:blipFill rotWithShape="1">
                <a:blip r:embed="rId3"/>
                <a:stretch>
                  <a:fillRect l="-32" t="-75" r="-1221" b="-199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1263358" y="1944569"/>
                <a:ext cx="2250890" cy="39241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100" dirty="0">
                        <a:latin typeface="+mn-ea"/>
                      </a:rPr>
                      <m:t>5</m:t>
                    </m:r>
                    <m:r>
                      <a:rPr lang="en-US" altLang="zh-CN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zh-CN" sz="2100" dirty="0">
                    <a:latin typeface="+mn-ea"/>
                  </a:rPr>
                  <a:t>5+5+5</a:t>
                </a:r>
                <a:endParaRPr lang="zh-CN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358" y="1944569"/>
                <a:ext cx="2250890" cy="392415"/>
              </a:xfrm>
              <a:prstGeom prst="rect">
                <a:avLst/>
              </a:prstGeom>
              <a:blipFill rotWithShape="1">
                <a:blip r:embed="rId4"/>
                <a:stretch>
                  <a:fillRect l="-15" t="-51" r="7" b="-200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266139" y="2533521"/>
                <a:ext cx="1785296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100" dirty="0">
                        <a:latin typeface="+mn-ea"/>
                      </a:rPr>
                      <m:t>7</m:t>
                    </m:r>
                    <m:r>
                      <a:rPr lang="en-US" altLang="zh-CN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zh-CN" sz="2100" dirty="0">
                    <a:latin typeface="+mn-ea"/>
                  </a:rPr>
                  <a:t>7+7+7+7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139" y="2533521"/>
                <a:ext cx="1785296" cy="392415"/>
              </a:xfrm>
              <a:prstGeom prst="rect">
                <a:avLst/>
              </a:prstGeom>
              <a:blipFill rotWithShape="1">
                <a:blip r:embed="rId5"/>
                <a:stretch>
                  <a:fillRect l="-33" t="-129" r="-2938" b="-199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5158509" y="2986172"/>
            <a:ext cx="2667745" cy="103874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+mn-ea"/>
              </a:rPr>
              <a:t>求几个相同加数的和用乘法计算比较简便。</a:t>
            </a:r>
          </a:p>
        </p:txBody>
      </p:sp>
      <p:sp>
        <p:nvSpPr>
          <p:cNvPr id="7" name="矩形 6"/>
          <p:cNvSpPr/>
          <p:nvPr/>
        </p:nvSpPr>
        <p:spPr>
          <a:xfrm>
            <a:off x="2585441" y="1939903"/>
            <a:ext cx="85263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=5×4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26821" y="1413015"/>
            <a:ext cx="85263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=3×3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971765" y="2530190"/>
            <a:ext cx="85263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=7×5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7"/>
              <p:cNvSpPr txBox="1">
                <a:spLocks noChangeArrowheads="1"/>
              </p:cNvSpPr>
              <p:nvPr/>
            </p:nvSpPr>
            <p:spPr bwMode="auto">
              <a:xfrm>
                <a:off x="561499" y="486070"/>
                <a:ext cx="6960881" cy="665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迷你简胖头鱼" pitchFamily="65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迷你简胖头鱼" pitchFamily="65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迷你简胖头鱼" pitchFamily="65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迷你简胖头鱼" pitchFamily="65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迷你简胖头鱼" pitchFamily="65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迷你简胖头鱼" pitchFamily="65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迷你简胖头鱼" pitchFamily="65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迷你简胖头鱼" pitchFamily="65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迷你简胖头鱼" pitchFamily="65" charset="-122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2100" dirty="0">
                    <a:latin typeface="+mn-ea"/>
                    <a:ea typeface="+mn-ea"/>
                  </a:rPr>
                  <a:t>1</a:t>
                </a:r>
                <a:r>
                  <a:rPr lang="zh-CN" altLang="en-US" sz="2100" dirty="0">
                    <a:latin typeface="+mn-ea"/>
                    <a:ea typeface="+mn-ea"/>
                  </a:rPr>
                  <a:t>个    占整张纸条的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100"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  <a:ea typeface="+mn-ea"/>
                  </a:rPr>
                  <a:t> ，</a:t>
                </a:r>
                <a:r>
                  <a:rPr lang="en-US" altLang="zh-CN" sz="2100" dirty="0">
                    <a:latin typeface="+mn-ea"/>
                    <a:ea typeface="+mn-ea"/>
                  </a:rPr>
                  <a:t>3</a:t>
                </a:r>
                <a:r>
                  <a:rPr lang="zh-CN" altLang="en-US" sz="2100" dirty="0">
                    <a:latin typeface="+mn-ea"/>
                    <a:ea typeface="+mn-ea"/>
                  </a:rPr>
                  <a:t>个    占整张纸条的几分之几？</a:t>
                </a:r>
              </a:p>
            </p:txBody>
          </p:sp>
        </mc:Choice>
        <mc:Fallback xmlns="">
          <p:sp>
            <p:nvSpPr>
              <p:cNvPr id="13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1499" y="486070"/>
                <a:ext cx="6960881" cy="665039"/>
              </a:xfrm>
              <a:prstGeom prst="rect">
                <a:avLst/>
              </a:prstGeom>
              <a:blipFill rotWithShape="1">
                <a:blip r:embed="rId2"/>
                <a:stretch>
                  <a:fillRect l="-2" t="-44" r="2" b="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图片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7768" y="676729"/>
            <a:ext cx="331358" cy="327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30930" y="684970"/>
            <a:ext cx="331663" cy="32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92955" y="1957323"/>
            <a:ext cx="713184" cy="70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图片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1216" y="1957323"/>
            <a:ext cx="713184" cy="70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图片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22571" y="1951965"/>
            <a:ext cx="713185" cy="70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矩形 18"/>
          <p:cNvSpPr/>
          <p:nvPr/>
        </p:nvSpPr>
        <p:spPr>
          <a:xfrm>
            <a:off x="1379126" y="2022232"/>
            <a:ext cx="2940844" cy="5810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sz="2100">
              <a:latin typeface="+mn-ea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1963127" y="2011497"/>
            <a:ext cx="0" cy="594122"/>
          </a:xfrm>
          <a:prstGeom prst="line">
            <a:avLst/>
          </a:prstGeom>
          <a:ln w="28575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2546534" y="2011497"/>
            <a:ext cx="0" cy="594122"/>
          </a:xfrm>
          <a:prstGeom prst="line">
            <a:avLst/>
          </a:prstGeom>
          <a:ln w="28575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3140656" y="2011497"/>
            <a:ext cx="0" cy="594122"/>
          </a:xfrm>
          <a:prstGeom prst="line">
            <a:avLst/>
          </a:prstGeom>
          <a:ln w="28575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3732396" y="2011497"/>
            <a:ext cx="0" cy="594122"/>
          </a:xfrm>
          <a:prstGeom prst="line">
            <a:avLst/>
          </a:prstGeom>
          <a:ln w="28575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844941" y="3513632"/>
            <a:ext cx="4009212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小组讨论交流怎样进行计算？</a:t>
            </a:r>
            <a:endParaRPr lang="zh-CN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标注 11"/>
          <p:cNvSpPr/>
          <p:nvPr/>
        </p:nvSpPr>
        <p:spPr>
          <a:xfrm>
            <a:off x="454717" y="2435495"/>
            <a:ext cx="2121215" cy="606494"/>
          </a:xfrm>
          <a:prstGeom prst="wedgeRoundRectCallout">
            <a:avLst>
              <a:gd name="adj1" fmla="val -25399"/>
              <a:gd name="adj2" fmla="val 74467"/>
              <a:gd name="adj3" fmla="val 16667"/>
            </a:avLst>
          </a:prstGeom>
          <a:solidFill>
            <a:srgbClr val="D573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4574130" y="1364309"/>
                <a:ext cx="1305935" cy="67633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CN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CN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0" y="1364309"/>
                <a:ext cx="1305935" cy="676339"/>
              </a:xfrm>
              <a:prstGeom prst="rect">
                <a:avLst/>
              </a:prstGeom>
              <a:blipFill rotWithShape="1">
                <a:blip r:embed="rId2"/>
                <a:stretch>
                  <a:fillRect l="-17" t="-49" r="-1705" b="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4252864" y="2365650"/>
                <a:ext cx="1581539" cy="67633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1+1+1</m:t>
                          </m:r>
                        </m:num>
                        <m:den>
                          <m:r>
                            <a:rPr lang="en-US" altLang="zh-CN" sz="2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864" y="2365650"/>
                <a:ext cx="1581539" cy="676339"/>
              </a:xfrm>
              <a:prstGeom prst="rect">
                <a:avLst/>
              </a:prstGeom>
              <a:blipFill rotWithShape="1">
                <a:blip r:embed="rId3"/>
                <a:stretch>
                  <a:fillRect l="-17" t="-41" r="-1324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/>
              <p:cNvSpPr/>
              <p:nvPr/>
            </p:nvSpPr>
            <p:spPr>
              <a:xfrm>
                <a:off x="4252865" y="3292668"/>
                <a:ext cx="642531" cy="67633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1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865" y="3292668"/>
                <a:ext cx="642531" cy="676339"/>
              </a:xfrm>
              <a:prstGeom prst="rect">
                <a:avLst/>
              </a:prstGeom>
              <a:blipFill rotWithShape="1">
                <a:blip r:embed="rId4"/>
                <a:stretch>
                  <a:fillRect l="-42" t="-29" r="-3727" b="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/>
          <p:cNvSpPr/>
          <p:nvPr/>
        </p:nvSpPr>
        <p:spPr>
          <a:xfrm>
            <a:off x="683874" y="2507612"/>
            <a:ext cx="175432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我用加法计算</a:t>
            </a:r>
            <a:endParaRPr lang="zh-CN" altLang="en-US" sz="21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5" grpId="0"/>
      <p:bldP spid="26" grpId="0"/>
      <p:bldP spid="31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3507610" y="518040"/>
                <a:ext cx="691536" cy="52751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×3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610" y="518040"/>
                <a:ext cx="691536" cy="527517"/>
              </a:xfrm>
              <a:prstGeom prst="rect">
                <a:avLst/>
              </a:prstGeom>
              <a:blipFill rotWithShape="1">
                <a:blip r:embed="rId2"/>
                <a:stretch>
                  <a:fillRect l="-73" t="-98" r="-7270" b="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3146675" y="3036188"/>
                <a:ext cx="1103620" cy="67633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1×3</m:t>
                          </m:r>
                        </m:num>
                        <m:den>
                          <m:r>
                            <a:rPr lang="en-US" altLang="zh-CN" sz="2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675" y="3036188"/>
                <a:ext cx="1103620" cy="676339"/>
              </a:xfrm>
              <a:prstGeom prst="rect">
                <a:avLst/>
              </a:prstGeom>
              <a:blipFill rotWithShape="1">
                <a:blip r:embed="rId3"/>
                <a:stretch>
                  <a:fillRect l="-23" t="-37" r="22" b="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3145397" y="3982248"/>
                <a:ext cx="642531" cy="67633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397" y="3982248"/>
                <a:ext cx="642531" cy="676339"/>
              </a:xfrm>
              <a:prstGeom prst="rect">
                <a:avLst/>
              </a:prstGeom>
              <a:blipFill rotWithShape="1">
                <a:blip r:embed="rId4"/>
                <a:stretch>
                  <a:fillRect l="-38" t="-24" r="24" b="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3202047" y="1261941"/>
                <a:ext cx="1981474" cy="536012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altLang="zh-CN" sz="2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altLang="zh-CN" sz="2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047" y="1261941"/>
                <a:ext cx="1981474" cy="536012"/>
              </a:xfrm>
              <a:prstGeom prst="rect">
                <a:avLst/>
              </a:prstGeom>
              <a:blipFill rotWithShape="1">
                <a:blip r:embed="rId5"/>
                <a:stretch>
                  <a:fillRect l="-19" t="-37" r="1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3145397" y="2098250"/>
                <a:ext cx="1581539" cy="67633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1+1+1</m:t>
                          </m:r>
                        </m:num>
                        <m:den>
                          <m:r>
                            <a:rPr lang="en-US" altLang="zh-CN" sz="2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397" y="2098250"/>
                <a:ext cx="1581539" cy="676339"/>
              </a:xfrm>
              <a:prstGeom prst="rect">
                <a:avLst/>
              </a:prstGeom>
              <a:blipFill rotWithShape="1">
                <a:blip r:embed="rId6"/>
                <a:stretch>
                  <a:fillRect l="-15" t="-31" r="40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圆角矩形标注 16"/>
          <p:cNvSpPr/>
          <p:nvPr/>
        </p:nvSpPr>
        <p:spPr>
          <a:xfrm>
            <a:off x="397042" y="2548116"/>
            <a:ext cx="1903862" cy="791633"/>
          </a:xfrm>
          <a:prstGeom prst="wedgeRoundRectCallout">
            <a:avLst>
              <a:gd name="adj1" fmla="val -24991"/>
              <a:gd name="adj2" fmla="val 85661"/>
              <a:gd name="adj3" fmla="val 16667"/>
            </a:avLst>
          </a:prstGeom>
          <a:solidFill>
            <a:srgbClr val="CAD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 我用乘法计算</a:t>
            </a:r>
            <a:endParaRPr lang="en-US" altLang="zh-CN" sz="2100" dirty="0">
              <a:solidFill>
                <a:prstClr val="black"/>
              </a:solidFill>
              <a:latin typeface="+mn-ea"/>
            </a:endParaRPr>
          </a:p>
          <a:p>
            <a:r>
              <a:rPr lang="en-US" altLang="zh-CN" sz="2100" dirty="0">
                <a:solidFill>
                  <a:prstClr val="black"/>
                </a:solidFill>
                <a:latin typeface="+mn-ea"/>
              </a:rPr>
              <a:t> 1+1+1=3</a:t>
            </a:r>
            <a:endParaRPr lang="zh-CN" altLang="en-US" sz="2100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圆角矩形标注 17"/>
              <p:cNvSpPr/>
              <p:nvPr/>
            </p:nvSpPr>
            <p:spPr>
              <a:xfrm>
                <a:off x="6138729" y="2943933"/>
                <a:ext cx="1778355" cy="708157"/>
              </a:xfrm>
              <a:prstGeom prst="wedgeRoundRectCallout">
                <a:avLst>
                  <a:gd name="adj1" fmla="val 39209"/>
                  <a:gd name="adj2" fmla="val 69855"/>
                  <a:gd name="adj3" fmla="val 16667"/>
                </a:avLst>
              </a:prstGeom>
              <a:solidFill>
                <a:srgbClr val="EA97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lvl="0"/>
                <a:r>
                  <a:rPr lang="en-US" altLang="zh-CN" sz="2100" dirty="0">
                    <a:solidFill>
                      <a:schemeClr val="tx1"/>
                    </a:solidFill>
                  </a:rPr>
                  <a:t>3</a:t>
                </a:r>
                <a:r>
                  <a:rPr lang="zh-CN" altLang="en-US" sz="2100" dirty="0">
                    <a:solidFill>
                      <a:schemeClr val="tx1"/>
                    </a:solidFill>
                  </a:rPr>
                  <a:t>个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5 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chemeClr val="tx1"/>
                    </a:solidFill>
                  </a:rPr>
                  <a:t> 是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altLang="zh-CN" sz="21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100" dirty="0">
                    <a:solidFill>
                      <a:schemeClr val="tx1"/>
                    </a:solidFill>
                  </a:rPr>
                  <a:t>。</a:t>
                </a:r>
              </a:p>
            </p:txBody>
          </p:sp>
        </mc:Choice>
        <mc:Fallback xmlns="">
          <p:sp>
            <p:nvSpPr>
              <p:cNvPr id="18" name="圆角矩形标注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729" y="2943933"/>
                <a:ext cx="1778355" cy="708157"/>
              </a:xfrm>
              <a:prstGeom prst="wedgeRoundRectCallout">
                <a:avLst>
                  <a:gd name="adj1" fmla="val 39209"/>
                  <a:gd name="adj2" fmla="val 69855"/>
                  <a:gd name="adj3" fmla="val 16667"/>
                </a:avLst>
              </a:prstGeom>
              <a:blipFill rotWithShape="1">
                <a:blip r:embed="rId7"/>
                <a:stretch>
                  <a:fillRect l="-10" t="-10" r="30" b="-19788"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圆角矩形标注 2"/>
              <p:cNvSpPr/>
              <p:nvPr/>
            </p:nvSpPr>
            <p:spPr>
              <a:xfrm>
                <a:off x="5587206" y="2777459"/>
                <a:ext cx="2756794" cy="535147"/>
              </a:xfrm>
              <a:prstGeom prst="wedgeRoundRectCallout">
                <a:avLst>
                  <a:gd name="adj1" fmla="val 31801"/>
                  <a:gd name="adj2" fmla="val 97491"/>
                  <a:gd name="adj3" fmla="val 16667"/>
                </a:avLst>
              </a:prstGeom>
              <a:solidFill>
                <a:srgbClr val="EA97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lvl="0">
                  <a:spcBef>
                    <a:spcPct val="50000"/>
                  </a:spcBef>
                </a:pPr>
                <a:r>
                  <a:rPr lang="en-US" altLang="zh-CN" sz="2100" dirty="0">
                    <a:solidFill>
                      <a:prstClr val="black"/>
                    </a:solidFill>
                  </a:rPr>
                  <a:t>2</a:t>
                </a:r>
                <a:r>
                  <a:rPr lang="zh-CN" altLang="en-US" sz="2100" dirty="0">
                    <a:solidFill>
                      <a:prstClr val="black"/>
                    </a:solidFill>
                  </a:rPr>
                  <a:t>个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</a:rPr>
                  <a:t>一共是</a:t>
                </a:r>
                <a:r>
                  <a:rPr lang="en-US" altLang="zh-CN" sz="2100" dirty="0">
                    <a:solidFill>
                      <a:prstClr val="black"/>
                    </a:solidFill>
                  </a:rPr>
                  <a:t>6</a:t>
                </a:r>
                <a:r>
                  <a:rPr lang="zh-CN" altLang="en-US" sz="2100" dirty="0">
                    <a:solidFill>
                      <a:prstClr val="black"/>
                    </a:solidFill>
                  </a:rPr>
                  <a:t>个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altLang="zh-CN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</a:rPr>
                  <a:t>。</a:t>
                </a:r>
              </a:p>
            </p:txBody>
          </p:sp>
        </mc:Choice>
        <mc:Fallback xmlns="">
          <p:sp>
            <p:nvSpPr>
              <p:cNvPr id="3" name="圆角矩形标注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206" y="2777459"/>
                <a:ext cx="2756794" cy="535147"/>
              </a:xfrm>
              <a:prstGeom prst="wedgeRoundRectCallout">
                <a:avLst>
                  <a:gd name="adj1" fmla="val 31801"/>
                  <a:gd name="adj2" fmla="val 97491"/>
                  <a:gd name="adj3" fmla="val 16667"/>
                </a:avLst>
              </a:prstGeom>
              <a:blipFill rotWithShape="1">
                <a:blip r:embed="rId2"/>
                <a:stretch>
                  <a:fillRect l="-17" t="-113" r="4" b="-47380"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7"/>
              <p:cNvSpPr txBox="1">
                <a:spLocks noChangeArrowheads="1"/>
              </p:cNvSpPr>
              <p:nvPr/>
            </p:nvSpPr>
            <p:spPr bwMode="auto">
              <a:xfrm>
                <a:off x="607785" y="557663"/>
                <a:ext cx="7325838" cy="535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100" dirty="0">
                    <a:latin typeface="+mn-ea"/>
                    <a:ea typeface="+mn-ea"/>
                  </a:rPr>
                  <a:t>2</a:t>
                </a:r>
                <a:r>
                  <a:rPr lang="zh-CN" altLang="en-US" sz="2100" dirty="0">
                    <a:latin typeface="+mn-ea"/>
                    <a:ea typeface="+mn-ea"/>
                  </a:rPr>
                  <a:t>个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  <a:ea typeface="+mn-ea"/>
                  </a:rPr>
                  <a:t> 的和是多少？下面的算法你看懂了吗？与同伴说一说。</a:t>
                </a:r>
              </a:p>
            </p:txBody>
          </p:sp>
        </mc:Choice>
        <mc:Fallback xmlns="">
          <p:sp>
            <p:nvSpPr>
              <p:cNvPr id="14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7785" y="557663"/>
                <a:ext cx="7325838" cy="535147"/>
              </a:xfrm>
              <a:prstGeom prst="rect">
                <a:avLst/>
              </a:prstGeom>
              <a:blipFill rotWithShape="1">
                <a:blip r:embed="rId3"/>
                <a:stretch>
                  <a:fillRect l="-1" t="-25" r="8" b="11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3349" t="-3348"/>
          <a:stretch>
            <a:fillRect/>
          </a:stretch>
        </p:blipFill>
        <p:spPr>
          <a:xfrm>
            <a:off x="851804" y="1239235"/>
            <a:ext cx="2849111" cy="13221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1199498" y="3243198"/>
                <a:ext cx="691536" cy="52674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×2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98" y="3243198"/>
                <a:ext cx="691536" cy="526747"/>
              </a:xfrm>
              <a:prstGeom prst="rect">
                <a:avLst/>
              </a:prstGeom>
              <a:blipFill rotWithShape="1">
                <a:blip r:embed="rId5"/>
                <a:stretch>
                  <a:fillRect l="-89" t="-48" r="-7254" b="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1859589" y="3243197"/>
                <a:ext cx="968278" cy="52674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9589" y="3243197"/>
                <a:ext cx="968278" cy="526747"/>
              </a:xfrm>
              <a:prstGeom prst="rect">
                <a:avLst/>
              </a:prstGeom>
              <a:blipFill rotWithShape="1">
                <a:blip r:embed="rId6"/>
                <a:stretch>
                  <a:fillRect l="-32" t="-48" r="-4306" b="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2779900" y="3243197"/>
                <a:ext cx="787716" cy="52674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3×2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900" y="3243197"/>
                <a:ext cx="787716" cy="526747"/>
              </a:xfrm>
              <a:prstGeom prst="rect">
                <a:avLst/>
              </a:prstGeom>
              <a:blipFill rotWithShape="1">
                <a:blip r:embed="rId7"/>
                <a:stretch>
                  <a:fillRect l="-64" t="-48" r="-5700" b="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3520449" y="3243197"/>
                <a:ext cx="532838" cy="52674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449" y="3243197"/>
                <a:ext cx="532838" cy="526747"/>
              </a:xfrm>
              <a:prstGeom prst="rect">
                <a:avLst/>
              </a:prstGeom>
              <a:blipFill rotWithShape="1">
                <a:blip r:embed="rId8"/>
                <a:stretch>
                  <a:fillRect l="-2" t="-48" r="-9995" b="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/>
          <p:nvPr/>
        </p:nvSpPr>
        <p:spPr>
          <a:xfrm>
            <a:off x="5687854" y="3104198"/>
            <a:ext cx="3151346" cy="1038701"/>
          </a:xfrm>
          <a:prstGeom prst="roundRect">
            <a:avLst>
              <a:gd name="adj" fmla="val 8426"/>
            </a:avLst>
          </a:prstGeom>
          <a:solidFill>
            <a:srgbClr val="F4C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endParaRPr lang="zh-CN" altLang="en-US" sz="2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9965" y="648099"/>
            <a:ext cx="5584067" cy="48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zh-CN" altLang="en-US" sz="2100" dirty="0">
                <a:latin typeface="+mn-ea"/>
                <a:ea typeface="+mn-ea"/>
              </a:rPr>
              <a:t>算一算，说一说分数与整数相乘如何计算。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1155801" y="1240006"/>
                <a:ext cx="805349" cy="53283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×3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801" y="1240006"/>
                <a:ext cx="805349" cy="532838"/>
              </a:xfrm>
              <a:prstGeom prst="rect">
                <a:avLst/>
              </a:prstGeom>
              <a:blipFill rotWithShape="1">
                <a:blip r:embed="rId2"/>
                <a:stretch>
                  <a:fillRect l="-13" t="-91" r="-5249" b="1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3581725" y="1283374"/>
                <a:ext cx="611386" cy="52751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prstClr val="black"/>
                    </a:solidFill>
                    <a:latin typeface="+mn-ea"/>
                  </a:rPr>
                  <a:t>2×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1500" dirty="0">
                  <a:latin typeface="+mn-ea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725" y="1283374"/>
                <a:ext cx="611386" cy="527517"/>
              </a:xfrm>
              <a:prstGeom prst="rect">
                <a:avLst/>
              </a:prstGeom>
              <a:blipFill rotWithShape="1">
                <a:blip r:embed="rId3"/>
                <a:stretch>
                  <a:fillRect l="-53" t="-7" r="-2147" b="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897461" y="2071163"/>
                <a:ext cx="966851" cy="53283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+5+5</m:t>
                        </m:r>
                      </m:num>
                      <m:den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461" y="2071163"/>
                <a:ext cx="966851" cy="532838"/>
              </a:xfrm>
              <a:prstGeom prst="rect">
                <a:avLst/>
              </a:prstGeom>
              <a:blipFill rotWithShape="1">
                <a:blip r:embed="rId4"/>
                <a:stretch>
                  <a:fillRect l="-21" t="-80" r="-3683" b="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3321366" y="2071162"/>
                <a:ext cx="709570" cy="52754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366" y="2071162"/>
                <a:ext cx="709570" cy="527549"/>
              </a:xfrm>
              <a:prstGeom prst="rect">
                <a:avLst/>
              </a:prstGeom>
              <a:blipFill rotWithShape="1">
                <a:blip r:embed="rId5"/>
                <a:stretch>
                  <a:fillRect l="-45" t="-81" r="-6360" b="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897461" y="2854335"/>
                <a:ext cx="707165" cy="53283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5×</m:t>
                        </m:r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461" y="2854335"/>
                <a:ext cx="707165" cy="532838"/>
              </a:xfrm>
              <a:prstGeom prst="rect">
                <a:avLst/>
              </a:prstGeom>
              <a:blipFill rotWithShape="1">
                <a:blip r:embed="rId6"/>
                <a:stretch>
                  <a:fillRect l="-29" t="-2" r="-6648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3321366" y="2854335"/>
                <a:ext cx="707165" cy="52822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2×</m:t>
                        </m:r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366" y="2854335"/>
                <a:ext cx="707165" cy="528221"/>
              </a:xfrm>
              <a:prstGeom prst="rect">
                <a:avLst/>
              </a:prstGeom>
              <a:blipFill rotWithShape="1">
                <a:blip r:embed="rId7"/>
                <a:stretch>
                  <a:fillRect l="-45" t="-2" r="-6632" b="1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矩形 18"/>
          <p:cNvSpPr/>
          <p:nvPr/>
        </p:nvSpPr>
        <p:spPr>
          <a:xfrm>
            <a:off x="5875239" y="3118445"/>
            <a:ext cx="2901594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+mn-ea"/>
              </a:rPr>
              <a:t>分子乘整数，分母不变，分子和整数相乘。</a:t>
            </a:r>
            <a:endParaRPr lang="zh-CN" altLang="en-US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897460" y="3697749"/>
                <a:ext cx="566502" cy="53283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460" y="3697749"/>
                <a:ext cx="566502" cy="532838"/>
              </a:xfrm>
              <a:prstGeom prst="rect">
                <a:avLst/>
              </a:prstGeom>
              <a:blipFill rotWithShape="1">
                <a:blip r:embed="rId8"/>
                <a:stretch>
                  <a:fillRect l="-36" t="-27" r="-8132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3292756" y="3697749"/>
                <a:ext cx="452288" cy="52822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2756" y="3697749"/>
                <a:ext cx="452288" cy="528221"/>
              </a:xfrm>
              <a:prstGeom prst="rect">
                <a:avLst/>
              </a:prstGeom>
              <a:blipFill rotWithShape="1">
                <a:blip r:embed="rId9"/>
                <a:stretch>
                  <a:fillRect l="-62" t="-27" r="-12115" b="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9" grpId="0"/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9"/>
              <p:cNvSpPr txBox="1">
                <a:spLocks noChangeArrowheads="1"/>
              </p:cNvSpPr>
              <p:nvPr/>
            </p:nvSpPr>
            <p:spPr bwMode="auto">
              <a:xfrm>
                <a:off x="617461" y="430390"/>
                <a:ext cx="4620636" cy="652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迷你简胖头鱼" pitchFamily="65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迷你简胖头鱼" pitchFamily="65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迷你简胖头鱼" pitchFamily="65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迷你简胖头鱼" pitchFamily="65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迷你简胖头鱼" pitchFamily="65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迷你简胖头鱼" pitchFamily="65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迷你简胖头鱼" pitchFamily="65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迷你简胖头鱼" pitchFamily="65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迷你简胖头鱼" pitchFamily="65" charset="-122"/>
                  </a:defRPr>
                </a:lvl9pPr>
              </a:lstStyle>
              <a:p>
                <a:pPr eaLnBrk="1" hangingPunct="1">
                  <a:lnSpc>
                    <a:spcPct val="125000"/>
                  </a:lnSpc>
                </a:pPr>
                <a:r>
                  <a:rPr lang="en-US" altLang="zh-CN" sz="2100" dirty="0">
                    <a:latin typeface="+mn-ea"/>
                    <a:ea typeface="+mn-ea"/>
                  </a:rPr>
                  <a:t>4</a:t>
                </a:r>
                <a:r>
                  <a:rPr lang="zh-CN" altLang="en-US" sz="2100" dirty="0">
                    <a:latin typeface="+mn-ea"/>
                    <a:ea typeface="+mn-ea"/>
                  </a:rPr>
                  <a:t>个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num>
                      <m:den>
                        <m:r>
                          <a:rPr lang="en-US" altLang="zh-CN" sz="2100">
                            <a:latin typeface="Cambria Math" panose="02040503050406030204" pitchFamily="18" charset="0"/>
                            <a:ea typeface="+mn-ea"/>
                          </a:rPr>
                          <m:t>15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  <a:ea typeface="+mn-ea"/>
                  </a:rPr>
                  <a:t>是多少？涂一涂，算一算。</a:t>
                </a:r>
              </a:p>
            </p:txBody>
          </p:sp>
        </mc:Choice>
        <mc:Fallback xmlns="">
          <p:sp>
            <p:nvSpPr>
              <p:cNvPr id="23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461" y="430390"/>
                <a:ext cx="4620636" cy="652727"/>
              </a:xfrm>
              <a:prstGeom prst="rect">
                <a:avLst/>
              </a:prstGeom>
              <a:blipFill rotWithShape="1">
                <a:blip r:embed="rId2"/>
                <a:stretch>
                  <a:fillRect l="-5" t="-76" r="13" b="6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矩形 23"/>
          <p:cNvSpPr/>
          <p:nvPr/>
        </p:nvSpPr>
        <p:spPr>
          <a:xfrm>
            <a:off x="4266152" y="1422495"/>
            <a:ext cx="587313" cy="8803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682821" y="1422495"/>
            <a:ext cx="587313" cy="8803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095918" y="1422495"/>
            <a:ext cx="587314" cy="8803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512587" y="1422495"/>
            <a:ext cx="587314" cy="8803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graphicFrame>
        <p:nvGraphicFramePr>
          <p:cNvPr id="29" name="表格 28"/>
          <p:cNvGraphicFramePr>
            <a:graphicFrameLocks noGrp="1"/>
          </p:cNvGraphicFramePr>
          <p:nvPr/>
        </p:nvGraphicFramePr>
        <p:xfrm>
          <a:off x="2512587" y="1423069"/>
          <a:ext cx="4404263" cy="880343"/>
        </p:xfrm>
        <a:graphic>
          <a:graphicData uri="http://schemas.openxmlformats.org/drawingml/2006/table">
            <a:tbl>
              <a:tblPr/>
              <a:tblGrid>
                <a:gridCol w="293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7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7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3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42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30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30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42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30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42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306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424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80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/>
              <p:cNvSpPr/>
              <p:nvPr/>
            </p:nvSpPr>
            <p:spPr>
              <a:xfrm>
                <a:off x="4266153" y="2475939"/>
                <a:ext cx="805349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×4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0" name="矩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153" y="2475939"/>
                <a:ext cx="805349" cy="528222"/>
              </a:xfrm>
              <a:prstGeom prst="rect">
                <a:avLst/>
              </a:prstGeom>
              <a:blipFill rotWithShape="1">
                <a:blip r:embed="rId3"/>
                <a:stretch>
                  <a:fillRect l="-28" t="-14" r="-5234" b="1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/>
              <p:cNvSpPr/>
              <p:nvPr/>
            </p:nvSpPr>
            <p:spPr>
              <a:xfrm>
                <a:off x="4080901" y="3231100"/>
                <a:ext cx="707566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2×4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1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901" y="3231100"/>
                <a:ext cx="707566" cy="528222"/>
              </a:xfrm>
              <a:prstGeom prst="rect">
                <a:avLst/>
              </a:prstGeom>
              <a:blipFill rotWithShape="1">
                <a:blip r:embed="rId4"/>
                <a:stretch>
                  <a:fillRect l="-55" t="-42" r="-6561" b="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/>
              <p:cNvSpPr/>
              <p:nvPr/>
            </p:nvSpPr>
            <p:spPr>
              <a:xfrm>
                <a:off x="4106133" y="3892528"/>
                <a:ext cx="566502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2" name="矩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133" y="3892528"/>
                <a:ext cx="566502" cy="528222"/>
              </a:xfrm>
              <a:prstGeom prst="rect">
                <a:avLst/>
              </a:prstGeom>
              <a:blipFill rotWithShape="1">
                <a:blip r:embed="rId5"/>
                <a:stretch>
                  <a:fillRect l="-39" t="-116" r="-8129" b="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8" grpId="0" animBg="1"/>
      <p:bldP spid="30" grpId="0"/>
      <p:bldP spid="31" grpId="0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599</Words>
  <Application>Microsoft Office PowerPoint</Application>
  <PresentationFormat>全屏显示(16:9)</PresentationFormat>
  <Paragraphs>166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楷体</vt:lpstr>
      <vt:lpstr>宋体</vt:lpstr>
      <vt:lpstr>微软雅黑</vt:lpstr>
      <vt:lpstr>Arial</vt:lpstr>
      <vt:lpstr>Cambria Math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2019-05-20T10:58:00Z</dcterms:created>
  <dcterms:modified xsi:type="dcterms:W3CDTF">2023-01-16T22:58:42Z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8D4D57B7AD05497EAE25AA2B3BDAFD8F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