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0" r:id="rId2"/>
    <p:sldId id="277" r:id="rId3"/>
    <p:sldId id="304" r:id="rId4"/>
    <p:sldId id="307" r:id="rId5"/>
    <p:sldId id="305" r:id="rId6"/>
    <p:sldId id="306" r:id="rId7"/>
    <p:sldId id="308" r:id="rId8"/>
    <p:sldId id="309" r:id="rId9"/>
    <p:sldId id="311" r:id="rId10"/>
    <p:sldId id="278" r:id="rId11"/>
    <p:sldId id="290" r:id="rId12"/>
    <p:sldId id="310" r:id="rId13"/>
    <p:sldId id="313" r:id="rId14"/>
    <p:sldId id="312" r:id="rId15"/>
    <p:sldId id="314" r:id="rId16"/>
    <p:sldId id="279" r:id="rId17"/>
    <p:sldId id="315" r:id="rId18"/>
    <p:sldId id="301" r:id="rId19"/>
    <p:sldId id="280" r:id="rId20"/>
    <p:sldId id="281" r:id="rId21"/>
    <p:sldId id="302" r:id="rId22"/>
    <p:sldId id="294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82905" indent="1270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767080" indent="254635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150620" indent="382905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534795" indent="51054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920240" algn="l" defTabSz="76835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304415" algn="l" defTabSz="76835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688590" algn="l" defTabSz="76835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072130" algn="l" defTabSz="76835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2" autoAdjust="0"/>
    <p:restoredTop sz="94649" autoAdjust="0"/>
  </p:normalViewPr>
  <p:slideViewPr>
    <p:cSldViewPr snapToGrid="0">
      <p:cViewPr>
        <p:scale>
          <a:sx n="100" d="100"/>
          <a:sy n="100" d="100"/>
        </p:scale>
        <p:origin x="-222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C18E7-157F-4392-B1E2-E3FACCF0B39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4C32F-E13B-4FBE-90CC-5BA889FAE8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C342A-9BD4-4579-BB54-EEA3EB68B07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A85F1-8D5C-48FD-8471-D85A50B072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68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4175" algn="l" defTabSz="768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8350" algn="l" defTabSz="768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51890" algn="l" defTabSz="768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36065" algn="l" defTabSz="768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20240" algn="l" defTabSz="768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4415" algn="l" defTabSz="768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8590" algn="l" defTabSz="768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2130" algn="l" defTabSz="768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85F1-8D5C-48FD-8471-D85A50B072B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61719-D90F-45D6-89F3-6E41361ADE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8FBE-A608-434A-90C1-6D2F063F6E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4B8FBE-A608-434A-90C1-6D2F063F6E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D28C2A-5D63-4564-8B0F-21653CF502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BD0154F-6FEB-4C16-8AAC-23C02CEFC7C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0FC80C-30BF-4763-A883-200AE50E47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3FB6C6-16F4-4CD8-9184-C83DE6D0CE7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2448D9-D933-465B-8FF1-DFC4948928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D917EF-91E4-445D-8829-05A312C83E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4B8FBE-A608-434A-90C1-6D2F063F6EF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F00D544-DE0F-42A5-B13E-3CB306739FE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4B8FBE-A608-434A-90C1-6D2F063F6E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84200"/>
            <a:ext cx="1524000" cy="500063"/>
          </a:xfrm>
          <a:solidFill>
            <a:srgbClr val="FFFF00"/>
          </a:solidFill>
        </p:spPr>
        <p:txBody>
          <a:bodyPr lIns="76799" tIns="38399" rIns="76799" bIns="38399"/>
          <a:lstStyle/>
          <a:p>
            <a:r>
              <a:rPr lang="en-US" altLang="zh-CN" sz="27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Unit 1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4583434" y="2385125"/>
            <a:ext cx="4078421" cy="137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7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In class</a:t>
            </a:r>
            <a:r>
              <a:rPr lang="zh-CN" altLang="en-US" sz="7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！</a:t>
            </a:r>
            <a:endParaRPr lang="en-US" altLang="zh-CN" sz="72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051" name="Picture 3" descr="G:\图片素材\235100-14011F91631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3496" y="1719441"/>
            <a:ext cx="3667602" cy="457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717080" y="543392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5" name="直接连接符 6"/>
          <p:cNvCxnSpPr>
            <a:cxnSpLocks noChangeShapeType="1"/>
          </p:cNvCxnSpPr>
          <p:nvPr/>
        </p:nvCxnSpPr>
        <p:spPr bwMode="auto">
          <a:xfrm>
            <a:off x="1620652" y="6545334"/>
            <a:ext cx="3600919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51306" y="1693471"/>
            <a:ext cx="1341320" cy="539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76799" tIns="38399" rIns="76799" bIns="38399">
            <a:spAutoFit/>
          </a:bodyPr>
          <a:lstStyle/>
          <a:p>
            <a:pPr eaLnBrk="0" hangingPunct="0"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in 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class</a:t>
            </a:r>
            <a:endParaRPr lang="zh-CN" altLang="zh-CN" sz="3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149" name="矩形 2"/>
          <p:cNvSpPr>
            <a:spLocks noChangeArrowheads="1"/>
          </p:cNvSpPr>
          <p:nvPr/>
        </p:nvSpPr>
        <p:spPr bwMode="auto">
          <a:xfrm>
            <a:off x="631113" y="2412442"/>
            <a:ext cx="6050354" cy="173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+mn-ea"/>
                <a:ea typeface="+mn-ea"/>
                <a:sym typeface="+mn-ea"/>
              </a:rPr>
              <a:t>     </a:t>
            </a:r>
            <a:r>
              <a:rPr lang="zh-CN" altLang="zh-CN" sz="2400" dirty="0">
                <a:latin typeface="+mn-ea"/>
                <a:ea typeface="+mn-ea"/>
                <a:sym typeface="+mn-ea"/>
              </a:rPr>
              <a:t>固定</a:t>
            </a:r>
            <a:r>
              <a:rPr lang="zh-CN" altLang="en-US" sz="2400" dirty="0">
                <a:latin typeface="+mn-ea"/>
                <a:ea typeface="+mn-ea"/>
                <a:sym typeface="+mn-ea"/>
              </a:rPr>
              <a:t>搭配</a:t>
            </a:r>
            <a:r>
              <a:rPr lang="zh-CN" altLang="zh-CN" sz="2400" dirty="0">
                <a:latin typeface="+mn-ea"/>
                <a:ea typeface="+mn-ea"/>
                <a:sym typeface="+mn-ea"/>
              </a:rPr>
              <a:t>，意为</a:t>
            </a:r>
            <a:r>
              <a:rPr lang="en-US" altLang="zh-CN" sz="2400" dirty="0">
                <a:latin typeface="+mn-ea"/>
                <a:ea typeface="+mn-ea"/>
                <a:sym typeface="+mn-ea"/>
              </a:rPr>
              <a:t>“</a:t>
            </a:r>
            <a:r>
              <a:rPr lang="zh-CN" altLang="zh-CN" sz="2400" dirty="0">
                <a:latin typeface="+mn-ea"/>
                <a:ea typeface="+mn-ea"/>
                <a:sym typeface="+mn-ea"/>
              </a:rPr>
              <a:t>在上课</a:t>
            </a:r>
            <a:r>
              <a:rPr lang="en-US" altLang="zh-CN" sz="2400" dirty="0">
                <a:latin typeface="+mn-ea"/>
                <a:ea typeface="+mn-ea"/>
                <a:sym typeface="+mn-ea"/>
              </a:rPr>
              <a:t>”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 go to class       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去上课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after class        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课后</a:t>
            </a:r>
          </a:p>
        </p:txBody>
      </p:sp>
      <p:sp>
        <p:nvSpPr>
          <p:cNvPr id="5126" name="矩形 3"/>
          <p:cNvSpPr>
            <a:spLocks noChangeArrowheads="1"/>
          </p:cNvSpPr>
          <p:nvPr/>
        </p:nvSpPr>
        <p:spPr bwMode="auto">
          <a:xfrm>
            <a:off x="451307" y="4531264"/>
            <a:ext cx="5387300" cy="44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zh-CN" altLang="en-US" sz="2400">
                <a:ea typeface="微软雅黑" panose="020B0503020204020204" pitchFamily="34" charset="-122"/>
              </a:rPr>
              <a:t>小练习：</a:t>
            </a:r>
            <a:r>
              <a:rPr lang="zh-CN" altLang="zh-CN" sz="2400">
                <a:ea typeface="微软雅黑" panose="020B0503020204020204" pitchFamily="34" charset="-122"/>
              </a:rPr>
              <a:t>根据图片，选出合适的短语。</a:t>
            </a:r>
          </a:p>
        </p:txBody>
      </p:sp>
      <p:pic>
        <p:nvPicPr>
          <p:cNvPr id="11269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32555" y="1884742"/>
            <a:ext cx="2636387" cy="279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1232458" y="5199446"/>
            <a:ext cx="6800544" cy="13458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 lIns="76799" tIns="38399" rIns="76799" bIns="38399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  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    ）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They are ________.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A. in class      B. on class   C. in the class</a:t>
            </a:r>
          </a:p>
          <a:p>
            <a:pPr>
              <a:lnSpc>
                <a:spcPct val="150000"/>
              </a:lnSpc>
            </a:pPr>
            <a:endParaRPr lang="zh-CN" altLang="zh-CN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20652" y="5286739"/>
            <a:ext cx="377918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272" name="标题 1"/>
          <p:cNvSpPr txBox="1">
            <a:spLocks noChangeArrowheads="1"/>
          </p:cNvSpPr>
          <p:nvPr/>
        </p:nvSpPr>
        <p:spPr bwMode="auto">
          <a:xfrm>
            <a:off x="177427" y="572955"/>
            <a:ext cx="2407277" cy="48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Expressions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49" grpId="0"/>
      <p:bldP spid="5126" grpId="0"/>
      <p:bldP spid="5128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16204" y="2981324"/>
            <a:ext cx="1627796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3088"/>
            <a:ext cx="2044700" cy="482600"/>
          </a:xfrm>
        </p:spPr>
        <p:txBody>
          <a:bodyPr lIns="76799" tIns="38399" rIns="76799" bIns="38399">
            <a:normAutofit fontScale="90000"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483457" y="1802983"/>
            <a:ext cx="4571405" cy="5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r>
              <a:rPr lang="en-US" altLang="zh-CN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stand up </a:t>
            </a:r>
            <a:endParaRPr lang="zh-CN" altLang="zh-CN" sz="30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292" name="矩形 2"/>
          <p:cNvSpPr>
            <a:spLocks noChangeArrowheads="1"/>
          </p:cNvSpPr>
          <p:nvPr/>
        </p:nvSpPr>
        <p:spPr bwMode="auto">
          <a:xfrm>
            <a:off x="774008" y="2820336"/>
            <a:ext cx="7291146" cy="11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作动词，意为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站立，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直立，站着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/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/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Stand up, please. 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请起立。</a:t>
            </a:r>
          </a:p>
        </p:txBody>
      </p:sp>
      <p:sp>
        <p:nvSpPr>
          <p:cNvPr id="12293" name="矩形 3"/>
          <p:cNvSpPr>
            <a:spLocks noChangeArrowheads="1"/>
          </p:cNvSpPr>
          <p:nvPr/>
        </p:nvSpPr>
        <p:spPr bwMode="auto">
          <a:xfrm>
            <a:off x="292957" y="4669344"/>
            <a:ext cx="7581697" cy="11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）上课前，班长应该说：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_______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A. Come in.       B. Stand up.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18321" y="4837580"/>
            <a:ext cx="360284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75589" y="1585449"/>
            <a:ext cx="1983839" cy="33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矩形 1"/>
          <p:cNvSpPr>
            <a:spLocks noChangeArrowheads="1"/>
          </p:cNvSpPr>
          <p:nvPr/>
        </p:nvSpPr>
        <p:spPr bwMode="auto">
          <a:xfrm>
            <a:off x="523944" y="1864881"/>
            <a:ext cx="1540869" cy="5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r>
              <a:rPr lang="en-US" altLang="zh-CN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come in</a:t>
            </a:r>
            <a:endParaRPr lang="zh-CN" altLang="zh-CN" sz="30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918092" y="2628292"/>
            <a:ext cx="5177908" cy="173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动词词组，意为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“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进来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”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。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Please come in and sit down.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请进来坐下。</a:t>
            </a:r>
          </a:p>
        </p:txBody>
      </p:sp>
      <p:sp>
        <p:nvSpPr>
          <p:cNvPr id="14342" name="矩形 3"/>
          <p:cNvSpPr>
            <a:spLocks noChangeArrowheads="1"/>
          </p:cNvSpPr>
          <p:nvPr/>
        </p:nvSpPr>
        <p:spPr bwMode="auto">
          <a:xfrm>
            <a:off x="297557" y="4682040"/>
            <a:ext cx="7669951" cy="173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）假如你想请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朋友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房间里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来，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可以说：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A. Please come in.       B. Please sit down.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343" name="TextBox 1"/>
          <p:cNvSpPr txBox="1">
            <a:spLocks noChangeArrowheads="1"/>
          </p:cNvSpPr>
          <p:nvPr/>
        </p:nvSpPr>
        <p:spPr bwMode="auto">
          <a:xfrm>
            <a:off x="1820703" y="4828057"/>
            <a:ext cx="377918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318" name="标题 1"/>
          <p:cNvSpPr txBox="1">
            <a:spLocks noChangeArrowheads="1"/>
          </p:cNvSpPr>
          <p:nvPr/>
        </p:nvSpPr>
        <p:spPr bwMode="auto">
          <a:xfrm>
            <a:off x="109552" y="566607"/>
            <a:ext cx="2536112" cy="48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Expressions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2" grpId="0"/>
      <p:bldP spid="14342" grpId="0"/>
      <p:bldP spid="143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22107" y="4320422"/>
            <a:ext cx="1821893" cy="242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3088"/>
            <a:ext cx="2044700" cy="482600"/>
          </a:xfrm>
        </p:spPr>
        <p:txBody>
          <a:bodyPr lIns="76799" tIns="38399" rIns="76799" bIns="38399">
            <a:normAutofit fontScale="90000"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7412" name="矩形 1"/>
          <p:cNvSpPr>
            <a:spLocks noChangeArrowheads="1"/>
          </p:cNvSpPr>
          <p:nvPr/>
        </p:nvSpPr>
        <p:spPr bwMode="auto">
          <a:xfrm>
            <a:off x="316748" y="1844249"/>
            <a:ext cx="4571405" cy="5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r>
              <a:rPr lang="en-US" altLang="zh-CN" sz="3000" b="1">
                <a:latin typeface="Times New Roman" panose="02020603050405020304" pitchFamily="18" charset="0"/>
                <a:ea typeface="微软雅黑" panose="020B0503020204020204" pitchFamily="34" charset="-122"/>
              </a:rPr>
              <a:t>Yes , Mr. Green.</a:t>
            </a:r>
            <a:endParaRPr lang="zh-CN" altLang="zh-CN" sz="30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7413" name="矩形 2"/>
          <p:cNvSpPr>
            <a:spLocks noChangeArrowheads="1"/>
          </p:cNvSpPr>
          <p:nvPr/>
        </p:nvSpPr>
        <p:spPr bwMode="auto">
          <a:xfrm>
            <a:off x="776389" y="2540999"/>
            <a:ext cx="7862786" cy="173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yes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在这里表示 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“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好、行、可以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A:  Tom, please close the door.    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汤姆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，请把窗关上。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B: Yes, </a:t>
            </a: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Green.                     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好的，格林先生。</a:t>
            </a:r>
          </a:p>
        </p:txBody>
      </p:sp>
      <p:sp>
        <p:nvSpPr>
          <p:cNvPr id="17414" name="矩形 3"/>
          <p:cNvSpPr>
            <a:spLocks noChangeArrowheads="1"/>
          </p:cNvSpPr>
          <p:nvPr/>
        </p:nvSpPr>
        <p:spPr bwMode="auto">
          <a:xfrm>
            <a:off x="316748" y="4626492"/>
            <a:ext cx="6731752" cy="173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ea typeface="微软雅黑" panose="020B0503020204020204" pitchFamily="34" charset="-122"/>
              </a:rPr>
              <a:t>小练习</a:t>
            </a:r>
            <a:r>
              <a:rPr lang="en-US" altLang="zh-CN" sz="2400" dirty="0">
                <a:ea typeface="微软雅黑" panose="020B0503020204020204" pitchFamily="34" charset="-122"/>
              </a:rPr>
              <a:t>: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Mum: Lily, please open the window.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  Lily: _________, mum.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 A. Good             B. Yes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8438" name="矩形 4"/>
          <p:cNvSpPr>
            <a:spLocks noChangeArrowheads="1"/>
          </p:cNvSpPr>
          <p:nvPr/>
        </p:nvSpPr>
        <p:spPr bwMode="auto">
          <a:xfrm>
            <a:off x="1477758" y="4823297"/>
            <a:ext cx="395339" cy="44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343" name="矩形 1"/>
          <p:cNvSpPr>
            <a:spLocks noChangeArrowheads="1"/>
          </p:cNvSpPr>
          <p:nvPr/>
        </p:nvSpPr>
        <p:spPr bwMode="auto">
          <a:xfrm>
            <a:off x="1571830" y="5810493"/>
            <a:ext cx="232044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84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56409" y="3850383"/>
            <a:ext cx="1796887" cy="2744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3088"/>
            <a:ext cx="2044700" cy="482600"/>
          </a:xfrm>
        </p:spPr>
        <p:txBody>
          <a:bodyPr lIns="76799" tIns="38399" rIns="76799" bIns="38399">
            <a:normAutofit fontScale="90000"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5363" name="矩形 1"/>
          <p:cNvSpPr>
            <a:spLocks noChangeArrowheads="1"/>
          </p:cNvSpPr>
          <p:nvPr/>
        </p:nvSpPr>
        <p:spPr bwMode="auto">
          <a:xfrm>
            <a:off x="177427" y="1929954"/>
            <a:ext cx="4572595" cy="5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r>
              <a:rPr lang="en-US" altLang="zh-CN" sz="3000" b="1">
                <a:latin typeface="Times New Roman" panose="02020603050405020304" pitchFamily="18" charset="0"/>
                <a:ea typeface="微软雅黑" panose="020B0503020204020204" pitchFamily="34" charset="-122"/>
              </a:rPr>
              <a:t> Please open the door. </a:t>
            </a:r>
            <a:endParaRPr lang="zh-CN" altLang="zh-CN" sz="30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364" name="矩形 2"/>
          <p:cNvSpPr>
            <a:spLocks noChangeArrowheads="1"/>
          </p:cNvSpPr>
          <p:nvPr/>
        </p:nvSpPr>
        <p:spPr bwMode="auto">
          <a:xfrm>
            <a:off x="775197" y="2769547"/>
            <a:ext cx="8235453" cy="11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祈使句，用来表示请求、命令、劝告或建议等语气的句子。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:   Please sit down.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365" name="矩形 3"/>
          <p:cNvSpPr>
            <a:spLocks noChangeArrowheads="1"/>
          </p:cNvSpPr>
          <p:nvPr/>
        </p:nvSpPr>
        <p:spPr bwMode="auto">
          <a:xfrm>
            <a:off x="316747" y="4304303"/>
            <a:ext cx="5872927" cy="11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ea typeface="微软雅黑" panose="020B0503020204020204" pitchFamily="34" charset="-122"/>
              </a:rPr>
              <a:t>小练习</a:t>
            </a:r>
            <a:r>
              <a:rPr lang="en-US" altLang="zh-CN" sz="2400" dirty="0">
                <a:ea typeface="微软雅黑" panose="020B0503020204020204" pitchFamily="34" charset="-122"/>
              </a:rPr>
              <a:t>: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Please _____ your book.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A. open       B. opening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366" name="矩形 4"/>
          <p:cNvSpPr>
            <a:spLocks noChangeArrowheads="1"/>
          </p:cNvSpPr>
          <p:nvPr/>
        </p:nvSpPr>
        <p:spPr bwMode="auto">
          <a:xfrm>
            <a:off x="853790" y="5872391"/>
            <a:ext cx="5032660" cy="44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 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此句意为请打开书，是祈使句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07528" y="4434449"/>
            <a:ext cx="333418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6" descr="t01033b959e15a6128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19622" y="2347369"/>
            <a:ext cx="2191035" cy="198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3088"/>
            <a:ext cx="2044700" cy="482600"/>
          </a:xfrm>
        </p:spPr>
        <p:txBody>
          <a:bodyPr lIns="76799" tIns="38399" rIns="76799" bIns="38399">
            <a:normAutofit fontScale="90000"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598963" y="1640508"/>
            <a:ext cx="2014581" cy="5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 anchor="ctr">
            <a:spAutoFit/>
          </a:bodyPr>
          <a:lstStyle/>
          <a:p>
            <a:pPr eaLnBrk="0" hangingPunct="0"/>
            <a:r>
              <a:rPr lang="en-US" altLang="zh-CN" sz="3000" b="1">
                <a:latin typeface="Times New Roman" panose="02020603050405020304" pitchFamily="18" charset="0"/>
                <a:ea typeface="微软雅黑" panose="020B0503020204020204" pitchFamily="34" charset="-122"/>
              </a:rPr>
              <a:t>I’m sorry . </a:t>
            </a:r>
            <a:endParaRPr lang="en-US" altLang="zh-CN" sz="30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6388" name="矩形 2"/>
          <p:cNvSpPr>
            <a:spLocks noChangeArrowheads="1"/>
          </p:cNvSpPr>
          <p:nvPr/>
        </p:nvSpPr>
        <p:spPr bwMode="auto">
          <a:xfrm>
            <a:off x="598963" y="2347370"/>
            <a:ext cx="6001862" cy="173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用于表达歉意，意为</a:t>
            </a:r>
            <a:r>
              <a:rPr lang="zh-CN" altLang="en-US" sz="2400" dirty="0">
                <a:ea typeface="微软雅黑" panose="020B0503020204020204" pitchFamily="34" charset="-122"/>
              </a:rPr>
              <a:t>“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对不起，很抱歉</a:t>
            </a:r>
            <a:r>
              <a:rPr lang="zh-CN" altLang="en-US" sz="2400" dirty="0">
                <a:ea typeface="微软雅黑" panose="020B0503020204020204" pitchFamily="34" charset="-122"/>
              </a:rPr>
              <a:t>”。</a:t>
            </a:r>
            <a:endParaRPr lang="en-US" altLang="zh-CN" sz="2400" dirty="0"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am sorry.       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对不起。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B : That is right.     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没关系。</a:t>
            </a:r>
          </a:p>
        </p:txBody>
      </p:sp>
      <p:sp>
        <p:nvSpPr>
          <p:cNvPr id="16389" name="矩形 3"/>
          <p:cNvSpPr>
            <a:spLocks noChangeArrowheads="1"/>
          </p:cNvSpPr>
          <p:nvPr/>
        </p:nvSpPr>
        <p:spPr bwMode="auto">
          <a:xfrm>
            <a:off x="598963" y="4520154"/>
            <a:ext cx="7240112" cy="11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小练习：（    ）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I’m _______ , for I broke your ruler.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A. sorry          B. good</a:t>
            </a:r>
          </a:p>
        </p:txBody>
      </p:sp>
      <p:sp>
        <p:nvSpPr>
          <p:cNvPr id="19463" name="矩形 4"/>
          <p:cNvSpPr>
            <a:spLocks noChangeArrowheads="1"/>
          </p:cNvSpPr>
          <p:nvPr/>
        </p:nvSpPr>
        <p:spPr bwMode="auto">
          <a:xfrm>
            <a:off x="847836" y="5905721"/>
            <a:ext cx="6324489" cy="44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意为我弄坏了你的尺子，应感到抱歉。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22343" y="4650299"/>
            <a:ext cx="377918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33606" y="2290233"/>
            <a:ext cx="3257974" cy="413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84200"/>
            <a:ext cx="1792288" cy="500063"/>
          </a:xfrm>
        </p:spPr>
        <p:txBody>
          <a:bodyPr lIns="76799" tIns="38399" rIns="76799" bIns="38399"/>
          <a:lstStyle/>
          <a:p>
            <a:r>
              <a:rPr lang="en-US" altLang="zh-CN" sz="27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579911" y="2405602"/>
            <a:ext cx="6180465" cy="2924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 anchor="ctr">
            <a:spAutoFit/>
          </a:bodyPr>
          <a:lstStyle/>
          <a:p>
            <a:pPr indent="83820"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Stand up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  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起立。  </a:t>
            </a:r>
          </a:p>
          <a:p>
            <a:pPr indent="83820" eaLnBrk="0" hangingPunct="0"/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indent="83820" eaLnBrk="0" hangingPunct="0"/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Good morning, class.           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同学们，早上好。</a:t>
            </a:r>
          </a:p>
          <a:p>
            <a:pPr indent="83820" eaLnBrk="0" hangingPunct="0"/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indent="83820" eaLnBrk="0" hangingPunct="0"/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Good morning, </a:t>
            </a: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Green.   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格林老师好。</a:t>
            </a:r>
          </a:p>
          <a:p>
            <a:pPr indent="83820" eaLnBrk="0" hangingPunct="0"/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indent="83820"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Sit down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, please.                  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请坐。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indent="83820" eaLnBrk="0" hangingPunct="0"/>
            <a:endParaRPr lang="en-US" altLang="zh-CN" sz="17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67177" y="1825202"/>
            <a:ext cx="1851663" cy="468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50064" y="2612421"/>
            <a:ext cx="6531429" cy="266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800" tIns="38400" rIns="76800" bIns="38400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Liu Tao,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please open the door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 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刘涛，请把门打开。</a:t>
            </a:r>
          </a:p>
          <a:p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Yes, Mr Green.                          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好的，格林老师。</a:t>
            </a:r>
          </a:p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I’m sorry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Mr Green.               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对不起，格林老师。</a:t>
            </a:r>
          </a:p>
          <a:p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Come in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Mike.                          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迈克，进来。</a:t>
            </a:r>
          </a:p>
        </p:txBody>
      </p:sp>
      <p:sp>
        <p:nvSpPr>
          <p:cNvPr id="4" name="矩形 3"/>
          <p:cNvSpPr/>
          <p:nvPr/>
        </p:nvSpPr>
        <p:spPr>
          <a:xfrm>
            <a:off x="154133" y="481991"/>
            <a:ext cx="1719632" cy="493048"/>
          </a:xfrm>
          <a:prstGeom prst="rect">
            <a:avLst/>
          </a:prstGeom>
          <a:noFill/>
        </p:spPr>
        <p:txBody>
          <a:bodyPr wrap="none" lIns="76800" tIns="38400" rIns="76800" bIns="38400">
            <a:spAutoFit/>
          </a:bodyPr>
          <a:lstStyle/>
          <a:p>
            <a:pPr algn="ctr">
              <a:defRPr/>
            </a:pPr>
            <a:r>
              <a:rPr lang="en-US" altLang="zh-CN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rPr>
              <a:t>Dialogue</a:t>
            </a:r>
            <a:endParaRPr lang="zh-CN" altLang="en-US" sz="4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4" descr="240371-1603131RJ1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08574" y="1858533"/>
            <a:ext cx="2754275" cy="443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标题 1"/>
          <p:cNvSpPr txBox="1">
            <a:spLocks noChangeArrowheads="1"/>
          </p:cNvSpPr>
          <p:nvPr/>
        </p:nvSpPr>
        <p:spPr bwMode="auto">
          <a:xfrm>
            <a:off x="253637" y="584065"/>
            <a:ext cx="1792124" cy="49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7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317003" y="1497459"/>
            <a:ext cx="2625670" cy="60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0" anchor="ctr">
            <a:spAutoFit/>
          </a:bodyPr>
          <a:lstStyle/>
          <a:p>
            <a:pPr algn="ctr" eaLnBrk="0" hangingPunct="0"/>
            <a:r>
              <a:rPr lang="zh-CN" altLang="en-US" sz="37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机器人简介</a:t>
            </a:r>
            <a:r>
              <a:rPr lang="zh-CN" altLang="en-US" sz="3700" b="1" dirty="0"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458450" y="2297011"/>
            <a:ext cx="4552461" cy="3916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0" anchor="ctr">
            <a:spAutoFit/>
          </a:bodyPr>
          <a:lstStyle/>
          <a:p>
            <a:pPr indent="168275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Arial Unicode MS" pitchFamily="34" charset="-122"/>
                <a:ea typeface="微软雅黑" panose="020B0503020204020204" pitchFamily="34" charset="-122"/>
              </a:rPr>
              <a:t>    机器人可接受人类指挥，也可以执行预先编排的程序，也可以根据以人工智能技术制定的原则纲领行动。</a:t>
            </a:r>
            <a:endParaRPr lang="en-US" altLang="zh-CN" sz="2400" dirty="0">
              <a:solidFill>
                <a:srgbClr val="000000"/>
              </a:solidFill>
              <a:latin typeface="Arial Unicode MS" pitchFamily="34" charset="-122"/>
              <a:ea typeface="微软雅黑" panose="020B0503020204020204" pitchFamily="34" charset="-122"/>
            </a:endParaRPr>
          </a:p>
          <a:p>
            <a:pPr indent="168275"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 Unicode MS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solidFill>
                  <a:srgbClr val="000000"/>
                </a:solidFill>
                <a:latin typeface="Arial Unicode MS" pitchFamily="34" charset="-122"/>
                <a:ea typeface="微软雅黑" panose="020B0503020204020204" pitchFamily="34" charset="-122"/>
              </a:rPr>
              <a:t>机器人执行的是取代或是协助人类工作的工作，例如制造业、建筑业，或是危险的工作。</a:t>
            </a:r>
            <a:endParaRPr lang="zh-CN" altLang="en-US" sz="4000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446543" y="1682361"/>
            <a:ext cx="6627881" cy="472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8768" y="584200"/>
            <a:ext cx="1792288" cy="500063"/>
          </a:xfrm>
        </p:spPr>
        <p:txBody>
          <a:bodyPr lIns="76799" tIns="38399" rIns="76799" bIns="38399">
            <a:normAutofit fontScale="90000"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91172" y="3685322"/>
            <a:ext cx="1452752" cy="251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矩形 1"/>
          <p:cNvSpPr>
            <a:spLocks noChangeArrowheads="1"/>
          </p:cNvSpPr>
          <p:nvPr/>
        </p:nvSpPr>
        <p:spPr bwMode="auto">
          <a:xfrm>
            <a:off x="4114145" y="4534439"/>
            <a:ext cx="1722963" cy="49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I’m sorry. </a:t>
            </a:r>
            <a:endParaRPr lang="zh-CN" altLang="zh-CN" sz="27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485" name="矩形 2"/>
          <p:cNvSpPr>
            <a:spLocks noChangeArrowheads="1"/>
          </p:cNvSpPr>
          <p:nvPr/>
        </p:nvSpPr>
        <p:spPr bwMode="auto">
          <a:xfrm>
            <a:off x="1630179" y="4534439"/>
            <a:ext cx="2393211" cy="49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Yes, Mr Green.</a:t>
            </a:r>
            <a:endParaRPr lang="zh-CN" altLang="zh-CN" sz="27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486" name="矩形 3"/>
          <p:cNvSpPr>
            <a:spLocks noChangeArrowheads="1"/>
          </p:cNvSpPr>
          <p:nvPr/>
        </p:nvSpPr>
        <p:spPr bwMode="auto">
          <a:xfrm>
            <a:off x="3222251" y="3920217"/>
            <a:ext cx="3300190" cy="49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Please open the door</a:t>
            </a:r>
            <a:r>
              <a:rPr lang="en-US" altLang="zh-CN" sz="2700" b="1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zh-CN" altLang="en-US" sz="27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0487" name="矩形 4"/>
          <p:cNvSpPr>
            <a:spLocks noChangeArrowheads="1"/>
          </p:cNvSpPr>
          <p:nvPr/>
        </p:nvSpPr>
        <p:spPr bwMode="auto">
          <a:xfrm>
            <a:off x="1630178" y="3842448"/>
            <a:ext cx="1434294" cy="49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stand up</a:t>
            </a:r>
            <a:endParaRPr lang="zh-CN" altLang="en-US" sz="27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488" name="矩形 5"/>
          <p:cNvSpPr>
            <a:spLocks noChangeArrowheads="1"/>
          </p:cNvSpPr>
          <p:nvPr/>
        </p:nvSpPr>
        <p:spPr bwMode="auto">
          <a:xfrm>
            <a:off x="3185337" y="3132999"/>
            <a:ext cx="703325" cy="49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the</a:t>
            </a:r>
            <a:endParaRPr lang="zh-CN" altLang="zh-CN" sz="27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489" name="矩形 6"/>
          <p:cNvSpPr>
            <a:spLocks noChangeArrowheads="1"/>
          </p:cNvSpPr>
          <p:nvPr/>
        </p:nvSpPr>
        <p:spPr bwMode="auto">
          <a:xfrm>
            <a:off x="3271073" y="2393396"/>
            <a:ext cx="866831" cy="49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open</a:t>
            </a:r>
            <a:endParaRPr lang="zh-CN" altLang="en-US" sz="27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490" name="矩形 7"/>
          <p:cNvSpPr>
            <a:spLocks noChangeArrowheads="1"/>
          </p:cNvSpPr>
          <p:nvPr/>
        </p:nvSpPr>
        <p:spPr bwMode="auto">
          <a:xfrm>
            <a:off x="1663520" y="3059991"/>
            <a:ext cx="1059192" cy="49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please</a:t>
            </a:r>
            <a:endParaRPr lang="zh-CN" altLang="zh-CN" sz="27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491" name="矩形 8"/>
          <p:cNvSpPr>
            <a:spLocks noChangeArrowheads="1"/>
          </p:cNvSpPr>
          <p:nvPr/>
        </p:nvSpPr>
        <p:spPr bwMode="auto">
          <a:xfrm>
            <a:off x="1684954" y="2393396"/>
            <a:ext cx="1395822" cy="49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27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sit down</a:t>
            </a:r>
            <a:endParaRPr lang="zh-CN" altLang="en-US" sz="27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492" name="矩形 9"/>
          <p:cNvSpPr>
            <a:spLocks noChangeArrowheads="1"/>
          </p:cNvSpPr>
          <p:nvPr/>
        </p:nvSpPr>
        <p:spPr bwMode="auto">
          <a:xfrm>
            <a:off x="4529727" y="2382286"/>
            <a:ext cx="1118143" cy="90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 class     </a:t>
            </a:r>
          </a:p>
        </p:txBody>
      </p:sp>
      <p:sp>
        <p:nvSpPr>
          <p:cNvPr id="20493" name="矩形 1"/>
          <p:cNvSpPr>
            <a:spLocks noChangeArrowheads="1"/>
          </p:cNvSpPr>
          <p:nvPr/>
        </p:nvSpPr>
        <p:spPr bwMode="auto">
          <a:xfrm>
            <a:off x="4467806" y="3150459"/>
            <a:ext cx="690759" cy="49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/>
          <a:p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Mr.</a:t>
            </a:r>
            <a:endParaRPr lang="zh-CN" altLang="en-US" sz="2700" b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3" descr="G:\图片素材\16164HQ6-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2979" y="2225160"/>
            <a:ext cx="2724505" cy="349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84200"/>
            <a:ext cx="1792288" cy="500063"/>
          </a:xfrm>
        </p:spPr>
        <p:txBody>
          <a:bodyPr lIns="76799" tIns="38399" rIns="76799" bIns="38399">
            <a:normAutofit fontScale="90000"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915710" y="1988678"/>
            <a:ext cx="4516871" cy="330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Stand up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   </a:t>
            </a: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  </a:t>
            </a:r>
            <a:endParaRPr lang="en-US" altLang="zh-CN" sz="30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30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Good morning, class. </a:t>
            </a:r>
          </a:p>
          <a:p>
            <a:pPr eaLnBrk="1" hangingPunct="1"/>
            <a:endParaRPr lang="en-US" altLang="zh-CN" sz="30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Good morning, </a:t>
            </a:r>
            <a:r>
              <a:rPr lang="en-US" altLang="zh-C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Mr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Green.   </a:t>
            </a:r>
            <a:endParaRPr lang="en-US" altLang="zh-CN" sz="30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30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Sit down</a:t>
            </a: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please.                 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0250" y="469675"/>
            <a:ext cx="1792288" cy="500063"/>
          </a:xfrm>
        </p:spPr>
        <p:txBody>
          <a:bodyPr lIns="76799" tIns="38399" rIns="76799" bIns="38399"/>
          <a:lstStyle/>
          <a:p>
            <a:r>
              <a:rPr lang="en-US" altLang="zh-CN" sz="27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23555" name="Rectangle 9"/>
          <p:cNvSpPr>
            <a:spLocks noChangeArrowheads="1"/>
          </p:cNvSpPr>
          <p:nvPr/>
        </p:nvSpPr>
        <p:spPr bwMode="auto">
          <a:xfrm>
            <a:off x="0" y="1772800"/>
            <a:ext cx="9144000" cy="450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 anchor="ctr">
            <a:spAutoFit/>
          </a:bodyPr>
          <a:lstStyle>
            <a:lvl1pPr indent="4000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  <a:defRPr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1.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上午上课前，你和老师打招呼，应该说：</a:t>
            </a:r>
            <a:endParaRPr lang="zh-CN" altLang="en-US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defRPr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A. Good afternoon.     B. Good  morning. 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 Good bye</a:t>
            </a:r>
          </a:p>
          <a:p>
            <a:pPr eaLnBrk="0" hangingPunct="0">
              <a:lnSpc>
                <a:spcPct val="200000"/>
              </a:lnSpc>
              <a:defRPr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  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2.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当你想表示歉意时，可以说：</a:t>
            </a:r>
            <a:endParaRPr lang="zh-CN" altLang="en-US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defRPr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A. I’m sorry.                B. OK.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 No, I’m not.</a:t>
            </a:r>
          </a:p>
          <a:p>
            <a:pPr eaLnBrk="0" hangingPunct="0">
              <a:lnSpc>
                <a:spcPct val="200000"/>
              </a:lnSpc>
              <a:defRPr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   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当你想请别人进来时，可以说：</a:t>
            </a:r>
            <a:endParaRPr lang="zh-CN" altLang="en-US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defRPr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A. Come in, please.     B. Sit down, please.   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C. Thank you.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09259" y="4954235"/>
            <a:ext cx="377918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3558051" y="969738"/>
            <a:ext cx="155165" cy="354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2547" y="1995602"/>
            <a:ext cx="360284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2588" y="3492413"/>
            <a:ext cx="377918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84200"/>
            <a:ext cx="1792288" cy="500063"/>
          </a:xfrm>
        </p:spPr>
        <p:txBody>
          <a:bodyPr lIns="76799" tIns="38399" rIns="76799" bIns="38399"/>
          <a:lstStyle/>
          <a:p>
            <a:r>
              <a:rPr lang="en-US" altLang="zh-CN" sz="2700" b="1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22530" name="矩形 1"/>
          <p:cNvSpPr>
            <a:spLocks noChangeArrowheads="1"/>
          </p:cNvSpPr>
          <p:nvPr/>
        </p:nvSpPr>
        <p:spPr bwMode="auto">
          <a:xfrm>
            <a:off x="528707" y="1392275"/>
            <a:ext cx="5103997" cy="489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>
              <a:lnSpc>
                <a:spcPct val="200000"/>
              </a:lnSpc>
              <a:spcBef>
                <a:spcPts val="600"/>
              </a:spcBef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判断下列句子的正（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）误（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 eaLnBrk="0" hangingPunct="0">
              <a:lnSpc>
                <a:spcPct val="200000"/>
              </a:lnSpc>
              <a:spcBef>
                <a:spcPts val="6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  ) 1. Close your book, Joe.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200000"/>
              </a:lnSpc>
              <a:spcBef>
                <a:spcPts val="6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  ) 2. Good morning, </a:t>
            </a: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Li.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200000"/>
              </a:lnSpc>
              <a:spcBef>
                <a:spcPts val="6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  ) 3. Come in, Wang Bing.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200000"/>
              </a:lnSpc>
              <a:spcBef>
                <a:spcPts val="6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) 4. Stand down, please.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200000"/>
              </a:lnSpc>
              <a:spcBef>
                <a:spcPts val="6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  ) 5. Bob has two big books.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253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1903" y="1965437"/>
            <a:ext cx="2972187" cy="373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2573" y="3247273"/>
            <a:ext cx="326622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9475" y="2394984"/>
            <a:ext cx="326622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32331" y="5805731"/>
            <a:ext cx="342652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18041" y="4085279"/>
            <a:ext cx="342652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99" y="4934396"/>
            <a:ext cx="326622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4" grpId="0"/>
      <p:bldP spid="5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195072" y="572008"/>
            <a:ext cx="2159000" cy="500063"/>
          </a:xfrm>
        </p:spPr>
        <p:txBody>
          <a:bodyPr lIns="76799" tIns="38399" rIns="76799" bIns="38399"/>
          <a:lstStyle/>
          <a:p>
            <a:r>
              <a:rPr lang="en-US" altLang="zh-CN" sz="27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pic>
        <p:nvPicPr>
          <p:cNvPr id="23554" name="图片 2" descr="20080221_a64f7102f01c73a617f8jA376xuvswM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42634" y="3671038"/>
            <a:ext cx="3671175" cy="264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332336" y="1841074"/>
            <a:ext cx="8771241" cy="5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Make a conversation using “Stand up” and “ sit down”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zh-CN" altLang="en-US" sz="2800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9" descr="1935511_140839581135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61819" y="4063093"/>
            <a:ext cx="1830228" cy="2725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8800"/>
            <a:ext cx="1544638" cy="514350"/>
          </a:xfrm>
        </p:spPr>
        <p:txBody>
          <a:bodyPr lIns="76799" tIns="38399" rIns="76799" bIns="38399"/>
          <a:lstStyle/>
          <a:p>
            <a:r>
              <a:rPr lang="en-US" altLang="zh-CN" sz="2700" b="1" dirty="0">
                <a:solidFill>
                  <a:srgbClr val="FF0000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6" name="矩形 1"/>
          <p:cNvSpPr>
            <a:spLocks noChangeArrowheads="1"/>
          </p:cNvSpPr>
          <p:nvPr/>
        </p:nvSpPr>
        <p:spPr bwMode="auto">
          <a:xfrm>
            <a:off x="198861" y="1579198"/>
            <a:ext cx="2698551" cy="5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30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Mr</a:t>
            </a:r>
            <a:r>
              <a:rPr lang="en-US" altLang="zh-CN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/'</a:t>
            </a:r>
            <a:r>
              <a:rPr lang="en-US" altLang="zh-CN" sz="30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mɪstə</a:t>
            </a:r>
            <a:r>
              <a:rPr lang="en-US" altLang="zh-CN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(r)/</a:t>
            </a:r>
            <a:endParaRPr lang="zh-CN" altLang="zh-CN" sz="30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197" name="矩形 2"/>
          <p:cNvSpPr>
            <a:spLocks noChangeArrowheads="1"/>
          </p:cNvSpPr>
          <p:nvPr/>
        </p:nvSpPr>
        <p:spPr bwMode="auto">
          <a:xfrm>
            <a:off x="520371" y="2334673"/>
            <a:ext cx="8112784" cy="155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名词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，是先生（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mister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）的缩写，形容男性，意为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先生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，通常和姓氏连用。在学校称呼男老师也可以用这个词。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214341" y="4694739"/>
            <a:ext cx="6781492" cy="15548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 wrap="square" lIns="76799" tIns="38399" rIns="76799" bIns="383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小练习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: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    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This is _____ Chen. He is a doctor.</a:t>
            </a:r>
          </a:p>
          <a:p>
            <a:pPr algn="just"/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</a:t>
            </a:r>
          </a:p>
          <a:p>
            <a:pPr algn="just"/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A.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B. Miss</a:t>
            </a:r>
          </a:p>
          <a:p>
            <a:pPr algn="just"/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12265" y="4694738"/>
            <a:ext cx="282215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70389" y="1535616"/>
            <a:ext cx="3378243" cy="345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8800"/>
            <a:ext cx="1544638" cy="514350"/>
          </a:xfrm>
        </p:spPr>
        <p:txBody>
          <a:bodyPr lIns="76799" tIns="38399" rIns="76799" bIns="38399"/>
          <a:lstStyle/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9220" name="矩形 1"/>
          <p:cNvSpPr>
            <a:spLocks noChangeArrowheads="1"/>
          </p:cNvSpPr>
          <p:nvPr/>
        </p:nvSpPr>
        <p:spPr bwMode="auto">
          <a:xfrm>
            <a:off x="750191" y="2117235"/>
            <a:ext cx="4925066" cy="2293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动词，意为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打开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短语：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open your books  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打开书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open the door       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打开门</a:t>
            </a:r>
          </a:p>
        </p:txBody>
      </p:sp>
      <p:sp>
        <p:nvSpPr>
          <p:cNvPr id="9221" name="矩形 2"/>
          <p:cNvSpPr>
            <a:spLocks noChangeArrowheads="1"/>
          </p:cNvSpPr>
          <p:nvPr/>
        </p:nvSpPr>
        <p:spPr bwMode="auto">
          <a:xfrm>
            <a:off x="403675" y="1991852"/>
            <a:ext cx="2583648" cy="5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open   /ˈ</a:t>
            </a:r>
            <a:r>
              <a:rPr lang="en-US" altLang="zh-CN" sz="30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əʊpən</a:t>
            </a:r>
            <a:r>
              <a:rPr lang="en-US" altLang="zh-CN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endParaRPr lang="zh-CN" altLang="zh-CN" sz="30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222" name="矩形 3"/>
          <p:cNvSpPr>
            <a:spLocks noChangeArrowheads="1"/>
          </p:cNvSpPr>
          <p:nvPr/>
        </p:nvSpPr>
        <p:spPr bwMode="auto">
          <a:xfrm>
            <a:off x="404866" y="4920111"/>
            <a:ext cx="8024666" cy="11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小练习 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: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It’s hot. Please _______ the window.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A. open         B. close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126" name="矩形 5"/>
          <p:cNvSpPr>
            <a:spLocks noChangeArrowheads="1"/>
          </p:cNvSpPr>
          <p:nvPr/>
        </p:nvSpPr>
        <p:spPr bwMode="auto">
          <a:xfrm>
            <a:off x="1103853" y="5640669"/>
            <a:ext cx="4571404" cy="35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endParaRPr lang="zh-CN" altLang="zh-CN"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53994" y="5116916"/>
            <a:ext cx="377918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1" descr="sit d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075" y="1844204"/>
            <a:ext cx="2617334" cy="416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8800"/>
            <a:ext cx="1544638" cy="514350"/>
          </a:xfrm>
        </p:spPr>
        <p:txBody>
          <a:bodyPr lIns="76799" tIns="38399" rIns="76799" bIns="38399"/>
          <a:lstStyle/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10244" name="矩形 1"/>
          <p:cNvSpPr>
            <a:spLocks noChangeArrowheads="1"/>
          </p:cNvSpPr>
          <p:nvPr/>
        </p:nvSpPr>
        <p:spPr bwMode="auto">
          <a:xfrm>
            <a:off x="533470" y="1764892"/>
            <a:ext cx="3455682" cy="5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3000" b="1" dirty="0">
                <a:ea typeface="微软雅黑" panose="020B0503020204020204" pitchFamily="34" charset="-122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sit down</a:t>
            </a:r>
            <a:r>
              <a:rPr lang="zh-CN" altLang="en-US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en-US" altLang="zh-CN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/sit </a:t>
            </a:r>
            <a:r>
              <a:rPr lang="en-US" altLang="zh-CN" sz="3000" b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daun</a:t>
            </a:r>
            <a:r>
              <a:rPr lang="en-US" altLang="zh-CN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endParaRPr lang="zh-CN" altLang="zh-CN" sz="30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45" name="矩形 2"/>
          <p:cNvSpPr>
            <a:spLocks noChangeArrowheads="1"/>
          </p:cNvSpPr>
          <p:nvPr/>
        </p:nvSpPr>
        <p:spPr bwMode="auto">
          <a:xfrm>
            <a:off x="533470" y="2544174"/>
            <a:ext cx="5286305" cy="11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动词短语，意为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坐下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</a:t>
            </a: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Sit down, please.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请坐。</a:t>
            </a:r>
          </a:p>
        </p:txBody>
      </p:sp>
      <p:sp>
        <p:nvSpPr>
          <p:cNvPr id="10246" name="矩形 3"/>
          <p:cNvSpPr>
            <a:spLocks noChangeArrowheads="1"/>
          </p:cNvSpPr>
          <p:nvPr/>
        </p:nvSpPr>
        <p:spPr bwMode="auto">
          <a:xfrm>
            <a:off x="520372" y="4194792"/>
            <a:ext cx="5026624" cy="44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zh-CN" altLang="en-US" sz="2400" dirty="0">
                <a:ea typeface="微软雅黑" panose="020B0503020204020204" pitchFamily="34" charset="-122"/>
              </a:rPr>
              <a:t>小练习 </a:t>
            </a:r>
            <a:r>
              <a:rPr lang="en-US" altLang="zh-CN" sz="2400" dirty="0">
                <a:ea typeface="微软雅黑" panose="020B0503020204020204" pitchFamily="34" charset="-122"/>
              </a:rPr>
              <a:t>: </a:t>
            </a:r>
            <a:r>
              <a:rPr lang="zh-CN" altLang="en-US" sz="2400" dirty="0">
                <a:ea typeface="微软雅黑" panose="020B0503020204020204" pitchFamily="34" charset="-122"/>
              </a:rPr>
              <a:t>根据</a:t>
            </a:r>
            <a:r>
              <a:rPr lang="zh-CN" altLang="zh-CN" sz="2400" dirty="0">
                <a:ea typeface="微软雅黑" panose="020B0503020204020204" pitchFamily="34" charset="-122"/>
              </a:rPr>
              <a:t>图片选择正确的句子。</a:t>
            </a:r>
          </a:p>
        </p:txBody>
      </p:sp>
      <p:sp>
        <p:nvSpPr>
          <p:cNvPr id="10247" name="Text Box 2"/>
          <p:cNvSpPr txBox="1">
            <a:spLocks noChangeArrowheads="1"/>
          </p:cNvSpPr>
          <p:nvPr/>
        </p:nvSpPr>
        <p:spPr bwMode="auto">
          <a:xfrm>
            <a:off x="984775" y="4826470"/>
            <a:ext cx="5129850" cy="118554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</a:ln>
        </p:spPr>
        <p:txBody>
          <a:bodyPr wrap="square" lIns="76799" tIns="38399" rIns="76799" bIns="383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(        )  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 A. Sit down.       B. Stand up.</a:t>
            </a:r>
          </a:p>
        </p:txBody>
      </p:sp>
      <p:sp>
        <p:nvSpPr>
          <p:cNvPr id="10248" name="矩形 5"/>
          <p:cNvSpPr>
            <a:spLocks noChangeArrowheads="1"/>
          </p:cNvSpPr>
          <p:nvPr/>
        </p:nvSpPr>
        <p:spPr bwMode="auto">
          <a:xfrm>
            <a:off x="984775" y="6210450"/>
            <a:ext cx="5677444" cy="44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根据图片内容，向下的箭头表示坐下。</a:t>
            </a:r>
          </a:p>
        </p:txBody>
      </p:sp>
      <p:sp>
        <p:nvSpPr>
          <p:cNvPr id="10249" name="TextBox 1"/>
          <p:cNvSpPr txBox="1">
            <a:spLocks noChangeArrowheads="1"/>
          </p:cNvSpPr>
          <p:nvPr/>
        </p:nvSpPr>
        <p:spPr bwMode="auto">
          <a:xfrm>
            <a:off x="1291997" y="4994707"/>
            <a:ext cx="377918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 animBg="1"/>
      <p:bldP spid="10248" grpId="0"/>
      <p:bldP spid="102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8800"/>
            <a:ext cx="1544638" cy="514350"/>
          </a:xfrm>
        </p:spPr>
        <p:txBody>
          <a:bodyPr lIns="76799" tIns="38399" rIns="76799" bIns="38399"/>
          <a:lstStyle/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0" name="矩形 1"/>
          <p:cNvSpPr>
            <a:spLocks noChangeArrowheads="1"/>
          </p:cNvSpPr>
          <p:nvPr/>
        </p:nvSpPr>
        <p:spPr bwMode="auto">
          <a:xfrm>
            <a:off x="520372" y="1904560"/>
            <a:ext cx="2594868" cy="5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3000" b="1">
                <a:ea typeface="微软雅黑" panose="020B0503020204020204" pitchFamily="34" charset="-122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ea typeface="微软雅黑" panose="020B0503020204020204" pitchFamily="34" charset="-122"/>
              </a:rPr>
              <a:t>please    /pli:z/</a:t>
            </a:r>
            <a:endParaRPr lang="zh-CN" altLang="zh-CN" sz="30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268" name="矩形 2"/>
          <p:cNvSpPr>
            <a:spLocks noChangeArrowheads="1"/>
          </p:cNvSpPr>
          <p:nvPr/>
        </p:nvSpPr>
        <p:spPr bwMode="auto">
          <a:xfrm>
            <a:off x="896658" y="2890169"/>
            <a:ext cx="4970742" cy="44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/>
            <a:r>
              <a:rPr lang="zh-CN" altLang="zh-CN" sz="2400">
                <a:ea typeface="微软雅黑" panose="020B0503020204020204" pitchFamily="34" charset="-122"/>
              </a:rPr>
              <a:t>感叹词，意为</a:t>
            </a:r>
            <a:r>
              <a:rPr lang="en-US" altLang="zh-CN" sz="2400">
                <a:ea typeface="微软雅黑" panose="020B0503020204020204" pitchFamily="34" charset="-122"/>
              </a:rPr>
              <a:t>“</a:t>
            </a:r>
            <a:r>
              <a:rPr lang="zh-CN" altLang="zh-CN" sz="2400">
                <a:ea typeface="微软雅黑" panose="020B0503020204020204" pitchFamily="34" charset="-122"/>
              </a:rPr>
              <a:t>请</a:t>
            </a:r>
            <a:r>
              <a:rPr lang="en-US" altLang="zh-CN" sz="2400">
                <a:ea typeface="微软雅黑" panose="020B0503020204020204" pitchFamily="34" charset="-122"/>
              </a:rPr>
              <a:t>”</a:t>
            </a:r>
            <a:r>
              <a:rPr lang="zh-CN" altLang="zh-CN" sz="2400">
                <a:ea typeface="微软雅黑" panose="020B0503020204020204" pitchFamily="34" charset="-122"/>
              </a:rPr>
              <a:t>，是礼貌用语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>
              <a:ea typeface="微软雅黑" panose="020B0503020204020204" pitchFamily="34" charset="-122"/>
            </a:endParaRPr>
          </a:p>
        </p:txBody>
      </p:sp>
      <p:sp>
        <p:nvSpPr>
          <p:cNvPr id="11269" name="矩形 3"/>
          <p:cNvSpPr>
            <a:spLocks noChangeArrowheads="1"/>
          </p:cNvSpPr>
          <p:nvPr/>
        </p:nvSpPr>
        <p:spPr bwMode="auto">
          <a:xfrm>
            <a:off x="610871" y="4967724"/>
            <a:ext cx="4571404" cy="11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小练习：请填入礼貌用语。</a:t>
            </a:r>
            <a:endParaRPr lang="en-US" altLang="zh-CN" sz="2400"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Open the door</a:t>
            </a:r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_____.</a:t>
            </a:r>
            <a:endParaRPr lang="zh-CN" altLang="zh-CN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270" name="TextBox 2"/>
          <p:cNvSpPr txBox="1">
            <a:spLocks noChangeArrowheads="1"/>
          </p:cNvSpPr>
          <p:nvPr/>
        </p:nvSpPr>
        <p:spPr bwMode="auto">
          <a:xfrm>
            <a:off x="900230" y="3517086"/>
            <a:ext cx="5749580" cy="1185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:    Have some rice, please. 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请吃些米饭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Please give me a hand.   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请帮我一下。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85363" y="5686697"/>
            <a:ext cx="1015735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please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7175" name="图片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25451" y="2617262"/>
            <a:ext cx="2088628" cy="391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4501" y="4647124"/>
            <a:ext cx="2622098" cy="197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8800"/>
            <a:ext cx="1544638" cy="514350"/>
          </a:xfrm>
        </p:spPr>
        <p:txBody>
          <a:bodyPr lIns="76799" tIns="38399" rIns="76799" bIns="38399"/>
          <a:lstStyle/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5" name="矩形 1"/>
          <p:cNvSpPr>
            <a:spLocks noChangeArrowheads="1"/>
          </p:cNvSpPr>
          <p:nvPr/>
        </p:nvSpPr>
        <p:spPr bwMode="auto">
          <a:xfrm>
            <a:off x="520371" y="1785525"/>
            <a:ext cx="4572595" cy="5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r>
              <a:rPr lang="en-US" altLang="zh-CN" sz="3000" b="1">
                <a:latin typeface="Times New Roman" panose="02020603050405020304" pitchFamily="18" charset="0"/>
                <a:ea typeface="微软雅黑" panose="020B0503020204020204" pitchFamily="34" charset="-122"/>
              </a:rPr>
              <a:t>the    /ðə/</a:t>
            </a:r>
            <a:endParaRPr lang="zh-CN" altLang="zh-CN" sz="30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196" name="矩形 2"/>
          <p:cNvSpPr>
            <a:spLocks noChangeArrowheads="1"/>
          </p:cNvSpPr>
          <p:nvPr/>
        </p:nvSpPr>
        <p:spPr bwMode="auto">
          <a:xfrm>
            <a:off x="925236" y="2561632"/>
            <a:ext cx="6830314" cy="173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冠词，意为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“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这个，那个，这些，那些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用来特指人或事物。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book is very interesting. 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这本书很有趣。</a:t>
            </a:r>
          </a:p>
        </p:txBody>
      </p:sp>
      <p:sp>
        <p:nvSpPr>
          <p:cNvPr id="8197" name="矩形 3"/>
          <p:cNvSpPr>
            <a:spLocks noChangeArrowheads="1"/>
          </p:cNvSpPr>
          <p:nvPr/>
        </p:nvSpPr>
        <p:spPr bwMode="auto">
          <a:xfrm>
            <a:off x="520371" y="4780443"/>
            <a:ext cx="5833631" cy="11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rPr>
              <a:t>小练习：</a:t>
            </a:r>
            <a:r>
              <a:rPr lang="zh-CN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r>
              <a:rPr lang="en-US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Look at ______blackboard.       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A. it           B. the </a:t>
            </a:r>
            <a:endParaRPr lang="zh-CN" altLang="zh-CN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矩形 4"/>
          <p:cNvSpPr>
            <a:spLocks noChangeArrowheads="1"/>
          </p:cNvSpPr>
          <p:nvPr/>
        </p:nvSpPr>
        <p:spPr bwMode="auto">
          <a:xfrm>
            <a:off x="1837374" y="4950267"/>
            <a:ext cx="454878" cy="44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11287" y="3352800"/>
            <a:ext cx="2232713" cy="345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8800"/>
            <a:ext cx="1544638" cy="514350"/>
          </a:xfrm>
        </p:spPr>
        <p:txBody>
          <a:bodyPr lIns="76799" tIns="38399" rIns="76799" bIns="38399"/>
          <a:lstStyle/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13316" name="矩形 1"/>
          <p:cNvSpPr>
            <a:spLocks noChangeArrowheads="1"/>
          </p:cNvSpPr>
          <p:nvPr/>
        </p:nvSpPr>
        <p:spPr bwMode="auto">
          <a:xfrm>
            <a:off x="520371" y="1834726"/>
            <a:ext cx="4571404" cy="5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ea typeface="微软雅黑" panose="020B0503020204020204" pitchFamily="34" charset="-122"/>
              </a:rPr>
              <a:t>sorry    /ˈsɒri /</a:t>
            </a:r>
            <a:endParaRPr lang="zh-CN" altLang="zh-CN" sz="30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317" name="矩形 2"/>
          <p:cNvSpPr>
            <a:spLocks noChangeArrowheads="1"/>
          </p:cNvSpPr>
          <p:nvPr/>
        </p:nvSpPr>
        <p:spPr bwMode="auto">
          <a:xfrm>
            <a:off x="644214" y="2610834"/>
            <a:ext cx="6267074" cy="11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ea typeface="微软雅黑" panose="020B0503020204020204" pitchFamily="34" charset="-122"/>
              </a:rPr>
              <a:t>形容词，意为</a:t>
            </a:r>
            <a:r>
              <a:rPr lang="en-US" altLang="zh-CN" sz="2400" dirty="0">
                <a:ea typeface="微软雅黑" panose="020B0503020204020204" pitchFamily="34" charset="-122"/>
              </a:rPr>
              <a:t>“</a:t>
            </a:r>
            <a:r>
              <a:rPr lang="zh-CN" altLang="zh-CN" sz="2400" dirty="0">
                <a:ea typeface="微软雅黑" panose="020B0503020204020204" pitchFamily="34" charset="-122"/>
              </a:rPr>
              <a:t>对不起的，抱歉的；遗憾的</a:t>
            </a:r>
            <a:r>
              <a:rPr lang="en-US" altLang="zh-CN" sz="2400" dirty="0">
                <a:ea typeface="微软雅黑" panose="020B0503020204020204" pitchFamily="34" charset="-122"/>
              </a:rPr>
              <a:t>” </a:t>
            </a:r>
            <a:r>
              <a:rPr lang="zh-CN" altLang="en-US" sz="2400" dirty="0">
                <a:ea typeface="微软雅黑" panose="020B0503020204020204" pitchFamily="34" charset="-122"/>
              </a:rPr>
              <a:t>。</a:t>
            </a:r>
            <a:endParaRPr lang="en-US" altLang="zh-CN" sz="2400" dirty="0"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:    I’m sorry.  </a:t>
            </a:r>
            <a:r>
              <a:rPr lang="zh-CN" altLang="zh-CN" sz="2400" dirty="0">
                <a:ea typeface="微软雅黑" panose="020B0503020204020204" pitchFamily="34" charset="-122"/>
              </a:rPr>
              <a:t>对不起。</a:t>
            </a:r>
          </a:p>
        </p:txBody>
      </p:sp>
      <p:sp>
        <p:nvSpPr>
          <p:cNvPr id="13318" name="矩形 3"/>
          <p:cNvSpPr>
            <a:spLocks noChangeArrowheads="1"/>
          </p:cNvSpPr>
          <p:nvPr/>
        </p:nvSpPr>
        <p:spPr bwMode="auto">
          <a:xfrm>
            <a:off x="644213" y="4226534"/>
            <a:ext cx="6267074" cy="11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I’m _______I’m late(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迟到的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).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A. happy         </a:t>
            </a: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B.sorry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319" name="矩形 4"/>
          <p:cNvSpPr>
            <a:spLocks noChangeArrowheads="1"/>
          </p:cNvSpPr>
          <p:nvPr/>
        </p:nvSpPr>
        <p:spPr bwMode="auto">
          <a:xfrm>
            <a:off x="964532" y="5769228"/>
            <a:ext cx="5129217" cy="44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99" tIns="38399" rIns="76799" bIns="38399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B. </a:t>
            </a:r>
            <a:r>
              <a:rPr lang="zh-CN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此题题意为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对不起，我迟到了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zh-CN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64813" y="4370963"/>
            <a:ext cx="360284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8800"/>
            <a:ext cx="1544638" cy="514350"/>
          </a:xfrm>
        </p:spPr>
        <p:txBody>
          <a:bodyPr lIns="76799" tIns="38399" rIns="76799" bIns="38399"/>
          <a:lstStyle/>
          <a:p>
            <a:r>
              <a:rPr lang="en-US" altLang="zh-CN" sz="2700" b="1">
                <a:solidFill>
                  <a:srgbClr val="FF0000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10242" name="矩形 1"/>
          <p:cNvSpPr>
            <a:spLocks noChangeArrowheads="1"/>
          </p:cNvSpPr>
          <p:nvPr/>
        </p:nvSpPr>
        <p:spPr bwMode="auto">
          <a:xfrm>
            <a:off x="737093" y="1958522"/>
            <a:ext cx="4571404" cy="5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r>
              <a:rPr lang="en-US" altLang="zh-CN" sz="3000" b="1">
                <a:latin typeface="Times New Roman" panose="02020603050405020304" pitchFamily="18" charset="0"/>
                <a:ea typeface="微软雅黑" panose="020B0503020204020204" pitchFamily="34" charset="-122"/>
              </a:rPr>
              <a:t>close    /kləʊz/</a:t>
            </a:r>
            <a:endParaRPr lang="zh-CN" altLang="zh-CN" sz="30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43" name="矩形 2"/>
          <p:cNvSpPr>
            <a:spLocks noChangeArrowheads="1"/>
          </p:cNvSpPr>
          <p:nvPr/>
        </p:nvSpPr>
        <p:spPr bwMode="auto">
          <a:xfrm>
            <a:off x="1075275" y="2604485"/>
            <a:ext cx="5551416" cy="173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作动词，意为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关，关闭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常用短语</a:t>
            </a:r>
            <a:r>
              <a:rPr lang="zh-CN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close the door         </a:t>
            </a:r>
            <a:r>
              <a:rPr lang="zh-CN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关上门</a:t>
            </a:r>
            <a:r>
              <a:rPr lang="en-US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                       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close the window   </a:t>
            </a:r>
            <a:r>
              <a:rPr lang="zh-CN" altLang="zh-CN" sz="2400">
                <a:latin typeface="Times New Roman" panose="02020603050405020304" pitchFamily="18" charset="0"/>
                <a:ea typeface="微软雅黑" panose="020B0503020204020204" pitchFamily="34" charset="-122"/>
              </a:rPr>
              <a:t>关上窗户</a:t>
            </a:r>
          </a:p>
        </p:txBody>
      </p:sp>
      <p:sp>
        <p:nvSpPr>
          <p:cNvPr id="10244" name="矩形 3"/>
          <p:cNvSpPr>
            <a:spLocks noChangeArrowheads="1"/>
          </p:cNvSpPr>
          <p:nvPr/>
        </p:nvSpPr>
        <p:spPr bwMode="auto">
          <a:xfrm>
            <a:off x="737094" y="4870910"/>
            <a:ext cx="8302131" cy="11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99" tIns="38399" rIns="76799" bIns="38399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It’s raining(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下雨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please 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 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window.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A. open          B. close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1914775" y="6299330"/>
            <a:ext cx="4571405" cy="44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799" tIns="38399" rIns="76799" bIns="38399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B. </a:t>
            </a:r>
            <a:r>
              <a:rPr lang="zh-CN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句意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下雨了，请关好窗户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zh-CN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6" name="TextBox 1"/>
          <p:cNvSpPr txBox="1">
            <a:spLocks noChangeArrowheads="1"/>
          </p:cNvSpPr>
          <p:nvPr/>
        </p:nvSpPr>
        <p:spPr bwMode="auto">
          <a:xfrm>
            <a:off x="2064813" y="5001055"/>
            <a:ext cx="264353" cy="44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800" tIns="38400" rIns="76800" bIns="384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2847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7419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1991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56330" indent="6083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0247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80277" y="1722039"/>
            <a:ext cx="1653994" cy="2836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1175</Words>
  <Application>Microsoft Office PowerPoint</Application>
  <PresentationFormat>全屏显示(4:3)</PresentationFormat>
  <Paragraphs>178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Arial Unicode MS</vt:lpstr>
      <vt:lpstr>华文仿宋</vt:lpstr>
      <vt:lpstr>宋体</vt:lpstr>
      <vt:lpstr>微软雅黑</vt:lpstr>
      <vt:lpstr>Arial</vt:lpstr>
      <vt:lpstr>Calibri</vt:lpstr>
      <vt:lpstr>Times New Roman</vt:lpstr>
      <vt:lpstr>Tw Cen MT</vt:lpstr>
      <vt:lpstr>Wingdings</vt:lpstr>
      <vt:lpstr>Wingdings 2</vt:lpstr>
      <vt:lpstr>WWW.2PPT.COM
</vt:lpstr>
      <vt:lpstr>Unit 1 </vt:lpstr>
      <vt:lpstr>Introduce</vt:lpstr>
      <vt:lpstr>Words</vt:lpstr>
      <vt:lpstr>Words</vt:lpstr>
      <vt:lpstr>Words</vt:lpstr>
      <vt:lpstr>Words</vt:lpstr>
      <vt:lpstr>Words</vt:lpstr>
      <vt:lpstr>Words</vt:lpstr>
      <vt:lpstr>Words</vt:lpstr>
      <vt:lpstr>PowerPoint 演示文稿</vt:lpstr>
      <vt:lpstr>Expressions</vt:lpstr>
      <vt:lpstr>PowerPoint 演示文稿</vt:lpstr>
      <vt:lpstr>Expressions</vt:lpstr>
      <vt:lpstr>Expressions</vt:lpstr>
      <vt:lpstr>Expressions</vt:lpstr>
      <vt:lpstr>Dialogue</vt:lpstr>
      <vt:lpstr>PowerPoint 演示文稿</vt:lpstr>
      <vt:lpstr>PowerPoint 演示文稿</vt:lpstr>
      <vt:lpstr>Summary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2023-01-16T22:58:48Z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516FA68EE5484B62B854EC80348F7697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