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3" r:id="rId2"/>
  </p:sldMasterIdLst>
  <p:notesMasterIdLst>
    <p:notesMasterId r:id="rId26"/>
  </p:notesMasterIdLst>
  <p:handoutMasterIdLst>
    <p:handoutMasterId r:id="rId27"/>
  </p:handoutMasterIdLst>
  <p:sldIdLst>
    <p:sldId id="369" r:id="rId3"/>
    <p:sldId id="393" r:id="rId4"/>
    <p:sldId id="275" r:id="rId5"/>
    <p:sldId id="417" r:id="rId6"/>
    <p:sldId id="418" r:id="rId7"/>
    <p:sldId id="419" r:id="rId8"/>
    <p:sldId id="420" r:id="rId9"/>
    <p:sldId id="421" r:id="rId10"/>
    <p:sldId id="422" r:id="rId11"/>
    <p:sldId id="423" r:id="rId12"/>
    <p:sldId id="424" r:id="rId13"/>
    <p:sldId id="425" r:id="rId14"/>
    <p:sldId id="401" r:id="rId15"/>
    <p:sldId id="377" r:id="rId16"/>
    <p:sldId id="391" r:id="rId17"/>
    <p:sldId id="399" r:id="rId18"/>
    <p:sldId id="378" r:id="rId19"/>
    <p:sldId id="394" r:id="rId20"/>
    <p:sldId id="396" r:id="rId21"/>
    <p:sldId id="387" r:id="rId22"/>
    <p:sldId id="392" r:id="rId23"/>
    <p:sldId id="402" r:id="rId24"/>
    <p:sldId id="404" r:id="rId25"/>
  </p:sldIdLst>
  <p:sldSz cx="9144000" cy="5143500" type="screen16x9"/>
  <p:notesSz cx="6735763" cy="9866313"/>
  <p:defaultTextStyle>
    <a:defPPr>
      <a:defRPr lang="zh-CN"/>
    </a:defPPr>
    <a:lvl1pPr algn="l" rtl="0" fontAlgn="base">
      <a:spcBef>
        <a:spcPct val="0"/>
      </a:spcBef>
      <a:spcAft>
        <a:spcPct val="0"/>
      </a:spcAft>
      <a:buFont typeface="Arial" panose="020B0604020202020204" pitchFamily="34" charset="0"/>
      <a:defRPr b="1" kern="1200">
        <a:solidFill>
          <a:srgbClr val="FF0000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buFont typeface="Arial" panose="020B0604020202020204" pitchFamily="34" charset="0"/>
      <a:defRPr b="1" kern="1200">
        <a:solidFill>
          <a:srgbClr val="FF0000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buFont typeface="Arial" panose="020B0604020202020204" pitchFamily="34" charset="0"/>
      <a:defRPr b="1" kern="1200">
        <a:solidFill>
          <a:srgbClr val="FF0000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buFont typeface="Arial" panose="020B0604020202020204" pitchFamily="34" charset="0"/>
      <a:defRPr b="1" kern="1200">
        <a:solidFill>
          <a:srgbClr val="FF0000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buFont typeface="Arial" panose="020B0604020202020204" pitchFamily="34" charset="0"/>
      <a:defRPr b="1" kern="1200">
        <a:solidFill>
          <a:srgbClr val="FF0000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b="1" kern="1200">
        <a:solidFill>
          <a:srgbClr val="FF0000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b="1" kern="1200">
        <a:solidFill>
          <a:srgbClr val="FF0000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b="1" kern="1200">
        <a:solidFill>
          <a:srgbClr val="FF0000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b="1" kern="1200">
        <a:solidFill>
          <a:srgbClr val="FF0000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54">
          <p15:clr>
            <a:srgbClr val="A4A3A4"/>
          </p15:clr>
        </p15:guide>
        <p15:guide id="2" pos="287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C35574"/>
    <a:srgbClr val="CC0066"/>
    <a:srgbClr val="0033CC"/>
    <a:srgbClr val="CC0000"/>
    <a:srgbClr val="CC00CC"/>
    <a:srgbClr val="008080"/>
    <a:srgbClr val="0066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53" autoAdjust="0"/>
    <p:restoredTop sz="94100" autoAdjust="0"/>
  </p:normalViewPr>
  <p:slideViewPr>
    <p:cSldViewPr>
      <p:cViewPr>
        <p:scale>
          <a:sx n="100" d="100"/>
          <a:sy n="100" d="100"/>
        </p:scale>
        <p:origin x="-282" y="-804"/>
      </p:cViewPr>
      <p:guideLst>
        <p:guide orient="horz" pos="1654"/>
        <p:guide pos="2874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70" d="100"/>
        <a:sy n="17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image" Target="../media/image5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e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emf"/><Relationship Id="rId2" Type="http://schemas.openxmlformats.org/officeDocument/2006/relationships/image" Target="../media/image28.emf"/><Relationship Id="rId1" Type="http://schemas.openxmlformats.org/officeDocument/2006/relationships/image" Target="../media/image27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image" Target="../media/image18.e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Relationship Id="rId4" Type="http://schemas.openxmlformats.org/officeDocument/2006/relationships/image" Target="../media/image2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页眉占位符 69633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/>
          </a:ln>
        </p:spPr>
        <p:txBody>
          <a:bodyPr/>
          <a:lstStyle>
            <a:lvl1pPr>
              <a:defRPr sz="1200" b="0" noProof="1" dirty="0"/>
            </a:lvl1pPr>
          </a:lstStyle>
          <a:p>
            <a:endParaRPr lang="zh-CN" altLang="en-US"/>
          </a:p>
        </p:txBody>
      </p:sp>
      <p:sp>
        <p:nvSpPr>
          <p:cNvPr id="69635" name="日期占位符 69634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  <a:noFill/>
          <a:ln w="9525">
            <a:noFill/>
            <a:miter/>
          </a:ln>
        </p:spPr>
        <p:txBody>
          <a:bodyPr/>
          <a:lstStyle>
            <a:lvl1pPr algn="r">
              <a:defRPr sz="1200" b="0" noProof="1" dirty="0">
                <a:cs typeface="+mn-ea"/>
              </a:defRPr>
            </a:lvl1pPr>
          </a:lstStyle>
          <a:p>
            <a:fld id="{BB962C8B-B14F-4D97-AF65-F5344CB8AC3E}" type="datetimeFigureOut">
              <a:rPr lang="zh-CN" altLang="en-US"/>
              <a:t>2023-01-17</a:t>
            </a:fld>
            <a:endParaRPr lang="zh-CN" altLang="en-US">
              <a:cs typeface="+mn-cs"/>
            </a:endParaRPr>
          </a:p>
        </p:txBody>
      </p:sp>
      <p:sp>
        <p:nvSpPr>
          <p:cNvPr id="69636" name="页脚占位符 69635"/>
          <p:cNvSpPr>
            <a:spLocks noGrp="1"/>
          </p:cNvSpPr>
          <p:nvPr>
            <p:ph type="ftr" sz="quarter" idx="2"/>
          </p:nvPr>
        </p:nvSpPr>
        <p:spPr>
          <a:xfrm>
            <a:off x="0" y="9371013"/>
            <a:ext cx="2919413" cy="493712"/>
          </a:xfrm>
          <a:prstGeom prst="rect">
            <a:avLst/>
          </a:prstGeom>
          <a:noFill/>
          <a:ln w="9525">
            <a:noFill/>
            <a:miter/>
          </a:ln>
        </p:spPr>
        <p:txBody>
          <a:bodyPr anchor="b"/>
          <a:lstStyle>
            <a:lvl1pPr>
              <a:defRPr sz="1200" b="0" noProof="1"/>
            </a:lvl1pPr>
          </a:lstStyle>
          <a:p>
            <a:endParaRPr lang="en-US" altLang="zh-CN"/>
          </a:p>
        </p:txBody>
      </p:sp>
      <p:sp>
        <p:nvSpPr>
          <p:cNvPr id="69637" name="灯片编号占位符 69636"/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  <a:noFill/>
          <a:ln w="9525">
            <a:noFill/>
            <a:miter/>
          </a:ln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 b="0"/>
            </a:lvl1pPr>
          </a:lstStyle>
          <a:p>
            <a:fld id="{7642C5CB-7313-4816-8EA9-3333D3FE1FC7}" type="slidenum">
              <a:rPr lang="zh-CN" altLang="en-US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Rot="1" noChangeAspect="1" noChangeArrowheads="1"/>
          </p:cNvSpPr>
          <p:nvPr>
            <p:ph type="sldImg" idx="4294967295"/>
          </p:nvPr>
        </p:nvSpPr>
        <p:spPr bwMode="auto">
          <a:xfrm>
            <a:off x="120650" y="814388"/>
            <a:ext cx="6315075" cy="355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4099" name="Rectangle 3"/>
          <p:cNvSpPr>
            <a:spLocks noGrp="1" noChangeArrowheads="1"/>
          </p:cNvSpPr>
          <p:nvPr>
            <p:ph type="body" sz="quarter" idx="9"/>
          </p:nvPr>
        </p:nvSpPr>
        <p:spPr bwMode="auto">
          <a:xfrm>
            <a:off x="528638" y="4733925"/>
            <a:ext cx="5676900" cy="426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
第二级
第三级
第四级
第五级</a:t>
            </a:r>
          </a:p>
        </p:txBody>
      </p:sp>
      <p:sp>
        <p:nvSpPr>
          <p:cNvPr id="18436" name="Rectangle 4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000" cy="493713"/>
          </a:xfrm>
          <a:prstGeom prst="rect">
            <a:avLst/>
          </a:prstGeom>
          <a:noFill/>
          <a:ln w="9525">
            <a:noFill/>
            <a:miter/>
          </a:ln>
        </p:spPr>
        <p:txBody>
          <a:bodyPr/>
          <a:lstStyle>
            <a:lvl1pPr>
              <a:defRPr sz="1200" b="0" noProof="1" dirty="0">
                <a:solidFill>
                  <a:schemeClr val="tx1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18437" name="Rectangle 5"/>
          <p:cNvSpPr>
            <a:spLocks noGrp="1"/>
          </p:cNvSpPr>
          <p:nvPr>
            <p:ph type="dt" idx="1"/>
          </p:nvPr>
        </p:nvSpPr>
        <p:spPr>
          <a:xfrm>
            <a:off x="3813175" y="0"/>
            <a:ext cx="2922588" cy="493713"/>
          </a:xfrm>
          <a:prstGeom prst="rect">
            <a:avLst/>
          </a:prstGeom>
          <a:noFill/>
          <a:ln w="9525">
            <a:noFill/>
            <a:miter/>
          </a:ln>
        </p:spPr>
        <p:txBody>
          <a:bodyPr/>
          <a:lstStyle>
            <a:lvl1pPr algn="r">
              <a:defRPr sz="1200" b="0" noProof="1" dirty="0">
                <a:solidFill>
                  <a:schemeClr val="tx1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18438" name="Rectangle 6"/>
          <p:cNvSpPr>
            <a:spLocks noGrp="1"/>
          </p:cNvSpPr>
          <p:nvPr>
            <p:ph type="ftr" sz="quarter" idx="4"/>
          </p:nvPr>
        </p:nvSpPr>
        <p:spPr>
          <a:xfrm>
            <a:off x="0" y="9372600"/>
            <a:ext cx="2921000" cy="493713"/>
          </a:xfrm>
          <a:prstGeom prst="rect">
            <a:avLst/>
          </a:prstGeom>
          <a:noFill/>
          <a:ln w="9525">
            <a:noFill/>
            <a:miter/>
          </a:ln>
        </p:spPr>
        <p:txBody>
          <a:bodyPr/>
          <a:lstStyle>
            <a:lvl1pPr>
              <a:defRPr sz="1200" b="0" noProof="1" dirty="0">
                <a:solidFill>
                  <a:schemeClr val="tx1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18439" name="Rectangle 7"/>
          <p:cNvSpPr>
            <a:spLocks noGrp="1"/>
          </p:cNvSpPr>
          <p:nvPr>
            <p:ph type="sldNum" sz="quarter" idx="5"/>
          </p:nvPr>
        </p:nvSpPr>
        <p:spPr>
          <a:xfrm>
            <a:off x="3813175" y="9372600"/>
            <a:ext cx="2922588" cy="493713"/>
          </a:xfrm>
          <a:prstGeom prst="rect">
            <a:avLst/>
          </a:prstGeom>
          <a:noFill/>
          <a:ln w="9525">
            <a:noFill/>
            <a:miter/>
          </a:ln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 b="0">
                <a:solidFill>
                  <a:schemeClr val="tx1"/>
                </a:solidFill>
              </a:defRPr>
            </a:lvl1pPr>
          </a:lstStyle>
          <a:p>
            <a:fld id="{28D8C9CB-C73F-41D7-AAE7-F160687C6809}" type="slidenum">
              <a:rPr lang="zh-CN" altLang="en-US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120650" y="814388"/>
            <a:ext cx="6315075" cy="3552825"/>
          </a:xfrm>
        </p:spPr>
      </p:sp>
      <p:sp>
        <p:nvSpPr>
          <p:cNvPr id="8194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8195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7C9AE390-DD10-47C7-A472-08D2181BAC1A}" type="slidenum">
              <a:rPr lang="zh-CN" altLang="en-US"/>
              <a:t>3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120650" y="814388"/>
            <a:ext cx="6315075" cy="3552825"/>
          </a:xfrm>
        </p:spPr>
      </p:sp>
      <p:sp>
        <p:nvSpPr>
          <p:cNvPr id="10242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dirty="0" smtClean="0"/>
          </a:p>
        </p:txBody>
      </p:sp>
      <p:sp>
        <p:nvSpPr>
          <p:cNvPr id="10243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6DF45ED2-3A90-4497-9D84-ADE39A2154AC}" type="slidenum">
              <a:rPr lang="zh-CN" altLang="en-US"/>
              <a:t>4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幻灯片图像占位符 1"/>
          <p:cNvSpPr>
            <a:spLocks noGrp="1" noRot="1" noChangeAspect="1" noChangeArrowheads="1"/>
          </p:cNvSpPr>
          <p:nvPr>
            <p:ph type="sldImg" idx="4294967295"/>
          </p:nvPr>
        </p:nvSpPr>
        <p:spPr>
          <a:xfrm>
            <a:off x="120650" y="814388"/>
            <a:ext cx="6315075" cy="3552825"/>
          </a:xfrm>
        </p:spPr>
      </p:sp>
      <p:sp>
        <p:nvSpPr>
          <p:cNvPr id="18434" name="文本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120650" y="814388"/>
            <a:ext cx="6315075" cy="3552825"/>
          </a:xfrm>
        </p:spPr>
      </p:sp>
      <p:sp>
        <p:nvSpPr>
          <p:cNvPr id="23554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23555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79091B41-F108-4DB1-912D-A4001B0E974C}" type="slidenum">
              <a:rPr lang="zh-CN" altLang="en-US"/>
              <a:t>15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120650" y="814388"/>
            <a:ext cx="6315075" cy="3552825"/>
          </a:xfrm>
        </p:spPr>
      </p:sp>
      <p:sp>
        <p:nvSpPr>
          <p:cNvPr id="27650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27651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CEACE273-465B-4F2C-B54E-FF2A4587E006}" type="slidenum">
              <a:rPr lang="zh-CN" altLang="en-US"/>
              <a:t>18</a:t>
            </a:fld>
            <a:endParaRPr lang="en-US" altLang="zh-C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noProof="1" smtClean="0"/>
              <a:t>单击此处编辑母版副标题样式</a:t>
            </a:r>
            <a:endParaRPr lang="zh-CN" altLang="en-US" noProof="1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CC58AF-C88D-49C2-887B-1BAB1DB8064D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123FF0-86B8-4105-8783-87FF7C0681B8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DE620C-4BBF-49FF-BF1D-1D92615CF66A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DB2AAE-9B9F-4713-9FE2-B45E346D4CDC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标题和四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sz="quarter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628650" y="1369219"/>
            <a:ext cx="3886200" cy="1574006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4629150" y="1369219"/>
            <a:ext cx="3886200" cy="1574006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内容占位符 4"/>
          <p:cNvSpPr>
            <a:spLocks noGrp="1"/>
          </p:cNvSpPr>
          <p:nvPr>
            <p:ph sz="quarter" idx="3"/>
          </p:nvPr>
        </p:nvSpPr>
        <p:spPr>
          <a:xfrm>
            <a:off x="628650" y="3057526"/>
            <a:ext cx="3886200" cy="1575197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29150" y="3057526"/>
            <a:ext cx="3886200" cy="1575197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C6EB4B-44E8-4D05-8DC7-2D8736A69E14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457200" y="205979"/>
            <a:ext cx="8229600" cy="4388644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608BE7-B880-42C3-B818-B41FE65ED7EF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noProof="1" smtClean="0"/>
              <a:t>单击此处编辑母版副标题样式</a:t>
            </a:r>
            <a:endParaRPr lang="zh-CN" altLang="en-US" noProof="1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DF39A7-CD16-46B5-AECE-B9E155AAB9E8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2BD59B-C963-4156-AD9F-60AFAF89DFC6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AE8920-62F7-4EBA-8C65-6B33749D7002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14F22D-E551-4026-A86C-92948F350106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D5A0D6-4A8C-401C-98A2-C1C20A741407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标题和内容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BAE2ED-9D5A-4C93-8992-8B059328D7EF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838D4E-068F-454F-A998-1B8C07CFCA89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DF300D-3D4F-4DF7-9EC8-CB531D177DCE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613B02-CF36-4A56-93C0-0C98DFFEC75F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86911E-5146-42C0-8687-C911CECE6DA7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BDE632-A2E7-451E-B56D-01BB9341ECA6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939572-8DF2-4E17-B004-D984484FA021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BAE2ED-9D5A-4C93-8992-8B059328D7EF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303F25-65C2-4DCF-9ABF-7F8CA4C7227B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117E7B-C89E-4526-BA2B-A5F3D764F896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E91E77-360F-41CB-B86B-AE3639BA71A1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DEECCC-A31C-498A-881E-477B83DF7FF4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FC3463-D639-4F7F-861B-8BEB4FAD7E15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D5AE92-8DC2-4AE3-B38E-3742620FF15A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9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683919"/>
            <a:ext cx="2133600" cy="35718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l">
              <a:buFont typeface="Arial" panose="020B0604020202020204" pitchFamily="34" charset="0"/>
              <a:buNone/>
              <a:defRPr sz="1400" b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3919"/>
            <a:ext cx="2895600" cy="35718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>
              <a:buFont typeface="Arial" panose="020B0604020202020204" pitchFamily="34" charset="0"/>
              <a:buNone/>
              <a:defRPr sz="1400" b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3919"/>
            <a:ext cx="2133600" cy="35718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 b="0">
                <a:solidFill>
                  <a:schemeClr val="tx1"/>
                </a:solidFill>
              </a:defRPr>
            </a:lvl1pPr>
          </a:lstStyle>
          <a:p>
            <a:fld id="{78DAF407-6BF5-44EA-AF5A-0412D512C18A}" type="slidenum">
              <a:rPr lang="zh-CN" altLang="zh-CN"/>
              <a:t>‹#›</a:t>
            </a:fld>
            <a:endParaRPr lang="zh-CN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9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683919"/>
            <a:ext cx="2133600" cy="35718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l">
              <a:buFont typeface="Arial" panose="020B0604020202020204" pitchFamily="34" charset="0"/>
              <a:buNone/>
              <a:defRPr sz="1400" b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3919"/>
            <a:ext cx="2895600" cy="35718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>
              <a:buFont typeface="Arial" panose="020B0604020202020204" pitchFamily="34" charset="0"/>
              <a:buNone/>
              <a:defRPr sz="1400" b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3919"/>
            <a:ext cx="2133600" cy="35718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>
                <a:solidFill>
                  <a:schemeClr val="tx1"/>
                </a:solidFill>
              </a:defRPr>
            </a:lvl1pPr>
          </a:lstStyle>
          <a:p>
            <a:fld id="{2E5C5C51-4BEC-4D45-B899-6580853F1037}" type="slidenum">
              <a:rPr lang="zh-CN" altLang="zh-CN"/>
              <a:t>‹#›</a:t>
            </a:fld>
            <a:endParaRPr lang="zh-CN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20.xml"/><Relationship Id="rId2" Type="http://schemas.openxmlformats.org/officeDocument/2006/relationships/slide" Target="slide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slide" Target="slide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16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13.wm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16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15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7.e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19.emf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15.bin"/><Relationship Id="rId5" Type="http://schemas.openxmlformats.org/officeDocument/2006/relationships/image" Target="../media/image18.emf"/><Relationship Id="rId4" Type="http://schemas.openxmlformats.org/officeDocument/2006/relationships/oleObject" Target="../embeddings/oleObject14.bin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3" Type="http://schemas.openxmlformats.org/officeDocument/2006/relationships/oleObject" Target="../embeddings/oleObject16.bin"/><Relationship Id="rId7" Type="http://schemas.openxmlformats.org/officeDocument/2006/relationships/oleObject" Target="../embeddings/oleObject18.bin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3.wmf"/><Relationship Id="rId5" Type="http://schemas.openxmlformats.org/officeDocument/2006/relationships/oleObject" Target="../embeddings/oleObject17.bin"/><Relationship Id="rId10" Type="http://schemas.openxmlformats.org/officeDocument/2006/relationships/image" Target="../media/image25.wmf"/><Relationship Id="rId4" Type="http://schemas.openxmlformats.org/officeDocument/2006/relationships/image" Target="../media/image22.wmf"/><Relationship Id="rId9" Type="http://schemas.openxmlformats.org/officeDocument/2006/relationships/oleObject" Target="../embeddings/oleObject19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26.emf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emf"/><Relationship Id="rId3" Type="http://schemas.openxmlformats.org/officeDocument/2006/relationships/oleObject" Target="../embeddings/oleObject21.bin"/><Relationship Id="rId7" Type="http://schemas.openxmlformats.org/officeDocument/2006/relationships/oleObject" Target="../embeddings/oleObject23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28.emf"/><Relationship Id="rId5" Type="http://schemas.openxmlformats.org/officeDocument/2006/relationships/oleObject" Target="../embeddings/oleObject22.bin"/><Relationship Id="rId4" Type="http://schemas.openxmlformats.org/officeDocument/2006/relationships/image" Target="../media/image27.emf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e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5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8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6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9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16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1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5"/>
          <p:cNvSpPr>
            <a:spLocks noChangeArrowheads="1"/>
          </p:cNvSpPr>
          <p:nvPr/>
        </p:nvSpPr>
        <p:spPr bwMode="auto">
          <a:xfrm>
            <a:off x="2246592" y="1779662"/>
            <a:ext cx="4698722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zh-CN" altLang="en-US" sz="4400" dirty="0" smtClean="0">
                <a:solidFill>
                  <a:srgbClr val="CC006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反</a:t>
            </a:r>
            <a:r>
              <a:rPr lang="zh-CN" altLang="en-US" sz="4400" dirty="0">
                <a:solidFill>
                  <a:srgbClr val="CC006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比例函数的应用</a:t>
            </a:r>
          </a:p>
        </p:txBody>
      </p:sp>
      <p:sp>
        <p:nvSpPr>
          <p:cNvPr id="5123" name="Text Box 4"/>
          <p:cNvSpPr txBox="1">
            <a:spLocks noChangeArrowheads="1"/>
          </p:cNvSpPr>
          <p:nvPr/>
        </p:nvSpPr>
        <p:spPr bwMode="auto">
          <a:xfrm>
            <a:off x="0" y="708989"/>
            <a:ext cx="91440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zh-CN" altLang="en-US" sz="3200" b="0" dirty="0">
                <a:solidFill>
                  <a:srgbClr val="070707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第六章  反比例函数</a:t>
            </a:r>
          </a:p>
        </p:txBody>
      </p:sp>
      <p:sp>
        <p:nvSpPr>
          <p:cNvPr id="5" name="AutoShape 7"/>
          <p:cNvSpPr>
            <a:spLocks noChangeArrowheads="1"/>
          </p:cNvSpPr>
          <p:nvPr/>
        </p:nvSpPr>
        <p:spPr bwMode="auto">
          <a:xfrm>
            <a:off x="0" y="4822032"/>
            <a:ext cx="9144000" cy="321469"/>
          </a:xfrm>
          <a:prstGeom prst="flowChartProcess">
            <a:avLst/>
          </a:prstGeom>
          <a:solidFill>
            <a:srgbClr val="008080"/>
          </a:solidFill>
          <a:ln w="9525">
            <a:noFill/>
            <a:miter lim="800000"/>
          </a:ln>
        </p:spPr>
        <p:txBody>
          <a:bodyPr anchor="ctr"/>
          <a:lstStyle/>
          <a:p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6" name="MH_Text_1"/>
          <p:cNvSpPr>
            <a:spLocks noChangeArrowheads="1"/>
          </p:cNvSpPr>
          <p:nvPr/>
        </p:nvSpPr>
        <p:spPr bwMode="auto">
          <a:xfrm>
            <a:off x="723900" y="3293020"/>
            <a:ext cx="1665288" cy="791766"/>
          </a:xfrm>
          <a:prstGeom prst="roundRect">
            <a:avLst>
              <a:gd name="adj" fmla="val 6991"/>
            </a:avLst>
          </a:prstGeom>
          <a:solidFill>
            <a:srgbClr val="CCFFFF"/>
          </a:solidFill>
          <a:ln w="9525">
            <a:noFill/>
            <a:round/>
          </a:ln>
          <a:effectLst>
            <a:outerShdw dist="25401" dir="2700000" algn="ctr" rotWithShape="0">
              <a:srgbClr val="000000">
                <a:alpha val="28998"/>
              </a:srgbClr>
            </a:outerShdw>
          </a:effectLst>
        </p:spPr>
        <p:txBody>
          <a:bodyPr lIns="90170" tIns="720090" rIns="90170" bIns="46990" anchor="ctr"/>
          <a:lstStyle/>
          <a:p>
            <a:pPr algn="ctr">
              <a:lnSpc>
                <a:spcPct val="130000"/>
              </a:lnSpc>
              <a:defRPr/>
            </a:pPr>
            <a:endParaRPr lang="zh-CN" altLang="en-US" sz="1600">
              <a:solidFill>
                <a:srgbClr val="4D4D4D"/>
              </a:solidFill>
              <a:ea typeface="微软雅黑" panose="020B0503020204020204" pitchFamily="34" charset="-122"/>
            </a:endParaRPr>
          </a:p>
        </p:txBody>
      </p:sp>
      <p:sp>
        <p:nvSpPr>
          <p:cNvPr id="7" name="MH_SubTitle_1"/>
          <p:cNvSpPr>
            <a:spLocks noChangeArrowheads="1"/>
          </p:cNvSpPr>
          <p:nvPr/>
        </p:nvSpPr>
        <p:spPr bwMode="auto">
          <a:xfrm>
            <a:off x="722314" y="3496617"/>
            <a:ext cx="1665287" cy="404813"/>
          </a:xfrm>
          <a:prstGeom prst="rect">
            <a:avLst/>
          </a:prstGeom>
          <a:solidFill>
            <a:srgbClr val="008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/>
            <a:r>
              <a:rPr lang="zh-CN" altLang="en-US" b="1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导入新课</a:t>
            </a:r>
          </a:p>
        </p:txBody>
      </p:sp>
      <p:sp>
        <p:nvSpPr>
          <p:cNvPr id="8" name="MH_Other_1"/>
          <p:cNvSpPr>
            <a:spLocks noChangeArrowheads="1"/>
          </p:cNvSpPr>
          <p:nvPr/>
        </p:nvSpPr>
        <p:spPr bwMode="auto">
          <a:xfrm>
            <a:off x="2149476" y="3625205"/>
            <a:ext cx="168275" cy="128588"/>
          </a:xfrm>
          <a:prstGeom prst="ellipse">
            <a:avLst/>
          </a:prstGeom>
          <a:solidFill>
            <a:srgbClr val="FFFFFF"/>
          </a:solidFill>
          <a:ln w="25400">
            <a:solidFill>
              <a:srgbClr val="2E617E"/>
            </a:solidFill>
            <a:miter lim="800000"/>
          </a:ln>
        </p:spPr>
        <p:txBody>
          <a:bodyPr anchor="ctr"/>
          <a:lstStyle/>
          <a:p>
            <a:pPr algn="ctr"/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sp>
        <p:nvSpPr>
          <p:cNvPr id="9" name="MH_Text_2"/>
          <p:cNvSpPr>
            <a:spLocks noChangeArrowheads="1"/>
          </p:cNvSpPr>
          <p:nvPr/>
        </p:nvSpPr>
        <p:spPr bwMode="auto">
          <a:xfrm>
            <a:off x="2711450" y="3291830"/>
            <a:ext cx="1665288" cy="792956"/>
          </a:xfrm>
          <a:prstGeom prst="roundRect">
            <a:avLst>
              <a:gd name="adj" fmla="val 6991"/>
            </a:avLst>
          </a:prstGeom>
          <a:solidFill>
            <a:srgbClr val="CCFFFF"/>
          </a:solidFill>
          <a:ln w="9525">
            <a:noFill/>
            <a:round/>
          </a:ln>
          <a:effectLst>
            <a:outerShdw dist="25401" dir="2700000" algn="ctr" rotWithShape="0">
              <a:srgbClr val="000000">
                <a:alpha val="28998"/>
              </a:srgbClr>
            </a:outerShdw>
          </a:effectLst>
        </p:spPr>
        <p:txBody>
          <a:bodyPr lIns="90170" tIns="720090" rIns="90170" bIns="46990" anchor="ctr"/>
          <a:lstStyle/>
          <a:p>
            <a:pPr algn="ctr">
              <a:lnSpc>
                <a:spcPct val="130000"/>
              </a:lnSpc>
              <a:defRPr/>
            </a:pPr>
            <a:endParaRPr lang="zh-CN" altLang="en-US" sz="1600">
              <a:solidFill>
                <a:srgbClr val="4D4D4D"/>
              </a:solidFill>
              <a:ea typeface="微软雅黑" panose="020B0503020204020204" pitchFamily="34" charset="-122"/>
            </a:endParaRPr>
          </a:p>
        </p:txBody>
      </p:sp>
      <p:sp>
        <p:nvSpPr>
          <p:cNvPr id="10" name="MH_SubTitle_2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2711450" y="3496617"/>
            <a:ext cx="1665288" cy="404813"/>
          </a:xfrm>
          <a:prstGeom prst="rect">
            <a:avLst/>
          </a:prstGeom>
          <a:solidFill>
            <a:srgbClr val="008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/>
            <a:r>
              <a:rPr lang="zh-CN" altLang="en-US" b="1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讲授新课</a:t>
            </a:r>
          </a:p>
        </p:txBody>
      </p:sp>
      <p:sp>
        <p:nvSpPr>
          <p:cNvPr id="11" name="MH_Other_2"/>
          <p:cNvSpPr>
            <a:spLocks noChangeArrowheads="1"/>
          </p:cNvSpPr>
          <p:nvPr/>
        </p:nvSpPr>
        <p:spPr bwMode="auto">
          <a:xfrm>
            <a:off x="2746376" y="3622823"/>
            <a:ext cx="168275" cy="128588"/>
          </a:xfrm>
          <a:prstGeom prst="ellipse">
            <a:avLst/>
          </a:prstGeom>
          <a:solidFill>
            <a:srgbClr val="FFFFFF"/>
          </a:solidFill>
          <a:ln w="25400">
            <a:solidFill>
              <a:srgbClr val="707C1A"/>
            </a:solidFill>
            <a:miter lim="800000"/>
          </a:ln>
        </p:spPr>
        <p:txBody>
          <a:bodyPr anchor="ctr"/>
          <a:lstStyle/>
          <a:p>
            <a:pPr algn="ctr"/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sp>
        <p:nvSpPr>
          <p:cNvPr id="12" name="MH_Other_3"/>
          <p:cNvSpPr>
            <a:spLocks noChangeArrowheads="1"/>
          </p:cNvSpPr>
          <p:nvPr/>
        </p:nvSpPr>
        <p:spPr bwMode="auto">
          <a:xfrm>
            <a:off x="4179889" y="3625205"/>
            <a:ext cx="168275" cy="128588"/>
          </a:xfrm>
          <a:prstGeom prst="ellipse">
            <a:avLst/>
          </a:prstGeom>
          <a:solidFill>
            <a:srgbClr val="FFFFFF"/>
          </a:solidFill>
          <a:ln w="25400">
            <a:solidFill>
              <a:srgbClr val="707C1A"/>
            </a:solidFill>
            <a:miter lim="800000"/>
          </a:ln>
        </p:spPr>
        <p:txBody>
          <a:bodyPr anchor="ctr"/>
          <a:lstStyle/>
          <a:p>
            <a:pPr algn="ctr"/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sp>
        <p:nvSpPr>
          <p:cNvPr id="13" name="MH_Text_3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4719639" y="3291830"/>
            <a:ext cx="1666875" cy="792956"/>
          </a:xfrm>
          <a:prstGeom prst="roundRect">
            <a:avLst>
              <a:gd name="adj" fmla="val 6991"/>
            </a:avLst>
          </a:prstGeom>
          <a:solidFill>
            <a:srgbClr val="CCFFFF"/>
          </a:solidFill>
          <a:ln w="9525">
            <a:noFill/>
            <a:round/>
          </a:ln>
          <a:effectLst>
            <a:outerShdw dist="25401" dir="2700000" algn="ctr" rotWithShape="0">
              <a:srgbClr val="000000">
                <a:alpha val="28998"/>
              </a:srgbClr>
            </a:outerShdw>
          </a:effectLst>
        </p:spPr>
        <p:txBody>
          <a:bodyPr lIns="90170" tIns="720090" rIns="90170" bIns="46990" anchor="ctr"/>
          <a:lstStyle/>
          <a:p>
            <a:pPr algn="ctr">
              <a:lnSpc>
                <a:spcPct val="130000"/>
              </a:lnSpc>
              <a:defRPr/>
            </a:pPr>
            <a:endParaRPr lang="zh-CN" altLang="en-US" sz="1600">
              <a:solidFill>
                <a:srgbClr val="4D4D4D"/>
              </a:solidFill>
              <a:ea typeface="微软雅黑" panose="020B0503020204020204" pitchFamily="34" charset="-122"/>
            </a:endParaRPr>
          </a:p>
        </p:txBody>
      </p:sp>
      <p:sp>
        <p:nvSpPr>
          <p:cNvPr id="14" name="MH_SubTitle_3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4719639" y="3496617"/>
            <a:ext cx="1665287" cy="404813"/>
          </a:xfrm>
          <a:prstGeom prst="rect">
            <a:avLst/>
          </a:prstGeom>
          <a:solidFill>
            <a:srgbClr val="008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/>
            <a:r>
              <a:rPr lang="zh-CN" altLang="en-US" b="1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当堂练习</a:t>
            </a:r>
          </a:p>
        </p:txBody>
      </p:sp>
      <p:sp>
        <p:nvSpPr>
          <p:cNvPr id="15" name="MH_Other_4"/>
          <p:cNvSpPr>
            <a:spLocks noChangeArrowheads="1"/>
          </p:cNvSpPr>
          <p:nvPr/>
        </p:nvSpPr>
        <p:spPr bwMode="auto">
          <a:xfrm>
            <a:off x="4776788" y="3622823"/>
            <a:ext cx="169862" cy="128588"/>
          </a:xfrm>
          <a:prstGeom prst="ellipse">
            <a:avLst/>
          </a:prstGeom>
          <a:solidFill>
            <a:srgbClr val="FFFFFF"/>
          </a:solidFill>
          <a:ln w="25400">
            <a:solidFill>
              <a:srgbClr val="2E617E"/>
            </a:solidFill>
            <a:miter lim="800000"/>
          </a:ln>
        </p:spPr>
        <p:txBody>
          <a:bodyPr anchor="ctr"/>
          <a:lstStyle/>
          <a:p>
            <a:pPr algn="ctr"/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sp>
        <p:nvSpPr>
          <p:cNvPr id="16" name="MH_Other_5"/>
          <p:cNvSpPr>
            <a:spLocks noChangeArrowheads="1"/>
          </p:cNvSpPr>
          <p:nvPr/>
        </p:nvSpPr>
        <p:spPr bwMode="auto">
          <a:xfrm>
            <a:off x="6178551" y="3625205"/>
            <a:ext cx="168275" cy="128588"/>
          </a:xfrm>
          <a:prstGeom prst="ellipse">
            <a:avLst/>
          </a:prstGeom>
          <a:solidFill>
            <a:srgbClr val="FFFFFF"/>
          </a:solidFill>
          <a:ln w="25400">
            <a:solidFill>
              <a:srgbClr val="2E617E"/>
            </a:solidFill>
            <a:miter lim="800000"/>
          </a:ln>
        </p:spPr>
        <p:txBody>
          <a:bodyPr anchor="ctr"/>
          <a:lstStyle/>
          <a:p>
            <a:pPr algn="ctr"/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sp>
        <p:nvSpPr>
          <p:cNvPr id="17" name="MH_Text_4"/>
          <p:cNvSpPr>
            <a:spLocks noChangeArrowheads="1"/>
          </p:cNvSpPr>
          <p:nvPr/>
        </p:nvSpPr>
        <p:spPr bwMode="auto">
          <a:xfrm>
            <a:off x="6727825" y="3291830"/>
            <a:ext cx="1665288" cy="792956"/>
          </a:xfrm>
          <a:prstGeom prst="roundRect">
            <a:avLst>
              <a:gd name="adj" fmla="val 6991"/>
            </a:avLst>
          </a:prstGeom>
          <a:solidFill>
            <a:srgbClr val="CCFFFF"/>
          </a:solidFill>
          <a:ln w="9525">
            <a:noFill/>
            <a:round/>
          </a:ln>
          <a:effectLst>
            <a:outerShdw dist="25401" dir="2700000" algn="ctr" rotWithShape="0">
              <a:srgbClr val="000000">
                <a:alpha val="28998"/>
              </a:srgbClr>
            </a:outerShdw>
          </a:effectLst>
        </p:spPr>
        <p:txBody>
          <a:bodyPr lIns="90170" tIns="720090" rIns="90170" bIns="46990" anchor="ctr"/>
          <a:lstStyle/>
          <a:p>
            <a:pPr algn="ctr">
              <a:lnSpc>
                <a:spcPct val="130000"/>
              </a:lnSpc>
              <a:defRPr/>
            </a:pPr>
            <a:endParaRPr lang="zh-CN" altLang="en-US" sz="1600">
              <a:solidFill>
                <a:srgbClr val="4D4D4D"/>
              </a:solidFill>
              <a:ea typeface="微软雅黑" panose="020B0503020204020204" pitchFamily="34" charset="-122"/>
            </a:endParaRPr>
          </a:p>
        </p:txBody>
      </p:sp>
      <p:sp>
        <p:nvSpPr>
          <p:cNvPr id="18" name="MH_SubTitle_4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6727826" y="3496617"/>
            <a:ext cx="1668463" cy="404813"/>
          </a:xfrm>
          <a:prstGeom prst="rect">
            <a:avLst/>
          </a:prstGeom>
          <a:solidFill>
            <a:srgbClr val="008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/>
            <a:r>
              <a:rPr lang="zh-CN" altLang="en-US" b="1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课堂小结</a:t>
            </a:r>
          </a:p>
        </p:txBody>
      </p:sp>
      <p:sp>
        <p:nvSpPr>
          <p:cNvPr id="19" name="MH_Other_6"/>
          <p:cNvSpPr>
            <a:spLocks noChangeArrowheads="1"/>
          </p:cNvSpPr>
          <p:nvPr/>
        </p:nvSpPr>
        <p:spPr bwMode="auto">
          <a:xfrm>
            <a:off x="6777039" y="3622823"/>
            <a:ext cx="168275" cy="128588"/>
          </a:xfrm>
          <a:prstGeom prst="ellipse">
            <a:avLst/>
          </a:prstGeom>
          <a:solidFill>
            <a:srgbClr val="FFFFFF"/>
          </a:solidFill>
          <a:ln w="25400">
            <a:solidFill>
              <a:srgbClr val="707C1A"/>
            </a:solidFill>
            <a:miter lim="800000"/>
          </a:ln>
        </p:spPr>
        <p:txBody>
          <a:bodyPr anchor="ctr"/>
          <a:lstStyle/>
          <a:p>
            <a:pPr algn="ctr"/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grpSp>
        <p:nvGrpSpPr>
          <p:cNvPr id="20" name="MH_Other_7"/>
          <p:cNvGrpSpPr/>
          <p:nvPr/>
        </p:nvGrpSpPr>
        <p:grpSpPr bwMode="auto">
          <a:xfrm>
            <a:off x="2085975" y="3589486"/>
            <a:ext cx="890588" cy="200025"/>
            <a:chOff x="0" y="0"/>
            <a:chExt cx="561" cy="169"/>
          </a:xfrm>
        </p:grpSpPr>
        <p:pic>
          <p:nvPicPr>
            <p:cNvPr id="21" name="MH_Other_7"/>
            <p:cNvPicPr>
              <a:picLocks noChangeArrowheads="1"/>
            </p:cNvPicPr>
            <p:nvPr/>
          </p:nvPicPr>
          <p:blipFill>
            <a:blip r:embed="rId5" cstate="email"/>
            <a:srcRect/>
            <a:stretch>
              <a:fillRect/>
            </a:stretch>
          </p:blipFill>
          <p:spPr bwMode="auto">
            <a:xfrm>
              <a:off x="0" y="0"/>
              <a:ext cx="561" cy="1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2" name="Text Box 24"/>
            <p:cNvSpPr txBox="1">
              <a:spLocks noChangeArrowheads="1"/>
            </p:cNvSpPr>
            <p:nvPr/>
          </p:nvSpPr>
          <p:spPr bwMode="auto">
            <a:xfrm>
              <a:off x="70" y="65"/>
              <a:ext cx="422" cy="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en-US" sz="1400">
                <a:solidFill>
                  <a:srgbClr val="FFFFFF"/>
                </a:solidFill>
                <a:ea typeface="微软雅黑" panose="020B0503020204020204" pitchFamily="34" charset="-122"/>
              </a:endParaRPr>
            </a:p>
          </p:txBody>
        </p:sp>
      </p:grpSp>
      <p:sp>
        <p:nvSpPr>
          <p:cNvPr id="23" name="MH_Other_8"/>
          <p:cNvSpPr>
            <a:spLocks noChangeArrowheads="1"/>
          </p:cNvSpPr>
          <p:nvPr/>
        </p:nvSpPr>
        <p:spPr bwMode="auto">
          <a:xfrm>
            <a:off x="2184401" y="3656161"/>
            <a:ext cx="695325" cy="66675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000000">
                  <a:alpha val="1999"/>
                </a:srgbClr>
              </a:gs>
              <a:gs pos="28999">
                <a:srgbClr val="000000">
                  <a:alpha val="5189"/>
                </a:srgbClr>
              </a:gs>
              <a:gs pos="100000">
                <a:srgbClr val="000000">
                  <a:alpha val="12999"/>
                </a:srgbClr>
              </a:gs>
            </a:gsLst>
            <a:path path="rect">
              <a:fillToRect l="50000" t="50000" r="50000" b="50000"/>
            </a:path>
          </a:gradFill>
          <a:ln w="9525">
            <a:noFill/>
            <a:round/>
          </a:ln>
          <a:effectLst>
            <a:outerShdw sx="102000" sy="102000" algn="ctr" rotWithShape="0">
              <a:srgbClr val="000000">
                <a:alpha val="39000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grpSp>
        <p:nvGrpSpPr>
          <p:cNvPr id="24" name="MH_Other_9"/>
          <p:cNvGrpSpPr/>
          <p:nvPr/>
        </p:nvGrpSpPr>
        <p:grpSpPr bwMode="auto">
          <a:xfrm>
            <a:off x="4116388" y="3589486"/>
            <a:ext cx="889000" cy="200025"/>
            <a:chOff x="0" y="0"/>
            <a:chExt cx="560" cy="169"/>
          </a:xfrm>
        </p:grpSpPr>
        <p:pic>
          <p:nvPicPr>
            <p:cNvPr id="25" name="MH_Other_9"/>
            <p:cNvPicPr>
              <a:picLocks noChangeArrowheads="1"/>
            </p:cNvPicPr>
            <p:nvPr/>
          </p:nvPicPr>
          <p:blipFill>
            <a:blip r:embed="rId5" cstate="email"/>
            <a:srcRect/>
            <a:stretch>
              <a:fillRect/>
            </a:stretch>
          </p:blipFill>
          <p:spPr bwMode="auto">
            <a:xfrm>
              <a:off x="0" y="0"/>
              <a:ext cx="560" cy="1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6" name="Text Box 28"/>
            <p:cNvSpPr txBox="1">
              <a:spLocks noChangeArrowheads="1"/>
            </p:cNvSpPr>
            <p:nvPr/>
          </p:nvSpPr>
          <p:spPr bwMode="auto">
            <a:xfrm>
              <a:off x="70" y="65"/>
              <a:ext cx="422" cy="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en-US" sz="1400">
                <a:solidFill>
                  <a:srgbClr val="FFFFFF"/>
                </a:solidFill>
                <a:ea typeface="微软雅黑" panose="020B0503020204020204" pitchFamily="34" charset="-122"/>
              </a:endParaRPr>
            </a:p>
          </p:txBody>
        </p:sp>
      </p:grpSp>
      <p:sp>
        <p:nvSpPr>
          <p:cNvPr id="27" name="MH_Other_10"/>
          <p:cNvSpPr>
            <a:spLocks noChangeArrowheads="1"/>
          </p:cNvSpPr>
          <p:nvPr/>
        </p:nvSpPr>
        <p:spPr bwMode="auto">
          <a:xfrm>
            <a:off x="4214814" y="3656161"/>
            <a:ext cx="695325" cy="66675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000000">
                  <a:alpha val="1999"/>
                </a:srgbClr>
              </a:gs>
              <a:gs pos="28999">
                <a:srgbClr val="000000">
                  <a:alpha val="5189"/>
                </a:srgbClr>
              </a:gs>
              <a:gs pos="100000">
                <a:srgbClr val="000000">
                  <a:alpha val="12999"/>
                </a:srgbClr>
              </a:gs>
            </a:gsLst>
            <a:path path="rect">
              <a:fillToRect l="50000" t="50000" r="50000" b="50000"/>
            </a:path>
          </a:gradFill>
          <a:ln w="9525">
            <a:noFill/>
            <a:round/>
          </a:ln>
          <a:effectLst>
            <a:outerShdw sx="102000" sy="102000" algn="ctr" rotWithShape="0">
              <a:srgbClr val="000000">
                <a:alpha val="39000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pic>
        <p:nvPicPr>
          <p:cNvPr id="28" name="MH_Other_11"/>
          <p:cNvPicPr>
            <a:picLocks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115050" y="3589486"/>
            <a:ext cx="890588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" name="Text Box 31"/>
          <p:cNvSpPr txBox="1">
            <a:spLocks noChangeArrowheads="1"/>
          </p:cNvSpPr>
          <p:nvPr/>
        </p:nvSpPr>
        <p:spPr bwMode="auto">
          <a:xfrm>
            <a:off x="6226176" y="3665686"/>
            <a:ext cx="669925" cy="464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sp>
        <p:nvSpPr>
          <p:cNvPr id="30" name="MH_Other_12"/>
          <p:cNvSpPr>
            <a:spLocks noChangeArrowheads="1"/>
          </p:cNvSpPr>
          <p:nvPr/>
        </p:nvSpPr>
        <p:spPr bwMode="auto">
          <a:xfrm>
            <a:off x="6213476" y="3656161"/>
            <a:ext cx="695325" cy="66675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000000">
                  <a:alpha val="1999"/>
                </a:srgbClr>
              </a:gs>
              <a:gs pos="28999">
                <a:srgbClr val="000000">
                  <a:alpha val="5189"/>
                </a:srgbClr>
              </a:gs>
              <a:gs pos="100000">
                <a:srgbClr val="000000">
                  <a:alpha val="12999"/>
                </a:srgbClr>
              </a:gs>
            </a:gsLst>
            <a:path path="rect">
              <a:fillToRect l="50000" t="50000" r="50000" b="50000"/>
            </a:path>
          </a:gradFill>
          <a:ln w="9525">
            <a:noFill/>
            <a:round/>
          </a:ln>
          <a:effectLst>
            <a:outerShdw sx="102000" sy="102000" algn="ctr" rotWithShape="0">
              <a:srgbClr val="000000">
                <a:alpha val="39000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sp>
        <p:nvSpPr>
          <p:cNvPr id="31" name="矩形 30"/>
          <p:cNvSpPr/>
          <p:nvPr/>
        </p:nvSpPr>
        <p:spPr>
          <a:xfrm>
            <a:off x="-9311" y="4324699"/>
            <a:ext cx="9153311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1908175" y="1600201"/>
            <a:ext cx="5856288" cy="646331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zh-CN" altLang="en-US" sz="2400" b="0">
                <a:latin typeface="Times New Roman" panose="02020603050405020304" pitchFamily="18" charset="0"/>
                <a:ea typeface="黑体" panose="02010609060101010101" pitchFamily="49" charset="-122"/>
              </a:rPr>
              <a:t>根据题意</a:t>
            </a:r>
            <a:r>
              <a:rPr lang="en-US" sz="2400" b="0"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  <a:r>
              <a:rPr lang="zh-CN" altLang="en-US" sz="2400" b="0">
                <a:latin typeface="Times New Roman" panose="02020603050405020304" pitchFamily="18" charset="0"/>
                <a:ea typeface="黑体" panose="02010609060101010101" pitchFamily="49" charset="-122"/>
              </a:rPr>
              <a:t>把</a:t>
            </a:r>
            <a:r>
              <a:rPr lang="en-US" sz="2400" b="0">
                <a:latin typeface="Times New Roman" panose="02020603050405020304" pitchFamily="18" charset="0"/>
                <a:ea typeface="黑体" panose="02010609060101010101" pitchFamily="49" charset="-122"/>
              </a:rPr>
              <a:t>d=15</a:t>
            </a:r>
            <a:r>
              <a:rPr lang="zh-CN" altLang="en-US" sz="2400" b="0">
                <a:latin typeface="Times New Roman" panose="02020603050405020304" pitchFamily="18" charset="0"/>
                <a:ea typeface="黑体" panose="02010609060101010101" pitchFamily="49" charset="-122"/>
              </a:rPr>
              <a:t>代入                  </a:t>
            </a:r>
            <a:r>
              <a:rPr lang="en-US" sz="2400" b="0"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  <a:r>
              <a:rPr lang="zh-CN" altLang="en-US" sz="2400" b="0">
                <a:latin typeface="Times New Roman" panose="02020603050405020304" pitchFamily="18" charset="0"/>
                <a:ea typeface="黑体" panose="02010609060101010101" pitchFamily="49" charset="-122"/>
              </a:rPr>
              <a:t>得</a:t>
            </a:r>
          </a:p>
        </p:txBody>
      </p:sp>
      <p:graphicFrame>
        <p:nvGraphicFramePr>
          <p:cNvPr id="10243" name="Object 3"/>
          <p:cNvGraphicFramePr>
            <a:graphicFrameLocks noChangeAspect="1"/>
          </p:cNvGraphicFramePr>
          <p:nvPr/>
        </p:nvGraphicFramePr>
        <p:xfrm>
          <a:off x="3692525" y="2085975"/>
          <a:ext cx="1555750" cy="952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03" r:id="rId3" imgW="545465" imgH="444500" progId="Equations">
                  <p:embed/>
                </p:oleObj>
              </mc:Choice>
              <mc:Fallback>
                <p:oleObj r:id="rId3" imgW="545465" imgH="444500" progId="Equations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92525" y="2085975"/>
                        <a:ext cx="1555750" cy="952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1908176" y="3003947"/>
            <a:ext cx="2755883" cy="646331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zh-CN" altLang="en-US" sz="2400" b="0">
                <a:latin typeface="Times New Roman" panose="02020603050405020304" pitchFamily="18" charset="0"/>
                <a:ea typeface="黑体" panose="02010609060101010101" pitchFamily="49" charset="-122"/>
              </a:rPr>
              <a:t>解得          </a:t>
            </a:r>
            <a:r>
              <a:rPr lang="en-US" sz="2400" b="0">
                <a:latin typeface="Times New Roman" panose="02020603050405020304" pitchFamily="18" charset="0"/>
                <a:ea typeface="黑体" panose="02010609060101010101" pitchFamily="49" charset="-122"/>
              </a:rPr>
              <a:t>S≈666.67</a:t>
            </a: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1185863" y="3651648"/>
            <a:ext cx="6655989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0">
                <a:latin typeface="Times New Roman" panose="02020603050405020304" pitchFamily="18" charset="0"/>
                <a:ea typeface="黑体" panose="02010609060101010101" pitchFamily="49" charset="-122"/>
              </a:rPr>
              <a:t>    当储存室的深为</a:t>
            </a:r>
            <a:r>
              <a:rPr lang="en-US" altLang="en-US" sz="2400" b="0">
                <a:latin typeface="Times New Roman" panose="02020603050405020304" pitchFamily="18" charset="0"/>
                <a:ea typeface="黑体" panose="02010609060101010101" pitchFamily="49" charset="-122"/>
              </a:rPr>
              <a:t>15m</a:t>
            </a:r>
            <a:r>
              <a:rPr lang="zh-CN" altLang="en-US" sz="2400" b="0">
                <a:latin typeface="Times New Roman" panose="02020603050405020304" pitchFamily="18" charset="0"/>
                <a:ea typeface="黑体" panose="02010609060101010101" pitchFamily="49" charset="-122"/>
              </a:rPr>
              <a:t>时</a:t>
            </a:r>
            <a:r>
              <a:rPr lang="en-US" altLang="en-US" sz="2400" b="0"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  <a:r>
              <a:rPr lang="zh-CN" altLang="en-US" sz="2400" b="0">
                <a:latin typeface="Times New Roman" panose="02020603050405020304" pitchFamily="18" charset="0"/>
                <a:ea typeface="黑体" panose="02010609060101010101" pitchFamily="49" charset="-122"/>
              </a:rPr>
              <a:t>储存室的底面积应改为</a:t>
            </a:r>
          </a:p>
          <a:p>
            <a:pPr>
              <a:lnSpc>
                <a:spcPct val="150000"/>
              </a:lnSpc>
            </a:pPr>
            <a:r>
              <a:rPr lang="en-US" altLang="en-US" sz="2400" b="0">
                <a:latin typeface="Times New Roman" panose="02020603050405020304" pitchFamily="18" charset="0"/>
                <a:ea typeface="黑体" panose="02010609060101010101" pitchFamily="49" charset="-122"/>
              </a:rPr>
              <a:t>666.67m</a:t>
            </a:r>
            <a:r>
              <a:rPr lang="zh-CN" altLang="en-US" sz="2400" b="0">
                <a:latin typeface="Times New Roman" panose="02020603050405020304" pitchFamily="18" charset="0"/>
                <a:ea typeface="黑体" panose="02010609060101010101" pitchFamily="49" charset="-122"/>
              </a:rPr>
              <a:t>²才能满足需要</a:t>
            </a:r>
            <a:r>
              <a:rPr lang="en-US" altLang="en-US" sz="2400" b="0"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</p:txBody>
      </p:sp>
      <p:graphicFrame>
        <p:nvGraphicFramePr>
          <p:cNvPr id="10247" name="Object 7"/>
          <p:cNvGraphicFramePr>
            <a:graphicFrameLocks noChangeAspect="1"/>
          </p:cNvGraphicFramePr>
          <p:nvPr/>
        </p:nvGraphicFramePr>
        <p:xfrm>
          <a:off x="4924425" y="1462088"/>
          <a:ext cx="1295400" cy="7560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04" r:id="rId5" imgW="571500" imgH="444500" progId="Equations">
                  <p:embed/>
                </p:oleObj>
              </mc:Choice>
              <mc:Fallback>
                <p:oleObj r:id="rId5" imgW="571500" imgH="444500" progId="Equations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clrChange>
                          <a:clrFrom>
                            <a:srgbClr val="000000"/>
                          </a:clrFrom>
                          <a:clrTo>
                            <a:srgbClr val="000000">
                              <a:alpha val="0"/>
                            </a:srgbClr>
                          </a:clrTo>
                        </a:clrChange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24425" y="1462088"/>
                        <a:ext cx="1295400" cy="75604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90" name="Rectangle 8"/>
          <p:cNvSpPr>
            <a:spLocks noChangeArrowheads="1"/>
          </p:cNvSpPr>
          <p:nvPr/>
        </p:nvSpPr>
        <p:spPr bwMode="auto">
          <a:xfrm>
            <a:off x="830264" y="303610"/>
            <a:ext cx="7343775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(3)</a:t>
            </a:r>
            <a:r>
              <a:rPr lang="zh-CN" altLang="en-US" sz="2400" b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当施工队按</a:t>
            </a:r>
            <a:r>
              <a:rPr lang="en-US" altLang="zh-CN" sz="2400" b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(2)</a:t>
            </a:r>
            <a:r>
              <a:rPr lang="zh-CN" altLang="en-US" sz="2400" b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中的计划掘进到地下</a:t>
            </a:r>
            <a:r>
              <a:rPr lang="en-US" altLang="zh-CN" sz="2400" b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15m</a:t>
            </a:r>
            <a:r>
              <a:rPr lang="zh-CN" altLang="en-US" sz="2400" b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时</a:t>
            </a:r>
            <a:r>
              <a:rPr lang="en-US" altLang="zh-CN" sz="2400" b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  <a:r>
              <a:rPr lang="zh-CN" altLang="en-US" sz="2400" b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碰上了坚硬的岩石</a:t>
            </a:r>
            <a:r>
              <a:rPr lang="en-US" altLang="zh-CN" sz="2400" b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  <a:r>
              <a:rPr lang="zh-CN" altLang="en-US" sz="2400" b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为了节约建设资金</a:t>
            </a:r>
            <a:r>
              <a:rPr lang="en-US" altLang="zh-CN" sz="2400" b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  <a:r>
              <a:rPr lang="zh-CN" altLang="en-US" sz="2400" b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储存室的底面积应改为多少才能满足需要</a:t>
            </a:r>
            <a:r>
              <a:rPr lang="en-US" altLang="zh-CN" sz="2400" b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(</a:t>
            </a:r>
            <a:r>
              <a:rPr lang="zh-CN" altLang="en-US" sz="2400" b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保留两位小数</a:t>
            </a:r>
            <a:r>
              <a:rPr lang="en-US" altLang="zh-CN" sz="2400" b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)?</a:t>
            </a:r>
            <a:endParaRPr lang="zh-CN" altLang="en-US" sz="2400" b="0">
              <a:solidFill>
                <a:schemeClr val="tx1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0249" name="Text Box 9"/>
          <p:cNvSpPr txBox="1">
            <a:spLocks noChangeArrowheads="1"/>
          </p:cNvSpPr>
          <p:nvPr/>
        </p:nvSpPr>
        <p:spPr bwMode="auto">
          <a:xfrm>
            <a:off x="1401763" y="1600201"/>
            <a:ext cx="577402" cy="646331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zh-CN" altLang="en-US" sz="2400" b="0">
                <a:latin typeface="Times New Roman" panose="02020603050405020304" pitchFamily="18" charset="0"/>
                <a:ea typeface="黑体" panose="02010609060101010101" pitchFamily="49" charset="-122"/>
              </a:rPr>
              <a:t>解</a:t>
            </a:r>
            <a:r>
              <a:rPr lang="en-US" sz="2400" b="0">
                <a:latin typeface="Times New Roman" panose="02020603050405020304" pitchFamily="18" charset="0"/>
                <a:ea typeface="黑体" panose="02010609060101010101" pitchFamily="49" charset="-122"/>
              </a:rPr>
              <a:t>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024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6" dur="5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1" dur="5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6" dur="500"/>
                                        <p:tgtEl>
                                          <p:spTgt spid="1024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1" dur="500"/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6" dur="500"/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1" dur="500"/>
                                        <p:tgtEl>
                                          <p:spTgt spid="102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 build="p"/>
      <p:bldP spid="10244" grpId="0" build="p"/>
      <p:bldP spid="10245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3"/>
          <p:cNvSpPr>
            <a:spLocks noChangeArrowheads="1"/>
          </p:cNvSpPr>
          <p:nvPr/>
        </p:nvSpPr>
        <p:spPr bwMode="auto">
          <a:xfrm>
            <a:off x="538164" y="796321"/>
            <a:ext cx="8301037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圆柱体的体积公式是什么？第（</a:t>
            </a:r>
            <a:r>
              <a:rPr lang="en-US" altLang="zh-CN" sz="2400" b="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sz="2400" b="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）问和第（</a:t>
            </a:r>
            <a:r>
              <a:rPr lang="en-US" altLang="zh-CN" sz="2400" b="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3</a:t>
            </a:r>
            <a:r>
              <a:rPr lang="zh-CN" altLang="en-US" sz="2400" b="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）问与过去所学的解分式方程和求代数式的值的问题有何联系？ </a:t>
            </a:r>
          </a:p>
          <a:p>
            <a:endParaRPr lang="zh-CN" altLang="en-US" sz="2400" b="0" dirty="0">
              <a:solidFill>
                <a:schemeClr val="tx1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466725" y="1873420"/>
            <a:ext cx="8301038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0" dirty="0">
                <a:latin typeface="Times New Roman" panose="02020603050405020304" pitchFamily="18" charset="0"/>
                <a:ea typeface="黑体" panose="02010609060101010101" pitchFamily="49" charset="-122"/>
              </a:rPr>
              <a:t>【</a:t>
            </a:r>
            <a:r>
              <a:rPr lang="zh-CN" altLang="en-US" sz="2400" b="0" dirty="0">
                <a:latin typeface="Times New Roman" panose="02020603050405020304" pitchFamily="18" charset="0"/>
                <a:ea typeface="黑体" panose="02010609060101010101" pitchFamily="49" charset="-122"/>
              </a:rPr>
              <a:t>反思小结</a:t>
            </a:r>
            <a:r>
              <a:rPr lang="en-US" altLang="zh-CN" sz="2400" b="0" dirty="0">
                <a:latin typeface="Times New Roman" panose="02020603050405020304" pitchFamily="18" charset="0"/>
                <a:ea typeface="黑体" panose="02010609060101010101" pitchFamily="49" charset="-122"/>
              </a:rPr>
              <a:t>】</a:t>
            </a:r>
            <a:r>
              <a:rPr lang="zh-CN" altLang="en-US" sz="2400" b="0" dirty="0">
                <a:latin typeface="Times New Roman" panose="02020603050405020304" pitchFamily="18" charset="0"/>
                <a:ea typeface="黑体" panose="02010609060101010101" pitchFamily="49" charset="-122"/>
              </a:rPr>
              <a:t>（</a:t>
            </a:r>
            <a:r>
              <a:rPr lang="en-US" altLang="zh-CN" sz="2400" b="0" dirty="0"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zh-CN" altLang="en-US" sz="2400" b="0" dirty="0">
                <a:latin typeface="Times New Roman" panose="02020603050405020304" pitchFamily="18" charset="0"/>
                <a:ea typeface="黑体" panose="02010609060101010101" pitchFamily="49" charset="-122"/>
              </a:rPr>
              <a:t>）问首先要弄清此题中各数量间的关系，容积为</a:t>
            </a:r>
            <a:r>
              <a:rPr lang="en-US" altLang="zh-CN" sz="2400" b="0" dirty="0">
                <a:latin typeface="Times New Roman" panose="02020603050405020304" pitchFamily="18" charset="0"/>
                <a:ea typeface="黑体" panose="02010609060101010101" pitchFamily="49" charset="-122"/>
              </a:rPr>
              <a:t>10</a:t>
            </a:r>
            <a:r>
              <a:rPr lang="en-US" altLang="zh-CN" sz="2400" b="0" baseline="30000" dirty="0">
                <a:latin typeface="Times New Roman" panose="02020603050405020304" pitchFamily="18" charset="0"/>
                <a:ea typeface="黑体" panose="02010609060101010101" pitchFamily="49" charset="-122"/>
              </a:rPr>
              <a:t>4</a:t>
            </a:r>
            <a:r>
              <a:rPr lang="zh-CN" altLang="en-US" sz="2400" b="0" dirty="0">
                <a:latin typeface="Times New Roman" panose="02020603050405020304" pitchFamily="18" charset="0"/>
                <a:ea typeface="黑体" panose="02010609060101010101" pitchFamily="49" charset="-122"/>
              </a:rPr>
              <a:t>，底面积是</a:t>
            </a:r>
            <a:r>
              <a:rPr lang="en-US" altLang="zh-CN" sz="2400" b="0" dirty="0">
                <a:latin typeface="Times New Roman" panose="02020603050405020304" pitchFamily="18" charset="0"/>
                <a:ea typeface="黑体" panose="02010609060101010101" pitchFamily="49" charset="-122"/>
              </a:rPr>
              <a:t>S</a:t>
            </a:r>
            <a:r>
              <a:rPr lang="zh-CN" altLang="en-US" sz="2400" b="0" dirty="0">
                <a:latin typeface="Times New Roman" panose="02020603050405020304" pitchFamily="18" charset="0"/>
                <a:ea typeface="黑体" panose="02010609060101010101" pitchFamily="49" charset="-122"/>
              </a:rPr>
              <a:t>，深度为</a:t>
            </a:r>
            <a:r>
              <a:rPr lang="en-US" altLang="zh-CN" sz="2400" b="0" dirty="0">
                <a:latin typeface="Times New Roman" panose="02020603050405020304" pitchFamily="18" charset="0"/>
                <a:ea typeface="黑体" panose="02010609060101010101" pitchFamily="49" charset="-122"/>
              </a:rPr>
              <a:t>d</a:t>
            </a:r>
            <a:r>
              <a:rPr lang="zh-CN" altLang="en-US" sz="2400" b="0" dirty="0">
                <a:latin typeface="Times New Roman" panose="02020603050405020304" pitchFamily="18" charset="0"/>
                <a:ea typeface="黑体" panose="02010609060101010101" pitchFamily="49" charset="-122"/>
              </a:rPr>
              <a:t>，满足基本公式：圆柱的体积＝底面积</a:t>
            </a:r>
            <a:r>
              <a:rPr lang="en-US" altLang="zh-CN" sz="2400" b="0" dirty="0">
                <a:latin typeface="Times New Roman" panose="02020603050405020304" pitchFamily="18" charset="0"/>
                <a:ea typeface="黑体" panose="02010609060101010101" pitchFamily="49" charset="-122"/>
              </a:rPr>
              <a:t>×</a:t>
            </a:r>
            <a:r>
              <a:rPr lang="zh-CN" altLang="en-US" sz="2400" b="0" dirty="0">
                <a:latin typeface="Times New Roman" panose="02020603050405020304" pitchFamily="18" charset="0"/>
                <a:ea typeface="黑体" panose="02010609060101010101" pitchFamily="49" charset="-122"/>
              </a:rPr>
              <a:t>高，由题意知</a:t>
            </a:r>
            <a:r>
              <a:rPr lang="en-US" altLang="zh-CN" sz="2400" b="0" dirty="0">
                <a:latin typeface="Times New Roman" panose="02020603050405020304" pitchFamily="18" charset="0"/>
                <a:ea typeface="黑体" panose="02010609060101010101" pitchFamily="49" charset="-122"/>
              </a:rPr>
              <a:t>S</a:t>
            </a:r>
            <a:r>
              <a:rPr lang="zh-CN" altLang="en-US" sz="2400" b="0" dirty="0">
                <a:latin typeface="Times New Roman" panose="02020603050405020304" pitchFamily="18" charset="0"/>
                <a:ea typeface="黑体" panose="02010609060101010101" pitchFamily="49" charset="-122"/>
              </a:rPr>
              <a:t>是函数，</a:t>
            </a:r>
            <a:r>
              <a:rPr lang="en-US" altLang="zh-CN" sz="2400" b="0" dirty="0">
                <a:latin typeface="Times New Roman" panose="02020603050405020304" pitchFamily="18" charset="0"/>
                <a:ea typeface="黑体" panose="02010609060101010101" pitchFamily="49" charset="-122"/>
              </a:rPr>
              <a:t>d</a:t>
            </a:r>
            <a:r>
              <a:rPr lang="zh-CN" altLang="en-US" sz="2400" b="0" dirty="0">
                <a:latin typeface="Times New Roman" panose="02020603050405020304" pitchFamily="18" charset="0"/>
                <a:ea typeface="黑体" panose="02010609060101010101" pitchFamily="49" charset="-122"/>
              </a:rPr>
              <a:t>是自变量，改写后所得的函数关系式是反比例函数的形式</a:t>
            </a:r>
            <a:r>
              <a:rPr lang="en-US" altLang="zh-CN" sz="2400" b="0" dirty="0"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  <a:r>
              <a:rPr lang="zh-CN" altLang="en-US" sz="2400" b="0" dirty="0">
                <a:latin typeface="Times New Roman" panose="02020603050405020304" pitchFamily="18" charset="0"/>
                <a:ea typeface="黑体" panose="02010609060101010101" pitchFamily="49" charset="-122"/>
              </a:rPr>
              <a:t>（</a:t>
            </a:r>
            <a:r>
              <a:rPr lang="en-US" altLang="zh-CN" sz="2400" b="0" dirty="0"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sz="2400" b="0" dirty="0">
                <a:latin typeface="Times New Roman" panose="02020603050405020304" pitchFamily="18" charset="0"/>
                <a:ea typeface="黑体" panose="02010609060101010101" pitchFamily="49" charset="-122"/>
              </a:rPr>
              <a:t>）问实际上是已知函数</a:t>
            </a:r>
            <a:r>
              <a:rPr lang="en-US" altLang="zh-CN" sz="2400" b="0" dirty="0">
                <a:latin typeface="Times New Roman" panose="02020603050405020304" pitchFamily="18" charset="0"/>
                <a:ea typeface="黑体" panose="02010609060101010101" pitchFamily="49" charset="-122"/>
              </a:rPr>
              <a:t>S</a:t>
            </a:r>
            <a:r>
              <a:rPr lang="zh-CN" altLang="en-US" sz="2400" b="0" dirty="0">
                <a:latin typeface="Times New Roman" panose="02020603050405020304" pitchFamily="18" charset="0"/>
                <a:ea typeface="黑体" panose="02010609060101010101" pitchFamily="49" charset="-122"/>
              </a:rPr>
              <a:t>的值，求自变量</a:t>
            </a:r>
            <a:r>
              <a:rPr lang="en-US" altLang="zh-CN" sz="2400" b="0" dirty="0">
                <a:latin typeface="Times New Roman" panose="02020603050405020304" pitchFamily="18" charset="0"/>
                <a:ea typeface="黑体" panose="02010609060101010101" pitchFamily="49" charset="-122"/>
              </a:rPr>
              <a:t>d</a:t>
            </a:r>
            <a:r>
              <a:rPr lang="zh-CN" altLang="en-US" sz="2400" b="0" dirty="0">
                <a:latin typeface="Times New Roman" panose="02020603050405020304" pitchFamily="18" charset="0"/>
                <a:ea typeface="黑体" panose="02010609060101010101" pitchFamily="49" charset="-122"/>
              </a:rPr>
              <a:t>的取值，（</a:t>
            </a:r>
            <a:r>
              <a:rPr lang="en-US" altLang="zh-CN" sz="2400" b="0" dirty="0">
                <a:latin typeface="Times New Roman" panose="02020603050405020304" pitchFamily="18" charset="0"/>
                <a:ea typeface="黑体" panose="02010609060101010101" pitchFamily="49" charset="-122"/>
              </a:rPr>
              <a:t>3</a:t>
            </a:r>
            <a:r>
              <a:rPr lang="zh-CN" altLang="en-US" sz="2400" b="0" dirty="0">
                <a:latin typeface="Times New Roman" panose="02020603050405020304" pitchFamily="18" charset="0"/>
                <a:ea typeface="黑体" panose="02010609060101010101" pitchFamily="49" charset="-122"/>
              </a:rPr>
              <a:t>）问则是与（</a:t>
            </a:r>
            <a:r>
              <a:rPr lang="en-US" altLang="zh-CN" sz="2400" b="0" dirty="0"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sz="2400" b="0" dirty="0">
                <a:latin typeface="Times New Roman" panose="02020603050405020304" pitchFamily="18" charset="0"/>
                <a:ea typeface="黑体" panose="02010609060101010101" pitchFamily="49" charset="-122"/>
              </a:rPr>
              <a:t>）相反． </a:t>
            </a:r>
          </a:p>
        </p:txBody>
      </p:sp>
      <p:sp>
        <p:nvSpPr>
          <p:cNvPr id="17411" name="圆角矩形 31"/>
          <p:cNvSpPr>
            <a:spLocks noChangeArrowheads="1"/>
          </p:cNvSpPr>
          <p:nvPr/>
        </p:nvSpPr>
        <p:spPr bwMode="auto">
          <a:xfrm>
            <a:off x="468313" y="529829"/>
            <a:ext cx="1333500" cy="321469"/>
          </a:xfrm>
          <a:prstGeom prst="roundRect">
            <a:avLst>
              <a:gd name="adj" fmla="val 16667"/>
            </a:avLst>
          </a:prstGeom>
          <a:solidFill>
            <a:srgbClr val="FFFFD9"/>
          </a:solidFill>
          <a:ln w="25400">
            <a:solidFill>
              <a:srgbClr val="0099FF"/>
            </a:solidFill>
            <a:round/>
          </a:ln>
        </p:spPr>
        <p:txBody>
          <a:bodyPr/>
          <a:lstStyle/>
          <a:p>
            <a:pPr algn="ctr"/>
            <a:r>
              <a:rPr lang="zh-CN" altLang="en-US" sz="2000" b="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小组讨论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ext Box 3"/>
          <p:cNvSpPr txBox="1">
            <a:spLocks noChangeArrowheads="1"/>
          </p:cNvSpPr>
          <p:nvPr/>
        </p:nvSpPr>
        <p:spPr bwMode="auto">
          <a:xfrm>
            <a:off x="1979614" y="4037410"/>
            <a:ext cx="72072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endParaRPr lang="en-US" altLang="zh-CN" sz="2400" b="0">
              <a:solidFill>
                <a:schemeClr val="tx1"/>
              </a:solidFill>
            </a:endParaRPr>
          </a:p>
        </p:txBody>
      </p:sp>
      <p:sp>
        <p:nvSpPr>
          <p:cNvPr id="19458" name="Rectangle 4"/>
          <p:cNvSpPr>
            <a:spLocks noChangeArrowheads="1"/>
          </p:cNvSpPr>
          <p:nvPr/>
        </p:nvSpPr>
        <p:spPr bwMode="auto">
          <a:xfrm>
            <a:off x="695326" y="210950"/>
            <a:ext cx="7561263" cy="3970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我们学习过反比例函数，例如，当矩形面积一定时，长</a:t>
            </a:r>
            <a:r>
              <a:rPr lang="en-US" altLang="zh-CN" sz="2400" b="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zh-CN" altLang="en-US" sz="2400" b="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是宽</a:t>
            </a:r>
            <a:r>
              <a:rPr lang="en-US" altLang="zh-CN" sz="2400" b="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zh-CN" altLang="en-US" sz="2400" b="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的反比例函数，其函数解析式可以写为</a:t>
            </a:r>
          </a:p>
          <a:p>
            <a:pPr>
              <a:lnSpc>
                <a:spcPct val="150000"/>
              </a:lnSpc>
            </a:pPr>
            <a:r>
              <a:rPr lang="zh-CN" altLang="en-US" sz="2400" b="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（</a:t>
            </a:r>
            <a:r>
              <a:rPr lang="en-US" altLang="zh-CN" sz="2400" b="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S</a:t>
            </a:r>
            <a:r>
              <a:rPr lang="zh-CN" altLang="en-US" sz="2400" b="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为常数，</a:t>
            </a:r>
            <a:r>
              <a:rPr lang="en-US" altLang="zh-CN" sz="2400" b="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S≠0</a:t>
            </a:r>
            <a:r>
              <a:rPr lang="zh-CN" altLang="en-US" sz="2400" b="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）．</a:t>
            </a:r>
          </a:p>
          <a:p>
            <a:pPr>
              <a:lnSpc>
                <a:spcPct val="150000"/>
              </a:lnSpc>
            </a:pPr>
            <a:r>
              <a:rPr lang="zh-CN" altLang="en-US" sz="2400" b="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请你仿照上例另举一个在日常生活、生产或学习中具有</a:t>
            </a:r>
          </a:p>
          <a:p>
            <a:pPr>
              <a:lnSpc>
                <a:spcPct val="150000"/>
              </a:lnSpc>
            </a:pPr>
            <a:r>
              <a:rPr lang="zh-CN" altLang="en-US" sz="2400" b="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反比例函数关系的量的实例，并写出它的函数解析式．</a:t>
            </a:r>
          </a:p>
          <a:p>
            <a:pPr>
              <a:lnSpc>
                <a:spcPct val="150000"/>
              </a:lnSpc>
            </a:pPr>
            <a:r>
              <a:rPr lang="zh-CN" altLang="en-US" sz="2400" b="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实例：</a:t>
            </a:r>
            <a:r>
              <a:rPr lang="zh-CN" altLang="en-US" sz="2400" b="0" u="sng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                        </a:t>
            </a:r>
            <a:r>
              <a:rPr lang="zh-CN" altLang="en-US" sz="2400" b="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；</a:t>
            </a:r>
          </a:p>
          <a:p>
            <a:pPr>
              <a:lnSpc>
                <a:spcPct val="150000"/>
              </a:lnSpc>
            </a:pPr>
            <a:r>
              <a:rPr lang="zh-CN" altLang="en-US" sz="2400" b="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函数解析式：</a:t>
            </a:r>
            <a:r>
              <a:rPr lang="zh-CN" altLang="en-US" sz="2400" b="0" u="sng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                   </a:t>
            </a:r>
            <a:r>
              <a:rPr lang="zh-CN" altLang="en-US" sz="2400" b="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．</a:t>
            </a:r>
            <a:r>
              <a:rPr lang="zh-CN" altLang="en-US" sz="2400" b="0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19459" name="Rectangle 5"/>
          <p:cNvSpPr>
            <a:spLocks noChangeArrowheads="1"/>
          </p:cNvSpPr>
          <p:nvPr/>
        </p:nvSpPr>
        <p:spPr bwMode="auto">
          <a:xfrm>
            <a:off x="1" y="2102138"/>
            <a:ext cx="184731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>
              <a:lnSpc>
                <a:spcPct val="150000"/>
              </a:lnSpc>
            </a:pPr>
            <a:endParaRPr lang="zh-CN" altLang="en-US" sz="2400" b="0">
              <a:solidFill>
                <a:schemeClr val="tx1"/>
              </a:solidFill>
            </a:endParaRPr>
          </a:p>
        </p:txBody>
      </p:sp>
      <p:graphicFrame>
        <p:nvGraphicFramePr>
          <p:cNvPr id="19460" name="Object 6"/>
          <p:cNvGraphicFramePr>
            <a:graphicFrameLocks noChangeAspect="1"/>
          </p:cNvGraphicFramePr>
          <p:nvPr/>
        </p:nvGraphicFramePr>
        <p:xfrm>
          <a:off x="6894514" y="1139429"/>
          <a:ext cx="719137" cy="5345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76" r:id="rId3" imgW="393700" imgH="393700" progId="Equation.DSMT4">
                  <p:embed/>
                </p:oleObj>
              </mc:Choice>
              <mc:Fallback>
                <p:oleObj r:id="rId3" imgW="393700" imgH="3937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94514" y="1139429"/>
                        <a:ext cx="719137" cy="53459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8"/>
          <p:cNvGrpSpPr/>
          <p:nvPr/>
        </p:nvGrpSpPr>
        <p:grpSpPr bwMode="auto">
          <a:xfrm>
            <a:off x="717551" y="3650457"/>
            <a:ext cx="7419975" cy="1754204"/>
            <a:chOff x="0" y="0"/>
            <a:chExt cx="5760" cy="1472"/>
          </a:xfrm>
        </p:grpSpPr>
        <p:sp>
          <p:nvSpPr>
            <p:cNvPr id="19462" name="Text Box 9"/>
            <p:cNvSpPr txBox="1">
              <a:spLocks noChangeArrowheads="1"/>
            </p:cNvSpPr>
            <p:nvPr/>
          </p:nvSpPr>
          <p:spPr bwMode="auto">
            <a:xfrm>
              <a:off x="0" y="0"/>
              <a:ext cx="5760" cy="14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150000"/>
                </a:lnSpc>
                <a:spcBef>
                  <a:spcPct val="50000"/>
                </a:spcBef>
              </a:pPr>
              <a:r>
                <a:rPr lang="zh-CN" altLang="en-US" sz="2400" b="0">
                  <a:latin typeface="Times New Roman" panose="02020603050405020304" pitchFamily="18" charset="0"/>
                  <a:ea typeface="黑体" panose="02010609060101010101" pitchFamily="49" charset="-122"/>
                </a:rPr>
                <a:t>解：实例，三角形的面积</a:t>
              </a:r>
              <a:r>
                <a:rPr lang="en-US" altLang="zh-CN" sz="2400" b="0">
                  <a:latin typeface="Times New Roman" panose="02020603050405020304" pitchFamily="18" charset="0"/>
                  <a:ea typeface="黑体" panose="02010609060101010101" pitchFamily="49" charset="-122"/>
                </a:rPr>
                <a:t>S</a:t>
              </a:r>
              <a:r>
                <a:rPr lang="zh-CN" altLang="en-US" sz="2400" b="0">
                  <a:latin typeface="Times New Roman" panose="02020603050405020304" pitchFamily="18" charset="0"/>
                  <a:ea typeface="黑体" panose="02010609060101010101" pitchFamily="49" charset="-122"/>
                </a:rPr>
                <a:t>一定时，三角形底边长</a:t>
              </a:r>
              <a:r>
                <a:rPr lang="en-US" altLang="zh-CN" sz="2400" b="0">
                  <a:latin typeface="Times New Roman" panose="02020603050405020304" pitchFamily="18" charset="0"/>
                  <a:ea typeface="黑体" panose="02010609060101010101" pitchFamily="49" charset="-122"/>
                </a:rPr>
                <a:t>y</a:t>
              </a:r>
              <a:r>
                <a:rPr lang="zh-CN" altLang="en-US" sz="2400" b="0">
                  <a:latin typeface="Times New Roman" panose="02020603050405020304" pitchFamily="18" charset="0"/>
                  <a:ea typeface="黑体" panose="02010609060101010101" pitchFamily="49" charset="-122"/>
                </a:rPr>
                <a:t>是高</a:t>
              </a:r>
              <a:r>
                <a:rPr lang="en-US" altLang="zh-CN" sz="2400" b="0">
                  <a:latin typeface="Times New Roman" panose="02020603050405020304" pitchFamily="18" charset="0"/>
                  <a:ea typeface="黑体" panose="02010609060101010101" pitchFamily="49" charset="-122"/>
                </a:rPr>
                <a:t>x</a:t>
              </a:r>
              <a:r>
                <a:rPr lang="zh-CN" altLang="en-US" sz="2400" b="0">
                  <a:latin typeface="Times New Roman" panose="02020603050405020304" pitchFamily="18" charset="0"/>
                  <a:ea typeface="黑体" panose="02010609060101010101" pitchFamily="49" charset="-122"/>
                </a:rPr>
                <a:t>的反比例函数，其函数解析式可以写为         （</a:t>
              </a:r>
              <a:r>
                <a:rPr lang="en-US" altLang="zh-CN" sz="2400" b="0">
                  <a:latin typeface="Times New Roman" panose="02020603050405020304" pitchFamily="18" charset="0"/>
                  <a:ea typeface="黑体" panose="02010609060101010101" pitchFamily="49" charset="-122"/>
                </a:rPr>
                <a:t>S</a:t>
              </a:r>
              <a:r>
                <a:rPr lang="zh-CN" altLang="en-US" sz="2400" b="0">
                  <a:latin typeface="Times New Roman" panose="02020603050405020304" pitchFamily="18" charset="0"/>
                  <a:ea typeface="黑体" panose="02010609060101010101" pitchFamily="49" charset="-122"/>
                </a:rPr>
                <a:t>为常数，</a:t>
              </a:r>
              <a:r>
                <a:rPr lang="en-US" altLang="zh-CN" sz="2400" b="0">
                  <a:latin typeface="Times New Roman" panose="02020603050405020304" pitchFamily="18" charset="0"/>
                  <a:ea typeface="黑体" panose="02010609060101010101" pitchFamily="49" charset="-122"/>
                </a:rPr>
                <a:t>S≠0</a:t>
              </a:r>
              <a:r>
                <a:rPr lang="zh-CN" altLang="en-US" sz="2400" b="0">
                  <a:latin typeface="Times New Roman" panose="02020603050405020304" pitchFamily="18" charset="0"/>
                  <a:ea typeface="黑体" panose="02010609060101010101" pitchFamily="49" charset="-122"/>
                </a:rPr>
                <a:t>）． </a:t>
              </a:r>
            </a:p>
          </p:txBody>
        </p:sp>
        <p:graphicFrame>
          <p:nvGraphicFramePr>
            <p:cNvPr id="19463" name="Object 10"/>
            <p:cNvGraphicFramePr>
              <a:graphicFrameLocks noChangeAspect="1"/>
            </p:cNvGraphicFramePr>
            <p:nvPr/>
          </p:nvGraphicFramePr>
          <p:xfrm>
            <a:off x="4517" y="354"/>
            <a:ext cx="583" cy="4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477" r:id="rId5" imgW="482600" imgH="393700" progId="Equation.DSMT4">
                    <p:embed/>
                  </p:oleObj>
                </mc:Choice>
                <mc:Fallback>
                  <p:oleObj r:id="rId5" imgW="482600" imgH="393700" progId="Equation.DSMT4">
                    <p:embed/>
                    <p:pic>
                      <p:nvPicPr>
                        <p:cNvPr id="0" name="Object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517" y="354"/>
                          <a:ext cx="583" cy="4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9464" name="圆角矩形 31"/>
          <p:cNvSpPr>
            <a:spLocks noChangeArrowheads="1"/>
          </p:cNvSpPr>
          <p:nvPr/>
        </p:nvSpPr>
        <p:spPr bwMode="auto">
          <a:xfrm>
            <a:off x="468313" y="413148"/>
            <a:ext cx="1333500" cy="321469"/>
          </a:xfrm>
          <a:prstGeom prst="roundRect">
            <a:avLst>
              <a:gd name="adj" fmla="val 16667"/>
            </a:avLst>
          </a:prstGeom>
          <a:solidFill>
            <a:srgbClr val="FFFFD9"/>
          </a:solidFill>
          <a:ln w="25400">
            <a:solidFill>
              <a:srgbClr val="0099FF"/>
            </a:solidFill>
            <a:round/>
          </a:ln>
        </p:spPr>
        <p:txBody>
          <a:bodyPr/>
          <a:lstStyle/>
          <a:p>
            <a:pPr algn="ctr"/>
            <a:r>
              <a:rPr lang="zh-CN" altLang="en-US" sz="2000" b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做一做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直接连接符 57350"/>
          <p:cNvSpPr>
            <a:spLocks noChangeShapeType="1"/>
          </p:cNvSpPr>
          <p:nvPr/>
        </p:nvSpPr>
        <p:spPr bwMode="auto">
          <a:xfrm flipV="1">
            <a:off x="3276600" y="1977628"/>
            <a:ext cx="0" cy="172759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ctr"/>
            <a:endParaRPr lang="zh-CN" altLang="en-US"/>
          </a:p>
        </p:txBody>
      </p:sp>
      <p:sp>
        <p:nvSpPr>
          <p:cNvPr id="20482" name="文本框 57359"/>
          <p:cNvSpPr txBox="1">
            <a:spLocks noChangeArrowheads="1"/>
          </p:cNvSpPr>
          <p:nvPr/>
        </p:nvSpPr>
        <p:spPr bwMode="auto">
          <a:xfrm>
            <a:off x="5473145" y="3382566"/>
            <a:ext cx="90281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zh-CN" i="1">
                <a:solidFill>
                  <a:schemeClr val="tx1"/>
                </a:solidFill>
                <a:latin typeface="Times New Roman" panose="02020603050405020304" pitchFamily="18" charset="0"/>
              </a:rPr>
              <a:t>S</a:t>
            </a:r>
            <a:r>
              <a:rPr lang="en-US" altLang="zh-CN" b="0">
                <a:solidFill>
                  <a:schemeClr val="tx1"/>
                </a:solidFill>
                <a:latin typeface="Times New Roman" panose="02020603050405020304" pitchFamily="18" charset="0"/>
              </a:rPr>
              <a:t>(mm</a:t>
            </a:r>
            <a:r>
              <a:rPr lang="en-US" altLang="zh-CN" b="0" baseline="30000">
                <a:solidFill>
                  <a:schemeClr val="tx1"/>
                </a:solidFill>
                <a:latin typeface="Times New Roman" panose="02020603050405020304" pitchFamily="18" charset="0"/>
              </a:rPr>
              <a:t>2</a:t>
            </a:r>
            <a:r>
              <a:rPr lang="en-US" altLang="zh-CN" b="0">
                <a:solidFill>
                  <a:schemeClr val="tx1"/>
                </a:solidFill>
                <a:latin typeface="Times New Roman" panose="02020603050405020304" pitchFamily="18" charset="0"/>
              </a:rPr>
              <a:t>)</a:t>
            </a:r>
          </a:p>
        </p:txBody>
      </p:sp>
      <p:sp>
        <p:nvSpPr>
          <p:cNvPr id="20483" name="直接连接符 57351"/>
          <p:cNvSpPr>
            <a:spLocks noChangeShapeType="1"/>
          </p:cNvSpPr>
          <p:nvPr/>
        </p:nvSpPr>
        <p:spPr bwMode="auto">
          <a:xfrm>
            <a:off x="2555876" y="3312319"/>
            <a:ext cx="32416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ctr"/>
            <a:endParaRPr lang="zh-CN" altLang="en-US"/>
          </a:p>
        </p:txBody>
      </p:sp>
      <p:sp>
        <p:nvSpPr>
          <p:cNvPr id="20484" name="任意多边形 57353"/>
          <p:cNvSpPr>
            <a:spLocks noChangeArrowheads="1"/>
          </p:cNvSpPr>
          <p:nvPr/>
        </p:nvSpPr>
        <p:spPr bwMode="auto">
          <a:xfrm>
            <a:off x="3563939" y="1962150"/>
            <a:ext cx="1800225" cy="1188244"/>
          </a:xfrm>
          <a:custGeom>
            <a:avLst/>
            <a:gdLst>
              <a:gd name="T0" fmla="*/ 0 w 772"/>
              <a:gd name="T1" fmla="*/ 0 h 1051"/>
              <a:gd name="T2" fmla="*/ 46 w 772"/>
              <a:gd name="T3" fmla="*/ 726 h 1051"/>
              <a:gd name="T4" fmla="*/ 227 w 772"/>
              <a:gd name="T5" fmla="*/ 998 h 1051"/>
              <a:gd name="T6" fmla="*/ 772 w 772"/>
              <a:gd name="T7" fmla="*/ 1044 h 10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72" h="1051">
                <a:moveTo>
                  <a:pt x="0" y="0"/>
                </a:moveTo>
                <a:cubicBezTo>
                  <a:pt x="4" y="280"/>
                  <a:pt x="8" y="560"/>
                  <a:pt x="46" y="726"/>
                </a:cubicBezTo>
                <a:cubicBezTo>
                  <a:pt x="84" y="892"/>
                  <a:pt x="106" y="945"/>
                  <a:pt x="227" y="998"/>
                </a:cubicBezTo>
                <a:cubicBezTo>
                  <a:pt x="348" y="1051"/>
                  <a:pt x="666" y="1036"/>
                  <a:pt x="772" y="1044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0485" name="文本框 57354"/>
          <p:cNvSpPr txBox="1">
            <a:spLocks noChangeArrowheads="1"/>
          </p:cNvSpPr>
          <p:nvPr/>
        </p:nvSpPr>
        <p:spPr bwMode="auto">
          <a:xfrm>
            <a:off x="3352022" y="1600200"/>
            <a:ext cx="62068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zh-CN" i="1">
                <a:solidFill>
                  <a:schemeClr val="tx1"/>
                </a:solidFill>
                <a:latin typeface="Times New Roman" panose="02020603050405020304" pitchFamily="18" charset="0"/>
              </a:rPr>
              <a:t>y</a:t>
            </a:r>
            <a:r>
              <a:rPr lang="en-US" altLang="zh-CN" b="0">
                <a:solidFill>
                  <a:schemeClr val="tx1"/>
                </a:solidFill>
                <a:latin typeface="Times New Roman" panose="02020603050405020304" pitchFamily="18" charset="0"/>
              </a:rPr>
              <a:t>(m)</a:t>
            </a:r>
          </a:p>
        </p:txBody>
      </p:sp>
      <p:sp>
        <p:nvSpPr>
          <p:cNvPr id="20486" name="直接连接符 57356"/>
          <p:cNvSpPr>
            <a:spLocks noChangeShapeType="1"/>
          </p:cNvSpPr>
          <p:nvPr/>
        </p:nvSpPr>
        <p:spPr bwMode="auto">
          <a:xfrm>
            <a:off x="5292725" y="3257550"/>
            <a:ext cx="0" cy="5476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ctr"/>
            <a:endParaRPr lang="zh-CN" altLang="en-US"/>
          </a:p>
        </p:txBody>
      </p:sp>
      <p:sp>
        <p:nvSpPr>
          <p:cNvPr id="20487" name="文本框 57357"/>
          <p:cNvSpPr txBox="1">
            <a:spLocks noChangeArrowheads="1"/>
          </p:cNvSpPr>
          <p:nvPr/>
        </p:nvSpPr>
        <p:spPr bwMode="auto">
          <a:xfrm>
            <a:off x="2717456" y="2027635"/>
            <a:ext cx="53091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zh-CN" b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100</a:t>
            </a:r>
          </a:p>
        </p:txBody>
      </p:sp>
      <p:sp>
        <p:nvSpPr>
          <p:cNvPr id="20488" name="文本框 57358"/>
          <p:cNvSpPr txBox="1">
            <a:spLocks noChangeArrowheads="1"/>
          </p:cNvSpPr>
          <p:nvPr/>
        </p:nvSpPr>
        <p:spPr bwMode="auto">
          <a:xfrm>
            <a:off x="4281088" y="2734866"/>
            <a:ext cx="87075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zh-CN" b="0">
                <a:solidFill>
                  <a:schemeClr val="tx1"/>
                </a:solidFill>
                <a:latin typeface="Times New Roman" panose="02020603050405020304" pitchFamily="18" charset="0"/>
              </a:rPr>
              <a:t>P(4,32)</a:t>
            </a:r>
          </a:p>
        </p:txBody>
      </p:sp>
      <p:sp>
        <p:nvSpPr>
          <p:cNvPr id="20489" name="文本框 57360"/>
          <p:cNvSpPr txBox="1">
            <a:spLocks noChangeArrowheads="1"/>
          </p:cNvSpPr>
          <p:nvPr/>
        </p:nvSpPr>
        <p:spPr bwMode="auto">
          <a:xfrm>
            <a:off x="2951686" y="3274219"/>
            <a:ext cx="35137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zh-CN" b="0" i="1">
                <a:solidFill>
                  <a:schemeClr val="tx1"/>
                </a:solidFill>
                <a:latin typeface="Times New Roman" panose="02020603050405020304" pitchFamily="18" charset="0"/>
              </a:rPr>
              <a:t>O</a:t>
            </a:r>
          </a:p>
        </p:txBody>
      </p:sp>
      <p:sp>
        <p:nvSpPr>
          <p:cNvPr id="20490" name="八边形 57361"/>
          <p:cNvSpPr>
            <a:spLocks noChangeArrowheads="1"/>
          </p:cNvSpPr>
          <p:nvPr/>
        </p:nvSpPr>
        <p:spPr bwMode="auto">
          <a:xfrm>
            <a:off x="4645025" y="3096816"/>
            <a:ext cx="71438" cy="53578"/>
          </a:xfrm>
          <a:prstGeom prst="octagon">
            <a:avLst>
              <a:gd name="adj" fmla="val 2928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</p:spPr>
        <p:txBody>
          <a:bodyPr/>
          <a:lstStyle/>
          <a:p>
            <a:pPr algn="ctr"/>
            <a:endParaRPr lang="zh-CN" altLang="en-US"/>
          </a:p>
        </p:txBody>
      </p:sp>
      <p:sp>
        <p:nvSpPr>
          <p:cNvPr id="20491" name="文本框 57362"/>
          <p:cNvSpPr txBox="1">
            <a:spLocks noChangeArrowheads="1"/>
          </p:cNvSpPr>
          <p:nvPr/>
        </p:nvSpPr>
        <p:spPr bwMode="auto">
          <a:xfrm>
            <a:off x="5137922" y="3382566"/>
            <a:ext cx="30008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zh-CN" b="0">
                <a:solidFill>
                  <a:schemeClr val="tx1"/>
                </a:solidFill>
                <a:latin typeface="Times New Roman" panose="02020603050405020304" pitchFamily="18" charset="0"/>
              </a:rPr>
              <a:t>6</a:t>
            </a:r>
          </a:p>
        </p:txBody>
      </p:sp>
      <p:grpSp>
        <p:nvGrpSpPr>
          <p:cNvPr id="57369" name="组合 57368"/>
          <p:cNvGrpSpPr/>
          <p:nvPr/>
        </p:nvGrpSpPr>
        <p:grpSpPr bwMode="auto">
          <a:xfrm>
            <a:off x="1042989" y="3677842"/>
            <a:ext cx="5765800" cy="1452563"/>
            <a:chOff x="703" y="2976"/>
            <a:chExt cx="3632" cy="1220"/>
          </a:xfrm>
        </p:grpSpPr>
        <p:sp>
          <p:nvSpPr>
            <p:cNvPr id="20493" name="文本框 57363"/>
            <p:cNvSpPr txBox="1">
              <a:spLocks noChangeArrowheads="1"/>
            </p:cNvSpPr>
            <p:nvPr/>
          </p:nvSpPr>
          <p:spPr bwMode="auto">
            <a:xfrm>
              <a:off x="703" y="3033"/>
              <a:ext cx="3632" cy="1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 sz="2400" b="0">
                  <a:latin typeface="黑体" panose="02010609060101010101" pitchFamily="49" charset="-122"/>
                  <a:ea typeface="黑体" panose="02010609060101010101" pitchFamily="49" charset="-122"/>
                </a:rPr>
                <a:t>解：由</a:t>
              </a:r>
              <a:r>
                <a:rPr lang="en-US" altLang="zh-CN" sz="2400" i="1">
                  <a:latin typeface="Times New Roman" panose="02020603050405020304" pitchFamily="18" charset="0"/>
                  <a:ea typeface="黑体" panose="02010609060101010101" pitchFamily="49" charset="-122"/>
                </a:rPr>
                <a:t>P</a:t>
              </a:r>
              <a:r>
                <a:rPr lang="zh-CN" altLang="en-US" sz="2400" b="0">
                  <a:latin typeface="黑体" panose="02010609060101010101" pitchFamily="49" charset="-122"/>
                  <a:ea typeface="黑体" panose="02010609060101010101" pitchFamily="49" charset="-122"/>
                </a:rPr>
                <a:t>点可知反比例函数为：        </a:t>
              </a:r>
            </a:p>
            <a:p>
              <a:pPr>
                <a:lnSpc>
                  <a:spcPct val="150000"/>
                </a:lnSpc>
              </a:pPr>
              <a:r>
                <a:rPr lang="zh-CN" altLang="en-US" sz="2400" b="0">
                  <a:latin typeface="黑体" panose="02010609060101010101" pitchFamily="49" charset="-122"/>
                  <a:ea typeface="黑体" panose="02010609060101010101" pitchFamily="49" charset="-122"/>
                </a:rPr>
                <a:t>    当</a:t>
              </a:r>
              <a:r>
                <a:rPr lang="en-US" altLang="zh-CN" sz="2400" i="1">
                  <a:latin typeface="Times New Roman" panose="02020603050405020304" pitchFamily="18" charset="0"/>
                  <a:ea typeface="黑体" panose="02010609060101010101" pitchFamily="49" charset="-122"/>
                </a:rPr>
                <a:t>S</a:t>
              </a:r>
              <a:r>
                <a:rPr lang="zh-CN" altLang="en-US" sz="2400" b="0">
                  <a:latin typeface="黑体" panose="02010609060101010101" pitchFamily="49" charset="-122"/>
                  <a:ea typeface="黑体" panose="02010609060101010101" pitchFamily="49" charset="-122"/>
                </a:rPr>
                <a:t>为</a:t>
              </a:r>
              <a:r>
                <a:rPr lang="en-US" altLang="zh-CN" sz="2400" b="0">
                  <a:latin typeface="Times New Roman" panose="02020603050405020304" pitchFamily="18" charset="0"/>
                  <a:ea typeface="黑体" panose="02010609060101010101" pitchFamily="49" charset="-122"/>
                </a:rPr>
                <a:t>1.6</a:t>
              </a:r>
              <a:r>
                <a:rPr lang="zh-CN" altLang="en-US" sz="2400" b="0">
                  <a:latin typeface="黑体" panose="02010609060101010101" pitchFamily="49" charset="-122"/>
                  <a:ea typeface="黑体" panose="02010609060101010101" pitchFamily="49" charset="-122"/>
                </a:rPr>
                <a:t>时，代入可得</a:t>
              </a:r>
              <a:r>
                <a:rPr lang="en-US" altLang="zh-CN" sz="2400" i="1">
                  <a:latin typeface="Times New Roman" panose="02020603050405020304" pitchFamily="18" charset="0"/>
                  <a:ea typeface="黑体" panose="02010609060101010101" pitchFamily="49" charset="-122"/>
                </a:rPr>
                <a:t>y</a:t>
              </a:r>
              <a:r>
                <a:rPr lang="en-US" altLang="zh-CN" sz="2400" b="0">
                  <a:latin typeface="Times New Roman" panose="02020603050405020304" pitchFamily="18" charset="0"/>
                  <a:ea typeface="黑体" panose="02010609060101010101" pitchFamily="49" charset="-122"/>
                </a:rPr>
                <a:t>=80</a:t>
              </a:r>
            </a:p>
            <a:p>
              <a:r>
                <a:rPr lang="en-US" altLang="zh-CN" sz="2400" b="0">
                  <a:latin typeface="黑体" panose="02010609060101010101" pitchFamily="49" charset="-122"/>
                  <a:ea typeface="黑体" panose="02010609060101010101" pitchFamily="49" charset="-122"/>
                </a:rPr>
                <a:t>    </a:t>
              </a:r>
              <a:r>
                <a:rPr lang="zh-CN" altLang="en-US" sz="2400" b="0">
                  <a:latin typeface="黑体" panose="02010609060101010101" pitchFamily="49" charset="-122"/>
                  <a:ea typeface="黑体" panose="02010609060101010101" pitchFamily="49" charset="-122"/>
                </a:rPr>
                <a:t>故当面条粗</a:t>
              </a:r>
              <a:r>
                <a:rPr lang="en-US" altLang="zh-CN" sz="2400" b="0">
                  <a:latin typeface="Times New Roman" panose="02020603050405020304" pitchFamily="18" charset="0"/>
                  <a:ea typeface="黑体" panose="02010609060101010101" pitchFamily="49" charset="-122"/>
                </a:rPr>
                <a:t>1.6mm</a:t>
              </a:r>
              <a:r>
                <a:rPr lang="en-US" altLang="zh-CN" sz="2400" b="0" baseline="30000">
                  <a:latin typeface="Times New Roman" panose="02020603050405020304" pitchFamily="18" charset="0"/>
                  <a:ea typeface="黑体" panose="02010609060101010101" pitchFamily="49" charset="-122"/>
                </a:rPr>
                <a:t>2</a:t>
              </a:r>
              <a:r>
                <a:rPr lang="zh-CN" altLang="en-US" sz="2400" b="0">
                  <a:latin typeface="黑体" panose="02010609060101010101" pitchFamily="49" charset="-122"/>
                  <a:ea typeface="黑体" panose="02010609060101010101" pitchFamily="49" charset="-122"/>
                </a:rPr>
                <a:t>时，面条长</a:t>
              </a:r>
              <a:r>
                <a:rPr lang="en-US" altLang="zh-CN" sz="2400" b="0">
                  <a:latin typeface="Times New Roman" panose="02020603050405020304" pitchFamily="18" charset="0"/>
                  <a:ea typeface="黑体" panose="02010609060101010101" pitchFamily="49" charset="-122"/>
                </a:rPr>
                <a:t>80</a:t>
              </a:r>
              <a:r>
                <a:rPr lang="zh-CN" altLang="en-US" sz="2400" b="0">
                  <a:latin typeface="黑体" panose="02010609060101010101" pitchFamily="49" charset="-122"/>
                  <a:ea typeface="黑体" panose="02010609060101010101" pitchFamily="49" charset="-122"/>
                </a:rPr>
                <a:t>米．</a:t>
              </a:r>
            </a:p>
          </p:txBody>
        </p:sp>
        <p:graphicFrame>
          <p:nvGraphicFramePr>
            <p:cNvPr id="20494" name="内容占位符 57364"/>
            <p:cNvGraphicFramePr>
              <a:graphicFrameLocks noGrp="1"/>
            </p:cNvGraphicFramePr>
            <p:nvPr/>
          </p:nvGraphicFramePr>
          <p:xfrm>
            <a:off x="3244" y="2976"/>
            <a:ext cx="589" cy="44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503" r:id="rId3" imgW="698500" imgH="520700" progId="Equation.3">
                    <p:embed/>
                  </p:oleObj>
                </mc:Choice>
                <mc:Fallback>
                  <p:oleObj r:id="rId3" imgW="698500" imgH="520700" progId="Equation.3">
                    <p:embed/>
                    <p:pic>
                      <p:nvPicPr>
                        <p:cNvPr id="0" name="内容占位符 57364"/>
                        <p:cNvPicPr>
                          <a:picLocks noGrp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44" y="2976"/>
                          <a:ext cx="589" cy="44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0495" name="Text Box 27"/>
          <p:cNvSpPr txBox="1">
            <a:spLocks noChangeArrowheads="1"/>
          </p:cNvSpPr>
          <p:nvPr/>
        </p:nvSpPr>
        <p:spPr bwMode="auto">
          <a:xfrm>
            <a:off x="395288" y="347663"/>
            <a:ext cx="8748712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0">
                <a:solidFill>
                  <a:srgbClr val="26999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练一练：</a:t>
            </a:r>
            <a:r>
              <a:rPr lang="zh-CN" altLang="en-US" sz="2400" b="0">
                <a:solidFill>
                  <a:schemeClr val="tx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你吃过拉面吗？一定体积的面团做成拉面，面条的总长度</a:t>
            </a:r>
            <a:r>
              <a:rPr lang="en-US" altLang="zh-CN" sz="2400" i="1">
                <a:solidFill>
                  <a:schemeClr val="tx2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y</a:t>
            </a:r>
            <a:r>
              <a:rPr lang="en-US" altLang="zh-CN" sz="2400" b="0">
                <a:solidFill>
                  <a:schemeClr val="tx2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(m)</a:t>
            </a:r>
            <a:r>
              <a:rPr lang="zh-CN" altLang="en-US" sz="2400" b="0">
                <a:solidFill>
                  <a:schemeClr val="tx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是面条的粗细（横截面积）</a:t>
            </a:r>
            <a:r>
              <a:rPr lang="en-US" altLang="zh-CN" sz="2400" b="0">
                <a:solidFill>
                  <a:schemeClr val="tx2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zh-CN" sz="2400" i="1">
                <a:solidFill>
                  <a:schemeClr val="tx2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S</a:t>
            </a:r>
            <a:r>
              <a:rPr lang="en-US" altLang="zh-CN" sz="2400" b="0">
                <a:solidFill>
                  <a:schemeClr val="tx2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(mm</a:t>
            </a:r>
            <a:r>
              <a:rPr lang="en-US" altLang="zh-CN" sz="2400" b="0" baseline="30000">
                <a:solidFill>
                  <a:schemeClr val="tx2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sz="2400" b="0">
                <a:solidFill>
                  <a:schemeClr val="tx2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)</a:t>
            </a:r>
            <a:r>
              <a:rPr lang="zh-CN" altLang="en-US" sz="2400" b="0">
                <a:solidFill>
                  <a:schemeClr val="tx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的反比例函数．</a:t>
            </a:r>
            <a:r>
              <a:rPr lang="zh-CN" altLang="en-US" sz="2400" b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其图象如图所示，则当面条粗</a:t>
            </a:r>
            <a:r>
              <a:rPr lang="en-US" altLang="zh-CN" sz="2400" b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1.6mm</a:t>
            </a:r>
            <a:r>
              <a:rPr lang="en-US" altLang="zh-CN" sz="2400" b="0" baseline="300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sz="2400" b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时，面条的总长度是多少米？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7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505" name="组合 6147"/>
          <p:cNvGrpSpPr/>
          <p:nvPr/>
        </p:nvGrpSpPr>
        <p:grpSpPr bwMode="auto">
          <a:xfrm>
            <a:off x="325438" y="304800"/>
            <a:ext cx="5769284" cy="739246"/>
            <a:chOff x="0" y="0"/>
            <a:chExt cx="9087" cy="1551"/>
          </a:xfrm>
        </p:grpSpPr>
        <p:sp>
          <p:nvSpPr>
            <p:cNvPr id="21506" name="矩形 7"/>
            <p:cNvSpPr>
              <a:spLocks noChangeArrowheads="1"/>
            </p:cNvSpPr>
            <p:nvPr/>
          </p:nvSpPr>
          <p:spPr bwMode="auto">
            <a:xfrm>
              <a:off x="882" y="0"/>
              <a:ext cx="2634" cy="1200"/>
            </a:xfrm>
            <a:custGeom>
              <a:avLst/>
              <a:gdLst>
                <a:gd name="T0" fmla="*/ 0 w 2520280"/>
                <a:gd name="T1" fmla="*/ 1872208 h 1872208"/>
                <a:gd name="T2" fmla="*/ 2520280 w 2520280"/>
                <a:gd name="T3" fmla="*/ 1872208 h 1872208"/>
                <a:gd name="T4" fmla="*/ 0 w 2520280"/>
                <a:gd name="T5" fmla="*/ 1872208 h 1872208"/>
                <a:gd name="T6" fmla="*/ 0 w 2520280"/>
                <a:gd name="T7" fmla="*/ 0 h 1872208"/>
                <a:gd name="T8" fmla="*/ 916 w 2520280"/>
                <a:gd name="T9" fmla="*/ 0 h 1872208"/>
                <a:gd name="T10" fmla="*/ 0 w 2520280"/>
                <a:gd name="T11" fmla="*/ 0 h 1872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20280" h="1872208">
                  <a:moveTo>
                    <a:pt x="0" y="1872208"/>
                  </a:moveTo>
                  <a:lnTo>
                    <a:pt x="2520280" y="1872208"/>
                  </a:lnTo>
                  <a:lnTo>
                    <a:pt x="0" y="1872208"/>
                  </a:lnTo>
                  <a:close/>
                  <a:moveTo>
                    <a:pt x="0" y="0"/>
                  </a:moveTo>
                  <a:lnTo>
                    <a:pt x="916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sq">
              <a:solidFill>
                <a:srgbClr val="DDDDDD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07" name="任意多边形 16"/>
            <p:cNvSpPr>
              <a:spLocks noChangeArrowheads="1"/>
            </p:cNvSpPr>
            <p:nvPr/>
          </p:nvSpPr>
          <p:spPr bwMode="auto">
            <a:xfrm>
              <a:off x="0" y="454"/>
              <a:ext cx="826" cy="760"/>
            </a:xfrm>
            <a:custGeom>
              <a:avLst/>
              <a:gdLst>
                <a:gd name="T0" fmla="*/ 0 w 696310"/>
                <a:gd name="T1" fmla="*/ 0 h 696310"/>
                <a:gd name="T2" fmla="*/ 459827 w 696310"/>
                <a:gd name="T3" fmla="*/ 0 h 696310"/>
                <a:gd name="T4" fmla="*/ 459827 w 696310"/>
                <a:gd name="T5" fmla="*/ 236483 h 696310"/>
                <a:gd name="T6" fmla="*/ 696310 w 696310"/>
                <a:gd name="T7" fmla="*/ 236483 h 696310"/>
                <a:gd name="T8" fmla="*/ 696310 w 696310"/>
                <a:gd name="T9" fmla="*/ 696310 h 696310"/>
                <a:gd name="T10" fmla="*/ 0 w 696310"/>
                <a:gd name="T11" fmla="*/ 696310 h 696310"/>
                <a:gd name="T12" fmla="*/ 0 w 696310"/>
                <a:gd name="T13" fmla="*/ 0 h 696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96310" h="696310">
                  <a:moveTo>
                    <a:pt x="0" y="0"/>
                  </a:moveTo>
                  <a:lnTo>
                    <a:pt x="459827" y="0"/>
                  </a:lnTo>
                  <a:lnTo>
                    <a:pt x="459827" y="236483"/>
                  </a:lnTo>
                  <a:lnTo>
                    <a:pt x="696310" y="236483"/>
                  </a:lnTo>
                  <a:lnTo>
                    <a:pt x="696310" y="696310"/>
                  </a:lnTo>
                  <a:lnTo>
                    <a:pt x="0" y="69631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08" name="矩形 17"/>
            <p:cNvSpPr>
              <a:spLocks noChangeArrowheads="1"/>
            </p:cNvSpPr>
            <p:nvPr/>
          </p:nvSpPr>
          <p:spPr bwMode="auto">
            <a:xfrm>
              <a:off x="570" y="374"/>
              <a:ext cx="258" cy="265"/>
            </a:xfrm>
            <a:prstGeom prst="rect">
              <a:avLst/>
            </a:prstGeom>
            <a:solidFill>
              <a:srgbClr val="008080">
                <a:alpha val="5098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215900" rIns="179705" bIns="0" anchor="ctr"/>
            <a:lstStyle/>
            <a:p>
              <a:pPr algn="ctr"/>
              <a:endParaRPr lang="zh-CN" altLang="en-US" sz="400" b="0">
                <a:solidFill>
                  <a:srgbClr val="FFFFFF"/>
                </a:solidFill>
                <a:ea typeface="微软雅黑" panose="020B0503020204020204" pitchFamily="34" charset="-122"/>
              </a:endParaRPr>
            </a:p>
          </p:txBody>
        </p:sp>
        <p:sp>
          <p:nvSpPr>
            <p:cNvPr id="21509" name="文本框 6151"/>
            <p:cNvSpPr txBox="1">
              <a:spLocks noChangeArrowheads="1"/>
            </p:cNvSpPr>
            <p:nvPr/>
          </p:nvSpPr>
          <p:spPr bwMode="auto">
            <a:xfrm>
              <a:off x="878" y="432"/>
              <a:ext cx="8209" cy="10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 sz="2800" dirty="0">
                  <a:solidFill>
                    <a:srgbClr val="00666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宋体" panose="02010600030101010101" pitchFamily="2" charset="-122"/>
                </a:rPr>
                <a:t>反比例函数在物理问题中的应用</a:t>
              </a:r>
              <a:endParaRPr lang="en-US" altLang="zh-CN" sz="2800" dirty="0">
                <a:solidFill>
                  <a:srgbClr val="006666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宋体" panose="02010600030101010101" pitchFamily="2" charset="-122"/>
              </a:endParaRPr>
            </a:p>
          </p:txBody>
        </p:sp>
        <p:sp>
          <p:nvSpPr>
            <p:cNvPr id="21510" name="文本框 6152"/>
            <p:cNvSpPr txBox="1">
              <a:spLocks noChangeArrowheads="1"/>
            </p:cNvSpPr>
            <p:nvPr/>
          </p:nvSpPr>
          <p:spPr bwMode="auto">
            <a:xfrm>
              <a:off x="0" y="453"/>
              <a:ext cx="872" cy="10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zh-CN" altLang="en-US" sz="2800" b="0">
                  <a:solidFill>
                    <a:schemeClr val="accent1"/>
                  </a:solidFill>
                  <a:ea typeface="微软雅黑" panose="020B0503020204020204" pitchFamily="34" charset="-122"/>
                </a:rPr>
                <a:t>二</a:t>
              </a:r>
            </a:p>
          </p:txBody>
        </p:sp>
      </p:grpSp>
      <p:sp>
        <p:nvSpPr>
          <p:cNvPr id="9232" name="文本框 9231"/>
          <p:cNvSpPr txBox="1">
            <a:spLocks noChangeArrowheads="1"/>
          </p:cNvSpPr>
          <p:nvPr/>
        </p:nvSpPr>
        <p:spPr bwMode="auto">
          <a:xfrm>
            <a:off x="684214" y="1113235"/>
            <a:ext cx="7705725" cy="1126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40000"/>
              </a:lnSpc>
            </a:pPr>
            <a:r>
              <a:rPr lang="zh-CN" altLang="en-US" sz="2400" b="0">
                <a:solidFill>
                  <a:schemeClr val="tx1"/>
                </a:solidFill>
                <a:ea typeface="黑体" panose="02010609060101010101" pitchFamily="49" charset="-122"/>
              </a:rPr>
              <a:t>物理中也有一些问题是与反比例函数息息相关的，一起来看看下面的例子．</a:t>
            </a:r>
          </a:p>
        </p:txBody>
      </p:sp>
      <p:grpSp>
        <p:nvGrpSpPr>
          <p:cNvPr id="9235" name="组合 9234"/>
          <p:cNvGrpSpPr/>
          <p:nvPr/>
        </p:nvGrpSpPr>
        <p:grpSpPr bwMode="auto">
          <a:xfrm>
            <a:off x="395288" y="2301478"/>
            <a:ext cx="8501062" cy="1902618"/>
            <a:chOff x="405" y="1933"/>
            <a:chExt cx="5355" cy="1598"/>
          </a:xfrm>
        </p:grpSpPr>
        <p:sp>
          <p:nvSpPr>
            <p:cNvPr id="21513" name="圆角矩形 31"/>
            <p:cNvSpPr>
              <a:spLocks noChangeArrowheads="1"/>
            </p:cNvSpPr>
            <p:nvPr/>
          </p:nvSpPr>
          <p:spPr bwMode="auto">
            <a:xfrm>
              <a:off x="407" y="1933"/>
              <a:ext cx="840" cy="270"/>
            </a:xfrm>
            <a:prstGeom prst="roundRect">
              <a:avLst>
                <a:gd name="adj" fmla="val 16667"/>
              </a:avLst>
            </a:prstGeom>
            <a:solidFill>
              <a:srgbClr val="FFFFD9"/>
            </a:solidFill>
            <a:ln w="25400">
              <a:solidFill>
                <a:srgbClr val="0099FF"/>
              </a:solidFill>
              <a:round/>
            </a:ln>
          </p:spPr>
          <p:txBody>
            <a:bodyPr/>
            <a:lstStyle/>
            <a:p>
              <a:pPr algn="ctr"/>
              <a:r>
                <a:rPr lang="zh-CN" altLang="en-US"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典例精析</a:t>
              </a:r>
              <a:endParaRPr lang="zh-CN" altLang="en-US" b="0"/>
            </a:p>
          </p:txBody>
        </p:sp>
        <p:sp>
          <p:nvSpPr>
            <p:cNvPr id="21514" name="TextBox 20"/>
            <p:cNvSpPr txBox="1">
              <a:spLocks noChangeArrowheads="1"/>
            </p:cNvSpPr>
            <p:nvPr/>
          </p:nvSpPr>
          <p:spPr bwMode="auto">
            <a:xfrm>
              <a:off x="405" y="2523"/>
              <a:ext cx="5355" cy="10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2400" b="0">
                  <a:solidFill>
                    <a:srgbClr val="00808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例</a:t>
              </a:r>
              <a:r>
                <a:rPr lang="en-US" altLang="zh-CN" sz="2400" b="0">
                  <a:solidFill>
                    <a:srgbClr val="00808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3</a:t>
              </a:r>
              <a:r>
                <a:rPr lang="zh-CN" altLang="en-US" sz="2400" b="0">
                  <a:solidFill>
                    <a:srgbClr val="00808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：</a:t>
              </a:r>
              <a:r>
                <a:rPr lang="zh-CN" altLang="en-US" sz="2400" b="0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蓄电池的电压为定值</a:t>
              </a:r>
              <a:r>
                <a:rPr lang="en-US" altLang="zh-CN" sz="2400" b="0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.</a:t>
              </a:r>
              <a:r>
                <a:rPr lang="zh-CN" altLang="en-US" sz="2400" b="0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使用此电源时，用电器的额电流</a:t>
              </a:r>
              <a:r>
                <a:rPr lang="en-US" altLang="zh-CN" sz="2400" 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I</a:t>
              </a:r>
              <a:r>
                <a:rPr lang="zh-CN" altLang="en-US" sz="2400" b="0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（</a:t>
              </a:r>
              <a:r>
                <a:rPr lang="en-US" altLang="zh-CN" sz="2400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A</a:t>
              </a:r>
              <a:r>
                <a:rPr lang="zh-CN" altLang="en-US" sz="2400" b="0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）与电阻</a:t>
              </a:r>
              <a:r>
                <a:rPr lang="en-US" altLang="zh-CN" sz="2400" 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R</a:t>
              </a:r>
              <a:r>
                <a:rPr lang="en-US" altLang="zh-CN" sz="2400" b="0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(</a:t>
              </a:r>
              <a:r>
                <a:rPr lang="en-US" altLang="zh-CN" sz="2400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Ω</a:t>
              </a:r>
              <a:r>
                <a:rPr lang="en-US" altLang="zh-CN" sz="2400" b="0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)</a:t>
              </a:r>
              <a:r>
                <a:rPr lang="zh-CN" altLang="en-US" sz="2400" b="0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之间的函数关系如下图所示</a:t>
              </a:r>
              <a:endParaRPr lang="zh-CN" altLang="en-US" sz="2400" b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9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9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3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矩形 8216"/>
          <p:cNvSpPr>
            <a:spLocks noChangeArrowheads="1"/>
          </p:cNvSpPr>
          <p:nvPr/>
        </p:nvSpPr>
        <p:spPr bwMode="auto">
          <a:xfrm>
            <a:off x="357079" y="681038"/>
            <a:ext cx="803296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zh-CN" sz="2400" b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(1)</a:t>
            </a:r>
            <a:r>
              <a:rPr lang="zh-CN" altLang="en-US" sz="2400" b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蓄电池的电压是多少？你能写出这一函数的表达式吗？</a:t>
            </a:r>
          </a:p>
        </p:txBody>
      </p:sp>
      <p:sp>
        <p:nvSpPr>
          <p:cNvPr id="4117" name="Text Box 9"/>
          <p:cNvSpPr txBox="1">
            <a:spLocks noChangeArrowheads="1"/>
          </p:cNvSpPr>
          <p:nvPr/>
        </p:nvSpPr>
        <p:spPr bwMode="auto">
          <a:xfrm>
            <a:off x="468314" y="1113235"/>
            <a:ext cx="4535487" cy="40811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b="1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b="1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b="1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b="1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80000"/>
              </a:lnSpc>
            </a:pPr>
            <a:r>
              <a:rPr lang="zh-CN" altLang="en-US" sz="2400" b="0">
                <a:latin typeface="Times New Roman" panose="02020603050405020304" pitchFamily="18" charset="0"/>
                <a:ea typeface="黑体" panose="02010609060101010101" pitchFamily="49" charset="-122"/>
              </a:rPr>
              <a:t>解：</a:t>
            </a:r>
            <a:r>
              <a:rPr lang="en-US" altLang="zh-CN" sz="2400" b="0">
                <a:solidFill>
                  <a:srgbClr val="CC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zh-CN" sz="2400" b="0">
                <a:latin typeface="Times New Roman" panose="02020603050405020304" pitchFamily="18" charset="0"/>
                <a:ea typeface="黑体" panose="02010609060101010101" pitchFamily="49" charset="-122"/>
              </a:rPr>
              <a:t>(1)</a:t>
            </a:r>
            <a:r>
              <a:rPr lang="zh-CN" altLang="en-US" sz="2400" b="0">
                <a:latin typeface="Times New Roman" panose="02020603050405020304" pitchFamily="18" charset="0"/>
                <a:ea typeface="黑体" panose="02010609060101010101" pitchFamily="49" charset="-122"/>
              </a:rPr>
              <a:t>由题意设函数表达式为</a:t>
            </a:r>
          </a:p>
          <a:p>
            <a:pPr lvl="2">
              <a:lnSpc>
                <a:spcPct val="180000"/>
              </a:lnSpc>
            </a:pPr>
            <a:r>
              <a:rPr lang="en-US" altLang="zh-CN" sz="2400" b="0" i="1">
                <a:latin typeface="Times New Roman" panose="02020603050405020304" pitchFamily="18" charset="0"/>
                <a:ea typeface="黑体" panose="02010609060101010101" pitchFamily="49" charset="-122"/>
              </a:rPr>
              <a:t>  I</a:t>
            </a:r>
            <a:r>
              <a:rPr lang="zh-CN" altLang="en-US" sz="2400" b="0">
                <a:latin typeface="Times New Roman" panose="02020603050405020304" pitchFamily="18" charset="0"/>
                <a:ea typeface="黑体" panose="02010609060101010101" pitchFamily="49" charset="-122"/>
              </a:rPr>
              <a:t>＝     </a:t>
            </a:r>
          </a:p>
          <a:p>
            <a:pPr lvl="2">
              <a:lnSpc>
                <a:spcPct val="180000"/>
              </a:lnSpc>
            </a:pPr>
            <a:r>
              <a:rPr lang="zh-CN" altLang="en-US" sz="2400" b="0">
                <a:latin typeface="Times New Roman" panose="02020603050405020304" pitchFamily="18" charset="0"/>
                <a:ea typeface="黑体" panose="02010609060101010101" pitchFamily="49" charset="-122"/>
              </a:rPr>
              <a:t>∵</a:t>
            </a:r>
            <a:r>
              <a:rPr lang="en-US" altLang="zh-CN" sz="2400" i="1"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en-US" altLang="zh-CN" sz="2400" b="0">
                <a:latin typeface="Times New Roman" panose="02020603050405020304" pitchFamily="18" charset="0"/>
                <a:ea typeface="黑体" panose="02010609060101010101" pitchFamily="49" charset="-122"/>
              </a:rPr>
              <a:t>(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9</a:t>
            </a:r>
            <a:r>
              <a:rPr lang="zh-CN" altLang="en-US" sz="2400" b="0"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en-US" altLang="zh-CN" sz="2400" b="0">
                <a:latin typeface="Times New Roman" panose="02020603050405020304" pitchFamily="18" charset="0"/>
                <a:ea typeface="黑体" panose="02010609060101010101" pitchFamily="49" charset="-122"/>
              </a:rPr>
              <a:t>4)</a:t>
            </a:r>
            <a:r>
              <a:rPr lang="zh-CN" altLang="en-US" sz="2400" b="0">
                <a:latin typeface="Times New Roman" panose="02020603050405020304" pitchFamily="18" charset="0"/>
                <a:ea typeface="黑体" panose="02010609060101010101" pitchFamily="49" charset="-122"/>
              </a:rPr>
              <a:t>在图象上，</a:t>
            </a:r>
          </a:p>
          <a:p>
            <a:pPr lvl="2">
              <a:lnSpc>
                <a:spcPct val="180000"/>
              </a:lnSpc>
            </a:pPr>
            <a:r>
              <a:rPr lang="zh-CN" altLang="en-US" sz="2400" b="0">
                <a:latin typeface="Times New Roman" panose="02020603050405020304" pitchFamily="18" charset="0"/>
                <a:ea typeface="黑体" panose="02010609060101010101" pitchFamily="49" charset="-122"/>
              </a:rPr>
              <a:t>∴</a:t>
            </a:r>
            <a:r>
              <a:rPr lang="en-US" altLang="zh-CN" sz="2400" i="1">
                <a:latin typeface="Times New Roman" panose="02020603050405020304" pitchFamily="18" charset="0"/>
                <a:ea typeface="黑体" panose="02010609060101010101" pitchFamily="49" charset="-122"/>
              </a:rPr>
              <a:t>U</a:t>
            </a:r>
            <a:r>
              <a:rPr lang="zh-CN" altLang="en-US" sz="2400" b="0">
                <a:latin typeface="Times New Roman" panose="02020603050405020304" pitchFamily="18" charset="0"/>
                <a:ea typeface="黑体" panose="02010609060101010101" pitchFamily="49" charset="-122"/>
              </a:rPr>
              <a:t>＝</a:t>
            </a:r>
            <a:r>
              <a:rPr lang="en-US" altLang="zh-CN" sz="2400" i="1">
                <a:latin typeface="Times New Roman" panose="02020603050405020304" pitchFamily="18" charset="0"/>
                <a:ea typeface="黑体" panose="02010609060101010101" pitchFamily="49" charset="-122"/>
              </a:rPr>
              <a:t>IR</a:t>
            </a:r>
            <a:r>
              <a:rPr lang="zh-CN" altLang="en-US" sz="2400" b="0">
                <a:latin typeface="Times New Roman" panose="02020603050405020304" pitchFamily="18" charset="0"/>
                <a:ea typeface="黑体" panose="02010609060101010101" pitchFamily="49" charset="-122"/>
              </a:rPr>
              <a:t>＝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36</a:t>
            </a:r>
            <a:r>
              <a:rPr lang="zh-CN" altLang="en-US" sz="2400" b="0">
                <a:latin typeface="Times New Roman" panose="02020603050405020304" pitchFamily="18" charset="0"/>
                <a:ea typeface="黑体" panose="02010609060101010101" pitchFamily="49" charset="-122"/>
              </a:rPr>
              <a:t>．</a:t>
            </a:r>
          </a:p>
          <a:p>
            <a:pPr lvl="2">
              <a:lnSpc>
                <a:spcPct val="180000"/>
              </a:lnSpc>
            </a:pPr>
            <a:r>
              <a:rPr lang="zh-CN" altLang="en-US" sz="2400" b="0">
                <a:latin typeface="Times New Roman" panose="02020603050405020304" pitchFamily="18" charset="0"/>
                <a:ea typeface="黑体" panose="02010609060101010101" pitchFamily="49" charset="-122"/>
              </a:rPr>
              <a:t>∴表达式为</a:t>
            </a:r>
            <a:r>
              <a:rPr lang="en-US" altLang="zh-CN" sz="2400" i="1">
                <a:latin typeface="Times New Roman" panose="02020603050405020304" pitchFamily="18" charset="0"/>
                <a:ea typeface="黑体" panose="02010609060101010101" pitchFamily="49" charset="-122"/>
              </a:rPr>
              <a:t>I</a:t>
            </a:r>
            <a:r>
              <a:rPr lang="zh-CN" altLang="en-US" sz="2400" b="0">
                <a:latin typeface="Times New Roman" panose="02020603050405020304" pitchFamily="18" charset="0"/>
                <a:ea typeface="黑体" panose="02010609060101010101" pitchFamily="49" charset="-122"/>
              </a:rPr>
              <a:t>＝       ．</a:t>
            </a:r>
          </a:p>
          <a:p>
            <a:pPr lvl="2">
              <a:lnSpc>
                <a:spcPct val="180000"/>
              </a:lnSpc>
            </a:pPr>
            <a:r>
              <a:rPr lang="zh-CN" altLang="en-US" sz="2400" b="0">
                <a:latin typeface="Times New Roman" panose="02020603050405020304" pitchFamily="18" charset="0"/>
                <a:ea typeface="黑体" panose="02010609060101010101" pitchFamily="49" charset="-122"/>
              </a:rPr>
              <a:t>即蓄电池的电压是 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36V</a:t>
            </a:r>
            <a:r>
              <a:rPr lang="zh-CN" altLang="en-US" sz="2400" b="0">
                <a:latin typeface="Times New Roman" panose="02020603050405020304" pitchFamily="18" charset="0"/>
                <a:ea typeface="黑体" panose="02010609060101010101" pitchFamily="49" charset="-122"/>
              </a:rPr>
              <a:t>．</a:t>
            </a:r>
          </a:p>
        </p:txBody>
      </p:sp>
      <p:graphicFrame>
        <p:nvGraphicFramePr>
          <p:cNvPr id="8220" name="对象 8219"/>
          <p:cNvGraphicFramePr/>
          <p:nvPr/>
        </p:nvGraphicFramePr>
        <p:xfrm>
          <a:off x="2052638" y="1652588"/>
          <a:ext cx="374650" cy="5798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45" r:id="rId4" imgW="254000" imgH="520700" progId="Equation.3">
                  <p:embed/>
                </p:oleObj>
              </mc:Choice>
              <mc:Fallback>
                <p:oleObj r:id="rId4" imgW="254000" imgH="520700" progId="Equation.3">
                  <p:embed/>
                  <p:pic>
                    <p:nvPicPr>
                      <p:cNvPr id="0" name="对象 8219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2638" y="1652588"/>
                        <a:ext cx="374650" cy="57983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21" name="对象 8220"/>
          <p:cNvGraphicFramePr/>
          <p:nvPr/>
        </p:nvGraphicFramePr>
        <p:xfrm>
          <a:off x="3382963" y="3111104"/>
          <a:ext cx="449262" cy="5798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46" r:id="rId6" imgW="304800" imgH="520700" progId="Equation.3">
                  <p:embed/>
                </p:oleObj>
              </mc:Choice>
              <mc:Fallback>
                <p:oleObj r:id="rId6" imgW="304800" imgH="520700" progId="Equation.3">
                  <p:embed/>
                  <p:pic>
                    <p:nvPicPr>
                      <p:cNvPr id="0" name="对象 8220"/>
                      <p:cNvPicPr>
                        <a:picLocks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82963" y="3111104"/>
                        <a:ext cx="449262" cy="57983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2533" name="Picture 4"/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5076825" y="1168004"/>
            <a:ext cx="3659188" cy="29360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8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8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4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1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3295" name="表格 53294"/>
          <p:cNvGraphicFramePr/>
          <p:nvPr/>
        </p:nvGraphicFramePr>
        <p:xfrm>
          <a:off x="611188" y="2085976"/>
          <a:ext cx="8002588" cy="1040606"/>
        </p:xfrm>
        <a:graphic>
          <a:graphicData uri="http://schemas.openxmlformats.org/drawingml/2006/table">
            <a:tbl>
              <a:tblPr/>
              <a:tblGrid>
                <a:gridCol w="1231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429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445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493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445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931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4613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4772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4613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477441"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lvl="0" algn="ctr">
                        <a:spcBef>
                          <a:spcPct val="0"/>
                        </a:spcBef>
                        <a:buNone/>
                      </a:pPr>
                      <a:r>
                        <a:rPr lang="en-US" altLang="zh-CN" sz="1800" b="1" i="1">
                          <a:latin typeface="Times New Roman" panose="02020603050405020304" pitchFamily="18" charset="0"/>
                          <a:ea typeface="Courier New" panose="02070309020205020404" pitchFamily="49" charset="0"/>
                        </a:rPr>
                        <a:t>R</a:t>
                      </a:r>
                      <a:r>
                        <a:rPr lang="zh-CN" altLang="en-US" sz="1800" b="1" dirty="0">
                          <a:latin typeface="Times New Roman" panose="02020603050405020304" pitchFamily="18" charset="0"/>
                          <a:ea typeface="Courier New" panose="02070309020205020404" pitchFamily="49" charset="0"/>
                        </a:rPr>
                        <a:t>／</a:t>
                      </a:r>
                      <a:r>
                        <a:rPr lang="en-US" altLang="zh-CN" sz="1800" b="1">
                          <a:latin typeface="Times New Roman" panose="02020603050405020304" pitchFamily="18" charset="0"/>
                          <a:ea typeface="Courier New" panose="02070309020205020404" pitchFamily="49" charset="0"/>
                        </a:rPr>
                        <a:t>Ω</a:t>
                      </a:r>
                      <a:endParaRPr lang="en-US" altLang="zh-CN" sz="1800" b="1">
                        <a:latin typeface="Times New Roman" panose="02020603050405020304" pitchFamily="18" charset="0"/>
                      </a:endParaRPr>
                    </a:p>
                  </a:txBody>
                  <a:tcPr marT="34290" marB="34290" anchor="ctr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lvl="0" algn="ctr">
                        <a:spcBef>
                          <a:spcPct val="0"/>
                        </a:spcBef>
                        <a:buNone/>
                      </a:pPr>
                      <a:r>
                        <a:rPr lang="en-US" altLang="zh-CN" sz="1800" b="1">
                          <a:latin typeface="Times New Roman" panose="02020603050405020304" pitchFamily="18" charset="0"/>
                          <a:ea typeface="Courier New" panose="02070309020205020404" pitchFamily="49" charset="0"/>
                        </a:rPr>
                        <a:t>3</a:t>
                      </a:r>
                      <a:endParaRPr lang="en-US" altLang="zh-CN" sz="1800" b="1">
                        <a:latin typeface="Times New Roman" panose="02020603050405020304" pitchFamily="18" charset="0"/>
                      </a:endParaRPr>
                    </a:p>
                  </a:txBody>
                  <a:tcPr marT="34290" marB="3429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lvl="0" algn="ctr">
                        <a:spcBef>
                          <a:spcPct val="0"/>
                        </a:spcBef>
                        <a:buNone/>
                      </a:pPr>
                      <a:r>
                        <a:rPr lang="en-US" altLang="zh-CN" sz="1800" b="1">
                          <a:latin typeface="Times New Roman" panose="02020603050405020304" pitchFamily="18" charset="0"/>
                          <a:ea typeface="Courier New" panose="02070309020205020404" pitchFamily="49" charset="0"/>
                        </a:rPr>
                        <a:t>4</a:t>
                      </a:r>
                      <a:endParaRPr lang="en-US" altLang="zh-CN" sz="1800" b="1">
                        <a:latin typeface="Times New Roman" panose="02020603050405020304" pitchFamily="18" charset="0"/>
                      </a:endParaRPr>
                    </a:p>
                  </a:txBody>
                  <a:tcPr marT="34290" marB="3429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lvl="0" algn="ctr">
                        <a:spcBef>
                          <a:spcPct val="0"/>
                        </a:spcBef>
                        <a:buNone/>
                      </a:pPr>
                      <a:r>
                        <a:rPr lang="en-US" altLang="zh-CN" sz="1800" b="1">
                          <a:latin typeface="Times New Roman" panose="02020603050405020304" pitchFamily="18" charset="0"/>
                          <a:ea typeface="Courier New" panose="02070309020205020404" pitchFamily="49" charset="0"/>
                        </a:rPr>
                        <a:t>5</a:t>
                      </a:r>
                      <a:endParaRPr lang="en-US" altLang="zh-CN" sz="1800" b="1">
                        <a:latin typeface="Times New Roman" panose="02020603050405020304" pitchFamily="18" charset="0"/>
                      </a:endParaRPr>
                    </a:p>
                  </a:txBody>
                  <a:tcPr marT="34290" marB="3429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lvl="0" algn="ctr">
                        <a:spcBef>
                          <a:spcPct val="0"/>
                        </a:spcBef>
                        <a:buNone/>
                      </a:pPr>
                      <a:r>
                        <a:rPr lang="en-US" altLang="zh-CN" sz="1800" b="1">
                          <a:latin typeface="Times New Roman" panose="02020603050405020304" pitchFamily="18" charset="0"/>
                          <a:ea typeface="Courier New" panose="02070309020205020404" pitchFamily="49" charset="0"/>
                        </a:rPr>
                        <a:t>6</a:t>
                      </a:r>
                      <a:endParaRPr lang="en-US" altLang="zh-CN" sz="1800" b="1">
                        <a:latin typeface="Times New Roman" panose="02020603050405020304" pitchFamily="18" charset="0"/>
                      </a:endParaRPr>
                    </a:p>
                  </a:txBody>
                  <a:tcPr marT="34290" marB="3429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lvl="0" algn="ctr">
                        <a:spcBef>
                          <a:spcPct val="0"/>
                        </a:spcBef>
                        <a:buNone/>
                      </a:pPr>
                      <a:r>
                        <a:rPr lang="en-US" altLang="zh-CN" sz="1800" b="1">
                          <a:latin typeface="Times New Roman" panose="02020603050405020304" pitchFamily="18" charset="0"/>
                          <a:ea typeface="Courier New" panose="02070309020205020404" pitchFamily="49" charset="0"/>
                        </a:rPr>
                        <a:t>7</a:t>
                      </a:r>
                      <a:endParaRPr lang="en-US" altLang="zh-CN" sz="1800" b="1">
                        <a:latin typeface="Times New Roman" panose="02020603050405020304" pitchFamily="18" charset="0"/>
                      </a:endParaRPr>
                    </a:p>
                  </a:txBody>
                  <a:tcPr marT="34290" marB="3429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lvl="0" algn="ctr">
                        <a:spcBef>
                          <a:spcPct val="0"/>
                        </a:spcBef>
                        <a:buNone/>
                      </a:pPr>
                      <a:r>
                        <a:rPr lang="en-US" altLang="zh-CN" sz="1800" b="1">
                          <a:latin typeface="Times New Roman" panose="02020603050405020304" pitchFamily="18" charset="0"/>
                          <a:ea typeface="Courier New" panose="02070309020205020404" pitchFamily="49" charset="0"/>
                        </a:rPr>
                        <a:t>8</a:t>
                      </a:r>
                      <a:endParaRPr lang="en-US" altLang="zh-CN" sz="1800" b="1">
                        <a:latin typeface="Times New Roman" panose="02020603050405020304" pitchFamily="18" charset="0"/>
                      </a:endParaRPr>
                    </a:p>
                  </a:txBody>
                  <a:tcPr marT="34290" marB="3429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lvl="0" algn="ctr">
                        <a:spcBef>
                          <a:spcPct val="0"/>
                        </a:spcBef>
                        <a:buNone/>
                      </a:pPr>
                      <a:r>
                        <a:rPr lang="en-US" altLang="zh-CN" sz="1800" b="1">
                          <a:latin typeface="Times New Roman" panose="02020603050405020304" pitchFamily="18" charset="0"/>
                          <a:ea typeface="Courier New" panose="02070309020205020404" pitchFamily="49" charset="0"/>
                        </a:rPr>
                        <a:t>9</a:t>
                      </a:r>
                      <a:endParaRPr lang="en-US" altLang="zh-CN" sz="1800" b="1">
                        <a:latin typeface="Times New Roman" panose="02020603050405020304" pitchFamily="18" charset="0"/>
                      </a:endParaRPr>
                    </a:p>
                  </a:txBody>
                  <a:tcPr marT="34290" marB="3429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lvl="0" algn="ctr">
                        <a:spcBef>
                          <a:spcPct val="0"/>
                        </a:spcBef>
                        <a:buNone/>
                      </a:pPr>
                      <a:r>
                        <a:rPr lang="en-US" altLang="zh-CN" sz="1800" b="1">
                          <a:latin typeface="Times New Roman" panose="02020603050405020304" pitchFamily="18" charset="0"/>
                          <a:ea typeface="Courier New" panose="02070309020205020404" pitchFamily="49" charset="0"/>
                        </a:rPr>
                        <a:t>10</a:t>
                      </a:r>
                      <a:endParaRPr lang="en-US" altLang="zh-CN" sz="1800" b="1">
                        <a:latin typeface="Times New Roman" panose="02020603050405020304" pitchFamily="18" charset="0"/>
                      </a:endParaRPr>
                    </a:p>
                  </a:txBody>
                  <a:tcPr marT="34290" marB="3429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3165"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lvl="0" algn="ctr">
                        <a:spcBef>
                          <a:spcPct val="0"/>
                        </a:spcBef>
                        <a:buNone/>
                      </a:pPr>
                      <a:r>
                        <a:rPr lang="en-US" altLang="zh-CN" sz="1800" b="1" i="1">
                          <a:latin typeface="Times New Roman" panose="02020603050405020304" pitchFamily="18" charset="0"/>
                          <a:ea typeface="Courier New" panose="02070309020205020404" pitchFamily="49" charset="0"/>
                        </a:rPr>
                        <a:t>I</a:t>
                      </a:r>
                      <a:r>
                        <a:rPr lang="zh-CN" altLang="en-US" sz="1800" b="1" dirty="0">
                          <a:latin typeface="Times New Roman" panose="02020603050405020304" pitchFamily="18" charset="0"/>
                          <a:ea typeface="Courier New" panose="02070309020205020404" pitchFamily="49" charset="0"/>
                        </a:rPr>
                        <a:t>／</a:t>
                      </a:r>
                      <a:r>
                        <a:rPr lang="en-US" altLang="zh-CN" sz="1800" b="1">
                          <a:latin typeface="Times New Roman" panose="02020603050405020304" pitchFamily="18" charset="0"/>
                          <a:ea typeface="Courier New" panose="02070309020205020404" pitchFamily="49" charset="0"/>
                        </a:rPr>
                        <a:t>A</a:t>
                      </a:r>
                      <a:endParaRPr lang="en-US" altLang="zh-CN" sz="1800" b="1">
                        <a:latin typeface="Times New Roman" panose="02020603050405020304" pitchFamily="18" charset="0"/>
                      </a:endParaRPr>
                    </a:p>
                  </a:txBody>
                  <a:tcPr marT="34290" marB="34290" anchor="ctr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endParaRPr lang="zh-CN" altLang="zh-CN" sz="1800" b="1" dirty="0">
                        <a:latin typeface="Times New Roman" panose="02020603050405020304" pitchFamily="18" charset="0"/>
                      </a:endParaRPr>
                    </a:p>
                  </a:txBody>
                  <a:tcPr marT="34290" marB="3429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endParaRPr lang="zh-CN" altLang="zh-CN" sz="1800" b="1" dirty="0">
                        <a:latin typeface="Times New Roman" panose="02020603050405020304" pitchFamily="18" charset="0"/>
                      </a:endParaRPr>
                    </a:p>
                  </a:txBody>
                  <a:tcPr marT="34290" marB="3429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endParaRPr lang="zh-CN" altLang="zh-CN" sz="1800" b="1" dirty="0">
                        <a:latin typeface="Times New Roman" panose="02020603050405020304" pitchFamily="18" charset="0"/>
                      </a:endParaRPr>
                    </a:p>
                  </a:txBody>
                  <a:tcPr marT="34290" marB="3429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endParaRPr lang="zh-CN" altLang="zh-CN" sz="1800" b="1" dirty="0">
                        <a:latin typeface="Times New Roman" panose="02020603050405020304" pitchFamily="18" charset="0"/>
                      </a:endParaRPr>
                    </a:p>
                  </a:txBody>
                  <a:tcPr marT="34290" marB="3429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endParaRPr lang="zh-CN" altLang="zh-CN" sz="1800" b="1" dirty="0">
                        <a:latin typeface="Times New Roman" panose="02020603050405020304" pitchFamily="18" charset="0"/>
                      </a:endParaRPr>
                    </a:p>
                  </a:txBody>
                  <a:tcPr marT="34290" marB="3429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endParaRPr lang="zh-CN" altLang="zh-CN" sz="1800" b="1" dirty="0">
                        <a:latin typeface="Times New Roman" panose="02020603050405020304" pitchFamily="18" charset="0"/>
                      </a:endParaRPr>
                    </a:p>
                  </a:txBody>
                  <a:tcPr marT="34290" marB="3429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lvl="0" algn="ctr">
                        <a:spcBef>
                          <a:spcPct val="0"/>
                        </a:spcBef>
                        <a:buNone/>
                      </a:pPr>
                      <a:endParaRPr lang="zh-CN" altLang="zh-CN" sz="1800" b="1" dirty="0">
                        <a:latin typeface="Times New Roman" panose="02020603050405020304" pitchFamily="18" charset="0"/>
                      </a:endParaRPr>
                    </a:p>
                  </a:txBody>
                  <a:tcPr marT="34290" marB="3429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endParaRPr lang="zh-CN" altLang="zh-CN" sz="1800" b="1" dirty="0">
                        <a:latin typeface="Times New Roman" panose="02020603050405020304" pitchFamily="18" charset="0"/>
                      </a:endParaRPr>
                    </a:p>
                  </a:txBody>
                  <a:tcPr marT="34290" marB="3429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4609" name="Rectangle 36"/>
          <p:cNvSpPr>
            <a:spLocks noChangeArrowheads="1"/>
          </p:cNvSpPr>
          <p:nvPr/>
        </p:nvSpPr>
        <p:spPr bwMode="auto">
          <a:xfrm>
            <a:off x="539750" y="465535"/>
            <a:ext cx="8128000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(2)</a:t>
            </a:r>
            <a:r>
              <a:rPr lang="zh-CN" altLang="en-US" sz="2400" b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完成下表，并回答问题：如果以此蓄电池为电源的用电器限制电流不得超过</a:t>
            </a:r>
            <a:r>
              <a:rPr lang="en-US" altLang="zh-CN" sz="24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10A</a:t>
            </a:r>
            <a:r>
              <a:rPr lang="zh-CN" altLang="en-US" sz="2400" b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，那么用电器的可变电阻应控制在什么范围内？</a:t>
            </a:r>
          </a:p>
        </p:txBody>
      </p:sp>
      <p:sp>
        <p:nvSpPr>
          <p:cNvPr id="111653" name="Rectangle 37"/>
          <p:cNvSpPr>
            <a:spLocks noChangeArrowheads="1"/>
          </p:cNvSpPr>
          <p:nvPr/>
        </p:nvSpPr>
        <p:spPr bwMode="auto">
          <a:xfrm>
            <a:off x="346076" y="3327797"/>
            <a:ext cx="8829675" cy="6924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600" b="0">
                <a:latin typeface="Times New Roman" panose="02020603050405020304" pitchFamily="18" charset="0"/>
                <a:ea typeface="黑体" panose="02010609060101010101" pitchFamily="49" charset="-122"/>
              </a:rPr>
              <a:t>解：当</a:t>
            </a:r>
            <a:r>
              <a:rPr lang="en-US" altLang="zh-CN" sz="2600" i="1">
                <a:latin typeface="Times New Roman" panose="02020603050405020304" pitchFamily="18" charset="0"/>
                <a:ea typeface="黑体" panose="02010609060101010101" pitchFamily="49" charset="-122"/>
              </a:rPr>
              <a:t>I</a:t>
            </a:r>
            <a:r>
              <a:rPr lang="en-US" altLang="zh-CN" sz="2600" b="0">
                <a:latin typeface="Times New Roman" panose="02020603050405020304" pitchFamily="18" charset="0"/>
                <a:ea typeface="黑体" panose="02010609060101010101" pitchFamily="49" charset="-122"/>
              </a:rPr>
              <a:t>≤</a:t>
            </a:r>
            <a:r>
              <a:rPr lang="en-US" altLang="zh-CN" sz="2600">
                <a:latin typeface="Times New Roman" panose="02020603050405020304" pitchFamily="18" charset="0"/>
                <a:ea typeface="黑体" panose="02010609060101010101" pitchFamily="49" charset="-122"/>
              </a:rPr>
              <a:t>10A</a:t>
            </a:r>
            <a:r>
              <a:rPr lang="zh-CN" altLang="en-US" sz="2600" b="0">
                <a:latin typeface="Times New Roman" panose="02020603050405020304" pitchFamily="18" charset="0"/>
                <a:ea typeface="黑体" panose="02010609060101010101" pitchFamily="49" charset="-122"/>
              </a:rPr>
              <a:t>时</a:t>
            </a:r>
            <a:r>
              <a:rPr lang="en-US" altLang="zh-CN" sz="2600" b="0"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  <a:r>
              <a:rPr lang="zh-CN" altLang="en-US" sz="2600" b="0">
                <a:latin typeface="Times New Roman" panose="02020603050405020304" pitchFamily="18" charset="0"/>
                <a:ea typeface="黑体" panose="02010609060101010101" pitchFamily="49" charset="-122"/>
              </a:rPr>
              <a:t>解得</a:t>
            </a:r>
            <a:r>
              <a:rPr lang="en-US" altLang="zh-CN" sz="2600" i="1">
                <a:latin typeface="Times New Roman" panose="02020603050405020304" pitchFamily="18" charset="0"/>
                <a:ea typeface="黑体" panose="02010609060101010101" pitchFamily="49" charset="-122"/>
              </a:rPr>
              <a:t>R</a:t>
            </a:r>
            <a:r>
              <a:rPr lang="en-US" altLang="zh-CN" sz="2600">
                <a:latin typeface="Times New Roman" panose="02020603050405020304" pitchFamily="18" charset="0"/>
                <a:ea typeface="黑体" panose="02010609060101010101" pitchFamily="49" charset="-122"/>
              </a:rPr>
              <a:t>≥3.6</a:t>
            </a:r>
            <a:r>
              <a:rPr lang="el-GR" altLang="zh-CN" sz="2600" b="0">
                <a:latin typeface="Times New Roman" panose="02020603050405020304" pitchFamily="18" charset="0"/>
                <a:ea typeface="黑体" panose="02010609060101010101" pitchFamily="49" charset="-122"/>
              </a:rPr>
              <a:t>Ω</a:t>
            </a:r>
            <a:r>
              <a:rPr lang="en-US" altLang="zh-CN" sz="2600" b="0"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  <a:r>
              <a:rPr lang="zh-CN" altLang="en-US" sz="2600" b="0">
                <a:latin typeface="Times New Roman" panose="02020603050405020304" pitchFamily="18" charset="0"/>
                <a:ea typeface="黑体" panose="02010609060101010101" pitchFamily="49" charset="-122"/>
              </a:rPr>
              <a:t>所以可变电阻应不小于</a:t>
            </a:r>
            <a:r>
              <a:rPr lang="en-US" altLang="zh-CN" sz="2600">
                <a:latin typeface="Times New Roman" panose="02020603050405020304" pitchFamily="18" charset="0"/>
                <a:ea typeface="黑体" panose="02010609060101010101" pitchFamily="49" charset="-122"/>
              </a:rPr>
              <a:t>3.6</a:t>
            </a:r>
            <a:r>
              <a:rPr lang="el-GR" altLang="zh-CN" sz="2600">
                <a:latin typeface="Times New Roman" panose="02020603050405020304" pitchFamily="18" charset="0"/>
                <a:ea typeface="黑体" panose="02010609060101010101" pitchFamily="49" charset="-122"/>
              </a:rPr>
              <a:t>Ω</a:t>
            </a:r>
            <a:r>
              <a:rPr lang="zh-CN" altLang="en-US" sz="2600" b="0">
                <a:latin typeface="Times New Roman" panose="02020603050405020304" pitchFamily="18" charset="0"/>
                <a:ea typeface="黑体" panose="02010609060101010101" pitchFamily="49" charset="-122"/>
              </a:rPr>
              <a:t>．</a:t>
            </a:r>
            <a:endParaRPr lang="en-US" altLang="zh-CN" sz="2600" b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53331" name="文本框 53330"/>
          <p:cNvSpPr txBox="1">
            <a:spLocks noChangeArrowheads="1"/>
          </p:cNvSpPr>
          <p:nvPr/>
        </p:nvSpPr>
        <p:spPr bwMode="auto">
          <a:xfrm>
            <a:off x="1974692" y="2670572"/>
            <a:ext cx="49244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zh-CN" sz="2400">
                <a:latin typeface="Times New Roman" panose="02020603050405020304" pitchFamily="18" charset="0"/>
              </a:rPr>
              <a:t>12</a:t>
            </a:r>
          </a:p>
        </p:txBody>
      </p:sp>
      <p:sp>
        <p:nvSpPr>
          <p:cNvPr id="53332" name="文本框 53331"/>
          <p:cNvSpPr txBox="1">
            <a:spLocks noChangeArrowheads="1"/>
          </p:cNvSpPr>
          <p:nvPr/>
        </p:nvSpPr>
        <p:spPr bwMode="auto">
          <a:xfrm>
            <a:off x="2915236" y="2680097"/>
            <a:ext cx="33855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zh-CN" sz="2400">
                <a:latin typeface="Times New Roman" panose="02020603050405020304" pitchFamily="18" charset="0"/>
              </a:rPr>
              <a:t>9</a:t>
            </a:r>
          </a:p>
        </p:txBody>
      </p:sp>
      <p:sp>
        <p:nvSpPr>
          <p:cNvPr id="53333" name="文本框 53332"/>
          <p:cNvSpPr txBox="1">
            <a:spLocks noChangeArrowheads="1"/>
          </p:cNvSpPr>
          <p:nvPr/>
        </p:nvSpPr>
        <p:spPr bwMode="auto">
          <a:xfrm>
            <a:off x="3680882" y="2672954"/>
            <a:ext cx="5693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zh-CN" sz="2400">
                <a:latin typeface="Times New Roman" panose="02020603050405020304" pitchFamily="18" charset="0"/>
              </a:rPr>
              <a:t>7.2</a:t>
            </a:r>
          </a:p>
        </p:txBody>
      </p:sp>
      <p:sp>
        <p:nvSpPr>
          <p:cNvPr id="53334" name="文本框 53333"/>
          <p:cNvSpPr txBox="1">
            <a:spLocks noChangeArrowheads="1"/>
          </p:cNvSpPr>
          <p:nvPr/>
        </p:nvSpPr>
        <p:spPr bwMode="auto">
          <a:xfrm>
            <a:off x="4626561" y="2682479"/>
            <a:ext cx="33855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zh-CN" sz="2400">
                <a:latin typeface="Times New Roman" panose="02020603050405020304" pitchFamily="18" charset="0"/>
              </a:rPr>
              <a:t>6</a:t>
            </a:r>
          </a:p>
        </p:txBody>
      </p:sp>
      <p:sp>
        <p:nvSpPr>
          <p:cNvPr id="53335" name="文本框 53334"/>
          <p:cNvSpPr txBox="1">
            <a:spLocks noChangeArrowheads="1"/>
          </p:cNvSpPr>
          <p:nvPr/>
        </p:nvSpPr>
        <p:spPr bwMode="auto">
          <a:xfrm>
            <a:off x="5392207" y="2680097"/>
            <a:ext cx="5693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zh-CN" sz="2400">
                <a:latin typeface="Times New Roman" panose="02020603050405020304" pitchFamily="18" charset="0"/>
              </a:rPr>
              <a:t>5.1</a:t>
            </a:r>
          </a:p>
        </p:txBody>
      </p:sp>
      <p:sp>
        <p:nvSpPr>
          <p:cNvPr id="53336" name="文本框 53335"/>
          <p:cNvSpPr txBox="1">
            <a:spLocks noChangeArrowheads="1"/>
          </p:cNvSpPr>
          <p:nvPr/>
        </p:nvSpPr>
        <p:spPr bwMode="auto">
          <a:xfrm>
            <a:off x="6184370" y="2680097"/>
            <a:ext cx="5693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zh-CN" sz="2400">
                <a:latin typeface="Times New Roman" panose="02020603050405020304" pitchFamily="18" charset="0"/>
              </a:rPr>
              <a:t>4.5</a:t>
            </a:r>
          </a:p>
        </p:txBody>
      </p:sp>
      <p:sp>
        <p:nvSpPr>
          <p:cNvPr id="53337" name="文本框 53336"/>
          <p:cNvSpPr txBox="1">
            <a:spLocks noChangeArrowheads="1"/>
          </p:cNvSpPr>
          <p:nvPr/>
        </p:nvSpPr>
        <p:spPr bwMode="auto">
          <a:xfrm>
            <a:off x="7206248" y="2680097"/>
            <a:ext cx="33855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zh-CN" sz="2400">
                <a:latin typeface="Times New Roman" panose="02020603050405020304" pitchFamily="18" charset="0"/>
              </a:rPr>
              <a:t>4</a:t>
            </a:r>
          </a:p>
        </p:txBody>
      </p:sp>
      <p:sp>
        <p:nvSpPr>
          <p:cNvPr id="53338" name="文本框 53337"/>
          <p:cNvSpPr txBox="1">
            <a:spLocks noChangeArrowheads="1"/>
          </p:cNvSpPr>
          <p:nvPr/>
        </p:nvSpPr>
        <p:spPr bwMode="auto">
          <a:xfrm>
            <a:off x="7911570" y="2701529"/>
            <a:ext cx="5693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zh-CN" sz="2400">
                <a:latin typeface="Times New Roman" panose="02020603050405020304" pitchFamily="18" charset="0"/>
              </a:rPr>
              <a:t>3.6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3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53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53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53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53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53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53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53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53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111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653" grpId="0"/>
      <p:bldP spid="53331" grpId="0"/>
      <p:bldP spid="53332" grpId="0"/>
      <p:bldP spid="53333" grpId="0"/>
      <p:bldP spid="53334" grpId="0"/>
      <p:bldP spid="53335" grpId="0"/>
      <p:bldP spid="53336" grpId="0"/>
      <p:bldP spid="53337" grpId="0"/>
      <p:bldP spid="5333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折角形 15365"/>
          <p:cNvSpPr>
            <a:spLocks noChangeArrowheads="1"/>
          </p:cNvSpPr>
          <p:nvPr/>
        </p:nvSpPr>
        <p:spPr bwMode="auto">
          <a:xfrm>
            <a:off x="827088" y="1653779"/>
            <a:ext cx="7345362" cy="1674019"/>
          </a:xfrm>
          <a:prstGeom prst="foldedCorner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</a:ln>
        </p:spPr>
        <p:txBody>
          <a:bodyPr/>
          <a:lstStyle/>
          <a:p>
            <a:pPr algn="ctr"/>
            <a:endParaRPr lang="zh-CN" altLang="en-US"/>
          </a:p>
        </p:txBody>
      </p:sp>
      <p:grpSp>
        <p:nvGrpSpPr>
          <p:cNvPr id="2" name="Group 87"/>
          <p:cNvGrpSpPr/>
          <p:nvPr/>
        </p:nvGrpSpPr>
        <p:grpSpPr bwMode="auto">
          <a:xfrm>
            <a:off x="858839" y="964406"/>
            <a:ext cx="7242175" cy="2322910"/>
            <a:chOff x="315" y="1846"/>
            <a:chExt cx="5081" cy="1951"/>
          </a:xfrm>
        </p:grpSpPr>
        <p:sp>
          <p:nvSpPr>
            <p:cNvPr id="25603" name="圆角矩形 31"/>
            <p:cNvSpPr>
              <a:spLocks noChangeArrowheads="1"/>
            </p:cNvSpPr>
            <p:nvPr/>
          </p:nvSpPr>
          <p:spPr bwMode="auto">
            <a:xfrm>
              <a:off x="360" y="1846"/>
              <a:ext cx="900" cy="270"/>
            </a:xfrm>
            <a:prstGeom prst="roundRect">
              <a:avLst>
                <a:gd name="adj" fmla="val 16667"/>
              </a:avLst>
            </a:prstGeom>
            <a:solidFill>
              <a:srgbClr val="FFFFD9"/>
            </a:solidFill>
            <a:ln w="25400">
              <a:solidFill>
                <a:srgbClr val="0099FF"/>
              </a:solidFill>
              <a:round/>
            </a:ln>
          </p:spPr>
          <p:txBody>
            <a:bodyPr/>
            <a:lstStyle/>
            <a:p>
              <a:pPr algn="ctr"/>
              <a:r>
                <a:rPr lang="zh-CN" altLang="en-US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方法归纳</a:t>
              </a:r>
              <a:endParaRPr lang="zh-CN" altLang="en-US" b="0">
                <a:solidFill>
                  <a:schemeClr val="tx1"/>
                </a:solidFill>
              </a:endParaRPr>
            </a:p>
          </p:txBody>
        </p:sp>
        <p:sp>
          <p:nvSpPr>
            <p:cNvPr id="25604" name="Rectangle 81"/>
            <p:cNvSpPr>
              <a:spLocks noChangeArrowheads="1"/>
            </p:cNvSpPr>
            <p:nvPr/>
          </p:nvSpPr>
          <p:spPr bwMode="auto">
            <a:xfrm>
              <a:off x="315" y="2324"/>
              <a:ext cx="5081" cy="147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2400" b="0">
                  <a:solidFill>
                    <a:srgbClr val="000000"/>
                  </a:solidFill>
                  <a:cs typeface="Times New Roman" panose="02020603050405020304" pitchFamily="18" charset="0"/>
                </a:rPr>
                <a:t>    </a:t>
              </a:r>
              <a:r>
                <a:rPr lang="zh-CN" altLang="en-US" sz="2400" b="0">
                  <a:solidFill>
                    <a:srgbClr val="00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反比例函数应用的常用解题思路是：</a:t>
              </a:r>
              <a:r>
                <a:rPr lang="zh-CN" altLang="en-US" sz="2400" b="0">
                  <a:solidFill>
                    <a:srgbClr val="00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（</a:t>
              </a:r>
              <a:r>
                <a:rPr lang="en-US" altLang="zh-CN" sz="2400" b="0">
                  <a:solidFill>
                    <a:srgbClr val="00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1</a:t>
              </a:r>
              <a:r>
                <a:rPr lang="zh-CN" altLang="en-US" sz="2400" b="0">
                  <a:solidFill>
                    <a:srgbClr val="00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）</a:t>
              </a:r>
              <a:r>
                <a:rPr lang="zh-CN" altLang="en-US" sz="2400" b="0">
                  <a:solidFill>
                    <a:srgbClr val="00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根据题意确定反比例函数关系式：</a:t>
              </a:r>
              <a:r>
                <a:rPr lang="zh-CN" altLang="en-US" sz="2400" b="0">
                  <a:solidFill>
                    <a:srgbClr val="00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（</a:t>
              </a:r>
              <a:r>
                <a:rPr lang="en-US" altLang="zh-CN" sz="2400" b="0">
                  <a:solidFill>
                    <a:srgbClr val="00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2</a:t>
              </a:r>
              <a:r>
                <a:rPr lang="zh-CN" altLang="en-US" sz="2400" b="0">
                  <a:solidFill>
                    <a:srgbClr val="00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）</a:t>
              </a:r>
              <a:r>
                <a:rPr lang="zh-CN" altLang="en-US" sz="2400" b="0">
                  <a:solidFill>
                    <a:srgbClr val="00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由反比例关系式及题中条件去解决实际问题．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5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53" name="Rectangle 45"/>
          <p:cNvSpPr>
            <a:spLocks noChangeArrowheads="1"/>
          </p:cNvSpPr>
          <p:nvPr/>
        </p:nvSpPr>
        <p:spPr bwMode="auto">
          <a:xfrm>
            <a:off x="539750" y="3031210"/>
            <a:ext cx="8362950" cy="1763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>
              <a:lnSpc>
                <a:spcPct val="130000"/>
              </a:lnSpc>
              <a:spcBef>
                <a:spcPts val="1800"/>
              </a:spcBef>
            </a:pPr>
            <a:r>
              <a:rPr lang="en-US" altLang="zh-CN" sz="24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(1)</a:t>
            </a:r>
            <a:r>
              <a:rPr lang="zh-CN" altLang="en-US" sz="2400" b="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当矩形的长为</a:t>
            </a:r>
            <a:r>
              <a:rPr lang="en-US" altLang="zh-CN" sz="2400" b="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12cm</a:t>
            </a:r>
            <a:r>
              <a:rPr lang="zh-CN" altLang="en-US" sz="2400" b="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时，宽为</a:t>
            </a:r>
            <a:r>
              <a:rPr lang="zh-CN" altLang="en-US" sz="2400" u="sng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　　　　</a:t>
            </a:r>
            <a:r>
              <a:rPr lang="zh-CN" altLang="en-US" sz="24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，</a:t>
            </a:r>
            <a:r>
              <a:rPr lang="zh-CN" altLang="en-US" sz="2400" b="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当矩形的宽为</a:t>
            </a:r>
            <a:r>
              <a:rPr lang="en-US" altLang="zh-CN" sz="2400" b="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4cm</a:t>
            </a:r>
            <a:r>
              <a:rPr lang="zh-CN" altLang="en-US" sz="2400" b="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，其长为</a:t>
            </a:r>
            <a:r>
              <a:rPr lang="zh-CN" altLang="en-US" sz="2400" b="0" u="sng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　　　　　</a:t>
            </a:r>
            <a:r>
              <a:rPr lang="en-US" altLang="zh-CN" sz="24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</a:p>
          <a:p>
            <a:pPr>
              <a:lnSpc>
                <a:spcPct val="130000"/>
              </a:lnSpc>
              <a:spcBef>
                <a:spcPts val="1800"/>
              </a:spcBef>
            </a:pPr>
            <a:r>
              <a:rPr lang="en-US" altLang="zh-CN" sz="24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(2) </a:t>
            </a:r>
            <a:r>
              <a:rPr lang="zh-CN" altLang="en-US" sz="2400" b="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如果要求矩形的长不小于</a:t>
            </a:r>
            <a:r>
              <a:rPr lang="en-US" altLang="zh-CN" sz="2400" b="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8cm</a:t>
            </a:r>
            <a:r>
              <a:rPr lang="zh-CN" altLang="en-US" sz="2400" b="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，其宽</a:t>
            </a:r>
            <a:r>
              <a:rPr lang="zh-CN" altLang="en-US" sz="2400" b="0" u="sng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　　　　　</a:t>
            </a:r>
            <a:r>
              <a:rPr lang="en-US" altLang="zh-CN" sz="2400" b="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. </a:t>
            </a:r>
          </a:p>
        </p:txBody>
      </p:sp>
      <p:sp>
        <p:nvSpPr>
          <p:cNvPr id="26626" name="矩形 80"/>
          <p:cNvSpPr>
            <a:spLocks noChangeArrowheads="1"/>
          </p:cNvSpPr>
          <p:nvPr/>
        </p:nvSpPr>
        <p:spPr bwMode="auto">
          <a:xfrm>
            <a:off x="125413" y="28575"/>
            <a:ext cx="111440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dirty="0">
                <a:solidFill>
                  <a:srgbClr val="228B8B"/>
                </a:solidFill>
                <a:ea typeface="方正姚体" panose="02010601030101010101" pitchFamily="2" charset="-122"/>
              </a:rPr>
              <a:t>当堂练习</a:t>
            </a:r>
            <a:endParaRPr lang="zh-CN" altLang="en-US" b="0" dirty="0">
              <a:solidFill>
                <a:srgbClr val="228B8B"/>
              </a:solidFill>
            </a:endParaRPr>
          </a:p>
        </p:txBody>
      </p:sp>
      <p:sp>
        <p:nvSpPr>
          <p:cNvPr id="26627" name="Rectangle 43"/>
          <p:cNvSpPr>
            <a:spLocks noChangeArrowheads="1"/>
          </p:cNvSpPr>
          <p:nvPr/>
        </p:nvSpPr>
        <p:spPr bwMode="auto">
          <a:xfrm>
            <a:off x="900113" y="510714"/>
            <a:ext cx="7416800" cy="1126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>
              <a:lnSpc>
                <a:spcPct val="140000"/>
              </a:lnSpc>
            </a:pPr>
            <a:r>
              <a:rPr lang="zh-CN" altLang="en-US" sz="24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１．</a:t>
            </a:r>
            <a:r>
              <a:rPr lang="zh-CN" altLang="en-US" sz="2400" b="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已知矩形的面积为</a:t>
            </a:r>
            <a:r>
              <a:rPr lang="en-US" altLang="zh-CN" sz="24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24cm</a:t>
            </a:r>
            <a:r>
              <a:rPr lang="en-US" altLang="zh-CN" sz="2400" baseline="300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sz="24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，</a:t>
            </a:r>
            <a:r>
              <a:rPr lang="zh-CN" altLang="en-US" sz="2400" b="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则它的长</a:t>
            </a:r>
            <a:r>
              <a:rPr lang="en-US" altLang="zh-CN" sz="2400" i="1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y</a:t>
            </a:r>
            <a:r>
              <a:rPr lang="zh-CN" altLang="en-US" sz="2400" b="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与宽</a:t>
            </a:r>
            <a:r>
              <a:rPr lang="en-US" altLang="zh-CN" sz="2400" i="1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zh-CN" altLang="en-US" sz="2400" b="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之间的关系用图象大致可表示为</a:t>
            </a:r>
            <a:r>
              <a:rPr lang="zh-CN" altLang="en-US" sz="24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（    ） </a:t>
            </a:r>
          </a:p>
        </p:txBody>
      </p:sp>
      <p:pic>
        <p:nvPicPr>
          <p:cNvPr id="26628" name="Picture 44" descr="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246189" y="1643063"/>
            <a:ext cx="7083425" cy="16073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055" name="Text Box 47"/>
          <p:cNvSpPr txBox="1">
            <a:spLocks noChangeArrowheads="1"/>
          </p:cNvSpPr>
          <p:nvPr/>
        </p:nvSpPr>
        <p:spPr bwMode="auto">
          <a:xfrm>
            <a:off x="6011863" y="4030267"/>
            <a:ext cx="1511300" cy="683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lnSpc>
                <a:spcPct val="160000"/>
              </a:lnSpc>
            </a:pP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至多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3cm</a:t>
            </a:r>
          </a:p>
        </p:txBody>
      </p:sp>
      <p:sp>
        <p:nvSpPr>
          <p:cNvPr id="43056" name="Text Box 48"/>
          <p:cNvSpPr txBox="1">
            <a:spLocks noChangeArrowheads="1"/>
          </p:cNvSpPr>
          <p:nvPr/>
        </p:nvSpPr>
        <p:spPr bwMode="auto">
          <a:xfrm>
            <a:off x="4859338" y="3199210"/>
            <a:ext cx="792162" cy="683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lnSpc>
                <a:spcPct val="160000"/>
              </a:lnSpc>
            </a:pP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2cm</a:t>
            </a:r>
          </a:p>
        </p:txBody>
      </p:sp>
      <p:sp>
        <p:nvSpPr>
          <p:cNvPr id="43058" name="Text Box 50"/>
          <p:cNvSpPr txBox="1">
            <a:spLocks noChangeArrowheads="1"/>
          </p:cNvSpPr>
          <p:nvPr/>
        </p:nvSpPr>
        <p:spPr bwMode="auto">
          <a:xfrm>
            <a:off x="2339975" y="3543301"/>
            <a:ext cx="990600" cy="683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lnSpc>
                <a:spcPct val="160000"/>
              </a:lnSpc>
            </a:pP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6cm</a:t>
            </a:r>
          </a:p>
        </p:txBody>
      </p:sp>
      <p:sp>
        <p:nvSpPr>
          <p:cNvPr id="10" name="Text Box 50"/>
          <p:cNvSpPr txBox="1">
            <a:spLocks noChangeArrowheads="1"/>
          </p:cNvSpPr>
          <p:nvPr/>
        </p:nvSpPr>
        <p:spPr bwMode="auto">
          <a:xfrm>
            <a:off x="4572000" y="1006079"/>
            <a:ext cx="725488" cy="683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lnSpc>
                <a:spcPct val="160000"/>
              </a:lnSpc>
            </a:pPr>
            <a:r>
              <a:rPr lang="en-US" altLang="zh-CN" sz="2400">
                <a:latin typeface="Times New Roman" panose="02020603050405020304" pitchFamily="18" charset="0"/>
              </a:rPr>
              <a:t>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3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3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3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30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3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55" grpId="0"/>
      <p:bldP spid="43056" grpId="0"/>
      <p:bldP spid="43058" grpId="0"/>
      <p:bldP spid="10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ext Box 8"/>
          <p:cNvSpPr txBox="1">
            <a:spLocks noChangeArrowheads="1"/>
          </p:cNvSpPr>
          <p:nvPr/>
        </p:nvSpPr>
        <p:spPr bwMode="auto">
          <a:xfrm>
            <a:off x="468313" y="301544"/>
            <a:ext cx="8064500" cy="47089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60000"/>
              </a:lnSpc>
            </a:pPr>
            <a:r>
              <a:rPr lang="en-US" altLang="zh-CN" sz="2400" b="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  2.</a:t>
            </a:r>
            <a:r>
              <a:rPr lang="zh-CN" altLang="en-US" sz="2400" b="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某气球内充满了一定质量的气体，当温度不变时，气球内气体的气压</a:t>
            </a:r>
            <a:r>
              <a:rPr lang="en-US" altLang="zh-CN" sz="2400" b="0" i="1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P(</a:t>
            </a:r>
            <a:r>
              <a:rPr lang="en-US" altLang="zh-CN" sz="2400" b="0" dirty="0" err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kPa</a:t>
            </a:r>
            <a:r>
              <a:rPr lang="en-US" altLang="zh-CN" sz="2400" b="0" i="1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)</a:t>
            </a:r>
            <a:r>
              <a:rPr lang="zh-CN" altLang="en-US" sz="2400" b="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是气体体积</a:t>
            </a:r>
            <a:r>
              <a:rPr lang="en-US" altLang="zh-CN" sz="2400" b="0" i="1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V</a:t>
            </a:r>
            <a:r>
              <a:rPr lang="en-US" altLang="zh-CN" sz="2400" b="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(m</a:t>
            </a:r>
            <a:r>
              <a:rPr lang="en-US" altLang="zh-CN" sz="2400" b="0" baseline="300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3</a:t>
            </a:r>
            <a:r>
              <a:rPr lang="en-US" altLang="zh-CN" sz="2400" b="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)</a:t>
            </a:r>
            <a:r>
              <a:rPr lang="zh-CN" altLang="en-US" sz="2400" b="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的反比例函数，其图象如图所示，当气球内的气压大于</a:t>
            </a:r>
            <a:r>
              <a:rPr lang="en-US" altLang="zh-CN" sz="2400" b="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120kPa</a:t>
            </a:r>
            <a:r>
              <a:rPr lang="zh-CN" altLang="en-US" sz="2400" b="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时，气球将爆炸．为了安全起见，气球的体积应（     ）</a:t>
            </a:r>
          </a:p>
          <a:p>
            <a:pPr>
              <a:lnSpc>
                <a:spcPct val="160000"/>
              </a:lnSpc>
            </a:pPr>
            <a:endParaRPr lang="zh-CN" altLang="en-US" sz="2400" b="0" dirty="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400" b="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     </a:t>
            </a:r>
            <a:r>
              <a:rPr lang="en-US" altLang="zh-CN" sz="2400" b="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A.</a:t>
            </a:r>
            <a:r>
              <a:rPr lang="en-US" altLang="zh-CN" sz="2400" b="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r>
              <a:rPr lang="zh-CN" altLang="en-US" sz="2400" b="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不大于                 </a:t>
            </a:r>
            <a:r>
              <a:rPr lang="en-US" altLang="zh-CN" sz="2400" b="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B.</a:t>
            </a:r>
            <a:r>
              <a:rPr lang="en-US" altLang="zh-CN" sz="2400" b="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r>
              <a:rPr lang="zh-CN" altLang="en-US" sz="2400" b="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小于</a:t>
            </a:r>
          </a:p>
          <a:p>
            <a:pPr>
              <a:lnSpc>
                <a:spcPct val="150000"/>
              </a:lnSpc>
            </a:pPr>
            <a:r>
              <a:rPr lang="zh-CN" altLang="en-US" sz="2400" b="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  </a:t>
            </a:r>
          </a:p>
          <a:p>
            <a:pPr>
              <a:lnSpc>
                <a:spcPct val="150000"/>
              </a:lnSpc>
            </a:pPr>
            <a:r>
              <a:rPr lang="zh-CN" altLang="en-US" sz="2400" b="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     </a:t>
            </a:r>
            <a:r>
              <a:rPr lang="en-US" altLang="zh-CN" sz="2400" b="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C.</a:t>
            </a:r>
            <a:r>
              <a:rPr lang="en-US" altLang="zh-CN" sz="2400" b="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r>
              <a:rPr lang="zh-CN" altLang="en-US" sz="2400" b="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不小于                 </a:t>
            </a:r>
            <a:r>
              <a:rPr lang="en-US" altLang="zh-CN" sz="2400" b="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D.</a:t>
            </a:r>
            <a:r>
              <a:rPr lang="en-US" altLang="zh-CN" sz="2400" b="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r>
              <a:rPr lang="zh-CN" altLang="en-US" sz="2400" b="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大于</a:t>
            </a:r>
          </a:p>
        </p:txBody>
      </p:sp>
      <p:sp>
        <p:nvSpPr>
          <p:cNvPr id="181277" name="Text Box 29"/>
          <p:cNvSpPr txBox="1">
            <a:spLocks noChangeArrowheads="1"/>
          </p:cNvSpPr>
          <p:nvPr/>
        </p:nvSpPr>
        <p:spPr bwMode="auto">
          <a:xfrm>
            <a:off x="5508625" y="2120504"/>
            <a:ext cx="1295400" cy="5355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altLang="zh-CN" sz="2400" b="0">
                <a:latin typeface="Times New Roman" panose="02020603050405020304" pitchFamily="18" charset="0"/>
              </a:rPr>
              <a:t>C</a:t>
            </a:r>
          </a:p>
        </p:txBody>
      </p:sp>
      <p:graphicFrame>
        <p:nvGraphicFramePr>
          <p:cNvPr id="28675" name="对象 40992"/>
          <p:cNvGraphicFramePr/>
          <p:nvPr/>
        </p:nvGraphicFramePr>
        <p:xfrm>
          <a:off x="2759076" y="2842023"/>
          <a:ext cx="735013" cy="6346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98" r:id="rId3" imgW="342900" imgH="393700" progId="Equation.3">
                  <p:embed/>
                </p:oleObj>
              </mc:Choice>
              <mc:Fallback>
                <p:oleObj r:id="rId3" imgW="342900" imgH="393700" progId="Equation.3">
                  <p:embed/>
                  <p:pic>
                    <p:nvPicPr>
                      <p:cNvPr id="0" name="对象 40992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59076" y="2842023"/>
                        <a:ext cx="735013" cy="63460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76" name="对象 40993"/>
          <p:cNvGraphicFramePr/>
          <p:nvPr/>
        </p:nvGraphicFramePr>
        <p:xfrm>
          <a:off x="2759076" y="3651647"/>
          <a:ext cx="735013" cy="6346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99" r:id="rId5" imgW="342900" imgH="393700" progId="Equation.3">
                  <p:embed/>
                </p:oleObj>
              </mc:Choice>
              <mc:Fallback>
                <p:oleObj r:id="rId5" imgW="342900" imgH="393700" progId="Equation.3">
                  <p:embed/>
                  <p:pic>
                    <p:nvPicPr>
                      <p:cNvPr id="0" name="对象 40993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59076" y="3651647"/>
                        <a:ext cx="735013" cy="63460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77" name="对象 40994"/>
          <p:cNvGraphicFramePr/>
          <p:nvPr/>
        </p:nvGraphicFramePr>
        <p:xfrm>
          <a:off x="6357938" y="2787254"/>
          <a:ext cx="736600" cy="6346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00" r:id="rId7" imgW="342900" imgH="393700" progId="Equation.3">
                  <p:embed/>
                </p:oleObj>
              </mc:Choice>
              <mc:Fallback>
                <p:oleObj r:id="rId7" imgW="342900" imgH="393700" progId="Equation.3">
                  <p:embed/>
                  <p:pic>
                    <p:nvPicPr>
                      <p:cNvPr id="0" name="对象 40994"/>
                      <p:cNvPicPr>
                        <a:picLocks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57938" y="2787254"/>
                        <a:ext cx="736600" cy="63460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78" name="对象 40995"/>
          <p:cNvGraphicFramePr/>
          <p:nvPr/>
        </p:nvGraphicFramePr>
        <p:xfrm>
          <a:off x="6430963" y="3651647"/>
          <a:ext cx="735012" cy="6346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01" r:id="rId9" imgW="342900" imgH="393700" progId="Equation.3">
                  <p:embed/>
                </p:oleObj>
              </mc:Choice>
              <mc:Fallback>
                <p:oleObj r:id="rId9" imgW="342900" imgH="393700" progId="Equation.3">
                  <p:embed/>
                  <p:pic>
                    <p:nvPicPr>
                      <p:cNvPr id="0" name="对象 40995"/>
                      <p:cNvPicPr>
                        <a:picLocks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30963" y="3651647"/>
                        <a:ext cx="735012" cy="63460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1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127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1"/>
          <p:cNvSpPr>
            <a:spLocks noChangeArrowheads="1"/>
          </p:cNvSpPr>
          <p:nvPr/>
        </p:nvSpPr>
        <p:spPr bwMode="auto">
          <a:xfrm>
            <a:off x="232544" y="1707654"/>
            <a:ext cx="8459788" cy="219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indent="200025" algn="just" eaLnBrk="0" hangingPunct="0">
              <a:lnSpc>
                <a:spcPct val="180000"/>
              </a:lnSpc>
              <a:spcBef>
                <a:spcPct val="30000"/>
              </a:spcBef>
            </a:pPr>
            <a:r>
              <a:rPr lang="en-US" altLang="zh-CN" sz="2400" b="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1.</a:t>
            </a:r>
            <a:r>
              <a:rPr lang="zh-CN" altLang="en-US" sz="2400" b="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会根据实际问题中变量之间的关系</a:t>
            </a:r>
            <a:r>
              <a:rPr lang="en-US" altLang="zh-CN" sz="2400" b="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zh-CN" altLang="en-US" sz="2400" b="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建立反比例函数模型</a:t>
            </a:r>
            <a:r>
              <a:rPr lang="en-US" altLang="zh-CN" sz="2400" b="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;</a:t>
            </a:r>
          </a:p>
          <a:p>
            <a:pPr indent="200025" algn="r" eaLnBrk="0" hangingPunct="0">
              <a:lnSpc>
                <a:spcPct val="180000"/>
              </a:lnSpc>
            </a:pPr>
            <a:r>
              <a:rPr lang="zh-CN" altLang="en-US" sz="2400" b="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（重点）</a:t>
            </a:r>
          </a:p>
          <a:p>
            <a:pPr indent="200025" algn="just" eaLnBrk="0" hangingPunct="0">
              <a:lnSpc>
                <a:spcPct val="180000"/>
              </a:lnSpc>
              <a:spcBef>
                <a:spcPct val="30000"/>
              </a:spcBef>
            </a:pPr>
            <a:r>
              <a:rPr lang="en-US" altLang="zh-CN" sz="2400" b="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2.</a:t>
            </a:r>
            <a:r>
              <a:rPr lang="zh-CN" altLang="en-US" sz="2400" b="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能利用反比例函数解决实际问题．（难点）</a:t>
            </a:r>
            <a:endParaRPr lang="en-US" altLang="zh-CN" sz="2400" b="0" dirty="0">
              <a:solidFill>
                <a:srgbClr val="00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146" name="MH_SubTitle_4"/>
          <p:cNvSpPr txBox="1">
            <a:spLocks noChangeArrowheads="1"/>
          </p:cNvSpPr>
          <p:nvPr/>
        </p:nvSpPr>
        <p:spPr bwMode="auto">
          <a:xfrm>
            <a:off x="3779839" y="1059657"/>
            <a:ext cx="1793875" cy="4750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170" tIns="46990" rIns="90170" bIns="46990" anchor="ctr"/>
          <a:lstStyle/>
          <a:p>
            <a:pPr>
              <a:lnSpc>
                <a:spcPct val="110000"/>
              </a:lnSpc>
            </a:pPr>
            <a:r>
              <a:rPr lang="zh-CN" altLang="en-US" sz="2400" b="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学习目标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0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矩形 16388"/>
          <p:cNvSpPr>
            <a:spLocks noChangeArrowheads="1"/>
          </p:cNvSpPr>
          <p:nvPr/>
        </p:nvSpPr>
        <p:spPr bwMode="auto">
          <a:xfrm>
            <a:off x="576263" y="32356"/>
            <a:ext cx="7956550" cy="3970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en-US" altLang="zh-CN" sz="2400" b="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3.</a:t>
            </a:r>
            <a:r>
              <a:rPr lang="zh-CN" altLang="en-US" sz="2400" b="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码头工人以每天</a:t>
            </a:r>
            <a:r>
              <a:rPr lang="en-US" altLang="zh-CN" sz="2400" b="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30</a:t>
            </a:r>
            <a:r>
              <a:rPr lang="zh-CN" altLang="en-US" sz="2400" b="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吨的速度往一艘轮船上装载货物，把货物装载完毕恰好用了</a:t>
            </a:r>
            <a:r>
              <a:rPr lang="en-US" altLang="zh-CN" sz="2400" b="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8</a:t>
            </a:r>
            <a:r>
              <a:rPr lang="zh-CN" altLang="en-US" sz="2400" b="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天时间．货物到达目的地后开始卸货，则：</a:t>
            </a:r>
          </a:p>
          <a:p>
            <a:pPr eaLnBrk="0" hangingPunct="0">
              <a:lnSpc>
                <a:spcPct val="150000"/>
              </a:lnSpc>
            </a:pPr>
            <a:r>
              <a:rPr lang="zh-CN" altLang="en-US" sz="2400" b="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（</a:t>
            </a:r>
            <a:r>
              <a:rPr lang="en-US" altLang="zh-CN" sz="2400" b="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lang="zh-CN" altLang="en-US" sz="2400" b="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）卸货速度</a:t>
            </a:r>
            <a:r>
              <a:rPr lang="en-US" altLang="zh-CN" sz="2400" i="1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v</a:t>
            </a:r>
            <a:r>
              <a:rPr lang="en-US" altLang="zh-CN" sz="2400" b="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2400" b="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吨</a:t>
            </a:r>
            <a:r>
              <a:rPr lang="en-US" altLang="zh-CN" sz="2400" b="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/</a:t>
            </a:r>
            <a:r>
              <a:rPr lang="zh-CN" altLang="en-US" sz="2400" b="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天</a:t>
            </a:r>
            <a:r>
              <a:rPr lang="en-US" altLang="zh-CN" sz="2400" b="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r>
              <a:rPr lang="zh-CN" altLang="en-US" sz="2400" b="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与卸货时间</a:t>
            </a:r>
            <a:r>
              <a:rPr lang="en-US" altLang="zh-CN" sz="2400" b="0" i="1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t</a:t>
            </a:r>
            <a:r>
              <a:rPr lang="en-US" altLang="zh-CN" sz="2400" b="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2400" b="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天</a:t>
            </a:r>
            <a:r>
              <a:rPr lang="en-US" altLang="zh-CN" sz="2400" b="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r>
              <a:rPr lang="zh-CN" altLang="en-US" sz="2400" b="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之间有怎样的函数关系？</a:t>
            </a:r>
          </a:p>
          <a:p>
            <a:pPr eaLnBrk="0" hangingPunct="0">
              <a:lnSpc>
                <a:spcPct val="150000"/>
              </a:lnSpc>
            </a:pPr>
            <a:r>
              <a:rPr lang="zh-CN" altLang="en-US" sz="2400" b="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（</a:t>
            </a:r>
            <a:r>
              <a:rPr lang="en-US" altLang="zh-CN" sz="2400" b="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lang="zh-CN" altLang="en-US" sz="2400" b="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）由于遇到紧急情况，船上的货物必须不超过</a:t>
            </a:r>
            <a:r>
              <a:rPr lang="en-US" altLang="zh-CN" sz="2400" b="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r>
              <a:rPr lang="zh-CN" altLang="en-US" sz="2400" b="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日卸载完毕，那么平均每天至少要卸多少吨货物？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9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矩形 11402"/>
          <p:cNvSpPr>
            <a:spLocks noChangeArrowheads="1"/>
          </p:cNvSpPr>
          <p:nvPr/>
        </p:nvSpPr>
        <p:spPr bwMode="auto">
          <a:xfrm>
            <a:off x="684213" y="364624"/>
            <a:ext cx="7848600" cy="37117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eaLnBrk="0" hangingPunct="0">
              <a:lnSpc>
                <a:spcPct val="140000"/>
              </a:lnSpc>
            </a:pPr>
            <a:r>
              <a:rPr lang="zh-CN" altLang="en-US" sz="2400" b="0" dirty="0">
                <a:latin typeface="黑体" panose="02010609060101010101" pitchFamily="49" charset="-122"/>
                <a:ea typeface="黑体" panose="02010609060101010101" pitchFamily="49" charset="-122"/>
              </a:rPr>
              <a:t>解析：</a:t>
            </a:r>
            <a:r>
              <a:rPr lang="en-US" altLang="zh-CN" sz="2400" b="0" dirty="0">
                <a:latin typeface="Times New Roman" panose="02020603050405020304" pitchFamily="18" charset="0"/>
                <a:ea typeface="黑体" panose="02010609060101010101" pitchFamily="49" charset="-122"/>
              </a:rPr>
              <a:t>(1)</a:t>
            </a:r>
            <a:r>
              <a:rPr lang="zh-CN" altLang="en-US" sz="2400" b="0" dirty="0">
                <a:latin typeface="黑体" panose="02010609060101010101" pitchFamily="49" charset="-122"/>
                <a:ea typeface="黑体" panose="02010609060101010101" pitchFamily="49" charset="-122"/>
              </a:rPr>
              <a:t>从题设中我们不难发现：</a:t>
            </a:r>
            <a:r>
              <a:rPr lang="en-US" altLang="zh-CN" sz="2400" b="0" i="1" dirty="0">
                <a:latin typeface="Times New Roman" panose="02020603050405020304" pitchFamily="18" charset="0"/>
                <a:ea typeface="黑体" panose="02010609060101010101" pitchFamily="49" charset="-122"/>
              </a:rPr>
              <a:t>v</a:t>
            </a:r>
            <a:r>
              <a:rPr lang="zh-CN" altLang="en-US" sz="2400" b="0" dirty="0">
                <a:latin typeface="黑体" panose="02010609060101010101" pitchFamily="49" charset="-122"/>
                <a:ea typeface="黑体" panose="02010609060101010101" pitchFamily="49" charset="-122"/>
              </a:rPr>
              <a:t>和</a:t>
            </a:r>
            <a:r>
              <a:rPr lang="en-US" altLang="zh-CN" sz="2400" b="0" i="1" dirty="0">
                <a:latin typeface="Times New Roman" panose="02020603050405020304" pitchFamily="18" charset="0"/>
                <a:ea typeface="黑体" panose="02010609060101010101" pitchFamily="49" charset="-122"/>
              </a:rPr>
              <a:t>t</a:t>
            </a:r>
            <a:r>
              <a:rPr lang="zh-CN" altLang="en-US" sz="2400" b="0" dirty="0">
                <a:latin typeface="黑体" panose="02010609060101010101" pitchFamily="49" charset="-122"/>
                <a:ea typeface="黑体" panose="02010609060101010101" pitchFamily="49" charset="-122"/>
              </a:rPr>
              <a:t>之间的函数关系，实际上是卸货速度和卸货时间的关系，根据卸货速度</a:t>
            </a:r>
            <a:r>
              <a:rPr lang="zh-CN" altLang="en-US" sz="2400" b="0" dirty="0">
                <a:latin typeface="Times New Roman" panose="02020603050405020304" pitchFamily="18" charset="0"/>
                <a:ea typeface="黑体" panose="02010609060101010101" pitchFamily="49" charset="-122"/>
              </a:rPr>
              <a:t>＝</a:t>
            </a:r>
            <a:r>
              <a:rPr lang="zh-CN" altLang="en-US" sz="2400" b="0" dirty="0">
                <a:latin typeface="黑体" panose="02010609060101010101" pitchFamily="49" charset="-122"/>
                <a:ea typeface="黑体" panose="02010609060101010101" pitchFamily="49" charset="-122"/>
              </a:rPr>
              <a:t>货物总量</a:t>
            </a:r>
            <a:r>
              <a:rPr lang="en-US" altLang="zh-CN" sz="2400" b="0" dirty="0">
                <a:latin typeface="Times New Roman" panose="02020603050405020304" pitchFamily="18" charset="0"/>
                <a:ea typeface="黑体" panose="02010609060101010101" pitchFamily="49" charset="-122"/>
              </a:rPr>
              <a:t>÷</a:t>
            </a:r>
            <a:r>
              <a:rPr lang="zh-CN" altLang="en-US" sz="2400" b="0" dirty="0">
                <a:latin typeface="黑体" panose="02010609060101010101" pitchFamily="49" charset="-122"/>
                <a:ea typeface="黑体" panose="02010609060101010101" pitchFamily="49" charset="-122"/>
              </a:rPr>
              <a:t>卸货时间，就可得到</a:t>
            </a:r>
            <a:r>
              <a:rPr lang="en-US" altLang="zh-CN" sz="2400" b="0" i="1" dirty="0">
                <a:latin typeface="Times New Roman" panose="02020603050405020304" pitchFamily="18" charset="0"/>
                <a:ea typeface="黑体" panose="02010609060101010101" pitchFamily="49" charset="-122"/>
              </a:rPr>
              <a:t>v</a:t>
            </a:r>
            <a:r>
              <a:rPr lang="zh-CN" altLang="en-US" sz="2400" b="0" dirty="0">
                <a:latin typeface="黑体" panose="02010609060101010101" pitchFamily="49" charset="-122"/>
                <a:ea typeface="黑体" panose="02010609060101010101" pitchFamily="49" charset="-122"/>
              </a:rPr>
              <a:t>和</a:t>
            </a:r>
            <a:r>
              <a:rPr lang="en-US" altLang="zh-CN" sz="2400" b="0" i="1" dirty="0">
                <a:latin typeface="Times New Roman" panose="02020603050405020304" pitchFamily="18" charset="0"/>
                <a:ea typeface="黑体" panose="02010609060101010101" pitchFamily="49" charset="-122"/>
              </a:rPr>
              <a:t>t</a:t>
            </a:r>
            <a:r>
              <a:rPr lang="zh-CN" altLang="en-US" sz="2400" b="0" dirty="0">
                <a:latin typeface="黑体" panose="02010609060101010101" pitchFamily="49" charset="-122"/>
                <a:ea typeface="黑体" panose="02010609060101010101" pitchFamily="49" charset="-122"/>
              </a:rPr>
              <a:t>的函数关系，根据题中每天以</a:t>
            </a:r>
            <a:r>
              <a:rPr lang="en-US" altLang="zh-CN" sz="2400" b="0" dirty="0">
                <a:latin typeface="Times New Roman" panose="02020603050405020304" pitchFamily="18" charset="0"/>
                <a:ea typeface="黑体" panose="02010609060101010101" pitchFamily="49" charset="-122"/>
              </a:rPr>
              <a:t>30</a:t>
            </a:r>
            <a:r>
              <a:rPr lang="zh-CN" altLang="en-US" sz="2400" b="0" dirty="0">
                <a:latin typeface="黑体" panose="02010609060101010101" pitchFamily="49" charset="-122"/>
                <a:ea typeface="黑体" panose="02010609060101010101" pitchFamily="49" charset="-122"/>
              </a:rPr>
              <a:t>吨的速度往一艘轮船上装载货物，把货物装载完毕恰好用了</a:t>
            </a:r>
            <a:r>
              <a:rPr lang="en-US" altLang="zh-CN" sz="2400" b="0" dirty="0">
                <a:latin typeface="Times New Roman" panose="02020603050405020304" pitchFamily="18" charset="0"/>
                <a:ea typeface="黑体" panose="02010609060101010101" pitchFamily="49" charset="-122"/>
              </a:rPr>
              <a:t>8</a:t>
            </a:r>
            <a:r>
              <a:rPr lang="zh-CN" altLang="en-US" sz="2400" b="0" dirty="0">
                <a:latin typeface="黑体" panose="02010609060101010101" pitchFamily="49" charset="-122"/>
                <a:ea typeface="黑体" panose="02010609060101010101" pitchFamily="49" charset="-122"/>
              </a:rPr>
              <a:t>天时间．根据装货速度</a:t>
            </a:r>
            <a:r>
              <a:rPr lang="en-US" altLang="zh-CN" sz="2400" b="0" dirty="0">
                <a:latin typeface="黑体" panose="02010609060101010101" pitchFamily="49" charset="-122"/>
                <a:ea typeface="黑体" panose="02010609060101010101" pitchFamily="49" charset="-122"/>
              </a:rPr>
              <a:t>×</a:t>
            </a:r>
            <a:r>
              <a:rPr lang="zh-CN" altLang="en-US" sz="2400" b="0" dirty="0">
                <a:latin typeface="黑体" panose="02010609060101010101" pitchFamily="49" charset="-122"/>
                <a:ea typeface="黑体" panose="02010609060101010101" pitchFamily="49" charset="-122"/>
              </a:rPr>
              <a:t>装货时间＝货物总量，可以求出轮船装载货物的总量，即货物的总量为</a:t>
            </a:r>
            <a:r>
              <a:rPr lang="en-US" altLang="zh-CN" sz="2400" b="0" dirty="0">
                <a:latin typeface="Times New Roman" panose="02020603050405020304" pitchFamily="18" charset="0"/>
                <a:ea typeface="黑体" panose="02010609060101010101" pitchFamily="49" charset="-122"/>
              </a:rPr>
              <a:t>30×8</a:t>
            </a:r>
            <a:r>
              <a:rPr lang="zh-CN" altLang="en-US" sz="2400" b="0" dirty="0">
                <a:latin typeface="Times New Roman" panose="02020603050405020304" pitchFamily="18" charset="0"/>
                <a:ea typeface="黑体" panose="02010609060101010101" pitchFamily="49" charset="-122"/>
              </a:rPr>
              <a:t>＝</a:t>
            </a:r>
            <a:r>
              <a:rPr lang="en-US" altLang="zh-CN" sz="2400" b="0" dirty="0">
                <a:latin typeface="Times New Roman" panose="02020603050405020304" pitchFamily="18" charset="0"/>
                <a:ea typeface="黑体" panose="02010609060101010101" pitchFamily="49" charset="-122"/>
              </a:rPr>
              <a:t>240</a:t>
            </a:r>
            <a:r>
              <a:rPr lang="en-US" altLang="zh-CN" sz="2400" b="0" dirty="0"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2400" b="0" dirty="0">
                <a:latin typeface="黑体" panose="02010609060101010101" pitchFamily="49" charset="-122"/>
                <a:ea typeface="黑体" panose="02010609060101010101" pitchFamily="49" charset="-122"/>
              </a:rPr>
              <a:t>吨</a:t>
            </a:r>
            <a:r>
              <a:rPr lang="en-US" altLang="zh-CN" sz="2400" b="0" dirty="0"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r>
              <a:rPr lang="zh-CN" altLang="en-US" sz="2400" b="0" dirty="0">
                <a:latin typeface="黑体" panose="02010609060101010101" pitchFamily="49" charset="-122"/>
                <a:ea typeface="黑体" panose="02010609060101010101" pitchFamily="49" charset="-122"/>
              </a:rPr>
              <a:t>．所以</a:t>
            </a:r>
            <a:r>
              <a:rPr lang="en-US" altLang="zh-CN" sz="2400" b="0" i="1" dirty="0">
                <a:latin typeface="Times New Roman" panose="02020603050405020304" pitchFamily="18" charset="0"/>
                <a:ea typeface="黑体" panose="02010609060101010101" pitchFamily="49" charset="-122"/>
              </a:rPr>
              <a:t>v</a:t>
            </a:r>
            <a:r>
              <a:rPr lang="zh-CN" altLang="en-US" sz="2400" b="0" dirty="0">
                <a:latin typeface="黑体" panose="02010609060101010101" pitchFamily="49" charset="-122"/>
                <a:ea typeface="黑体" panose="02010609060101010101" pitchFamily="49" charset="-122"/>
              </a:rPr>
              <a:t>与</a:t>
            </a:r>
            <a:r>
              <a:rPr lang="en-US" altLang="zh-CN" sz="2400" b="0" i="1" dirty="0">
                <a:latin typeface="Times New Roman" panose="02020603050405020304" pitchFamily="18" charset="0"/>
                <a:ea typeface="黑体" panose="02010609060101010101" pitchFamily="49" charset="-122"/>
              </a:rPr>
              <a:t>t</a:t>
            </a:r>
            <a:r>
              <a:rPr lang="zh-CN" altLang="en-US" sz="2400" b="0" dirty="0">
                <a:latin typeface="黑体" panose="02010609060101010101" pitchFamily="49" charset="-122"/>
                <a:ea typeface="黑体" panose="02010609060101010101" pitchFamily="49" charset="-122"/>
              </a:rPr>
              <a:t>的函数表达式为</a:t>
            </a:r>
          </a:p>
        </p:txBody>
      </p:sp>
      <p:graphicFrame>
        <p:nvGraphicFramePr>
          <p:cNvPr id="30722" name="对象 11403"/>
          <p:cNvGraphicFramePr/>
          <p:nvPr/>
        </p:nvGraphicFramePr>
        <p:xfrm>
          <a:off x="6615114" y="3140869"/>
          <a:ext cx="981075" cy="5560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30" r:id="rId3" imgW="698500" imgH="520700" progId="Equation.3">
                  <p:embed/>
                </p:oleObj>
              </mc:Choice>
              <mc:Fallback>
                <p:oleObj r:id="rId3" imgW="698500" imgH="520700" progId="Equation.3">
                  <p:embed/>
                  <p:pic>
                    <p:nvPicPr>
                      <p:cNvPr id="0" name="对象 11403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15114" y="3140869"/>
                        <a:ext cx="981075" cy="55602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矩形 59395"/>
          <p:cNvSpPr>
            <a:spLocks noChangeArrowheads="1"/>
          </p:cNvSpPr>
          <p:nvPr/>
        </p:nvSpPr>
        <p:spPr bwMode="auto">
          <a:xfrm>
            <a:off x="528638" y="512535"/>
            <a:ext cx="8075612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en-US" altLang="zh-CN" sz="2400" b="0" dirty="0">
                <a:latin typeface="黑体" panose="02010609060101010101" pitchFamily="49" charset="-122"/>
                <a:ea typeface="黑体" panose="02010609060101010101" pitchFamily="49" charset="-122"/>
              </a:rPr>
              <a:t>(2)</a:t>
            </a:r>
            <a:r>
              <a:rPr lang="zh-CN" altLang="en-US" sz="2400" b="0" dirty="0">
                <a:latin typeface="黑体" panose="02010609060101010101" pitchFamily="49" charset="-122"/>
                <a:ea typeface="黑体" panose="02010609060101010101" pitchFamily="49" charset="-122"/>
              </a:rPr>
              <a:t>由于遇到紧急情况，船上的货物必须在不超过</a:t>
            </a:r>
            <a:r>
              <a:rPr lang="en-US" altLang="zh-CN" sz="2400" b="0" dirty="0"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r>
              <a:rPr lang="zh-CN" altLang="en-US" sz="2400" b="0" dirty="0">
                <a:latin typeface="黑体" panose="02010609060101010101" pitchFamily="49" charset="-122"/>
                <a:ea typeface="黑体" panose="02010609060101010101" pitchFamily="49" charset="-122"/>
              </a:rPr>
              <a:t>日内卸载完毕，求平均每天卸载货物至少多少吨．即求当</a:t>
            </a:r>
            <a:r>
              <a:rPr lang="en-US" altLang="zh-CN" sz="2400" b="0" i="1" dirty="0">
                <a:latin typeface="Times New Roman" panose="02020603050405020304" pitchFamily="18" charset="0"/>
                <a:ea typeface="黑体" panose="02010609060101010101" pitchFamily="49" charset="-122"/>
              </a:rPr>
              <a:t>t</a:t>
            </a:r>
            <a:r>
              <a:rPr lang="en-US" altLang="zh-CN" sz="2400" b="0" dirty="0">
                <a:latin typeface="Times New Roman" panose="02020603050405020304" pitchFamily="18" charset="0"/>
                <a:ea typeface="黑体" panose="02010609060101010101" pitchFamily="49" charset="-122"/>
              </a:rPr>
              <a:t>≤5</a:t>
            </a:r>
            <a:r>
              <a:rPr lang="zh-CN" altLang="en-US" sz="2400" b="0" dirty="0">
                <a:latin typeface="黑体" panose="02010609060101010101" pitchFamily="49" charset="-122"/>
                <a:ea typeface="黑体" panose="02010609060101010101" pitchFamily="49" charset="-122"/>
              </a:rPr>
              <a:t>时，</a:t>
            </a:r>
            <a:r>
              <a:rPr lang="en-US" altLang="zh-CN" sz="2400" b="0" i="1" dirty="0">
                <a:latin typeface="Times New Roman" panose="02020603050405020304" pitchFamily="18" charset="0"/>
                <a:ea typeface="黑体" panose="02010609060101010101" pitchFamily="49" charset="-122"/>
              </a:rPr>
              <a:t>v</a:t>
            </a:r>
            <a:r>
              <a:rPr lang="zh-CN" altLang="en-US" sz="2400" b="0" dirty="0">
                <a:latin typeface="黑体" panose="02010609060101010101" pitchFamily="49" charset="-122"/>
                <a:ea typeface="黑体" panose="02010609060101010101" pitchFamily="49" charset="-122"/>
              </a:rPr>
              <a:t>至少为多少吨．由       得</a:t>
            </a:r>
            <a:r>
              <a:rPr lang="zh-CN" altLang="en-US" sz="2400" b="0" i="1" dirty="0">
                <a:latin typeface="黑体" panose="02010609060101010101" pitchFamily="49" charset="-122"/>
                <a:ea typeface="黑体" panose="02010609060101010101" pitchFamily="49" charset="-122"/>
              </a:rPr>
              <a:t>       </a:t>
            </a:r>
            <a:r>
              <a:rPr lang="zh-CN" altLang="en-US" sz="2400" b="0" dirty="0">
                <a:latin typeface="黑体" panose="02010609060101010101" pitchFamily="49" charset="-122"/>
                <a:ea typeface="黑体" panose="02010609060101010101" pitchFamily="49" charset="-122"/>
              </a:rPr>
              <a:t>，</a:t>
            </a:r>
            <a:r>
              <a:rPr lang="en-US" altLang="zh-CN" sz="2400" b="0" i="1" dirty="0">
                <a:latin typeface="Times New Roman" panose="02020603050405020304" pitchFamily="18" charset="0"/>
                <a:ea typeface="黑体" panose="02010609060101010101" pitchFamily="49" charset="-122"/>
              </a:rPr>
              <a:t>t</a:t>
            </a:r>
            <a:r>
              <a:rPr lang="en-US" altLang="zh-CN" sz="2400" b="0" dirty="0">
                <a:latin typeface="Times New Roman" panose="02020603050405020304" pitchFamily="18" charset="0"/>
                <a:ea typeface="黑体" panose="02010609060101010101" pitchFamily="49" charset="-122"/>
              </a:rPr>
              <a:t>≤5</a:t>
            </a:r>
            <a:r>
              <a:rPr lang="zh-CN" altLang="en-US" sz="2400" b="0" dirty="0">
                <a:latin typeface="黑体" panose="02010609060101010101" pitchFamily="49" charset="-122"/>
                <a:ea typeface="黑体" panose="02010609060101010101" pitchFamily="49" charset="-122"/>
              </a:rPr>
              <a:t>，所以    </a:t>
            </a:r>
            <a:r>
              <a:rPr lang="en-US" altLang="zh-CN" sz="2400" b="0" dirty="0">
                <a:latin typeface="Times New Roman" panose="02020603050405020304" pitchFamily="18" charset="0"/>
              </a:rPr>
              <a:t>≤5</a:t>
            </a:r>
            <a:r>
              <a:rPr lang="zh-CN" altLang="en-US" sz="2400" b="0" dirty="0"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r>
              <a:rPr lang="en-US" altLang="zh-CN" sz="2400" b="0" dirty="0"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  <a:r>
              <a:rPr lang="zh-CN" altLang="en-US" sz="2400" b="0" dirty="0">
                <a:latin typeface="黑体" panose="02010609060101010101" pitchFamily="49" charset="-122"/>
                <a:ea typeface="黑体" panose="02010609060101010101" pitchFamily="49" charset="-122"/>
              </a:rPr>
              <a:t>因为</a:t>
            </a:r>
            <a:r>
              <a:rPr lang="en-US" altLang="zh-CN" sz="2400" b="0" i="1" dirty="0">
                <a:latin typeface="Times New Roman" panose="02020603050405020304" pitchFamily="18" charset="0"/>
                <a:ea typeface="黑体" panose="02010609060101010101" pitchFamily="49" charset="-122"/>
              </a:rPr>
              <a:t>v</a:t>
            </a:r>
            <a:r>
              <a:rPr lang="en-US" altLang="zh-CN" sz="2400" b="0" dirty="0">
                <a:latin typeface="Times New Roman" panose="02020603050405020304" pitchFamily="18" charset="0"/>
                <a:ea typeface="黑体" panose="02010609060101010101" pitchFamily="49" charset="-122"/>
              </a:rPr>
              <a:t>&gt;0</a:t>
            </a:r>
            <a:r>
              <a:rPr lang="zh-CN" altLang="en-US" sz="2400" b="0" dirty="0">
                <a:latin typeface="黑体" panose="02010609060101010101" pitchFamily="49" charset="-122"/>
                <a:ea typeface="黑体" panose="02010609060101010101" pitchFamily="49" charset="-122"/>
              </a:rPr>
              <a:t>，所以</a:t>
            </a:r>
            <a:r>
              <a:rPr lang="en-US" altLang="zh-CN" sz="2400" b="0" dirty="0">
                <a:latin typeface="Times New Roman" panose="02020603050405020304" pitchFamily="18" charset="0"/>
                <a:ea typeface="黑体" panose="02010609060101010101" pitchFamily="49" charset="-122"/>
              </a:rPr>
              <a:t>240≤5</a:t>
            </a:r>
            <a:r>
              <a:rPr lang="en-US" altLang="zh-CN" sz="2400" b="0" i="1" dirty="0">
                <a:latin typeface="Times New Roman" panose="02020603050405020304" pitchFamily="18" charset="0"/>
                <a:ea typeface="黑体" panose="02010609060101010101" pitchFamily="49" charset="-122"/>
              </a:rPr>
              <a:t>v</a:t>
            </a:r>
            <a:r>
              <a:rPr lang="zh-CN" altLang="en-US" sz="2400" b="0" dirty="0">
                <a:latin typeface="黑体" panose="02010609060101010101" pitchFamily="49" charset="-122"/>
                <a:ea typeface="黑体" panose="02010609060101010101" pitchFamily="49" charset="-122"/>
              </a:rPr>
              <a:t>，解得</a:t>
            </a:r>
            <a:r>
              <a:rPr lang="en-US" altLang="zh-CN" sz="2400" b="0" i="1" dirty="0">
                <a:latin typeface="Times New Roman" panose="02020603050405020304" pitchFamily="18" charset="0"/>
                <a:ea typeface="黑体" panose="02010609060101010101" pitchFamily="49" charset="-122"/>
              </a:rPr>
              <a:t>v</a:t>
            </a:r>
            <a:r>
              <a:rPr lang="en-US" altLang="zh-CN" sz="2400" b="0" dirty="0">
                <a:latin typeface="Times New Roman" panose="02020603050405020304" pitchFamily="18" charset="0"/>
                <a:ea typeface="黑体" panose="02010609060101010101" pitchFamily="49" charset="-122"/>
              </a:rPr>
              <a:t>≥48</a:t>
            </a:r>
            <a:r>
              <a:rPr lang="zh-CN" altLang="en-US" sz="2400" b="0" dirty="0">
                <a:latin typeface="黑体" panose="02010609060101010101" pitchFamily="49" charset="-122"/>
                <a:ea typeface="黑体" panose="02010609060101010101" pitchFamily="49" charset="-122"/>
              </a:rPr>
              <a:t>，所以船上的货物要在不超过</a:t>
            </a:r>
            <a:r>
              <a:rPr lang="en-US" altLang="zh-CN" sz="2400" b="0" dirty="0">
                <a:latin typeface="Times New Roman" panose="02020603050405020304" pitchFamily="18" charset="0"/>
                <a:ea typeface="黑体" panose="02010609060101010101" pitchFamily="49" charset="-122"/>
              </a:rPr>
              <a:t>5</a:t>
            </a:r>
            <a:r>
              <a:rPr lang="zh-CN" altLang="en-US" sz="2400" b="0" dirty="0">
                <a:latin typeface="黑体" panose="02010609060101010101" pitchFamily="49" charset="-122"/>
                <a:ea typeface="黑体" panose="02010609060101010101" pitchFamily="49" charset="-122"/>
              </a:rPr>
              <a:t>日内卸载完毕，平均每天至少卸载</a:t>
            </a:r>
            <a:r>
              <a:rPr lang="en-US" altLang="zh-CN" sz="2400" b="0" dirty="0">
                <a:latin typeface="Times New Roman" panose="02020603050405020304" pitchFamily="18" charset="0"/>
                <a:ea typeface="黑体" panose="02010609060101010101" pitchFamily="49" charset="-122"/>
              </a:rPr>
              <a:t>48</a:t>
            </a:r>
            <a:r>
              <a:rPr lang="zh-CN" altLang="en-US" sz="2400" b="0" dirty="0">
                <a:latin typeface="黑体" panose="02010609060101010101" pitchFamily="49" charset="-122"/>
                <a:ea typeface="黑体" panose="02010609060101010101" pitchFamily="49" charset="-122"/>
              </a:rPr>
              <a:t>吨货物．</a:t>
            </a:r>
          </a:p>
        </p:txBody>
      </p:sp>
      <p:graphicFrame>
        <p:nvGraphicFramePr>
          <p:cNvPr id="31746" name="内容占位符 59396"/>
          <p:cNvGraphicFramePr>
            <a:graphicFrameLocks noGrp="1"/>
          </p:cNvGraphicFramePr>
          <p:nvPr>
            <p:ph sz="quarter" idx="1"/>
          </p:nvPr>
        </p:nvGraphicFramePr>
        <p:xfrm>
          <a:off x="3203576" y="1707356"/>
          <a:ext cx="1008063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64" r:id="rId3" imgW="698500" imgH="520700" progId="Equation.3">
                  <p:embed/>
                </p:oleObj>
              </mc:Choice>
              <mc:Fallback>
                <p:oleObj r:id="rId3" imgW="698500" imgH="520700" progId="Equation.3">
                  <p:embed/>
                  <p:pic>
                    <p:nvPicPr>
                      <p:cNvPr id="0" name="内容占位符 59396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3576" y="1707356"/>
                        <a:ext cx="1008063" cy="571500"/>
                      </a:xfrm>
                      <a:prstGeom prst="rect">
                        <a:avLst/>
                      </a:prstGeom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47" name="内容占位符 59398"/>
          <p:cNvGraphicFramePr>
            <a:graphicFrameLocks noGrp="1"/>
          </p:cNvGraphicFramePr>
          <p:nvPr>
            <p:ph sz="quarter" idx="2"/>
          </p:nvPr>
        </p:nvGraphicFramePr>
        <p:xfrm>
          <a:off x="4643438" y="1707356"/>
          <a:ext cx="936625" cy="5584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65" r:id="rId5" imgW="660400" imgH="520700" progId="Equation.3">
                  <p:embed/>
                </p:oleObj>
              </mc:Choice>
              <mc:Fallback>
                <p:oleObj r:id="rId5" imgW="660400" imgH="520700" progId="Equation.3">
                  <p:embed/>
                  <p:pic>
                    <p:nvPicPr>
                      <p:cNvPr id="0" name="内容占位符 59398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3438" y="1707356"/>
                        <a:ext cx="936625" cy="558404"/>
                      </a:xfrm>
                      <a:prstGeom prst="rect">
                        <a:avLst/>
                      </a:prstGeom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48" name="内容占位符 59404"/>
          <p:cNvGraphicFramePr>
            <a:graphicFrameLocks noGrp="1"/>
          </p:cNvGraphicFramePr>
          <p:nvPr>
            <p:ph sz="quarter" idx="4"/>
          </p:nvPr>
        </p:nvGraphicFramePr>
        <p:xfrm>
          <a:off x="7092951" y="1707357"/>
          <a:ext cx="614363" cy="5941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66" r:id="rId7" imgW="406400" imgH="520700" progId="Equation.3">
                  <p:embed/>
                </p:oleObj>
              </mc:Choice>
              <mc:Fallback>
                <p:oleObj r:id="rId7" imgW="406400" imgH="520700" progId="Equation.3">
                  <p:embed/>
                  <p:pic>
                    <p:nvPicPr>
                      <p:cNvPr id="0" name="内容占位符 59404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92951" y="1707357"/>
                        <a:ext cx="614363" cy="594122"/>
                      </a:xfrm>
                      <a:prstGeom prst="rect">
                        <a:avLst/>
                      </a:prstGeom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8" name="矩形 67587"/>
          <p:cNvSpPr/>
          <p:nvPr/>
        </p:nvSpPr>
        <p:spPr>
          <a:xfrm>
            <a:off x="250825" y="2301479"/>
            <a:ext cx="2376488" cy="378619"/>
          </a:xfrm>
          <a:prstGeom prst="rect">
            <a:avLst/>
          </a:prstGeom>
          <a:solidFill>
            <a:schemeClr val="accent3">
              <a:lumMod val="90000"/>
            </a:schemeClr>
          </a:solidFill>
          <a:ln w="1270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lstStyle/>
          <a:p>
            <a:pPr algn="ctr"/>
            <a:r>
              <a:rPr lang="zh-CN" altLang="en-US" sz="2000" b="0" noProof="1">
                <a:solidFill>
                  <a:schemeClr val="tx1"/>
                </a:solidFill>
                <a:ea typeface="黑体" panose="02010609060101010101" pitchFamily="49" charset="-122"/>
                <a:cs typeface="+mn-ea"/>
              </a:rPr>
              <a:t>反比例函数的应用</a:t>
            </a:r>
            <a:endParaRPr lang="zh-CN" altLang="en-US" sz="2000" b="0" noProof="1">
              <a:solidFill>
                <a:schemeClr val="tx1"/>
              </a:solidFill>
              <a:ea typeface="黑体" panose="02010609060101010101" pitchFamily="49" charset="-122"/>
            </a:endParaRPr>
          </a:p>
        </p:txBody>
      </p:sp>
      <p:sp>
        <p:nvSpPr>
          <p:cNvPr id="67589" name="左大括号 67588"/>
          <p:cNvSpPr/>
          <p:nvPr/>
        </p:nvSpPr>
        <p:spPr bwMode="auto">
          <a:xfrm>
            <a:off x="2771776" y="1599010"/>
            <a:ext cx="142875" cy="1728788"/>
          </a:xfrm>
          <a:prstGeom prst="leftBrace">
            <a:avLst>
              <a:gd name="adj1" fmla="val 134146"/>
              <a:gd name="adj2" fmla="val 50000"/>
            </a:avLst>
          </a:prstGeom>
          <a:noFill/>
          <a:ln w="127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/>
            <a:endParaRPr lang="zh-CN" altLang="en-US"/>
          </a:p>
        </p:txBody>
      </p:sp>
      <p:sp>
        <p:nvSpPr>
          <p:cNvPr id="67590" name="矩形 67589"/>
          <p:cNvSpPr>
            <a:spLocks noChangeArrowheads="1"/>
          </p:cNvSpPr>
          <p:nvPr/>
        </p:nvSpPr>
        <p:spPr bwMode="auto">
          <a:xfrm>
            <a:off x="4572001" y="1006079"/>
            <a:ext cx="2951163" cy="378619"/>
          </a:xfrm>
          <a:prstGeom prst="rect">
            <a:avLst/>
          </a:prstGeom>
          <a:solidFill>
            <a:srgbClr val="85E0E0"/>
          </a:solidFill>
          <a:ln w="12700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r>
              <a:rPr lang="zh-CN" altLang="en-US" sz="2000" b="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实际问题与反比例函数</a:t>
            </a:r>
          </a:p>
        </p:txBody>
      </p:sp>
      <p:sp>
        <p:nvSpPr>
          <p:cNvPr id="67594" name="矩形 67593"/>
          <p:cNvSpPr>
            <a:spLocks noChangeArrowheads="1"/>
          </p:cNvSpPr>
          <p:nvPr/>
        </p:nvSpPr>
        <p:spPr bwMode="auto">
          <a:xfrm>
            <a:off x="4476751" y="2463404"/>
            <a:ext cx="3095625" cy="378619"/>
          </a:xfrm>
          <a:prstGeom prst="rect">
            <a:avLst/>
          </a:prstGeom>
          <a:solidFill>
            <a:srgbClr val="85E0E0"/>
          </a:solidFill>
          <a:ln w="12700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r>
              <a:rPr lang="zh-CN" altLang="en-US" sz="2000" b="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审题、准确判断数量关系</a:t>
            </a:r>
          </a:p>
        </p:txBody>
      </p:sp>
      <p:sp>
        <p:nvSpPr>
          <p:cNvPr id="67595" name="文本框 67594"/>
          <p:cNvSpPr txBox="1">
            <a:spLocks noChangeArrowheads="1"/>
          </p:cNvSpPr>
          <p:nvPr/>
        </p:nvSpPr>
        <p:spPr bwMode="auto">
          <a:xfrm>
            <a:off x="2916238" y="1383506"/>
            <a:ext cx="141577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 b="0" dirty="0">
                <a:solidFill>
                  <a:schemeClr val="tx1"/>
                </a:solidFill>
                <a:ea typeface="黑体" panose="02010609060101010101" pitchFamily="49" charset="-122"/>
              </a:rPr>
              <a:t>应用类型</a:t>
            </a:r>
          </a:p>
        </p:txBody>
      </p:sp>
      <p:sp>
        <p:nvSpPr>
          <p:cNvPr id="67596" name="左大括号 67595"/>
          <p:cNvSpPr/>
          <p:nvPr/>
        </p:nvSpPr>
        <p:spPr bwMode="auto">
          <a:xfrm>
            <a:off x="4356101" y="1168004"/>
            <a:ext cx="144463" cy="809625"/>
          </a:xfrm>
          <a:prstGeom prst="leftBrace">
            <a:avLst>
              <a:gd name="adj1" fmla="val 62132"/>
              <a:gd name="adj2" fmla="val 50000"/>
            </a:avLst>
          </a:prstGeom>
          <a:noFill/>
          <a:ln w="127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/>
            <a:endParaRPr lang="zh-CN" altLang="en-US"/>
          </a:p>
        </p:txBody>
      </p:sp>
      <p:sp>
        <p:nvSpPr>
          <p:cNvPr id="67597" name="矩形 67596"/>
          <p:cNvSpPr>
            <a:spLocks noChangeArrowheads="1"/>
          </p:cNvSpPr>
          <p:nvPr/>
        </p:nvSpPr>
        <p:spPr bwMode="auto">
          <a:xfrm>
            <a:off x="4572001" y="1707357"/>
            <a:ext cx="2951163" cy="378619"/>
          </a:xfrm>
          <a:prstGeom prst="rect">
            <a:avLst/>
          </a:prstGeom>
          <a:solidFill>
            <a:srgbClr val="85E0E0"/>
          </a:solidFill>
          <a:ln w="12700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r>
              <a:rPr lang="zh-CN" altLang="en-US" sz="2000" b="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物理问题与反比例函数</a:t>
            </a:r>
          </a:p>
        </p:txBody>
      </p:sp>
      <p:sp>
        <p:nvSpPr>
          <p:cNvPr id="67604" name="文本框 67603"/>
          <p:cNvSpPr txBox="1">
            <a:spLocks noChangeArrowheads="1"/>
          </p:cNvSpPr>
          <p:nvPr/>
        </p:nvSpPr>
        <p:spPr bwMode="auto">
          <a:xfrm>
            <a:off x="2894013" y="2921794"/>
            <a:ext cx="1223962" cy="9787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lnSpc>
                <a:spcPct val="120000"/>
              </a:lnSpc>
            </a:pPr>
            <a:r>
              <a:rPr lang="zh-CN" altLang="en-US" sz="2400" b="0" dirty="0">
                <a:solidFill>
                  <a:schemeClr val="tx1"/>
                </a:solidFill>
                <a:ea typeface="黑体" panose="02010609060101010101" pitchFamily="49" charset="-122"/>
              </a:rPr>
              <a:t>一般解题步骤</a:t>
            </a:r>
          </a:p>
        </p:txBody>
      </p:sp>
      <p:sp>
        <p:nvSpPr>
          <p:cNvPr id="67605" name="左大括号 67604"/>
          <p:cNvSpPr/>
          <p:nvPr/>
        </p:nvSpPr>
        <p:spPr bwMode="auto">
          <a:xfrm>
            <a:off x="4260851" y="2625328"/>
            <a:ext cx="142875" cy="1403747"/>
          </a:xfrm>
          <a:prstGeom prst="leftBrace">
            <a:avLst>
              <a:gd name="adj1" fmla="val 108924"/>
              <a:gd name="adj2" fmla="val 50000"/>
            </a:avLst>
          </a:prstGeom>
          <a:noFill/>
          <a:ln w="127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/>
            <a:endParaRPr lang="zh-CN" altLang="en-US"/>
          </a:p>
        </p:txBody>
      </p:sp>
      <p:sp>
        <p:nvSpPr>
          <p:cNvPr id="67606" name="矩形 67605"/>
          <p:cNvSpPr>
            <a:spLocks noChangeArrowheads="1"/>
          </p:cNvSpPr>
          <p:nvPr/>
        </p:nvSpPr>
        <p:spPr bwMode="auto">
          <a:xfrm>
            <a:off x="4476750" y="2950369"/>
            <a:ext cx="2952750" cy="378619"/>
          </a:xfrm>
          <a:prstGeom prst="rect">
            <a:avLst/>
          </a:prstGeom>
          <a:solidFill>
            <a:srgbClr val="85E0E0"/>
          </a:solidFill>
          <a:ln w="12700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r>
              <a:rPr lang="zh-CN" altLang="en-US" sz="2000" b="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建立反比例函数的模型</a:t>
            </a:r>
          </a:p>
        </p:txBody>
      </p:sp>
      <p:sp>
        <p:nvSpPr>
          <p:cNvPr id="67607" name="矩形 67606"/>
          <p:cNvSpPr>
            <a:spLocks noChangeArrowheads="1"/>
          </p:cNvSpPr>
          <p:nvPr/>
        </p:nvSpPr>
        <p:spPr bwMode="auto">
          <a:xfrm>
            <a:off x="4476750" y="3426619"/>
            <a:ext cx="4211638" cy="378619"/>
          </a:xfrm>
          <a:prstGeom prst="rect">
            <a:avLst/>
          </a:prstGeom>
          <a:solidFill>
            <a:srgbClr val="85E0E0"/>
          </a:solidFill>
          <a:ln w="12700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r>
              <a:rPr lang="zh-CN" altLang="en-US" sz="2000" b="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根据实际情况确定自变量的取值范围</a:t>
            </a:r>
          </a:p>
        </p:txBody>
      </p:sp>
      <p:sp>
        <p:nvSpPr>
          <p:cNvPr id="67608" name="矩形 67607"/>
          <p:cNvSpPr>
            <a:spLocks noChangeArrowheads="1"/>
          </p:cNvSpPr>
          <p:nvPr/>
        </p:nvSpPr>
        <p:spPr bwMode="auto">
          <a:xfrm>
            <a:off x="4476751" y="3921919"/>
            <a:ext cx="2016125" cy="378619"/>
          </a:xfrm>
          <a:prstGeom prst="rect">
            <a:avLst/>
          </a:prstGeom>
          <a:solidFill>
            <a:srgbClr val="85E0E0"/>
          </a:solidFill>
          <a:ln w="12700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r>
              <a:rPr lang="zh-CN" altLang="en-US" sz="2000" b="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实际问题的求解</a:t>
            </a:r>
          </a:p>
        </p:txBody>
      </p:sp>
      <p:sp>
        <p:nvSpPr>
          <p:cNvPr id="32781" name="矩形 80"/>
          <p:cNvSpPr>
            <a:spLocks noChangeArrowheads="1"/>
          </p:cNvSpPr>
          <p:nvPr/>
        </p:nvSpPr>
        <p:spPr bwMode="auto">
          <a:xfrm>
            <a:off x="44450" y="19051"/>
            <a:ext cx="12170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000" dirty="0">
                <a:solidFill>
                  <a:srgbClr val="228B8B"/>
                </a:solidFill>
                <a:ea typeface="方正姚体" panose="02010601030101010101" pitchFamily="2" charset="-122"/>
              </a:rPr>
              <a:t>课堂小结</a:t>
            </a:r>
            <a:endParaRPr lang="zh-CN" altLang="en-US" sz="2000" b="0" dirty="0">
              <a:solidFill>
                <a:srgbClr val="228B8B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7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67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67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675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675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675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675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67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67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500"/>
                                        <p:tgtEl>
                                          <p:spTgt spid="67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7" dur="500"/>
                                        <p:tgtEl>
                                          <p:spTgt spid="67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2" dur="500"/>
                                        <p:tgtEl>
                                          <p:spTgt spid="67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88" grpId="0" bldLvl="0" animBg="1"/>
      <p:bldP spid="67590" grpId="0" bldLvl="0" animBg="1"/>
      <p:bldP spid="67594" grpId="0" bldLvl="0" animBg="1"/>
      <p:bldP spid="67595" grpId="0"/>
      <p:bldP spid="67597" grpId="0" bldLvl="0" animBg="1"/>
      <p:bldP spid="67604" grpId="0"/>
      <p:bldP spid="67606" grpId="0" bldLvl="0" animBg="1"/>
      <p:bldP spid="67607" grpId="0" bldLvl="0" animBg="1"/>
      <p:bldP spid="67608" grpId="0" bldLvl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矩形 80"/>
          <p:cNvSpPr>
            <a:spLocks noChangeArrowheads="1"/>
          </p:cNvSpPr>
          <p:nvPr/>
        </p:nvSpPr>
        <p:spPr bwMode="auto">
          <a:xfrm>
            <a:off x="82550" y="28575"/>
            <a:ext cx="111440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>
                <a:solidFill>
                  <a:srgbClr val="228B8B"/>
                </a:solidFill>
                <a:ea typeface="方正姚体" panose="02010601030101010101" pitchFamily="2" charset="-122"/>
              </a:rPr>
              <a:t>导入新课</a:t>
            </a:r>
            <a:endParaRPr lang="zh-CN" altLang="en-US" b="0">
              <a:solidFill>
                <a:srgbClr val="228B8B"/>
              </a:solidFill>
            </a:endParaRPr>
          </a:p>
        </p:txBody>
      </p:sp>
      <p:sp>
        <p:nvSpPr>
          <p:cNvPr id="7170" name="圆角矩形 31"/>
          <p:cNvSpPr>
            <a:spLocks noChangeArrowheads="1"/>
          </p:cNvSpPr>
          <p:nvPr/>
        </p:nvSpPr>
        <p:spPr bwMode="auto">
          <a:xfrm>
            <a:off x="214313" y="589360"/>
            <a:ext cx="1428750" cy="321469"/>
          </a:xfrm>
          <a:prstGeom prst="roundRect">
            <a:avLst>
              <a:gd name="adj" fmla="val 16667"/>
            </a:avLst>
          </a:prstGeom>
          <a:solidFill>
            <a:srgbClr val="FFFFD9"/>
          </a:solidFill>
          <a:ln w="25400">
            <a:solidFill>
              <a:srgbClr val="0099FF"/>
            </a:solidFill>
            <a:round/>
          </a:ln>
        </p:spPr>
        <p:txBody>
          <a:bodyPr/>
          <a:lstStyle/>
          <a:p>
            <a:pPr algn="ctr"/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观察与思考</a:t>
            </a:r>
            <a:endParaRPr lang="zh-CN" altLang="en-US"/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428626" y="1059656"/>
            <a:ext cx="8094663" cy="5724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">
              <a:lnSpc>
                <a:spcPct val="130000"/>
              </a:lnSpc>
              <a:spcBef>
                <a:spcPct val="50000"/>
              </a:spcBef>
            </a:pPr>
            <a:r>
              <a:rPr lang="zh-CN" altLang="en-US" sz="2400" b="0">
                <a:solidFill>
                  <a:srgbClr val="149494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问题</a:t>
            </a:r>
            <a:r>
              <a:rPr lang="en-US" altLang="zh-CN" sz="2400" b="0">
                <a:solidFill>
                  <a:srgbClr val="149494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:</a:t>
            </a:r>
            <a:r>
              <a:rPr lang="zh-CN" altLang="en-US" sz="2400" b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使劲踩气球时，气球为什么会爆炸？ </a:t>
            </a:r>
          </a:p>
        </p:txBody>
      </p:sp>
      <p:sp>
        <p:nvSpPr>
          <p:cNvPr id="2063" name="矩形 2062"/>
          <p:cNvSpPr>
            <a:spLocks noChangeArrowheads="1"/>
          </p:cNvSpPr>
          <p:nvPr/>
        </p:nvSpPr>
        <p:spPr bwMode="auto">
          <a:xfrm>
            <a:off x="4643439" y="1707356"/>
            <a:ext cx="3959225" cy="16435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40000"/>
              </a:lnSpc>
            </a:pPr>
            <a:r>
              <a:rPr lang="zh-CN" altLang="en-US" sz="2400" b="0">
                <a:latin typeface="黑体" panose="02010609060101010101" pitchFamily="49" charset="-122"/>
                <a:ea typeface="黑体" panose="02010609060101010101" pitchFamily="49" charset="-122"/>
              </a:rPr>
              <a:t>在温度不变的情况下，气球内气体的压强</a:t>
            </a:r>
            <a:r>
              <a:rPr lang="en-US" altLang="zh-CN" sz="2400" b="0" i="1">
                <a:latin typeface="Times New Roman" panose="02020603050405020304" pitchFamily="18" charset="0"/>
                <a:ea typeface="黑体" panose="02010609060101010101" pitchFamily="49" charset="-122"/>
              </a:rPr>
              <a:t>p</a:t>
            </a:r>
            <a:r>
              <a:rPr lang="zh-CN" altLang="en-US" sz="2400" b="0">
                <a:latin typeface="黑体" panose="02010609060101010101" pitchFamily="49" charset="-122"/>
                <a:ea typeface="黑体" panose="02010609060101010101" pitchFamily="49" charset="-122"/>
              </a:rPr>
              <a:t>与它的体积</a:t>
            </a:r>
            <a:r>
              <a:rPr lang="en-US" altLang="zh-CN" sz="2400" b="0" i="1">
                <a:latin typeface="Times New Roman" panose="02020603050405020304" pitchFamily="18" charset="0"/>
                <a:ea typeface="黑体" panose="02010609060101010101" pitchFamily="49" charset="-122"/>
              </a:rPr>
              <a:t>V</a:t>
            </a:r>
            <a:r>
              <a:rPr lang="en-US" altLang="zh-CN" sz="2400" b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2400" b="0">
                <a:latin typeface="黑体" panose="02010609060101010101" pitchFamily="49" charset="-122"/>
                <a:ea typeface="黑体" panose="02010609060101010101" pitchFamily="49" charset="-122"/>
              </a:rPr>
              <a:t>的乘积是一个常数</a:t>
            </a:r>
            <a:r>
              <a:rPr lang="en-US" altLang="zh-CN" sz="2400" b="0" i="1">
                <a:latin typeface="Times New Roman" panose="02020603050405020304" pitchFamily="18" charset="0"/>
                <a:ea typeface="黑体" panose="02010609060101010101" pitchFamily="49" charset="-122"/>
              </a:rPr>
              <a:t>k</a:t>
            </a:r>
            <a:r>
              <a:rPr lang="en-US" altLang="zh-CN" sz="2400" b="0"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</a:p>
        </p:txBody>
      </p:sp>
      <p:sp>
        <p:nvSpPr>
          <p:cNvPr id="2064" name="矩形 2063"/>
          <p:cNvSpPr>
            <a:spLocks noChangeArrowheads="1"/>
          </p:cNvSpPr>
          <p:nvPr/>
        </p:nvSpPr>
        <p:spPr bwMode="auto">
          <a:xfrm>
            <a:off x="4624477" y="3061098"/>
            <a:ext cx="3724096" cy="683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>
              <a:lnSpc>
                <a:spcPct val="160000"/>
              </a:lnSpc>
            </a:pPr>
            <a:r>
              <a:rPr lang="zh-CN" altLang="en-US" sz="2400" b="0">
                <a:latin typeface="黑体" panose="02010609060101010101" pitchFamily="49" charset="-122"/>
                <a:ea typeface="黑体" panose="02010609060101010101" pitchFamily="49" charset="-122"/>
              </a:rPr>
              <a:t>即 </a:t>
            </a:r>
            <a:r>
              <a:rPr lang="en-US" altLang="zh-CN" sz="2400" b="0" i="1">
                <a:latin typeface="Times New Roman" panose="02020603050405020304" pitchFamily="18" charset="0"/>
                <a:ea typeface="黑体" panose="02010609060101010101" pitchFamily="49" charset="-122"/>
              </a:rPr>
              <a:t>pV</a:t>
            </a:r>
            <a:r>
              <a:rPr lang="en-US" altLang="zh-CN" sz="2400" b="0">
                <a:latin typeface="Times New Roman" panose="02020603050405020304" pitchFamily="18" charset="0"/>
                <a:ea typeface="黑体" panose="02010609060101010101" pitchFamily="49" charset="-122"/>
              </a:rPr>
              <a:t>=</a:t>
            </a:r>
            <a:r>
              <a:rPr lang="en-US" altLang="zh-CN" sz="2400" b="0" i="1">
                <a:latin typeface="Times New Roman" panose="02020603050405020304" pitchFamily="18" charset="0"/>
                <a:ea typeface="黑体" panose="02010609060101010101" pitchFamily="49" charset="-122"/>
              </a:rPr>
              <a:t>k</a:t>
            </a:r>
            <a:r>
              <a:rPr lang="en-US" altLang="zh-CN" sz="2400" b="0"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en-US" altLang="zh-CN" sz="2400" b="0" i="1">
                <a:latin typeface="Times New Roman" panose="02020603050405020304" pitchFamily="18" charset="0"/>
                <a:ea typeface="黑体" panose="02010609060101010101" pitchFamily="49" charset="-122"/>
              </a:rPr>
              <a:t>k</a:t>
            </a:r>
            <a:r>
              <a:rPr lang="zh-CN" altLang="en-US" sz="2400" b="0">
                <a:latin typeface="黑体" panose="02010609060101010101" pitchFamily="49" charset="-122"/>
                <a:ea typeface="黑体" panose="02010609060101010101" pitchFamily="49" charset="-122"/>
              </a:rPr>
              <a:t>为常数，</a:t>
            </a:r>
            <a:r>
              <a:rPr lang="en-US" altLang="zh-CN" sz="2400" b="0" i="1">
                <a:latin typeface="Times New Roman" panose="02020603050405020304" pitchFamily="18" charset="0"/>
                <a:ea typeface="黑体" panose="02010609060101010101" pitchFamily="49" charset="-122"/>
              </a:rPr>
              <a:t>k</a:t>
            </a:r>
            <a:r>
              <a:rPr lang="zh-CN" altLang="en-US" sz="2400" b="0">
                <a:latin typeface="Times New Roman" panose="02020603050405020304" pitchFamily="18" charset="0"/>
                <a:ea typeface="黑体" panose="02010609060101010101" pitchFamily="49" charset="-122"/>
              </a:rPr>
              <a:t>＞</a:t>
            </a:r>
            <a:r>
              <a:rPr lang="en-US" altLang="zh-CN" sz="2400" b="0">
                <a:latin typeface="Times New Roman" panose="02020603050405020304" pitchFamily="18" charset="0"/>
                <a:ea typeface="黑体" panose="02010609060101010101" pitchFamily="49" charset="-122"/>
              </a:rPr>
              <a:t>0</a:t>
            </a:r>
            <a:r>
              <a:rPr lang="en-US" altLang="zh-CN" sz="2400" b="0">
                <a:latin typeface="黑体" panose="02010609060101010101" pitchFamily="49" charset="-122"/>
                <a:ea typeface="黑体" panose="02010609060101010101" pitchFamily="49" charset="-122"/>
              </a:rPr>
              <a:t>).</a:t>
            </a:r>
          </a:p>
        </p:txBody>
      </p:sp>
      <p:pic>
        <p:nvPicPr>
          <p:cNvPr id="7174" name="图片 2065" descr="1e1f500b0d2bfebc-87a4c4aae07df59a-1386fc13d8218ecbeb386c85d7b5c25f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39751" y="1924050"/>
            <a:ext cx="3527425" cy="1757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3" grpId="0"/>
      <p:bldP spid="206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矩形 80"/>
          <p:cNvSpPr>
            <a:spLocks noChangeArrowheads="1"/>
          </p:cNvSpPr>
          <p:nvPr/>
        </p:nvSpPr>
        <p:spPr bwMode="auto">
          <a:xfrm>
            <a:off x="11113" y="28575"/>
            <a:ext cx="111440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dirty="0">
                <a:solidFill>
                  <a:srgbClr val="228B8B"/>
                </a:solidFill>
                <a:ea typeface="方正姚体" panose="02010601030101010101" pitchFamily="2" charset="-122"/>
              </a:rPr>
              <a:t>讲授新课</a:t>
            </a:r>
            <a:endParaRPr lang="zh-CN" altLang="en-US" b="0" dirty="0">
              <a:solidFill>
                <a:srgbClr val="228B8B"/>
              </a:solidFill>
            </a:endParaRPr>
          </a:p>
        </p:txBody>
      </p:sp>
      <p:grpSp>
        <p:nvGrpSpPr>
          <p:cNvPr id="9218" name="组合 6147"/>
          <p:cNvGrpSpPr/>
          <p:nvPr/>
        </p:nvGrpSpPr>
        <p:grpSpPr bwMode="auto">
          <a:xfrm>
            <a:off x="325438" y="304800"/>
            <a:ext cx="5769284" cy="739246"/>
            <a:chOff x="0" y="0"/>
            <a:chExt cx="9087" cy="1551"/>
          </a:xfrm>
        </p:grpSpPr>
        <p:sp>
          <p:nvSpPr>
            <p:cNvPr id="9219" name="矩形 7"/>
            <p:cNvSpPr>
              <a:spLocks noChangeArrowheads="1"/>
            </p:cNvSpPr>
            <p:nvPr/>
          </p:nvSpPr>
          <p:spPr bwMode="auto">
            <a:xfrm>
              <a:off x="882" y="0"/>
              <a:ext cx="2634" cy="1200"/>
            </a:xfrm>
            <a:custGeom>
              <a:avLst/>
              <a:gdLst>
                <a:gd name="T0" fmla="*/ 0 w 2520280"/>
                <a:gd name="T1" fmla="*/ 1872208 h 1872208"/>
                <a:gd name="T2" fmla="*/ 2520280 w 2520280"/>
                <a:gd name="T3" fmla="*/ 1872208 h 1872208"/>
                <a:gd name="T4" fmla="*/ 0 w 2520280"/>
                <a:gd name="T5" fmla="*/ 1872208 h 1872208"/>
                <a:gd name="T6" fmla="*/ 0 w 2520280"/>
                <a:gd name="T7" fmla="*/ 0 h 1872208"/>
                <a:gd name="T8" fmla="*/ 916 w 2520280"/>
                <a:gd name="T9" fmla="*/ 0 h 1872208"/>
                <a:gd name="T10" fmla="*/ 0 w 2520280"/>
                <a:gd name="T11" fmla="*/ 0 h 1872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20280" h="1872208">
                  <a:moveTo>
                    <a:pt x="0" y="1872208"/>
                  </a:moveTo>
                  <a:lnTo>
                    <a:pt x="2520280" y="1872208"/>
                  </a:lnTo>
                  <a:lnTo>
                    <a:pt x="0" y="1872208"/>
                  </a:lnTo>
                  <a:close/>
                  <a:moveTo>
                    <a:pt x="0" y="0"/>
                  </a:moveTo>
                  <a:lnTo>
                    <a:pt x="916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sq">
              <a:solidFill>
                <a:srgbClr val="DDDDDD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20" name="任意多边形 16"/>
            <p:cNvSpPr>
              <a:spLocks noChangeArrowheads="1"/>
            </p:cNvSpPr>
            <p:nvPr/>
          </p:nvSpPr>
          <p:spPr bwMode="auto">
            <a:xfrm>
              <a:off x="0" y="454"/>
              <a:ext cx="826" cy="760"/>
            </a:xfrm>
            <a:custGeom>
              <a:avLst/>
              <a:gdLst>
                <a:gd name="T0" fmla="*/ 0 w 696310"/>
                <a:gd name="T1" fmla="*/ 0 h 696310"/>
                <a:gd name="T2" fmla="*/ 459827 w 696310"/>
                <a:gd name="T3" fmla="*/ 0 h 696310"/>
                <a:gd name="T4" fmla="*/ 459827 w 696310"/>
                <a:gd name="T5" fmla="*/ 236483 h 696310"/>
                <a:gd name="T6" fmla="*/ 696310 w 696310"/>
                <a:gd name="T7" fmla="*/ 236483 h 696310"/>
                <a:gd name="T8" fmla="*/ 696310 w 696310"/>
                <a:gd name="T9" fmla="*/ 696310 h 696310"/>
                <a:gd name="T10" fmla="*/ 0 w 696310"/>
                <a:gd name="T11" fmla="*/ 696310 h 696310"/>
                <a:gd name="T12" fmla="*/ 0 w 696310"/>
                <a:gd name="T13" fmla="*/ 0 h 696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96310" h="696310">
                  <a:moveTo>
                    <a:pt x="0" y="0"/>
                  </a:moveTo>
                  <a:lnTo>
                    <a:pt x="459827" y="0"/>
                  </a:lnTo>
                  <a:lnTo>
                    <a:pt x="459827" y="236483"/>
                  </a:lnTo>
                  <a:lnTo>
                    <a:pt x="696310" y="236483"/>
                  </a:lnTo>
                  <a:lnTo>
                    <a:pt x="696310" y="696310"/>
                  </a:lnTo>
                  <a:lnTo>
                    <a:pt x="0" y="69631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21" name="矩形 17"/>
            <p:cNvSpPr>
              <a:spLocks noChangeArrowheads="1"/>
            </p:cNvSpPr>
            <p:nvPr/>
          </p:nvSpPr>
          <p:spPr bwMode="auto">
            <a:xfrm>
              <a:off x="570" y="374"/>
              <a:ext cx="258" cy="265"/>
            </a:xfrm>
            <a:prstGeom prst="rect">
              <a:avLst/>
            </a:prstGeom>
            <a:solidFill>
              <a:srgbClr val="008080">
                <a:alpha val="5098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215900" rIns="179705" bIns="0" anchor="ctr"/>
            <a:lstStyle/>
            <a:p>
              <a:pPr algn="ctr"/>
              <a:endParaRPr lang="zh-CN" altLang="en-US" sz="400" b="0">
                <a:solidFill>
                  <a:srgbClr val="FFFFFF"/>
                </a:solidFill>
                <a:ea typeface="微软雅黑" panose="020B0503020204020204" pitchFamily="34" charset="-122"/>
              </a:endParaRPr>
            </a:p>
          </p:txBody>
        </p:sp>
        <p:sp>
          <p:nvSpPr>
            <p:cNvPr id="9222" name="文本框 6151"/>
            <p:cNvSpPr txBox="1">
              <a:spLocks noChangeArrowheads="1"/>
            </p:cNvSpPr>
            <p:nvPr/>
          </p:nvSpPr>
          <p:spPr bwMode="auto">
            <a:xfrm>
              <a:off x="878" y="432"/>
              <a:ext cx="8209" cy="10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 sz="2800" dirty="0">
                  <a:solidFill>
                    <a:srgbClr val="00666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宋体" panose="02010600030101010101" pitchFamily="2" charset="-122"/>
                </a:rPr>
                <a:t>反比例函数在实际生活中的应用</a:t>
              </a:r>
              <a:endParaRPr lang="en-US" altLang="zh-CN" sz="2800" dirty="0">
                <a:solidFill>
                  <a:srgbClr val="006666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宋体" panose="02010600030101010101" pitchFamily="2" charset="-122"/>
              </a:endParaRPr>
            </a:p>
          </p:txBody>
        </p:sp>
        <p:sp>
          <p:nvSpPr>
            <p:cNvPr id="9223" name="文本框 6152"/>
            <p:cNvSpPr txBox="1">
              <a:spLocks noChangeArrowheads="1"/>
            </p:cNvSpPr>
            <p:nvPr/>
          </p:nvSpPr>
          <p:spPr bwMode="auto">
            <a:xfrm>
              <a:off x="0" y="453"/>
              <a:ext cx="872" cy="10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zh-CN" altLang="en-US" sz="2800" b="0">
                  <a:solidFill>
                    <a:schemeClr val="accent1"/>
                  </a:solidFill>
                  <a:ea typeface="微软雅黑" panose="020B0503020204020204" pitchFamily="34" charset="-122"/>
                </a:rPr>
                <a:t>一</a:t>
              </a:r>
            </a:p>
          </p:txBody>
        </p:sp>
      </p:grpSp>
      <p:sp>
        <p:nvSpPr>
          <p:cNvPr id="9224" name="文本框 4119"/>
          <p:cNvSpPr txBox="1">
            <a:spLocks noChangeArrowheads="1"/>
          </p:cNvSpPr>
          <p:nvPr/>
        </p:nvSpPr>
        <p:spPr bwMode="auto">
          <a:xfrm>
            <a:off x="663285" y="1009650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endParaRPr lang="zh-CN" altLang="en-US" b="0"/>
          </a:p>
        </p:txBody>
      </p:sp>
      <p:sp>
        <p:nvSpPr>
          <p:cNvPr id="9225" name="Text Box 27"/>
          <p:cNvSpPr txBox="1">
            <a:spLocks noChangeArrowheads="1"/>
          </p:cNvSpPr>
          <p:nvPr/>
        </p:nvSpPr>
        <p:spPr bwMode="auto">
          <a:xfrm>
            <a:off x="325439" y="1284685"/>
            <a:ext cx="8351837" cy="36379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2400" b="0" dirty="0">
                <a:solidFill>
                  <a:srgbClr val="228B8B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例</a:t>
            </a:r>
            <a:r>
              <a:rPr lang="en-US" altLang="zh-CN" sz="2400" b="0" dirty="0">
                <a:solidFill>
                  <a:srgbClr val="228B8B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lang="zh-CN" altLang="en-US" sz="2400" b="0" dirty="0">
                <a:solidFill>
                  <a:srgbClr val="228B8B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：</a:t>
            </a:r>
            <a:r>
              <a:rPr lang="zh-CN" altLang="en-US" sz="2400" b="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某校科技小组进行野外考察，利用铺垫木板的方式通过一片烂泥湿地，你能解释他们这样做的道理吗？当人和木板对湿地的压力一定时，随着木板面积</a:t>
            </a:r>
            <a:r>
              <a:rPr lang="en-US" altLang="zh-CN" sz="2400" i="1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S</a:t>
            </a:r>
            <a:r>
              <a:rPr lang="en-US" altLang="zh-CN" sz="2400" b="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(</a:t>
            </a:r>
            <a:r>
              <a:rPr lang="en-US" altLang="zh-CN" sz="24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m</a:t>
            </a:r>
            <a:r>
              <a:rPr lang="en-US" altLang="zh-CN" sz="2400" baseline="300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sz="2400" b="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)</a:t>
            </a:r>
            <a:r>
              <a:rPr lang="zh-CN" altLang="en-US" sz="2400" b="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的变化，人和木板对地面的压强</a:t>
            </a:r>
            <a:r>
              <a:rPr lang="en-US" altLang="zh-CN" sz="2400" i="1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p</a:t>
            </a:r>
            <a:r>
              <a:rPr lang="en-US" altLang="zh-CN" sz="2400" b="0" i="1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zh-CN" sz="2400" b="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(</a:t>
            </a:r>
            <a:r>
              <a:rPr lang="en-US" altLang="zh-CN" sz="24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Pa</a:t>
            </a:r>
            <a:r>
              <a:rPr lang="en-US" altLang="zh-CN" sz="2400" b="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)</a:t>
            </a:r>
            <a:r>
              <a:rPr lang="zh-CN" altLang="en-US" sz="2400" b="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将如何变化？</a:t>
            </a:r>
          </a:p>
          <a:p>
            <a:pPr>
              <a:lnSpc>
                <a:spcPct val="120000"/>
              </a:lnSpc>
            </a:pPr>
            <a:r>
              <a:rPr lang="zh-CN" altLang="en-US" sz="2400" b="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如果人和木板对湿地地面的压力合计</a:t>
            </a:r>
            <a:r>
              <a:rPr lang="en-US" altLang="zh-CN" sz="24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600</a:t>
            </a:r>
            <a:r>
              <a:rPr lang="en-US" altLang="zh-CN" sz="2400" b="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N</a:t>
            </a:r>
            <a:r>
              <a:rPr lang="zh-CN" altLang="en-US" sz="2400" b="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</a:p>
          <a:p>
            <a:pPr>
              <a:lnSpc>
                <a:spcPct val="120000"/>
              </a:lnSpc>
            </a:pPr>
            <a:r>
              <a:rPr lang="zh-CN" altLang="en-US" sz="2400" b="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那么</a:t>
            </a:r>
          </a:p>
          <a:p>
            <a:pPr>
              <a:lnSpc>
                <a:spcPct val="120000"/>
              </a:lnSpc>
            </a:pPr>
            <a:r>
              <a:rPr lang="en-US" altLang="zh-CN" sz="2400" b="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(1)</a:t>
            </a:r>
            <a:r>
              <a:rPr lang="zh-CN" altLang="en-US" sz="2400" b="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用含</a:t>
            </a:r>
            <a:r>
              <a:rPr lang="en-US" altLang="zh-CN" sz="2400" i="1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S</a:t>
            </a:r>
            <a:r>
              <a:rPr lang="zh-CN" altLang="en-US" sz="2400" b="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的代数式表示</a:t>
            </a:r>
            <a:r>
              <a:rPr lang="en-US" altLang="zh-CN" sz="2400" i="1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p</a:t>
            </a:r>
            <a:r>
              <a:rPr lang="zh-CN" altLang="en-US" sz="2400" b="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en-US" altLang="zh-CN" sz="2400" i="1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p</a:t>
            </a:r>
            <a:r>
              <a:rPr lang="zh-CN" altLang="en-US" sz="2400" b="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是</a:t>
            </a:r>
            <a:r>
              <a:rPr lang="en-US" altLang="zh-CN" sz="2400" i="1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S</a:t>
            </a:r>
            <a:r>
              <a:rPr lang="zh-CN" altLang="en-US" sz="2400" b="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的反比例</a:t>
            </a:r>
          </a:p>
          <a:p>
            <a:pPr>
              <a:lnSpc>
                <a:spcPct val="120000"/>
              </a:lnSpc>
            </a:pPr>
            <a:r>
              <a:rPr lang="zh-CN" altLang="en-US" sz="2400" b="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函数吗？为什么？</a:t>
            </a:r>
            <a:endParaRPr lang="zh-CN" altLang="en-US" sz="2400" b="0" dirty="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9226" name="圆角矩形 31"/>
          <p:cNvSpPr>
            <a:spLocks noChangeArrowheads="1"/>
          </p:cNvSpPr>
          <p:nvPr/>
        </p:nvSpPr>
        <p:spPr bwMode="auto">
          <a:xfrm>
            <a:off x="325438" y="963216"/>
            <a:ext cx="1333500" cy="321469"/>
          </a:xfrm>
          <a:prstGeom prst="roundRect">
            <a:avLst>
              <a:gd name="adj" fmla="val 16667"/>
            </a:avLst>
          </a:prstGeom>
          <a:solidFill>
            <a:srgbClr val="FFFFD9"/>
          </a:solidFill>
          <a:ln w="25400">
            <a:solidFill>
              <a:srgbClr val="0099FF"/>
            </a:solidFill>
            <a:round/>
          </a:ln>
        </p:spPr>
        <p:txBody>
          <a:bodyPr/>
          <a:lstStyle/>
          <a:p>
            <a:pPr algn="ctr"/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典例精析</a:t>
            </a:r>
            <a:endParaRPr lang="zh-CN" altLang="en-US" b="0"/>
          </a:p>
        </p:txBody>
      </p:sp>
      <p:pic>
        <p:nvPicPr>
          <p:cNvPr id="9227" name="图片 1" descr="W4}`BK1A%J_$6J0NK0ABO@Q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43625" y="2388394"/>
            <a:ext cx="2533650" cy="23979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5" name="Text Box 5"/>
          <p:cNvSpPr txBox="1">
            <a:spLocks noChangeArrowheads="1"/>
          </p:cNvSpPr>
          <p:nvPr/>
        </p:nvSpPr>
        <p:spPr bwMode="auto">
          <a:xfrm>
            <a:off x="719139" y="502593"/>
            <a:ext cx="7488237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0" dirty="0">
                <a:latin typeface="Times New Roman" panose="02020603050405020304" pitchFamily="18" charset="0"/>
                <a:ea typeface="黑体" panose="02010609060101010101" pitchFamily="49" charset="-122"/>
              </a:rPr>
              <a:t>由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p</a:t>
            </a:r>
            <a:r>
              <a:rPr lang="zh-CN" altLang="en-US" sz="2400" b="0" dirty="0">
                <a:latin typeface="Times New Roman" panose="02020603050405020304" pitchFamily="18" charset="0"/>
                <a:ea typeface="黑体" panose="02010609060101010101" pitchFamily="49" charset="-122"/>
              </a:rPr>
              <a:t>＝      得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p</a:t>
            </a:r>
            <a:r>
              <a:rPr lang="zh-CN" altLang="en-US" sz="2400" b="0" dirty="0">
                <a:latin typeface="Times New Roman" panose="02020603050405020304" pitchFamily="18" charset="0"/>
                <a:ea typeface="黑体" panose="02010609060101010101" pitchFamily="49" charset="-122"/>
              </a:rPr>
              <a:t>＝</a:t>
            </a:r>
          </a:p>
          <a:p>
            <a:pPr>
              <a:lnSpc>
                <a:spcPct val="150000"/>
              </a:lnSpc>
            </a:pP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p</a:t>
            </a:r>
            <a:r>
              <a:rPr lang="zh-CN" altLang="en-US" sz="2400" b="0" dirty="0">
                <a:latin typeface="Times New Roman" panose="02020603050405020304" pitchFamily="18" charset="0"/>
                <a:ea typeface="黑体" panose="02010609060101010101" pitchFamily="49" charset="-122"/>
              </a:rPr>
              <a:t>是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S</a:t>
            </a:r>
            <a:r>
              <a:rPr lang="zh-CN" altLang="en-US" sz="2400" b="0" dirty="0">
                <a:latin typeface="Times New Roman" panose="02020603050405020304" pitchFamily="18" charset="0"/>
                <a:ea typeface="黑体" panose="02010609060101010101" pitchFamily="49" charset="-122"/>
              </a:rPr>
              <a:t>的反比例函数，因为给定一个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S</a:t>
            </a:r>
            <a:r>
              <a:rPr lang="zh-CN" altLang="en-US" sz="2400" b="0" dirty="0">
                <a:latin typeface="Times New Roman" panose="02020603050405020304" pitchFamily="18" charset="0"/>
                <a:ea typeface="黑体" panose="02010609060101010101" pitchFamily="49" charset="-122"/>
              </a:rPr>
              <a:t>的值，对应的就有唯一的一个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p</a:t>
            </a:r>
            <a:r>
              <a:rPr lang="zh-CN" altLang="en-US" sz="2400" b="0" dirty="0">
                <a:latin typeface="Times New Roman" panose="02020603050405020304" pitchFamily="18" charset="0"/>
                <a:ea typeface="黑体" panose="02010609060101010101" pitchFamily="49" charset="-122"/>
              </a:rPr>
              <a:t>值和它对应，根据函数定义，则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p</a:t>
            </a:r>
            <a:r>
              <a:rPr lang="zh-CN" altLang="en-US" sz="2400" b="0" dirty="0">
                <a:latin typeface="Times New Roman" panose="02020603050405020304" pitchFamily="18" charset="0"/>
                <a:ea typeface="黑体" panose="02010609060101010101" pitchFamily="49" charset="-122"/>
              </a:rPr>
              <a:t>是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S</a:t>
            </a:r>
            <a:r>
              <a:rPr lang="zh-CN" altLang="en-US" sz="2400" b="0" dirty="0">
                <a:latin typeface="Times New Roman" panose="02020603050405020304" pitchFamily="18" charset="0"/>
                <a:ea typeface="黑体" panose="02010609060101010101" pitchFamily="49" charset="-122"/>
              </a:rPr>
              <a:t>的反比例函数．</a:t>
            </a:r>
          </a:p>
        </p:txBody>
      </p:sp>
      <p:graphicFrame>
        <p:nvGraphicFramePr>
          <p:cNvPr id="65543" name="Object 6"/>
          <p:cNvGraphicFramePr>
            <a:graphicFrameLocks noChangeAspect="1"/>
          </p:cNvGraphicFramePr>
          <p:nvPr/>
        </p:nvGraphicFramePr>
        <p:xfrm>
          <a:off x="1547813" y="772716"/>
          <a:ext cx="298450" cy="40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6" r:id="rId3" imgW="152400" imgH="320675" progId="Equation.DSMT4">
                  <p:embed/>
                </p:oleObj>
              </mc:Choice>
              <mc:Fallback>
                <p:oleObj r:id="rId3" imgW="152400" imgH="320675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clrChange>
                          <a:clrFrom>
                            <a:srgbClr val="000000"/>
                          </a:clrFrom>
                          <a:clrTo>
                            <a:srgbClr val="000000">
                              <a:alpha val="0"/>
                            </a:srgbClr>
                          </a:clrTo>
                        </a:clrChange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7813" y="772716"/>
                        <a:ext cx="298450" cy="400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5544" name="Object 7"/>
          <p:cNvGraphicFramePr>
            <a:graphicFrameLocks noChangeAspect="1"/>
          </p:cNvGraphicFramePr>
          <p:nvPr/>
        </p:nvGraphicFramePr>
        <p:xfrm>
          <a:off x="2771775" y="789385"/>
          <a:ext cx="431800" cy="4179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7" r:id="rId5" imgW="457200" imgH="513080" progId="Equation.DSMT4">
                  <p:embed/>
                </p:oleObj>
              </mc:Choice>
              <mc:Fallback>
                <p:oleObj r:id="rId5" imgW="457200" imgH="51308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clrChange>
                          <a:clrFrom>
                            <a:srgbClr val="000000"/>
                          </a:clrFrom>
                          <a:clrTo>
                            <a:srgbClr val="000000">
                              <a:alpha val="0"/>
                            </a:srgbClr>
                          </a:clrTo>
                        </a:clrChange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1775" y="789385"/>
                        <a:ext cx="431800" cy="41790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7528" name="Text Box 8"/>
          <p:cNvSpPr txBox="1">
            <a:spLocks noChangeArrowheads="1"/>
          </p:cNvSpPr>
          <p:nvPr/>
        </p:nvSpPr>
        <p:spPr bwMode="auto">
          <a:xfrm>
            <a:off x="565150" y="2580085"/>
            <a:ext cx="72009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(2)</a:t>
            </a:r>
            <a:r>
              <a:rPr lang="zh-CN" altLang="en-US" sz="2400" b="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当木板面积为</a:t>
            </a:r>
            <a:r>
              <a:rPr lang="en-US" altLang="zh-CN" sz="24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0.2m</a:t>
            </a:r>
            <a:r>
              <a:rPr lang="en-US" altLang="zh-CN" sz="2400" baseline="300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sz="2400" b="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时，压强是多少？</a:t>
            </a:r>
          </a:p>
        </p:txBody>
      </p:sp>
      <p:sp>
        <p:nvSpPr>
          <p:cNvPr id="107529" name="Text Box 9"/>
          <p:cNvSpPr txBox="1">
            <a:spLocks noChangeArrowheads="1"/>
          </p:cNvSpPr>
          <p:nvPr/>
        </p:nvSpPr>
        <p:spPr bwMode="auto">
          <a:xfrm>
            <a:off x="684214" y="2968228"/>
            <a:ext cx="6048375" cy="208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80000"/>
              </a:lnSpc>
            </a:pPr>
            <a:r>
              <a:rPr lang="zh-CN" altLang="en-US" sz="2400" b="0">
                <a:latin typeface="Times New Roman" panose="02020603050405020304" pitchFamily="18" charset="0"/>
                <a:ea typeface="黑体" panose="02010609060101010101" pitchFamily="49" charset="-122"/>
              </a:rPr>
              <a:t>当</a:t>
            </a:r>
            <a:r>
              <a:rPr lang="en-US" altLang="zh-CN" sz="2400" i="1">
                <a:latin typeface="Times New Roman" panose="02020603050405020304" pitchFamily="18" charset="0"/>
                <a:ea typeface="黑体" panose="02010609060101010101" pitchFamily="49" charset="-122"/>
              </a:rPr>
              <a:t>S</a:t>
            </a:r>
            <a:r>
              <a:rPr lang="zh-CN" altLang="en-US" sz="2400" b="0">
                <a:latin typeface="Times New Roman" panose="02020603050405020304" pitchFamily="18" charset="0"/>
                <a:ea typeface="黑体" panose="02010609060101010101" pitchFamily="49" charset="-122"/>
              </a:rPr>
              <a:t>＝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0.2m</a:t>
            </a:r>
            <a:r>
              <a:rPr lang="en-US" altLang="zh-CN" sz="2400" baseline="30000"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sz="2400" b="0">
                <a:latin typeface="Times New Roman" panose="02020603050405020304" pitchFamily="18" charset="0"/>
                <a:ea typeface="黑体" panose="02010609060101010101" pitchFamily="49" charset="-122"/>
              </a:rPr>
              <a:t>时，</a:t>
            </a:r>
          </a:p>
          <a:p>
            <a:pPr>
              <a:lnSpc>
                <a:spcPct val="180000"/>
              </a:lnSpc>
            </a:pPr>
            <a:r>
              <a:rPr lang="en-US" altLang="zh-CN" sz="2400" i="1">
                <a:latin typeface="Times New Roman" panose="02020603050405020304" pitchFamily="18" charset="0"/>
                <a:ea typeface="黑体" panose="02010609060101010101" pitchFamily="49" charset="-122"/>
              </a:rPr>
              <a:t>p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＝        ＝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3000(Pa)</a:t>
            </a:r>
            <a:r>
              <a:rPr lang="en-US" altLang="zh-CN" sz="2400" b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2400" b="0">
                <a:latin typeface="Times New Roman" panose="02020603050405020304" pitchFamily="18" charset="0"/>
                <a:ea typeface="黑体" panose="02010609060101010101" pitchFamily="49" charset="-122"/>
              </a:rPr>
              <a:t>．</a:t>
            </a:r>
          </a:p>
          <a:p>
            <a:pPr>
              <a:lnSpc>
                <a:spcPct val="180000"/>
              </a:lnSpc>
            </a:pPr>
            <a:r>
              <a:rPr lang="zh-CN" altLang="en-US" sz="2400" b="0">
                <a:latin typeface="Times New Roman" panose="02020603050405020304" pitchFamily="18" charset="0"/>
                <a:ea typeface="黑体" panose="02010609060101010101" pitchFamily="49" charset="-122"/>
              </a:rPr>
              <a:t>答：当木板面积为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0.2m</a:t>
            </a:r>
            <a:r>
              <a:rPr lang="en-US" altLang="zh-CN" sz="2400" baseline="30000"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sz="2400" b="0">
                <a:latin typeface="Times New Roman" panose="02020603050405020304" pitchFamily="18" charset="0"/>
                <a:ea typeface="黑体" panose="02010609060101010101" pitchFamily="49" charset="-122"/>
              </a:rPr>
              <a:t>时压强是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3000Pa</a:t>
            </a:r>
            <a:r>
              <a:rPr lang="zh-CN" altLang="en-US" sz="2400">
                <a:latin typeface="楷体_GB2312" charset="0"/>
              </a:rPr>
              <a:t>．</a:t>
            </a:r>
          </a:p>
        </p:txBody>
      </p:sp>
      <p:graphicFrame>
        <p:nvGraphicFramePr>
          <p:cNvPr id="65547" name="Object 10"/>
          <p:cNvGraphicFramePr>
            <a:graphicFrameLocks noChangeAspect="1"/>
          </p:cNvGraphicFramePr>
          <p:nvPr/>
        </p:nvGraphicFramePr>
        <p:xfrm>
          <a:off x="1258888" y="3543300"/>
          <a:ext cx="552450" cy="5310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8" r:id="rId7" imgW="248920" imgH="320675" progId="Equation.DSMT4">
                  <p:embed/>
                </p:oleObj>
              </mc:Choice>
              <mc:Fallback>
                <p:oleObj r:id="rId7" imgW="248920" imgH="320675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clrChange>
                          <a:clrFrom>
                            <a:srgbClr val="000000"/>
                          </a:clrFrom>
                          <a:clrTo>
                            <a:srgbClr val="000000">
                              <a:alpha val="0"/>
                            </a:srgbClr>
                          </a:clrTo>
                        </a:clrChange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8888" y="3543300"/>
                        <a:ext cx="552450" cy="5310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75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65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655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1075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075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1075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1075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65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1075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528" grpId="0"/>
      <p:bldP spid="107528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Text Box 3"/>
          <p:cNvSpPr txBox="1">
            <a:spLocks noChangeArrowheads="1"/>
          </p:cNvSpPr>
          <p:nvPr/>
        </p:nvSpPr>
        <p:spPr bwMode="auto">
          <a:xfrm>
            <a:off x="511176" y="573881"/>
            <a:ext cx="81057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(3)</a:t>
            </a:r>
            <a:r>
              <a:rPr lang="zh-CN" altLang="en-US" sz="2400" b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如果要求压强不超过</a:t>
            </a:r>
            <a:r>
              <a:rPr lang="en-US" altLang="zh-CN" sz="2400" b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6000Pa</a:t>
            </a:r>
            <a:r>
              <a:rPr lang="zh-CN" altLang="en-US" sz="2400" b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，木板面积至少要多大？</a:t>
            </a:r>
          </a:p>
        </p:txBody>
      </p:sp>
      <p:sp>
        <p:nvSpPr>
          <p:cNvPr id="12290" name="Text Box 4"/>
          <p:cNvSpPr txBox="1">
            <a:spLocks noChangeArrowheads="1"/>
          </p:cNvSpPr>
          <p:nvPr/>
        </p:nvSpPr>
        <p:spPr bwMode="auto">
          <a:xfrm>
            <a:off x="539750" y="1869281"/>
            <a:ext cx="61976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400" b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(4) </a:t>
            </a:r>
            <a:r>
              <a:rPr lang="zh-CN" altLang="en-US" sz="2400" b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在直角坐标系中，作出相应的函数图象．</a:t>
            </a:r>
          </a:p>
          <a:p>
            <a:pPr algn="just">
              <a:lnSpc>
                <a:spcPct val="150000"/>
              </a:lnSpc>
            </a:pPr>
            <a:r>
              <a:rPr lang="zh-CN" altLang="en-US" sz="2400" b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图象如下</a:t>
            </a:r>
          </a:p>
        </p:txBody>
      </p:sp>
      <p:sp>
        <p:nvSpPr>
          <p:cNvPr id="45080" name="Line 7"/>
          <p:cNvSpPr>
            <a:spLocks noChangeShapeType="1"/>
          </p:cNvSpPr>
          <p:nvPr/>
        </p:nvSpPr>
        <p:spPr bwMode="auto">
          <a:xfrm flipH="1" flipV="1">
            <a:off x="3663951" y="2846785"/>
            <a:ext cx="34925" cy="162044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Dot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ctr"/>
            <a:endParaRPr lang="zh-CN" altLang="en-US"/>
          </a:p>
        </p:txBody>
      </p:sp>
      <p:sp>
        <p:nvSpPr>
          <p:cNvPr id="45081" name="Line 8"/>
          <p:cNvSpPr>
            <a:spLocks noChangeShapeType="1"/>
          </p:cNvSpPr>
          <p:nvPr/>
        </p:nvSpPr>
        <p:spPr bwMode="auto">
          <a:xfrm>
            <a:off x="3290888" y="2865835"/>
            <a:ext cx="431800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Dot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ctr"/>
            <a:endParaRPr lang="zh-CN" altLang="en-US"/>
          </a:p>
        </p:txBody>
      </p:sp>
      <p:sp>
        <p:nvSpPr>
          <p:cNvPr id="45082" name="Line 9"/>
          <p:cNvSpPr>
            <a:spLocks noChangeShapeType="1"/>
          </p:cNvSpPr>
          <p:nvPr/>
        </p:nvSpPr>
        <p:spPr bwMode="auto">
          <a:xfrm flipV="1">
            <a:off x="4141788" y="3714751"/>
            <a:ext cx="0" cy="756047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ctr"/>
            <a:endParaRPr lang="zh-CN" altLang="en-US"/>
          </a:p>
        </p:txBody>
      </p:sp>
      <p:sp>
        <p:nvSpPr>
          <p:cNvPr id="45083" name="Line 10"/>
          <p:cNvSpPr>
            <a:spLocks noChangeShapeType="1"/>
          </p:cNvSpPr>
          <p:nvPr/>
        </p:nvSpPr>
        <p:spPr bwMode="auto">
          <a:xfrm>
            <a:off x="3270250" y="3711179"/>
            <a:ext cx="935038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ctr"/>
            <a:endParaRPr lang="zh-CN" altLang="en-US"/>
          </a:p>
        </p:txBody>
      </p:sp>
      <p:sp>
        <p:nvSpPr>
          <p:cNvPr id="45084" name="Line 11"/>
          <p:cNvSpPr>
            <a:spLocks noChangeShapeType="1"/>
          </p:cNvSpPr>
          <p:nvPr/>
        </p:nvSpPr>
        <p:spPr bwMode="auto">
          <a:xfrm>
            <a:off x="4603750" y="3977879"/>
            <a:ext cx="0" cy="485775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ctr"/>
            <a:endParaRPr lang="zh-CN" altLang="en-US"/>
          </a:p>
        </p:txBody>
      </p:sp>
      <p:sp>
        <p:nvSpPr>
          <p:cNvPr id="45085" name="Line 12"/>
          <p:cNvSpPr>
            <a:spLocks noChangeShapeType="1"/>
          </p:cNvSpPr>
          <p:nvPr/>
        </p:nvSpPr>
        <p:spPr bwMode="auto">
          <a:xfrm>
            <a:off x="3290888" y="3981450"/>
            <a:ext cx="1357312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Dot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ctr"/>
            <a:endParaRPr lang="zh-CN" altLang="en-US"/>
          </a:p>
        </p:txBody>
      </p:sp>
      <p:sp>
        <p:nvSpPr>
          <p:cNvPr id="45086" name="Line 13"/>
          <p:cNvSpPr>
            <a:spLocks noChangeShapeType="1"/>
          </p:cNvSpPr>
          <p:nvPr/>
        </p:nvSpPr>
        <p:spPr bwMode="auto">
          <a:xfrm>
            <a:off x="5921375" y="4242198"/>
            <a:ext cx="0" cy="216694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ctr"/>
            <a:endParaRPr lang="zh-CN" altLang="en-US"/>
          </a:p>
        </p:txBody>
      </p:sp>
      <p:sp>
        <p:nvSpPr>
          <p:cNvPr id="45087" name="Line 14"/>
          <p:cNvSpPr>
            <a:spLocks noChangeShapeType="1"/>
          </p:cNvSpPr>
          <p:nvPr/>
        </p:nvSpPr>
        <p:spPr bwMode="auto">
          <a:xfrm>
            <a:off x="3303588" y="4251723"/>
            <a:ext cx="2620962" cy="21431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ctr"/>
            <a:endParaRPr lang="zh-CN" altLang="en-US"/>
          </a:p>
        </p:txBody>
      </p:sp>
      <p:cxnSp>
        <p:nvCxnSpPr>
          <p:cNvPr id="12299" name="AutoShape 16"/>
          <p:cNvCxnSpPr>
            <a:cxnSpLocks noChangeShapeType="1"/>
          </p:cNvCxnSpPr>
          <p:nvPr/>
        </p:nvCxnSpPr>
        <p:spPr bwMode="auto">
          <a:xfrm rot="5400000" flipV="1">
            <a:off x="5998568" y="2657277"/>
            <a:ext cx="1025129" cy="1296987"/>
          </a:xfrm>
          <a:prstGeom prst="bentConnector3">
            <a:avLst>
              <a:gd name="adj1" fmla="val -1672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cxnSp>
      <p:sp>
        <p:nvSpPr>
          <p:cNvPr id="45089" name="Oval 17"/>
          <p:cNvSpPr>
            <a:spLocks noChangeArrowheads="1"/>
          </p:cNvSpPr>
          <p:nvPr/>
        </p:nvSpPr>
        <p:spPr bwMode="auto">
          <a:xfrm>
            <a:off x="4108450" y="3681413"/>
            <a:ext cx="76200" cy="57150"/>
          </a:xfrm>
          <a:prstGeom prst="ellipse">
            <a:avLst/>
          </a:prstGeom>
          <a:solidFill>
            <a:srgbClr val="FF0000"/>
          </a:solidFill>
          <a:ln w="19050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/>
            <a:endParaRPr lang="zh-CN" altLang="en-US" sz="2400" b="0">
              <a:solidFill>
                <a:schemeClr val="tx1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45090" name="Oval 18"/>
          <p:cNvSpPr>
            <a:spLocks noChangeArrowheads="1"/>
          </p:cNvSpPr>
          <p:nvPr/>
        </p:nvSpPr>
        <p:spPr bwMode="auto">
          <a:xfrm>
            <a:off x="4567238" y="3958829"/>
            <a:ext cx="76200" cy="57150"/>
          </a:xfrm>
          <a:prstGeom prst="ellipse">
            <a:avLst/>
          </a:prstGeom>
          <a:solidFill>
            <a:srgbClr val="FF0000"/>
          </a:solidFill>
          <a:ln w="19050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/>
            <a:endParaRPr lang="zh-CN" altLang="en-US" sz="2400" b="0">
              <a:solidFill>
                <a:schemeClr val="tx1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45091" name="Oval 19"/>
          <p:cNvSpPr>
            <a:spLocks noChangeArrowheads="1"/>
          </p:cNvSpPr>
          <p:nvPr/>
        </p:nvSpPr>
        <p:spPr bwMode="auto">
          <a:xfrm>
            <a:off x="3651250" y="2846785"/>
            <a:ext cx="76200" cy="57150"/>
          </a:xfrm>
          <a:prstGeom prst="ellipse">
            <a:avLst/>
          </a:prstGeom>
          <a:solidFill>
            <a:srgbClr val="FF0000"/>
          </a:solidFill>
          <a:ln w="19050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/>
            <a:endParaRPr lang="zh-CN" altLang="en-US" sz="2400" b="0">
              <a:solidFill>
                <a:schemeClr val="tx1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45092" name="Oval 20"/>
          <p:cNvSpPr>
            <a:spLocks noChangeArrowheads="1"/>
          </p:cNvSpPr>
          <p:nvPr/>
        </p:nvSpPr>
        <p:spPr bwMode="auto">
          <a:xfrm>
            <a:off x="5884863" y="4232672"/>
            <a:ext cx="76200" cy="57150"/>
          </a:xfrm>
          <a:prstGeom prst="ellipse">
            <a:avLst/>
          </a:prstGeom>
          <a:solidFill>
            <a:srgbClr val="FF0000"/>
          </a:solidFill>
          <a:ln w="19050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/>
            <a:endParaRPr lang="zh-CN" altLang="en-US" sz="2400" b="0">
              <a:solidFill>
                <a:schemeClr val="tx1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45094" name="Text Box 22"/>
          <p:cNvSpPr txBox="1">
            <a:spLocks noChangeArrowheads="1"/>
          </p:cNvSpPr>
          <p:nvPr/>
        </p:nvSpPr>
        <p:spPr bwMode="auto">
          <a:xfrm>
            <a:off x="684213" y="951309"/>
            <a:ext cx="6697662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0">
                <a:latin typeface="Times New Roman" panose="02020603050405020304" pitchFamily="18" charset="0"/>
                <a:ea typeface="黑体" panose="02010609060101010101" pitchFamily="49" charset="-122"/>
              </a:rPr>
              <a:t>当 </a:t>
            </a:r>
            <a:r>
              <a:rPr lang="en-US" altLang="zh-CN" sz="2400" i="1">
                <a:latin typeface="Times New Roman" panose="02020603050405020304" pitchFamily="18" charset="0"/>
                <a:ea typeface="黑体" panose="02010609060101010101" pitchFamily="49" charset="-122"/>
              </a:rPr>
              <a:t>p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≤6000 Pa</a:t>
            </a:r>
            <a:r>
              <a:rPr lang="zh-CN" altLang="en-US" sz="2400" b="0">
                <a:latin typeface="Times New Roman" panose="02020603050405020304" pitchFamily="18" charset="0"/>
                <a:ea typeface="黑体" panose="02010609060101010101" pitchFamily="49" charset="-122"/>
              </a:rPr>
              <a:t>时，</a:t>
            </a:r>
            <a:endParaRPr lang="zh-CN" altLang="en-US" sz="2400" b="0" i="1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400" i="1">
                <a:latin typeface="Times New Roman" panose="02020603050405020304" pitchFamily="18" charset="0"/>
                <a:ea typeface="黑体" panose="02010609060101010101" pitchFamily="49" charset="-122"/>
              </a:rPr>
              <a:t>S</a:t>
            </a:r>
            <a:r>
              <a:rPr lang="en-US" altLang="zh-CN" sz="2400" b="0">
                <a:latin typeface="Times New Roman" panose="02020603050405020304" pitchFamily="18" charset="0"/>
                <a:ea typeface="黑体" panose="02010609060101010101" pitchFamily="49" charset="-122"/>
              </a:rPr>
              <a:t>≥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0.1m</a:t>
            </a:r>
            <a:r>
              <a:rPr lang="en-US" altLang="zh-CN" sz="2400" baseline="30000"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sz="2400" b="0">
                <a:latin typeface="Times New Roman" panose="02020603050405020304" pitchFamily="18" charset="0"/>
                <a:ea typeface="黑体" panose="02010609060101010101" pitchFamily="49" charset="-122"/>
              </a:rPr>
              <a:t>．</a:t>
            </a:r>
          </a:p>
        </p:txBody>
      </p:sp>
      <p:sp>
        <p:nvSpPr>
          <p:cNvPr id="12305" name="Text Box 27"/>
          <p:cNvSpPr txBox="1">
            <a:spLocks noChangeArrowheads="1"/>
          </p:cNvSpPr>
          <p:nvPr/>
        </p:nvSpPr>
        <p:spPr bwMode="auto">
          <a:xfrm>
            <a:off x="3292476" y="4416029"/>
            <a:ext cx="100806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sz="2400" b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0.1</a:t>
            </a:r>
          </a:p>
        </p:txBody>
      </p:sp>
      <p:sp>
        <p:nvSpPr>
          <p:cNvPr id="12306" name="Text Box 28"/>
          <p:cNvSpPr txBox="1">
            <a:spLocks noChangeArrowheads="1"/>
          </p:cNvSpPr>
          <p:nvPr/>
        </p:nvSpPr>
        <p:spPr bwMode="auto">
          <a:xfrm>
            <a:off x="5043488" y="4413647"/>
            <a:ext cx="100806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sz="2400" b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0.5</a:t>
            </a:r>
          </a:p>
        </p:txBody>
      </p:sp>
      <p:grpSp>
        <p:nvGrpSpPr>
          <p:cNvPr id="12307" name="Group 30"/>
          <p:cNvGrpSpPr/>
          <p:nvPr/>
        </p:nvGrpSpPr>
        <p:grpSpPr bwMode="auto">
          <a:xfrm>
            <a:off x="2638425" y="2625328"/>
            <a:ext cx="3695700" cy="2263377"/>
            <a:chOff x="1383" y="2387"/>
            <a:chExt cx="2328" cy="1901"/>
          </a:xfrm>
        </p:grpSpPr>
        <p:sp>
          <p:nvSpPr>
            <p:cNvPr id="12308" name="Text Box 31"/>
            <p:cNvSpPr txBox="1">
              <a:spLocks noChangeArrowheads="1"/>
            </p:cNvSpPr>
            <p:nvPr/>
          </p:nvSpPr>
          <p:spPr bwMode="auto">
            <a:xfrm>
              <a:off x="1383" y="3838"/>
              <a:ext cx="680" cy="4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>
                <a:lnSpc>
                  <a:spcPct val="120000"/>
                </a:lnSpc>
                <a:spcBef>
                  <a:spcPct val="50000"/>
                </a:spcBef>
              </a:pPr>
              <a:r>
                <a:rPr lang="en-US" altLang="zh-CN" sz="2400" b="0" 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O</a:t>
              </a:r>
            </a:p>
          </p:txBody>
        </p:sp>
        <p:grpSp>
          <p:nvGrpSpPr>
            <p:cNvPr id="12309" name="Group 32"/>
            <p:cNvGrpSpPr/>
            <p:nvPr/>
          </p:nvGrpSpPr>
          <p:grpSpPr bwMode="auto">
            <a:xfrm>
              <a:off x="1791" y="2387"/>
              <a:ext cx="1920" cy="1545"/>
              <a:chOff x="975" y="2296"/>
              <a:chExt cx="1920" cy="1545"/>
            </a:xfrm>
          </p:grpSpPr>
          <p:sp>
            <p:nvSpPr>
              <p:cNvPr id="12310" name="Line 33"/>
              <p:cNvSpPr>
                <a:spLocks noChangeShapeType="1"/>
              </p:cNvSpPr>
              <p:nvPr/>
            </p:nvSpPr>
            <p:spPr bwMode="auto">
              <a:xfrm>
                <a:off x="975" y="2296"/>
                <a:ext cx="0" cy="1536"/>
              </a:xfrm>
              <a:prstGeom prst="line">
                <a:avLst/>
              </a:prstGeom>
              <a:noFill/>
              <a:ln w="47625">
                <a:solidFill>
                  <a:schemeClr val="tx1"/>
                </a:solidFill>
                <a:round/>
                <a:head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algn="ctr"/>
                <a:endParaRPr lang="zh-CN" altLang="en-US"/>
              </a:p>
            </p:txBody>
          </p:sp>
          <p:grpSp>
            <p:nvGrpSpPr>
              <p:cNvPr id="12311" name="Group 34"/>
              <p:cNvGrpSpPr/>
              <p:nvPr/>
            </p:nvGrpSpPr>
            <p:grpSpPr bwMode="auto">
              <a:xfrm>
                <a:off x="975" y="2496"/>
                <a:ext cx="1920" cy="1345"/>
                <a:chOff x="975" y="2496"/>
                <a:chExt cx="1920" cy="1345"/>
              </a:xfrm>
            </p:grpSpPr>
            <p:sp>
              <p:nvSpPr>
                <p:cNvPr id="12312" name="Line 35"/>
                <p:cNvSpPr>
                  <a:spLocks noChangeShapeType="1"/>
                </p:cNvSpPr>
                <p:nvPr/>
              </p:nvSpPr>
              <p:spPr bwMode="auto">
                <a:xfrm>
                  <a:off x="975" y="3838"/>
                  <a:ext cx="1920" cy="0"/>
                </a:xfrm>
                <a:prstGeom prst="line">
                  <a:avLst/>
                </a:prstGeom>
                <a:noFill/>
                <a:ln w="47625">
                  <a:solidFill>
                    <a:schemeClr val="tx1"/>
                  </a:solidFill>
                  <a:rou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2313" name="Line 36"/>
                <p:cNvSpPr>
                  <a:spLocks noChangeShapeType="1"/>
                </p:cNvSpPr>
                <p:nvPr/>
              </p:nvSpPr>
              <p:spPr bwMode="auto">
                <a:xfrm>
                  <a:off x="1247" y="3793"/>
                  <a:ext cx="0" cy="48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2314" name="Line 37"/>
                <p:cNvSpPr>
                  <a:spLocks noChangeShapeType="1"/>
                </p:cNvSpPr>
                <p:nvPr/>
              </p:nvSpPr>
              <p:spPr bwMode="auto">
                <a:xfrm>
                  <a:off x="1538" y="3793"/>
                  <a:ext cx="0" cy="48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2315" name="Line 38"/>
                <p:cNvSpPr>
                  <a:spLocks noChangeShapeType="1"/>
                </p:cNvSpPr>
                <p:nvPr/>
              </p:nvSpPr>
              <p:spPr bwMode="auto">
                <a:xfrm>
                  <a:off x="1819" y="3793"/>
                  <a:ext cx="0" cy="48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2316" name="Line 39"/>
                <p:cNvSpPr>
                  <a:spLocks noChangeShapeType="1"/>
                </p:cNvSpPr>
                <p:nvPr/>
              </p:nvSpPr>
              <p:spPr bwMode="auto">
                <a:xfrm>
                  <a:off x="2100" y="3793"/>
                  <a:ext cx="0" cy="48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2317" name="Line 40"/>
                <p:cNvSpPr>
                  <a:spLocks noChangeShapeType="1"/>
                </p:cNvSpPr>
                <p:nvPr/>
              </p:nvSpPr>
              <p:spPr bwMode="auto">
                <a:xfrm>
                  <a:off x="2653" y="3793"/>
                  <a:ext cx="0" cy="48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2318" name="Line 41"/>
                <p:cNvSpPr>
                  <a:spLocks noChangeShapeType="1"/>
                </p:cNvSpPr>
                <p:nvPr/>
              </p:nvSpPr>
              <p:spPr bwMode="auto">
                <a:xfrm>
                  <a:off x="2381" y="3793"/>
                  <a:ext cx="0" cy="48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2319" name="Line 42"/>
                <p:cNvSpPr>
                  <a:spLocks noChangeShapeType="1"/>
                </p:cNvSpPr>
                <p:nvPr/>
              </p:nvSpPr>
              <p:spPr bwMode="auto">
                <a:xfrm>
                  <a:off x="975" y="3657"/>
                  <a:ext cx="45" cy="0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2320" name="Line 43"/>
                <p:cNvSpPr>
                  <a:spLocks noChangeShapeType="1"/>
                </p:cNvSpPr>
                <p:nvPr/>
              </p:nvSpPr>
              <p:spPr bwMode="auto">
                <a:xfrm>
                  <a:off x="975" y="3430"/>
                  <a:ext cx="45" cy="0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2321" name="Line 44"/>
                <p:cNvSpPr>
                  <a:spLocks noChangeShapeType="1"/>
                </p:cNvSpPr>
                <p:nvPr/>
              </p:nvSpPr>
              <p:spPr bwMode="auto">
                <a:xfrm>
                  <a:off x="975" y="3203"/>
                  <a:ext cx="45" cy="0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2322" name="Line 45"/>
                <p:cNvSpPr>
                  <a:spLocks noChangeShapeType="1"/>
                </p:cNvSpPr>
                <p:nvPr/>
              </p:nvSpPr>
              <p:spPr bwMode="auto">
                <a:xfrm>
                  <a:off x="975" y="2940"/>
                  <a:ext cx="45" cy="0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2323" name="Line 46"/>
                <p:cNvSpPr>
                  <a:spLocks noChangeShapeType="1"/>
                </p:cNvSpPr>
                <p:nvPr/>
              </p:nvSpPr>
              <p:spPr bwMode="auto">
                <a:xfrm>
                  <a:off x="975" y="2722"/>
                  <a:ext cx="45" cy="0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2324" name="Line 47"/>
                <p:cNvSpPr>
                  <a:spLocks noChangeShapeType="1"/>
                </p:cNvSpPr>
                <p:nvPr/>
              </p:nvSpPr>
              <p:spPr bwMode="auto">
                <a:xfrm>
                  <a:off x="975" y="2496"/>
                  <a:ext cx="45" cy="0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algn="ctr"/>
                  <a:endParaRPr lang="zh-CN" altLang="en-US"/>
                </a:p>
              </p:txBody>
            </p:sp>
          </p:grpSp>
        </p:grpSp>
      </p:grpSp>
      <p:sp>
        <p:nvSpPr>
          <p:cNvPr id="12325" name="Text Box 48"/>
          <p:cNvSpPr txBox="1">
            <a:spLocks noChangeArrowheads="1"/>
          </p:cNvSpPr>
          <p:nvPr/>
        </p:nvSpPr>
        <p:spPr bwMode="auto">
          <a:xfrm>
            <a:off x="5519739" y="4408885"/>
            <a:ext cx="9366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sz="2400" b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0.6</a:t>
            </a:r>
          </a:p>
        </p:txBody>
      </p:sp>
      <p:sp>
        <p:nvSpPr>
          <p:cNvPr id="12326" name="Text Box 49"/>
          <p:cNvSpPr txBox="1">
            <a:spLocks noChangeArrowheads="1"/>
          </p:cNvSpPr>
          <p:nvPr/>
        </p:nvSpPr>
        <p:spPr bwMode="auto">
          <a:xfrm>
            <a:off x="4294188" y="4406504"/>
            <a:ext cx="8636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sz="2400" b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0.3</a:t>
            </a:r>
          </a:p>
        </p:txBody>
      </p:sp>
      <p:sp>
        <p:nvSpPr>
          <p:cNvPr id="12327" name="Text Box 50"/>
          <p:cNvSpPr txBox="1">
            <a:spLocks noChangeArrowheads="1"/>
          </p:cNvSpPr>
          <p:nvPr/>
        </p:nvSpPr>
        <p:spPr bwMode="auto">
          <a:xfrm>
            <a:off x="3884614" y="4412456"/>
            <a:ext cx="71913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sz="2400" b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0.2</a:t>
            </a:r>
          </a:p>
        </p:txBody>
      </p:sp>
      <p:sp>
        <p:nvSpPr>
          <p:cNvPr id="12328" name="Text Box 51"/>
          <p:cNvSpPr txBox="1">
            <a:spLocks noChangeArrowheads="1"/>
          </p:cNvSpPr>
          <p:nvPr/>
        </p:nvSpPr>
        <p:spPr bwMode="auto">
          <a:xfrm>
            <a:off x="4641851" y="4407694"/>
            <a:ext cx="100806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sz="2400" b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0.4</a:t>
            </a:r>
          </a:p>
        </p:txBody>
      </p:sp>
      <p:sp>
        <p:nvSpPr>
          <p:cNvPr id="12329" name="Text Box 52"/>
          <p:cNvSpPr txBox="1">
            <a:spLocks noChangeArrowheads="1"/>
          </p:cNvSpPr>
          <p:nvPr/>
        </p:nvSpPr>
        <p:spPr bwMode="auto">
          <a:xfrm>
            <a:off x="2411413" y="4063604"/>
            <a:ext cx="100806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sz="2400" b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1000</a:t>
            </a:r>
          </a:p>
        </p:txBody>
      </p:sp>
      <p:sp>
        <p:nvSpPr>
          <p:cNvPr id="12330" name="Text Box 53"/>
          <p:cNvSpPr txBox="1">
            <a:spLocks noChangeArrowheads="1"/>
          </p:cNvSpPr>
          <p:nvPr/>
        </p:nvSpPr>
        <p:spPr bwMode="auto">
          <a:xfrm>
            <a:off x="2436813" y="3537347"/>
            <a:ext cx="100806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sz="2400" b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3000</a:t>
            </a:r>
          </a:p>
        </p:txBody>
      </p:sp>
      <p:sp>
        <p:nvSpPr>
          <p:cNvPr id="12331" name="Text Box 54"/>
          <p:cNvSpPr txBox="1">
            <a:spLocks noChangeArrowheads="1"/>
          </p:cNvSpPr>
          <p:nvPr/>
        </p:nvSpPr>
        <p:spPr bwMode="auto">
          <a:xfrm>
            <a:off x="2451101" y="3246835"/>
            <a:ext cx="100806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sz="2400" b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4000</a:t>
            </a:r>
          </a:p>
        </p:txBody>
      </p:sp>
      <p:sp>
        <p:nvSpPr>
          <p:cNvPr id="12332" name="Text Box 55"/>
          <p:cNvSpPr txBox="1">
            <a:spLocks noChangeArrowheads="1"/>
          </p:cNvSpPr>
          <p:nvPr/>
        </p:nvSpPr>
        <p:spPr bwMode="auto">
          <a:xfrm>
            <a:off x="2436813" y="3812381"/>
            <a:ext cx="100806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sz="2400" b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2000</a:t>
            </a:r>
          </a:p>
        </p:txBody>
      </p:sp>
      <p:sp>
        <p:nvSpPr>
          <p:cNvPr id="12333" name="Text Box 56"/>
          <p:cNvSpPr txBox="1">
            <a:spLocks noChangeArrowheads="1"/>
          </p:cNvSpPr>
          <p:nvPr/>
        </p:nvSpPr>
        <p:spPr bwMode="auto">
          <a:xfrm>
            <a:off x="2451101" y="2970610"/>
            <a:ext cx="100806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sz="2400" b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5000</a:t>
            </a:r>
          </a:p>
        </p:txBody>
      </p:sp>
      <p:sp>
        <p:nvSpPr>
          <p:cNvPr id="12334" name="Text Box 57"/>
          <p:cNvSpPr txBox="1">
            <a:spLocks noChangeArrowheads="1"/>
          </p:cNvSpPr>
          <p:nvPr/>
        </p:nvSpPr>
        <p:spPr bwMode="auto">
          <a:xfrm>
            <a:off x="2451101" y="2690813"/>
            <a:ext cx="100806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sz="2400" b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6000</a:t>
            </a:r>
          </a:p>
        </p:txBody>
      </p:sp>
      <p:graphicFrame>
        <p:nvGraphicFramePr>
          <p:cNvPr id="12335" name="Object 58"/>
          <p:cNvGraphicFramePr>
            <a:graphicFrameLocks noChangeAspect="1"/>
          </p:cNvGraphicFramePr>
          <p:nvPr/>
        </p:nvGraphicFramePr>
        <p:xfrm>
          <a:off x="6588125" y="4299347"/>
          <a:ext cx="431800" cy="285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47" r:id="rId3" imgW="215900" imgH="190500" progId="Equation.DSMT4">
                  <p:embed/>
                </p:oleObj>
              </mc:Choice>
              <mc:Fallback>
                <p:oleObj r:id="rId3" imgW="215900" imgH="190500" progId="Equation.DSMT4">
                  <p:embed/>
                  <p:pic>
                    <p:nvPicPr>
                      <p:cNvPr id="0" name="Object 5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88125" y="4299347"/>
                        <a:ext cx="431800" cy="285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2336" name="Group 59"/>
          <p:cNvGrpSpPr/>
          <p:nvPr/>
        </p:nvGrpSpPr>
        <p:grpSpPr bwMode="auto">
          <a:xfrm>
            <a:off x="3238500" y="2518172"/>
            <a:ext cx="3709988" cy="2244327"/>
            <a:chOff x="2476" y="2287"/>
            <a:chExt cx="2337" cy="1885"/>
          </a:xfrm>
        </p:grpSpPr>
        <p:sp>
          <p:nvSpPr>
            <p:cNvPr id="12337" name="Text Box 60"/>
            <p:cNvSpPr txBox="1">
              <a:spLocks noChangeArrowheads="1"/>
            </p:cNvSpPr>
            <p:nvPr/>
          </p:nvSpPr>
          <p:spPr bwMode="auto">
            <a:xfrm>
              <a:off x="2476" y="2287"/>
              <a:ext cx="680" cy="2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>
                <a:lnSpc>
                  <a:spcPct val="60000"/>
                </a:lnSpc>
                <a:spcBef>
                  <a:spcPct val="50000"/>
                </a:spcBef>
              </a:pPr>
              <a:r>
                <a:rPr lang="en-US" altLang="zh-CN" sz="2400" 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p</a:t>
              </a:r>
              <a:r>
                <a:rPr lang="en-US" altLang="zh-CN" sz="2400" b="0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/Pa</a:t>
              </a:r>
            </a:p>
          </p:txBody>
        </p:sp>
        <p:sp>
          <p:nvSpPr>
            <p:cNvPr id="12338" name="Text Box 61"/>
            <p:cNvSpPr txBox="1">
              <a:spLocks noChangeArrowheads="1"/>
            </p:cNvSpPr>
            <p:nvPr/>
          </p:nvSpPr>
          <p:spPr bwMode="auto">
            <a:xfrm>
              <a:off x="4223" y="3784"/>
              <a:ext cx="590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zh-CN" sz="2400" b="0" 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S/</a:t>
              </a:r>
            </a:p>
          </p:txBody>
        </p:sp>
      </p:grpSp>
      <p:sp>
        <p:nvSpPr>
          <p:cNvPr id="45134" name="Freeform 63"/>
          <p:cNvSpPr>
            <a:spLocks noChangeArrowheads="1"/>
          </p:cNvSpPr>
          <p:nvPr/>
        </p:nvSpPr>
        <p:spPr bwMode="auto">
          <a:xfrm>
            <a:off x="3635375" y="2680097"/>
            <a:ext cx="2673350" cy="1632347"/>
          </a:xfrm>
          <a:custGeom>
            <a:avLst/>
            <a:gdLst>
              <a:gd name="T0" fmla="*/ 14 w 1684"/>
              <a:gd name="T1" fmla="*/ 2 h 1371"/>
              <a:gd name="T2" fmla="*/ 51 w 1684"/>
              <a:gd name="T3" fmla="*/ 145 h 1371"/>
              <a:gd name="T4" fmla="*/ 323 w 1684"/>
              <a:gd name="T5" fmla="*/ 871 h 1371"/>
              <a:gd name="T6" fmla="*/ 592 w 1684"/>
              <a:gd name="T7" fmla="*/ 1095 h 1371"/>
              <a:gd name="T8" fmla="*/ 1457 w 1684"/>
              <a:gd name="T9" fmla="*/ 1325 h 1371"/>
              <a:gd name="T10" fmla="*/ 1684 w 1684"/>
              <a:gd name="T11" fmla="*/ 1370 h 13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684" h="1371">
                <a:moveTo>
                  <a:pt x="14" y="2"/>
                </a:moveTo>
                <a:cubicBezTo>
                  <a:pt x="20" y="26"/>
                  <a:pt x="0" y="0"/>
                  <a:pt x="51" y="145"/>
                </a:cubicBezTo>
                <a:cubicBezTo>
                  <a:pt x="102" y="290"/>
                  <a:pt x="293" y="820"/>
                  <a:pt x="323" y="871"/>
                </a:cubicBezTo>
                <a:cubicBezTo>
                  <a:pt x="353" y="922"/>
                  <a:pt x="403" y="1019"/>
                  <a:pt x="592" y="1095"/>
                </a:cubicBezTo>
                <a:cubicBezTo>
                  <a:pt x="781" y="1171"/>
                  <a:pt x="1275" y="1279"/>
                  <a:pt x="1457" y="1325"/>
                </a:cubicBezTo>
                <a:cubicBezTo>
                  <a:pt x="1639" y="1371"/>
                  <a:pt x="1639" y="1363"/>
                  <a:pt x="1684" y="1370"/>
                </a:cubicBezTo>
              </a:path>
            </a:pathLst>
          </a:custGeom>
          <a:noFill/>
          <a:ln w="1905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5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5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45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45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45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45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45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45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45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45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45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45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45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500"/>
                                        <p:tgtEl>
                                          <p:spTgt spid="45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89" grpId="0" bldLvl="0" animBg="1"/>
      <p:bldP spid="45090" grpId="0" bldLvl="0" animBg="1"/>
      <p:bldP spid="45091" grpId="0" bldLvl="0" animBg="1"/>
      <p:bldP spid="45092" grpId="0" bldLvl="0" animBg="1"/>
      <p:bldP spid="4509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6" name="Text Box 4"/>
          <p:cNvSpPr txBox="1">
            <a:spLocks noChangeArrowheads="1"/>
          </p:cNvSpPr>
          <p:nvPr/>
        </p:nvSpPr>
        <p:spPr bwMode="auto">
          <a:xfrm>
            <a:off x="447676" y="425054"/>
            <a:ext cx="7762875" cy="32655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b="0" dirty="0">
                <a:solidFill>
                  <a:srgbClr val="00808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例</a:t>
            </a:r>
            <a:r>
              <a:rPr lang="en-US" altLang="zh-CN" sz="2000" b="0" dirty="0">
                <a:solidFill>
                  <a:srgbClr val="00808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1.</a:t>
            </a:r>
            <a:r>
              <a:rPr lang="zh-CN" altLang="en-US" sz="2000" b="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市煤气公司要在地下修建一个容积为</a:t>
            </a:r>
            <a:r>
              <a:rPr lang="en-US" altLang="zh-CN" sz="2000" b="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10</a:t>
            </a:r>
            <a:r>
              <a:rPr lang="en-US" altLang="zh-CN" sz="2000" b="0" baseline="300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4 </a:t>
            </a:r>
            <a:r>
              <a:rPr lang="en-US" altLang="zh-CN" sz="2000" b="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m</a:t>
            </a:r>
            <a:r>
              <a:rPr lang="en-US" altLang="zh-CN" sz="2000" b="0" baseline="300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3</a:t>
            </a:r>
            <a:r>
              <a:rPr lang="zh-CN" altLang="en-US" sz="2000" b="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的圆柱形煤气储存室</a:t>
            </a:r>
            <a:r>
              <a:rPr lang="en-US" altLang="zh-CN" sz="2000" b="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altLang="zh-CN" sz="2000" b="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(1)</a:t>
            </a:r>
            <a:r>
              <a:rPr lang="zh-CN" altLang="en-US" sz="2000" b="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储存室的底面积</a:t>
            </a:r>
            <a:r>
              <a:rPr lang="en-US" altLang="zh-CN" sz="2000" b="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S(</a:t>
            </a:r>
            <a:r>
              <a:rPr lang="zh-CN" altLang="en-US" sz="2000" b="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单位</a:t>
            </a:r>
            <a:r>
              <a:rPr lang="en-US" altLang="zh-CN" sz="2000" b="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:m</a:t>
            </a:r>
            <a:r>
              <a:rPr lang="en-US" altLang="zh-CN" sz="2000" b="0" baseline="300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sz="2000" b="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)</a:t>
            </a:r>
            <a:r>
              <a:rPr lang="zh-CN" altLang="en-US" sz="2000" b="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与其深度</a:t>
            </a:r>
            <a:r>
              <a:rPr lang="en-US" altLang="zh-CN" sz="2000" b="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d(</a:t>
            </a:r>
            <a:r>
              <a:rPr lang="zh-CN" altLang="en-US" sz="2000" b="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单位</a:t>
            </a:r>
            <a:r>
              <a:rPr lang="en-US" altLang="zh-CN" sz="2000" b="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:m)</a:t>
            </a:r>
            <a:r>
              <a:rPr lang="zh-CN" altLang="en-US" sz="2000" b="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有怎样的函数关系</a:t>
            </a:r>
            <a:r>
              <a:rPr lang="en-US" altLang="zh-CN" sz="2000" b="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?</a:t>
            </a:r>
            <a:endParaRPr lang="zh-CN" altLang="en-US" sz="2000" b="0" dirty="0">
              <a:solidFill>
                <a:schemeClr val="tx1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000" b="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(2)</a:t>
            </a:r>
            <a:r>
              <a:rPr lang="zh-CN" altLang="en-US" sz="2000" b="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公司决定把储存室的底面积</a:t>
            </a:r>
            <a:r>
              <a:rPr lang="en-US" altLang="zh-CN" sz="2000" b="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S</a:t>
            </a:r>
            <a:r>
              <a:rPr lang="zh-CN" altLang="en-US" sz="2000" b="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定为</a:t>
            </a:r>
            <a:r>
              <a:rPr lang="en-US" altLang="zh-CN" sz="2000" b="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500 m</a:t>
            </a:r>
            <a:r>
              <a:rPr lang="en-US" altLang="zh-CN" sz="2000" b="0" baseline="300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sz="2000" b="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  <a:r>
              <a:rPr lang="zh-CN" altLang="en-US" sz="2000" b="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施工队施工时应该向下掘进多深</a:t>
            </a:r>
            <a:r>
              <a:rPr lang="en-US" altLang="zh-CN" sz="2000" b="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?</a:t>
            </a:r>
          </a:p>
          <a:p>
            <a:pPr>
              <a:lnSpc>
                <a:spcPct val="150000"/>
              </a:lnSpc>
            </a:pPr>
            <a:r>
              <a:rPr lang="en-US" altLang="zh-CN" sz="2000" b="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(3)</a:t>
            </a:r>
            <a:r>
              <a:rPr lang="zh-CN" altLang="en-US" sz="2000" b="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当施工队按</a:t>
            </a:r>
            <a:r>
              <a:rPr lang="en-US" altLang="zh-CN" sz="2000" b="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(2)</a:t>
            </a:r>
            <a:r>
              <a:rPr lang="zh-CN" altLang="en-US" sz="2000" b="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中的计划掘进到地下</a:t>
            </a:r>
            <a:r>
              <a:rPr lang="en-US" altLang="zh-CN" sz="2000" b="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15m</a:t>
            </a:r>
            <a:r>
              <a:rPr lang="zh-CN" altLang="en-US" sz="2000" b="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时</a:t>
            </a:r>
            <a:r>
              <a:rPr lang="en-US" altLang="zh-CN" sz="2000" b="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  <a:r>
              <a:rPr lang="zh-CN" altLang="en-US" sz="2000" b="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碰上了坚硬的岩石</a:t>
            </a:r>
            <a:r>
              <a:rPr lang="en-US" altLang="zh-CN" sz="2000" b="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  <a:r>
              <a:rPr lang="zh-CN" altLang="en-US" sz="2000" b="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为了节约建设资金</a:t>
            </a:r>
            <a:r>
              <a:rPr lang="en-US" altLang="zh-CN" sz="2000" b="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  <a:r>
              <a:rPr lang="zh-CN" altLang="en-US" sz="2000" b="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储存室的底面积应改为多少才能满足需要</a:t>
            </a:r>
            <a:r>
              <a:rPr lang="en-US" altLang="zh-CN" sz="2000" b="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(</a:t>
            </a:r>
            <a:r>
              <a:rPr lang="zh-CN" altLang="en-US" sz="2000" b="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保留两位小数</a:t>
            </a:r>
            <a:r>
              <a:rPr lang="en-US" altLang="zh-CN" sz="2000" b="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)?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1474788" y="2057401"/>
            <a:ext cx="577402" cy="646331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zh-CN" altLang="en-US" sz="2400" b="0">
                <a:latin typeface="Times New Roman" panose="02020603050405020304" pitchFamily="18" charset="0"/>
                <a:ea typeface="黑体" panose="02010609060101010101" pitchFamily="49" charset="-122"/>
              </a:rPr>
              <a:t>解</a:t>
            </a:r>
            <a:r>
              <a:rPr lang="en-US" sz="2400" b="0">
                <a:latin typeface="Times New Roman" panose="02020603050405020304" pitchFamily="18" charset="0"/>
                <a:ea typeface="黑体" panose="02010609060101010101" pitchFamily="49" charset="-122"/>
              </a:rPr>
              <a:t>:</a:t>
            </a: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2195513" y="2031206"/>
            <a:ext cx="4608512" cy="120032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sz="2400" b="0">
                <a:latin typeface="Times New Roman" panose="02020603050405020304" pitchFamily="18" charset="0"/>
                <a:ea typeface="黑体" panose="02010609060101010101" pitchFamily="49" charset="-122"/>
              </a:rPr>
              <a:t>(1)</a:t>
            </a:r>
            <a:r>
              <a:rPr lang="zh-CN" altLang="en-US" sz="2400" b="0">
                <a:latin typeface="Times New Roman" panose="02020603050405020304" pitchFamily="18" charset="0"/>
                <a:ea typeface="黑体" panose="02010609060101010101" pitchFamily="49" charset="-122"/>
              </a:rPr>
              <a:t>根据圆柱体的体积公式</a:t>
            </a:r>
            <a:r>
              <a:rPr lang="en-US" sz="2400" b="0"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  <a:r>
              <a:rPr lang="zh-CN" altLang="en-US" sz="2400" b="0">
                <a:latin typeface="Times New Roman" panose="02020603050405020304" pitchFamily="18" charset="0"/>
                <a:ea typeface="黑体" panose="02010609060101010101" pitchFamily="49" charset="-122"/>
              </a:rPr>
              <a:t>我们有     </a:t>
            </a:r>
          </a:p>
          <a:p>
            <a:pPr>
              <a:lnSpc>
                <a:spcPct val="150000"/>
              </a:lnSpc>
              <a:defRPr/>
            </a:pPr>
            <a:r>
              <a:rPr lang="zh-CN" altLang="en-US" sz="2400" b="0">
                <a:latin typeface="Times New Roman" panose="02020603050405020304" pitchFamily="18" charset="0"/>
                <a:ea typeface="黑体" panose="02010609060101010101" pitchFamily="49" charset="-122"/>
              </a:rPr>
              <a:t>               </a:t>
            </a:r>
            <a:r>
              <a:rPr lang="en-US" altLang="zh-CN" sz="2400" b="0">
                <a:latin typeface="Times New Roman" panose="02020603050405020304" pitchFamily="18" charset="0"/>
                <a:ea typeface="黑体" panose="02010609060101010101" pitchFamily="49" charset="-122"/>
              </a:rPr>
              <a:t>S</a:t>
            </a:r>
            <a:r>
              <a:rPr lang="en-US" sz="2400" b="0">
                <a:latin typeface="Times New Roman" panose="02020603050405020304" pitchFamily="18" charset="0"/>
                <a:ea typeface="黑体" panose="02010609060101010101" pitchFamily="49" charset="-122"/>
              </a:rPr>
              <a:t>×d=</a:t>
            </a:r>
          </a:p>
        </p:txBody>
      </p:sp>
      <p:graphicFrame>
        <p:nvGraphicFramePr>
          <p:cNvPr id="8196" name="Object 4"/>
          <p:cNvGraphicFramePr>
            <a:graphicFrameLocks noChangeAspect="1"/>
          </p:cNvGraphicFramePr>
          <p:nvPr/>
        </p:nvGraphicFramePr>
        <p:xfrm>
          <a:off x="4262439" y="2453879"/>
          <a:ext cx="555625" cy="4214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5" r:id="rId3" imgW="304800" imgH="279400" progId="Equations">
                  <p:embed/>
                </p:oleObj>
              </mc:Choice>
              <mc:Fallback>
                <p:oleObj r:id="rId3" imgW="304800" imgH="279400" progId="Equations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2439" y="2453879"/>
                        <a:ext cx="555625" cy="42148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2914651" y="3273028"/>
            <a:ext cx="1255713" cy="646331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zh-CN" altLang="en-US" sz="2400" b="0">
                <a:latin typeface="Times New Roman" panose="02020603050405020304" pitchFamily="18" charset="0"/>
                <a:ea typeface="黑体" panose="02010609060101010101" pitchFamily="49" charset="-122"/>
              </a:rPr>
              <a:t>变形得</a:t>
            </a: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900114" y="3921919"/>
            <a:ext cx="7667625" cy="646331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zh-CN" altLang="en-US" sz="2400" b="0">
                <a:latin typeface="Times New Roman" panose="02020603050405020304" pitchFamily="18" charset="0"/>
                <a:ea typeface="黑体" panose="02010609060101010101" pitchFamily="49" charset="-122"/>
              </a:rPr>
              <a:t>     即储存室的底面积</a:t>
            </a:r>
            <a:r>
              <a:rPr lang="en-US" sz="2400" b="0">
                <a:latin typeface="Times New Roman" panose="02020603050405020304" pitchFamily="18" charset="0"/>
                <a:ea typeface="黑体" panose="02010609060101010101" pitchFamily="49" charset="-122"/>
              </a:rPr>
              <a:t>S</a:t>
            </a:r>
            <a:r>
              <a:rPr lang="zh-CN" altLang="en-US" sz="2400" b="0">
                <a:latin typeface="Times New Roman" panose="02020603050405020304" pitchFamily="18" charset="0"/>
                <a:ea typeface="黑体" panose="02010609060101010101" pitchFamily="49" charset="-122"/>
              </a:rPr>
              <a:t>是其深度</a:t>
            </a:r>
            <a:r>
              <a:rPr lang="en-US" sz="2400" b="0">
                <a:latin typeface="Times New Roman" panose="02020603050405020304" pitchFamily="18" charset="0"/>
                <a:ea typeface="黑体" panose="02010609060101010101" pitchFamily="49" charset="-122"/>
              </a:rPr>
              <a:t>d</a:t>
            </a:r>
            <a:r>
              <a:rPr lang="zh-CN" altLang="en-US" sz="2400" b="0">
                <a:latin typeface="Times New Roman" panose="02020603050405020304" pitchFamily="18" charset="0"/>
                <a:ea typeface="黑体" panose="02010609060101010101" pitchFamily="49" charset="-122"/>
              </a:rPr>
              <a:t>的反比例函数</a:t>
            </a:r>
            <a:r>
              <a:rPr lang="en-US" sz="2400" b="0"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</p:txBody>
      </p:sp>
      <p:graphicFrame>
        <p:nvGraphicFramePr>
          <p:cNvPr id="8199" name="Object 7"/>
          <p:cNvGraphicFramePr>
            <a:graphicFrameLocks noChangeAspect="1"/>
          </p:cNvGraphicFramePr>
          <p:nvPr/>
        </p:nvGraphicFramePr>
        <p:xfrm>
          <a:off x="4191000" y="3136106"/>
          <a:ext cx="1295400" cy="757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6" r:id="rId5" imgW="571500" imgH="444500" progId="Equations">
                  <p:embed/>
                </p:oleObj>
              </mc:Choice>
              <mc:Fallback>
                <p:oleObj r:id="rId5" imgW="571500" imgH="444500" progId="Equations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clrChange>
                          <a:clrFrom>
                            <a:srgbClr val="000000"/>
                          </a:clrFrom>
                          <a:clrTo>
                            <a:srgbClr val="000000">
                              <a:alpha val="0"/>
                            </a:srgbClr>
                          </a:clrTo>
                        </a:clrChange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0" y="3136106"/>
                        <a:ext cx="1295400" cy="757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43" name="Rectangle 8"/>
          <p:cNvSpPr>
            <a:spLocks noChangeArrowheads="1"/>
          </p:cNvSpPr>
          <p:nvPr/>
        </p:nvSpPr>
        <p:spPr bwMode="auto">
          <a:xfrm>
            <a:off x="323851" y="489347"/>
            <a:ext cx="8424863" cy="9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b="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市煤气公司要在地下修建一个容积为</a:t>
            </a:r>
            <a:r>
              <a:rPr lang="en-US" altLang="zh-CN" sz="2000" b="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10</a:t>
            </a:r>
            <a:r>
              <a:rPr lang="en-US" altLang="zh-CN" sz="2000" b="0" baseline="300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4</a:t>
            </a:r>
            <a:r>
              <a:rPr lang="en-US" altLang="zh-CN" sz="2000" b="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m</a:t>
            </a:r>
            <a:r>
              <a:rPr lang="en-US" altLang="zh-CN" sz="2000" b="0" baseline="300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3</a:t>
            </a:r>
            <a:r>
              <a:rPr lang="zh-CN" altLang="en-US" sz="2000" b="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的圆柱形煤气储存室</a:t>
            </a:r>
            <a:r>
              <a:rPr lang="en-US" altLang="zh-CN" sz="2000" b="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sz="2000" b="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</a:t>
            </a:r>
            <a:r>
              <a:rPr lang="en-US" altLang="zh-CN" sz="2000" b="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(1)</a:t>
            </a:r>
            <a:r>
              <a:rPr lang="zh-CN" altLang="en-US" sz="2000" b="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储存室的底面积</a:t>
            </a:r>
            <a:r>
              <a:rPr lang="en-US" altLang="zh-CN" sz="2000" b="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S(</a:t>
            </a:r>
            <a:r>
              <a:rPr lang="zh-CN" altLang="en-US" sz="2000" b="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单位</a:t>
            </a:r>
            <a:r>
              <a:rPr lang="en-US" altLang="zh-CN" sz="2000" b="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:m</a:t>
            </a:r>
            <a:r>
              <a:rPr lang="en-US" altLang="zh-CN" sz="2000" b="0" baseline="300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sz="2000" b="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)</a:t>
            </a:r>
            <a:r>
              <a:rPr lang="zh-CN" altLang="en-US" sz="2000" b="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与其深度</a:t>
            </a:r>
            <a:r>
              <a:rPr lang="en-US" altLang="zh-CN" sz="2000" b="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d(</a:t>
            </a:r>
            <a:r>
              <a:rPr lang="zh-CN" altLang="en-US" sz="2000" b="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单位</a:t>
            </a:r>
            <a:r>
              <a:rPr lang="en-US" altLang="zh-CN" sz="2000" b="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:m)</a:t>
            </a:r>
            <a:r>
              <a:rPr lang="zh-CN" altLang="en-US" sz="2000" b="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有怎样的函数关系</a:t>
            </a:r>
            <a:r>
              <a:rPr lang="en-US" altLang="zh-CN" sz="2000" b="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819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819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500"/>
                                        <p:tgtEl>
                                          <p:spTgt spid="8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7" dur="5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2" dur="500"/>
                                        <p:tgtEl>
                                          <p:spTgt spid="819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7" dur="500"/>
                                        <p:tgtEl>
                                          <p:spTgt spid="81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  <p:bldP spid="8197" grpId="0" build="p"/>
      <p:bldP spid="8198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1547814" y="1433513"/>
            <a:ext cx="4968875" cy="646331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zh-CN" altLang="en-US" sz="2400" b="0">
                <a:latin typeface="Times New Roman" panose="02020603050405020304" pitchFamily="18" charset="0"/>
                <a:ea typeface="黑体" panose="02010609060101010101" pitchFamily="49" charset="-122"/>
              </a:rPr>
              <a:t>把</a:t>
            </a:r>
            <a:r>
              <a:rPr lang="en-US" sz="2400" b="0">
                <a:latin typeface="Times New Roman" panose="02020603050405020304" pitchFamily="18" charset="0"/>
                <a:ea typeface="黑体" panose="02010609060101010101" pitchFamily="49" charset="-122"/>
              </a:rPr>
              <a:t>S=500</a:t>
            </a:r>
            <a:r>
              <a:rPr lang="zh-CN" altLang="en-US" sz="2400" b="0">
                <a:latin typeface="Times New Roman" panose="02020603050405020304" pitchFamily="18" charset="0"/>
                <a:ea typeface="黑体" panose="02010609060101010101" pitchFamily="49" charset="-122"/>
              </a:rPr>
              <a:t>代入                  </a:t>
            </a:r>
            <a:r>
              <a:rPr lang="en-US" sz="2400" b="0"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  <a:r>
              <a:rPr lang="zh-CN" altLang="en-US" sz="2400" b="0">
                <a:latin typeface="Times New Roman" panose="02020603050405020304" pitchFamily="18" charset="0"/>
                <a:ea typeface="黑体" panose="02010609060101010101" pitchFamily="49" charset="-122"/>
              </a:rPr>
              <a:t>得</a:t>
            </a:r>
          </a:p>
        </p:txBody>
      </p:sp>
      <p:graphicFrame>
        <p:nvGraphicFramePr>
          <p:cNvPr id="9219" name="Object 3"/>
          <p:cNvGraphicFramePr>
            <a:graphicFrameLocks noChangeAspect="1"/>
          </p:cNvGraphicFramePr>
          <p:nvPr/>
        </p:nvGraphicFramePr>
        <p:xfrm>
          <a:off x="3421063" y="1271588"/>
          <a:ext cx="1295400" cy="7560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8" r:id="rId3" imgW="571500" imgH="444500" progId="Equations">
                  <p:embed/>
                </p:oleObj>
              </mc:Choice>
              <mc:Fallback>
                <p:oleObj r:id="rId3" imgW="571500" imgH="444500" progId="Equations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clrChange>
                          <a:clrFrom>
                            <a:srgbClr val="000000"/>
                          </a:clrFrom>
                          <a:clrTo>
                            <a:srgbClr val="000000">
                              <a:alpha val="0"/>
                            </a:srgbClr>
                          </a:clrTo>
                        </a:clrChange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1063" y="1271588"/>
                        <a:ext cx="1295400" cy="75604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0" name="Object 4"/>
          <p:cNvGraphicFramePr>
            <a:graphicFrameLocks noChangeAspect="1"/>
          </p:cNvGraphicFramePr>
          <p:nvPr/>
        </p:nvGraphicFramePr>
        <p:xfrm>
          <a:off x="3059113" y="1974057"/>
          <a:ext cx="1752600" cy="8370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9" r:id="rId5" imgW="698500" imgH="444500" progId="Equations">
                  <p:embed/>
                </p:oleObj>
              </mc:Choice>
              <mc:Fallback>
                <p:oleObj r:id="rId5" imgW="698500" imgH="444500" progId="Equations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59113" y="1974057"/>
                        <a:ext cx="1752600" cy="83701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1331914" y="2811066"/>
            <a:ext cx="6624637" cy="175432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zh-CN" altLang="en-US" sz="2400" b="0">
                <a:latin typeface="Times New Roman" panose="02020603050405020304" pitchFamily="18" charset="0"/>
                <a:ea typeface="黑体" panose="02010609060101010101" pitchFamily="49" charset="-122"/>
              </a:rPr>
              <a:t>解得                </a:t>
            </a:r>
            <a:r>
              <a:rPr lang="en-US" sz="2400" b="0">
                <a:latin typeface="Times New Roman" panose="02020603050405020304" pitchFamily="18" charset="0"/>
                <a:ea typeface="黑体" panose="02010609060101010101" pitchFamily="49" charset="-122"/>
              </a:rPr>
              <a:t>d=20</a:t>
            </a:r>
          </a:p>
          <a:p>
            <a:pPr>
              <a:lnSpc>
                <a:spcPct val="150000"/>
              </a:lnSpc>
              <a:defRPr/>
            </a:pPr>
            <a:r>
              <a:rPr lang="en-US" sz="2400" b="0">
                <a:latin typeface="Times New Roman" panose="02020603050405020304" pitchFamily="18" charset="0"/>
                <a:ea typeface="黑体" panose="02010609060101010101" pitchFamily="49" charset="-122"/>
              </a:rPr>
              <a:t>       </a:t>
            </a:r>
            <a:r>
              <a:rPr lang="zh-CN" altLang="en-US" sz="2400" b="0">
                <a:latin typeface="Times New Roman" panose="02020603050405020304" pitchFamily="18" charset="0"/>
                <a:ea typeface="黑体" panose="02010609060101010101" pitchFamily="49" charset="-122"/>
              </a:rPr>
              <a:t>如果把储存室的底面积定为</a:t>
            </a:r>
            <a:r>
              <a:rPr lang="en-US" sz="2400" b="0">
                <a:latin typeface="Times New Roman" panose="02020603050405020304" pitchFamily="18" charset="0"/>
                <a:ea typeface="黑体" panose="02010609060101010101" pitchFamily="49" charset="-122"/>
              </a:rPr>
              <a:t>500m</a:t>
            </a:r>
            <a:r>
              <a:rPr lang="zh-CN" altLang="en-US" sz="2400" b="0">
                <a:latin typeface="Times New Roman" panose="02020603050405020304" pitchFamily="18" charset="0"/>
                <a:ea typeface="黑体" panose="02010609060101010101" pitchFamily="49" charset="-122"/>
              </a:rPr>
              <a:t>²</a:t>
            </a:r>
            <a:r>
              <a:rPr lang="en-US" sz="2400" b="0"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  <a:r>
              <a:rPr lang="zh-CN" altLang="en-US" sz="2400" b="0">
                <a:latin typeface="Times New Roman" panose="02020603050405020304" pitchFamily="18" charset="0"/>
                <a:ea typeface="黑体" panose="02010609060101010101" pitchFamily="49" charset="-122"/>
              </a:rPr>
              <a:t>施工时应向地下掘进</a:t>
            </a:r>
            <a:r>
              <a:rPr lang="en-US" sz="2400" b="0">
                <a:latin typeface="Times New Roman" panose="02020603050405020304" pitchFamily="18" charset="0"/>
                <a:ea typeface="黑体" panose="02010609060101010101" pitchFamily="49" charset="-122"/>
              </a:rPr>
              <a:t>20m</a:t>
            </a:r>
            <a:r>
              <a:rPr lang="zh-CN" altLang="en-US" sz="2400" b="0">
                <a:latin typeface="Times New Roman" panose="02020603050405020304" pitchFamily="18" charset="0"/>
                <a:ea typeface="黑体" panose="02010609060101010101" pitchFamily="49" charset="-122"/>
              </a:rPr>
              <a:t>深</a:t>
            </a:r>
            <a:r>
              <a:rPr lang="en-US" sz="2400" b="0"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</p:txBody>
      </p:sp>
      <p:sp>
        <p:nvSpPr>
          <p:cNvPr id="15365" name="Rectangle 7"/>
          <p:cNvSpPr>
            <a:spLocks noChangeArrowheads="1"/>
          </p:cNvSpPr>
          <p:nvPr/>
        </p:nvSpPr>
        <p:spPr bwMode="auto">
          <a:xfrm>
            <a:off x="684214" y="408385"/>
            <a:ext cx="7704137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(2)</a:t>
            </a:r>
            <a:r>
              <a:rPr lang="zh-CN" altLang="en-US" sz="2400" b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公司决定把储存室的底面积</a:t>
            </a:r>
            <a:r>
              <a:rPr lang="en-US" altLang="zh-CN" sz="2400" b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S</a:t>
            </a:r>
            <a:r>
              <a:rPr lang="zh-CN" altLang="en-US" sz="2400" b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定为</a:t>
            </a:r>
            <a:r>
              <a:rPr lang="en-US" altLang="zh-CN" sz="2400" b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500 m</a:t>
            </a:r>
            <a:r>
              <a:rPr lang="zh-CN" altLang="en-US" sz="2400" b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²</a:t>
            </a:r>
            <a:r>
              <a:rPr lang="en-US" altLang="zh-CN" sz="2400" b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  <a:r>
              <a:rPr lang="zh-CN" altLang="en-US" sz="2400" b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施工队施工时应该向下掘进多深</a:t>
            </a:r>
            <a:r>
              <a:rPr lang="en-US" altLang="zh-CN" sz="2400" b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?</a:t>
            </a:r>
            <a:endParaRPr lang="zh-CN" altLang="en-US" sz="2400" b="0">
              <a:solidFill>
                <a:schemeClr val="tx1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9224" name="Text Box 8"/>
          <p:cNvSpPr txBox="1">
            <a:spLocks noChangeArrowheads="1"/>
          </p:cNvSpPr>
          <p:nvPr/>
        </p:nvSpPr>
        <p:spPr bwMode="auto">
          <a:xfrm>
            <a:off x="1041401" y="1433513"/>
            <a:ext cx="727075" cy="646331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zh-CN" altLang="en-US" sz="2400" b="0">
                <a:latin typeface="Times New Roman" panose="02020603050405020304" pitchFamily="18" charset="0"/>
                <a:ea typeface="黑体" panose="02010609060101010101" pitchFamily="49" charset="-122"/>
              </a:rPr>
              <a:t>解</a:t>
            </a:r>
            <a:r>
              <a:rPr lang="en-US" sz="2400" b="0">
                <a:latin typeface="Times New Roman" panose="02020603050405020304" pitchFamily="18" charset="0"/>
                <a:ea typeface="黑体" panose="02010609060101010101" pitchFamily="49" charset="-122"/>
              </a:rPr>
              <a:t>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0" dur="5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5" dur="5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0" dur="500"/>
                                        <p:tgtEl>
                                          <p:spTgt spid="922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5" dur="500"/>
                                        <p:tgtEl>
                                          <p:spTgt spid="9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0" dur="500"/>
                                        <p:tgtEl>
                                          <p:spTgt spid="92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 bldLvl="0" animBg="1"/>
      <p:bldP spid="9221" grpId="0" build="p"/>
    </p:bldLst>
  </p:timing>
</p:sld>
</file>

<file path=ppt/theme/theme1.xml><?xml version="1.0" encoding="utf-8"?>
<a:theme xmlns:a="http://schemas.openxmlformats.org/drawingml/2006/main" name="WWW.2PPT.COM&#10;">
  <a:themeElements>
    <a:clrScheme name="默认设计模板 5">
      <a:dk1>
        <a:srgbClr val="000000"/>
      </a:dk1>
      <a:lt1>
        <a:srgbClr val="FFFFD9"/>
      </a:lt1>
      <a:dk2>
        <a:srgbClr val="000000"/>
      </a:dk2>
      <a:lt2>
        <a:srgbClr val="777777"/>
      </a:lt2>
      <a:accent1>
        <a:srgbClr val="FFFFF7"/>
      </a:accent1>
      <a:accent2>
        <a:srgbClr val="33CCCC"/>
      </a:accent2>
      <a:accent3>
        <a:srgbClr val="FFFFE9"/>
      </a:accent3>
      <a:accent4>
        <a:srgbClr val="000000"/>
      </a:accent4>
      <a:accent5>
        <a:srgbClr val="FFFFFA"/>
      </a:accent5>
      <a:accent6>
        <a:srgbClr val="2DB9B9"/>
      </a:accent6>
      <a:hlink>
        <a:srgbClr val="FF5050"/>
      </a:hlink>
      <a:folHlink>
        <a:srgbClr val="FF99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默认设计模板">
  <a:themeElements>
    <a:clrScheme name="默认设计模板 5">
      <a:dk1>
        <a:srgbClr val="000000"/>
      </a:dk1>
      <a:lt1>
        <a:srgbClr val="FFFFD9"/>
      </a:lt1>
      <a:dk2>
        <a:srgbClr val="000000"/>
      </a:dk2>
      <a:lt2>
        <a:srgbClr val="777777"/>
      </a:lt2>
      <a:accent1>
        <a:srgbClr val="FFFFF7"/>
      </a:accent1>
      <a:accent2>
        <a:srgbClr val="33CCCC"/>
      </a:accent2>
      <a:accent3>
        <a:srgbClr val="FFFFE9"/>
      </a:accent3>
      <a:accent4>
        <a:srgbClr val="000000"/>
      </a:accent4>
      <a:accent5>
        <a:srgbClr val="FFFFFA"/>
      </a:accent5>
      <a:accent6>
        <a:srgbClr val="2DB9B9"/>
      </a:accent6>
      <a:hlink>
        <a:srgbClr val="FF5050"/>
      </a:hlink>
      <a:folHlink>
        <a:srgbClr val="FF99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atMod val="350000"/>
                <a:shade val="99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1794</Words>
  <Application>Microsoft Office PowerPoint</Application>
  <PresentationFormat>全屏显示(16:9)</PresentationFormat>
  <Paragraphs>161</Paragraphs>
  <Slides>23</Slides>
  <Notes>5</Notes>
  <HiddenSlides>0</HiddenSlides>
  <MMClips>0</MMClips>
  <ScaleCrop>false</ScaleCrop>
  <HeadingPairs>
    <vt:vector size="8" baseType="variant">
      <vt:variant>
        <vt:lpstr>已用的字体</vt:lpstr>
      </vt:variant>
      <vt:variant>
        <vt:i4>8</vt:i4>
      </vt:variant>
      <vt:variant>
        <vt:lpstr>主题</vt:lpstr>
      </vt:variant>
      <vt:variant>
        <vt:i4>2</vt:i4>
      </vt:variant>
      <vt:variant>
        <vt:lpstr>嵌入 OLE 服务器</vt:lpstr>
      </vt:variant>
      <vt:variant>
        <vt:i4>3</vt:i4>
      </vt:variant>
      <vt:variant>
        <vt:lpstr>幻灯片标题</vt:lpstr>
      </vt:variant>
      <vt:variant>
        <vt:i4>23</vt:i4>
      </vt:variant>
    </vt:vector>
  </HeadingPairs>
  <TitlesOfParts>
    <vt:vector size="36" baseType="lpstr">
      <vt:lpstr>方正姚体</vt:lpstr>
      <vt:lpstr>黑体</vt:lpstr>
      <vt:lpstr>楷体_GB2312</vt:lpstr>
      <vt:lpstr>宋体</vt:lpstr>
      <vt:lpstr>微软雅黑</vt:lpstr>
      <vt:lpstr>Arial</vt:lpstr>
      <vt:lpstr>Courier New</vt:lpstr>
      <vt:lpstr>Times New Roman</vt:lpstr>
      <vt:lpstr>WWW.2PPT.COM
</vt:lpstr>
      <vt:lpstr>1_默认设计模板</vt:lpstr>
      <vt:lpstr>Equation.DSMT4</vt:lpstr>
      <vt:lpstr>Equations</vt:lpstr>
      <vt:lpstr>Equation.3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2015-07-09T08:14:00Z</dcterms:created>
  <dcterms:modified xsi:type="dcterms:W3CDTF">2023-01-16T22:59:00Z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5A1184AB1404452A842E2E0B7E81F95D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