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4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40" d="100"/>
          <a:sy n="140" d="100"/>
        </p:scale>
        <p:origin x="-804" y="-33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9"/>
          <p:cNvGrpSpPr/>
          <p:nvPr/>
        </p:nvGrpSpPr>
        <p:grpSpPr bwMode="auto">
          <a:xfrm>
            <a:off x="0" y="21432"/>
            <a:ext cx="9144000" cy="5122069"/>
            <a:chOff x="0" y="28575"/>
            <a:chExt cx="12192000" cy="6829425"/>
          </a:xfrm>
        </p:grpSpPr>
        <p:pic>
          <p:nvPicPr>
            <p:cNvPr id="5" name="Picture 4" descr="幻灯片1"/>
            <p:cNvPicPr>
              <a:picLocks noChangeAspect="1" noChangeArrowheads="1"/>
            </p:cNvPicPr>
            <p:nvPr userDrawn="1"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8575"/>
              <a:ext cx="12192000" cy="538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0" y="4116388"/>
              <a:ext cx="12192000" cy="2741612"/>
            </a:xfrm>
            <a:prstGeom prst="rect">
              <a:avLst/>
            </a:prstGeom>
            <a:gradFill flip="none" rotWithShape="1">
              <a:gsLst>
                <a:gs pos="80000">
                  <a:srgbClr val="342424"/>
                </a:gs>
                <a:gs pos="100000">
                  <a:srgbClr val="342424"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37" y="2776242"/>
            <a:ext cx="5586413" cy="903685"/>
          </a:xfrm>
        </p:spPr>
        <p:txBody>
          <a:bodyPr>
            <a:normAutofit/>
          </a:bodyPr>
          <a:lstStyle>
            <a:lvl1pPr algn="r">
              <a:lnSpc>
                <a:spcPct val="11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37" y="3743332"/>
            <a:ext cx="5586413" cy="314452"/>
          </a:xfrm>
        </p:spPr>
        <p:txBody>
          <a:bodyPr>
            <a:normAutofit/>
          </a:bodyPr>
          <a:lstStyle>
            <a:lvl1pPr marL="0" indent="0" algn="r">
              <a:lnSpc>
                <a:spcPct val="110000"/>
              </a:lnSpc>
              <a:spcBef>
                <a:spcPts val="450"/>
              </a:spcBef>
              <a:buNone/>
              <a:defRPr sz="1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C764DE79-268F-4C1A-8933-263129D2AF90}" type="datetimeFigureOut">
              <a:rPr lang="en-US"/>
              <a:t>1/17/2023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3753-7A5B-44C3-930B-561476A0234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41E77-CD03-4EFD-BC9B-D2B8CD32C8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9770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85863"/>
            <a:ext cx="3886200" cy="344686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85863"/>
            <a:ext cx="3886200" cy="344686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ACA4-1BF9-481D-AA29-6AE12D80DE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86201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E43C-57DC-4AF1-9C14-48A116AA2E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88" y="859632"/>
            <a:ext cx="7515225" cy="883444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A107-FEBE-46A0-85BB-761A1E0ACB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82990-EA71-4C89-8E6D-11E3AFB75F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934643" y="341551"/>
            <a:ext cx="3123900" cy="12015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单击此处编辑标题</a:t>
            </a:r>
            <a:endParaRPr lang="en-US" noProof="1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3" y="1543051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3"/>
          </p:nvPr>
        </p:nvSpPr>
        <p:spPr>
          <a:xfrm>
            <a:off x="4058543" y="339338"/>
            <a:ext cx="4630500" cy="40527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zh-CN" alt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98620E4-B63C-4992-B2C6-59881C7B09B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6687" y="273844"/>
            <a:ext cx="728663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70580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D1A35-643C-4248-A86B-AEBA97884E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306506"/>
            <a:ext cx="7887600" cy="43578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BD91-D630-4440-B00F-6E65787E2A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normAutofit/>
          </a:bodyPr>
          <a:lstStyle/>
          <a:p>
            <a:pPr algn="ctr" fontAlgn="auto"/>
            <a:endParaRPr lang="zh-CN" altLang="en-US" noProof="1"/>
          </a:p>
        </p:txBody>
      </p:sp>
      <p:pic>
        <p:nvPicPr>
          <p:cNvPr id="1027" name="图片 8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45269"/>
            <a:ext cx="7886700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028701"/>
            <a:ext cx="7886700" cy="360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46CF3A89-46C0-4C4F-AE21-B21662E61E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919293"/>
                </a:solidFill>
              </a:defRPr>
            </a:lvl1pPr>
          </a:lstStyle>
          <a:p>
            <a:fld id="{1B5B8E30-2C3C-4980-8E38-2AF50CB71AE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100" kern="12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4B4852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"/>
        <a:defRPr sz="1800" kern="1200">
          <a:solidFill>
            <a:srgbClr val="976A4F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976A4F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976A4F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976A4F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976A4F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ctrTitle"/>
          </p:nvPr>
        </p:nvSpPr>
        <p:spPr>
          <a:xfrm>
            <a:off x="1405354" y="2543335"/>
            <a:ext cx="6925890" cy="903685"/>
          </a:xfrm>
        </p:spPr>
        <p:txBody>
          <a:bodyPr>
            <a:noAutofit/>
          </a:bodyPr>
          <a:lstStyle/>
          <a:p>
            <a:r>
              <a:rPr lang="en-US" altLang="zh-C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Unit 3 It's a pineapple</a:t>
            </a:r>
            <a:endParaRPr lang="zh-CN" alt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1645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小习题</a:t>
            </a:r>
          </a:p>
        </p:txBody>
      </p:sp>
      <p:sp>
        <p:nvSpPr>
          <p:cNvPr id="1331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一、根据汉语提示填空。</a:t>
            </a:r>
          </a:p>
          <a:p>
            <a:r>
              <a:rPr lang="zh-CN" altLang="en-US" dirty="0" smtClean="0"/>
              <a:t>  1. ________ me the potato.（展示）</a:t>
            </a:r>
          </a:p>
          <a:p>
            <a:r>
              <a:rPr lang="zh-CN" altLang="en-US" dirty="0" smtClean="0"/>
              <a:t>  2. ________ me the tomato. （递）</a:t>
            </a:r>
          </a:p>
          <a:p>
            <a:r>
              <a:rPr lang="zh-CN" altLang="en-US" dirty="0" smtClean="0"/>
              <a:t>  3. ________ me the banana. （剥皮）</a:t>
            </a:r>
          </a:p>
          <a:p>
            <a:r>
              <a:rPr lang="zh-CN" altLang="en-US" dirty="0" smtClean="0"/>
              <a:t>  4. ________ me the pineapple. （闻）</a:t>
            </a:r>
          </a:p>
          <a:p>
            <a:r>
              <a:rPr lang="zh-CN" altLang="en-US" dirty="0" smtClean="0"/>
              <a:t>  5. ________ me the watermelon. （吃）</a:t>
            </a:r>
          </a:p>
        </p:txBody>
      </p:sp>
      <p:pic>
        <p:nvPicPr>
          <p:cNvPr id="1331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69869" y="171450"/>
            <a:ext cx="2107406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ym typeface="Arial" panose="020B0604020202020204" pitchFamily="34" charset="0"/>
              </a:rPr>
              <a:t>小习题</a:t>
            </a:r>
            <a:endParaRPr lang="zh-CN" altLang="en-US" smtClean="0"/>
          </a:p>
        </p:txBody>
      </p:sp>
      <p:sp>
        <p:nvSpPr>
          <p:cNvPr id="14338" name="内容占位符 2"/>
          <p:cNvSpPr>
            <a:spLocks noGrp="1" noChangeArrowheads="1"/>
          </p:cNvSpPr>
          <p:nvPr>
            <p:ph idx="1"/>
          </p:nvPr>
        </p:nvSpPr>
        <p:spPr>
          <a:xfrm>
            <a:off x="2892029" y="422672"/>
            <a:ext cx="7886700" cy="3604022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</a:rPr>
              <a:t>一、读句子选择正确图片。 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        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(A)            (B)             (C)            (D)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1. Rabbit: Hi, Mimi. What’s this in English?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Mimi: It’s a watermelon. (   )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2. Dog: What’s this in English, Duck?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Duck: It’s a pineapple. (   )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3. Pig: What’s this in English, Mimi?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Mimi: It’s an tomato. (   )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4. Bear: What’s this in English, Monkey?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Monkey: It’s a potato. (   )</a:t>
            </a:r>
          </a:p>
        </p:txBody>
      </p:sp>
      <p:pic>
        <p:nvPicPr>
          <p:cNvPr id="14339" name="图片 -21474826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26631" y="883444"/>
            <a:ext cx="742950" cy="565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39854" y="942975"/>
            <a:ext cx="658415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35229" y="845344"/>
            <a:ext cx="5715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图片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31782" y="851297"/>
            <a:ext cx="817960" cy="56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图片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1263" y="1293019"/>
            <a:ext cx="1753317" cy="16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Show me the potato</a:t>
            </a:r>
          </a:p>
        </p:txBody>
      </p:sp>
      <p:pic>
        <p:nvPicPr>
          <p:cNvPr id="5123" name="图片 3" descr="potato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9126" y="981075"/>
            <a:ext cx="4642247" cy="348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Peel the banana</a:t>
            </a:r>
          </a:p>
        </p:txBody>
      </p:sp>
      <p:sp>
        <p:nvSpPr>
          <p:cNvPr id="614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pic>
        <p:nvPicPr>
          <p:cNvPr id="6147" name="图片 3" descr="bananas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0" y="1028700"/>
            <a:ext cx="3692129" cy="276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Pass the tomato.</a:t>
            </a:r>
          </a:p>
        </p:txBody>
      </p:sp>
      <p:sp>
        <p:nvSpPr>
          <p:cNvPr id="717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pic>
        <p:nvPicPr>
          <p:cNvPr id="7171" name="图片 3" descr="tomato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0" y="1025129"/>
            <a:ext cx="4672013" cy="350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Smell the pineapple.</a:t>
            </a:r>
          </a:p>
        </p:txBody>
      </p:sp>
      <p:sp>
        <p:nvSpPr>
          <p:cNvPr id="819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8195" name="图片 3" descr="pineapple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8681" y="1354932"/>
            <a:ext cx="4829175" cy="362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读一读、写一写</a:t>
            </a:r>
          </a:p>
        </p:txBody>
      </p:sp>
      <p:sp>
        <p:nvSpPr>
          <p:cNvPr id="9218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What's this in English?</a:t>
            </a:r>
          </a:p>
          <a:p>
            <a:r>
              <a:rPr lang="en-US" altLang="zh-CN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It's a potato.</a:t>
            </a:r>
          </a:p>
        </p:txBody>
      </p:sp>
      <p:pic>
        <p:nvPicPr>
          <p:cNvPr id="9219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6054" y="1269206"/>
            <a:ext cx="3225403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动词大家一起看</a:t>
            </a:r>
          </a:p>
        </p:txBody>
      </p:sp>
      <p:sp>
        <p:nvSpPr>
          <p:cNvPr id="1024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1.show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展示</a:t>
            </a:r>
          </a:p>
          <a:p>
            <a:r>
              <a:rPr lang="en-US" altLang="zh-CN" sz="2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eg:Show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 me the cap      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把帽子展示给我看</a:t>
            </a:r>
          </a:p>
          <a:p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2.Peel 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剥离</a:t>
            </a:r>
          </a:p>
          <a:p>
            <a:r>
              <a:rPr lang="en-US" altLang="zh-CN" sz="2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Peel the banana     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剥香蕉</a:t>
            </a:r>
          </a:p>
          <a:p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3.smell 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闻起来 </a:t>
            </a:r>
          </a:p>
          <a:p>
            <a:r>
              <a:rPr lang="en-US" altLang="zh-CN" sz="2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Smell  the pineapple  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闻一下菠萝的味道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知识拓展</a:t>
            </a:r>
          </a:p>
        </p:txBody>
      </p:sp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100" dirty="0">
                <a:latin typeface="Times New Roman" panose="02020603050405020304" pitchFamily="18" charset="0"/>
              </a:rPr>
              <a:t>1.smell   </a:t>
            </a:r>
            <a:r>
              <a:rPr lang="zh-CN" altLang="en-US" sz="2100" dirty="0">
                <a:latin typeface="Times New Roman" panose="02020603050405020304" pitchFamily="18" charset="0"/>
              </a:rPr>
              <a:t>闻起来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smell</a:t>
            </a:r>
            <a:r>
              <a:rPr lang="zh-CN" altLang="en-US" sz="2100" dirty="0">
                <a:latin typeface="Times New Roman" panose="02020603050405020304" pitchFamily="18" charset="0"/>
              </a:rPr>
              <a:t>是感官动词，和</a:t>
            </a:r>
            <a:r>
              <a:rPr lang="en-US" altLang="zh-CN" sz="2100" dirty="0">
                <a:latin typeface="Times New Roman" panose="02020603050405020304" pitchFamily="18" charset="0"/>
              </a:rPr>
              <a:t>sound</a:t>
            </a:r>
            <a:r>
              <a:rPr lang="zh-CN" altLang="en-US" sz="2100" dirty="0">
                <a:latin typeface="Times New Roman" panose="02020603050405020304" pitchFamily="18" charset="0"/>
              </a:rPr>
              <a:t>、</a:t>
            </a:r>
            <a:r>
              <a:rPr lang="en-US" altLang="zh-CN" sz="2100" dirty="0">
                <a:latin typeface="Times New Roman" panose="02020603050405020304" pitchFamily="18" charset="0"/>
              </a:rPr>
              <a:t>look</a:t>
            </a:r>
            <a:r>
              <a:rPr lang="zh-CN" altLang="en-US" sz="2100" dirty="0">
                <a:latin typeface="Times New Roman" panose="02020603050405020304" pitchFamily="18" charset="0"/>
              </a:rPr>
              <a:t>一样</a:t>
            </a:r>
          </a:p>
          <a:p>
            <a:r>
              <a:rPr lang="zh-CN" altLang="en-US" sz="2100" dirty="0">
                <a:latin typeface="Times New Roman" panose="02020603050405020304" pitchFamily="18" charset="0"/>
              </a:rPr>
              <a:t>对</a:t>
            </a:r>
            <a:r>
              <a:rPr lang="en-US" altLang="zh-CN" sz="2100" dirty="0">
                <a:latin typeface="Times New Roman" panose="02020603050405020304" pitchFamily="18" charset="0"/>
              </a:rPr>
              <a:t>look</a:t>
            </a:r>
            <a:r>
              <a:rPr lang="zh-CN" altLang="en-US" sz="2100" dirty="0">
                <a:latin typeface="Times New Roman" panose="02020603050405020304" pitchFamily="18" charset="0"/>
              </a:rPr>
              <a:t>来说，可以有</a:t>
            </a:r>
            <a:r>
              <a:rPr lang="en-US" altLang="zh-CN" sz="2100" dirty="0">
                <a:latin typeface="Times New Roman" panose="02020603050405020304" pitchFamily="18" charset="0"/>
              </a:rPr>
              <a:t>It looks beautiful.</a:t>
            </a:r>
            <a:r>
              <a:rPr lang="zh-CN" altLang="en-US" sz="2100" dirty="0">
                <a:latin typeface="Times New Roman" panose="02020603050405020304" pitchFamily="18" charset="0"/>
              </a:rPr>
              <a:t>它看起来很漂亮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smell</a:t>
            </a:r>
            <a:r>
              <a:rPr lang="zh-CN" altLang="en-US" sz="2100" dirty="0">
                <a:latin typeface="Times New Roman" panose="02020603050405020304" pitchFamily="18" charset="0"/>
              </a:rPr>
              <a:t>也有和</a:t>
            </a:r>
            <a:r>
              <a:rPr lang="en-US" altLang="zh-CN" sz="2100" dirty="0">
                <a:latin typeface="Times New Roman" panose="02020603050405020304" pitchFamily="18" charset="0"/>
              </a:rPr>
              <a:t>look</a:t>
            </a:r>
            <a:r>
              <a:rPr lang="zh-CN" altLang="en-US" sz="2100" dirty="0">
                <a:latin typeface="Times New Roman" panose="02020603050405020304" pitchFamily="18" charset="0"/>
              </a:rPr>
              <a:t>一样的用法，后面直接接形容词</a:t>
            </a:r>
          </a:p>
          <a:p>
            <a:r>
              <a:rPr lang="zh-CN" altLang="en-US" sz="2100" dirty="0">
                <a:latin typeface="Times New Roman" panose="02020603050405020304" pitchFamily="18" charset="0"/>
              </a:rPr>
              <a:t>表示闻起来怎么样。</a:t>
            </a:r>
          </a:p>
          <a:p>
            <a:r>
              <a:rPr lang="en-US" altLang="zh-CN" sz="2100" dirty="0" err="1">
                <a:latin typeface="Times New Roman" panose="02020603050405020304" pitchFamily="18" charset="0"/>
              </a:rPr>
              <a:t>eg</a:t>
            </a:r>
            <a:r>
              <a:rPr lang="zh-CN" altLang="en-US" sz="2100" dirty="0">
                <a:latin typeface="Times New Roman" panose="02020603050405020304" pitchFamily="18" charset="0"/>
              </a:rPr>
              <a:t>：</a:t>
            </a:r>
            <a:r>
              <a:rPr lang="en-US" altLang="zh-CN" sz="2100" dirty="0">
                <a:latin typeface="Times New Roman" panose="02020603050405020304" pitchFamily="18" charset="0"/>
              </a:rPr>
              <a:t>It smells good.</a:t>
            </a:r>
            <a:r>
              <a:rPr lang="zh-CN" altLang="en-US" sz="2100" dirty="0">
                <a:latin typeface="Times New Roman" panose="02020603050405020304" pitchFamily="18" charset="0"/>
              </a:rPr>
              <a:t>它很好闻。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知识拓展</a:t>
            </a:r>
          </a:p>
        </p:txBody>
      </p:sp>
      <p:sp>
        <p:nvSpPr>
          <p:cNvPr id="1229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pass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1.pass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sb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     </a:t>
            </a:r>
            <a:r>
              <a:rPr lang="zh-CN" altLang="en-US" sz="2400" dirty="0">
                <a:latin typeface="Times New Roman" panose="02020603050405020304" pitchFamily="18" charset="0"/>
              </a:rPr>
              <a:t>递给某人某物</a:t>
            </a:r>
          </a:p>
          <a:p>
            <a:r>
              <a:rPr lang="en-US" altLang="zh-CN" sz="2400" dirty="0" err="1">
                <a:latin typeface="Times New Roman" panose="02020603050405020304" pitchFamily="18" charset="0"/>
              </a:rPr>
              <a:t>eg:Pass</a:t>
            </a:r>
            <a:r>
              <a:rPr lang="en-US" altLang="zh-CN" sz="2400" dirty="0">
                <a:latin typeface="Times New Roman" panose="02020603050405020304" pitchFamily="18" charset="0"/>
              </a:rPr>
              <a:t> you the potato.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2.pass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 to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sb</a:t>
            </a:r>
            <a:r>
              <a:rPr lang="en-US" altLang="zh-CN" sz="2400" dirty="0">
                <a:latin typeface="Times New Roman" panose="02020603050405020304" pitchFamily="18" charset="0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递给某人某物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r>
              <a:rPr lang="en-US" altLang="zh-CN" sz="2400" dirty="0" err="1">
                <a:latin typeface="Times New Roman" panose="02020603050405020304" pitchFamily="18" charset="0"/>
                <a:sym typeface="Arial" panose="020B0604020202020204" pitchFamily="34" charset="0"/>
              </a:rPr>
              <a:t>eg:Pass</a:t>
            </a:r>
            <a:r>
              <a:rPr lang="en-US" altLang="zh-CN" sz="2400" dirty="0">
                <a:latin typeface="Times New Roman" panose="02020603050405020304" pitchFamily="18" charset="0"/>
                <a:sym typeface="Arial" panose="020B0604020202020204" pitchFamily="34" charset="0"/>
              </a:rPr>
              <a:t> the potato to </a:t>
            </a:r>
            <a:r>
              <a:rPr lang="en-US" altLang="zh-CN" sz="2400" dirty="0">
                <a:latin typeface="Times New Roman" panose="02020603050405020304" pitchFamily="18" charset="0"/>
                <a:sym typeface="黑体" panose="02010609060101010101" pitchFamily="49" charset="-122"/>
              </a:rPr>
              <a:t>you </a:t>
            </a:r>
            <a:r>
              <a:rPr lang="en-US" altLang="zh-CN" sz="2400" dirty="0"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12"/>
</p:tagLst>
</file>

<file path=ppt/theme/theme1.xml><?xml version="1.0" encoding="utf-8"?>
<a:theme xmlns:a="http://schemas.openxmlformats.org/drawingml/2006/main" name="WWW.2PPT.COM&#10;">
  <a:themeElements>
    <a:clrScheme name="112">
      <a:dk1>
        <a:srgbClr val="3D3F41"/>
      </a:dk1>
      <a:lt1>
        <a:srgbClr val="FFFFFF"/>
      </a:lt1>
      <a:dk2>
        <a:srgbClr val="454749"/>
      </a:dk2>
      <a:lt2>
        <a:srgbClr val="EAF5FC"/>
      </a:lt2>
      <a:accent1>
        <a:srgbClr val="64606D"/>
      </a:accent1>
      <a:accent2>
        <a:srgbClr val="B99179"/>
      </a:accent2>
      <a:accent3>
        <a:srgbClr val="9994A6"/>
      </a:accent3>
      <a:accent4>
        <a:srgbClr val="CDB7CD"/>
      </a:accent4>
      <a:accent5>
        <a:srgbClr val="B9D9E7"/>
      </a:accent5>
      <a:accent6>
        <a:srgbClr val="FFC000"/>
      </a:accent6>
      <a:hlink>
        <a:srgbClr val="00B0F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全屏显示(16:9)</PresentationFormat>
  <Paragraphs>48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Calibri</vt:lpstr>
      <vt:lpstr>Times New Roman</vt:lpstr>
      <vt:lpstr>Webdings</vt:lpstr>
      <vt:lpstr>WWW.2PPT.COM
</vt:lpstr>
      <vt:lpstr>Unit 3 It's a pineapple</vt:lpstr>
      <vt:lpstr>Show me the potato</vt:lpstr>
      <vt:lpstr>Peel the banana</vt:lpstr>
      <vt:lpstr>Pass the tomato.</vt:lpstr>
      <vt:lpstr>Smell the pineapple.</vt:lpstr>
      <vt:lpstr>读一读、写一写</vt:lpstr>
      <vt:lpstr>动词大家一起看</vt:lpstr>
      <vt:lpstr>知识拓展</vt:lpstr>
      <vt:lpstr>知识拓展</vt:lpstr>
      <vt:lpstr>小习题</vt:lpstr>
      <vt:lpstr>小习题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2016-05-29T14:16:00Z</dcterms:created>
  <dcterms:modified xsi:type="dcterms:W3CDTF">2023-01-16T22:59:05Z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E6ECCCC9101E4CA19A576D5E1D717371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