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2" r:id="rId2"/>
    <p:sldId id="277" r:id="rId3"/>
    <p:sldId id="278" r:id="rId4"/>
    <p:sldId id="259" r:id="rId5"/>
    <p:sldId id="270" r:id="rId6"/>
    <p:sldId id="279" r:id="rId7"/>
    <p:sldId id="258" r:id="rId8"/>
    <p:sldId id="276" r:id="rId9"/>
    <p:sldId id="311" r:id="rId10"/>
    <p:sldId id="281" r:id="rId11"/>
    <p:sldId id="272" r:id="rId12"/>
    <p:sldId id="280" r:id="rId13"/>
    <p:sldId id="301" r:id="rId14"/>
    <p:sldId id="299" r:id="rId15"/>
    <p:sldId id="302" r:id="rId16"/>
    <p:sldId id="288" r:id="rId17"/>
    <p:sldId id="287" r:id="rId18"/>
    <p:sldId id="286" r:id="rId19"/>
    <p:sldId id="303" r:id="rId20"/>
    <p:sldId id="304" r:id="rId21"/>
    <p:sldId id="306" r:id="rId22"/>
    <p:sldId id="305" r:id="rId23"/>
    <p:sldId id="313" r:id="rId24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1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0" y="275759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0C3B205-0A33-465C-A272-34975A50D1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FC2BF4-A3F9-477E-A77C-72B099C4922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/>
              <a:t>谢    谢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913" y="1700808"/>
            <a:ext cx="9154913" cy="132588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5.5 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确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定二次函数的表达式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37321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81050" y="231616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解：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76375" y="2989263"/>
            <a:ext cx="5992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设所求的二次函数为　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1)(x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－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309688" y="1525588"/>
            <a:ext cx="48846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已知抛物线与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轴交于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1,0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</a:p>
          <a:p>
            <a:pPr>
              <a:spcBef>
                <a:spcPct val="0"/>
              </a:spcBef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并经过点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M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0,1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），求抛物线的解析式？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476375" y="3594100"/>
            <a:ext cx="3318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∵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M( 0,1 )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在抛物线上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476375" y="4197350"/>
            <a:ext cx="3311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a(0+1)(0-1)=1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620838" y="4651375"/>
            <a:ext cx="2297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解得：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a=-1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476375" y="5254625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抛物线解析式为 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(x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＋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1)(x-1)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253163" y="5286375"/>
            <a:ext cx="13668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=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－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en-US" altLang="zh-CN" sz="240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+1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5" name="Text Box 22"/>
          <p:cNvSpPr txBox="1">
            <a:spLocks noChangeArrowheads="1"/>
          </p:cNvSpPr>
          <p:nvPr/>
        </p:nvSpPr>
        <p:spPr bwMode="auto">
          <a:xfrm>
            <a:off x="80963" y="1525588"/>
            <a:ext cx="1395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例 </a:t>
            </a:r>
            <a:r>
              <a:rPr lang="en-US" altLang="zh-CN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</a:p>
        </p:txBody>
      </p:sp>
      <p:sp>
        <p:nvSpPr>
          <p:cNvPr id="14346" name="TextBox 18"/>
          <p:cNvSpPr txBox="1">
            <a:spLocks noChangeArrowheads="1"/>
          </p:cNvSpPr>
          <p:nvPr/>
        </p:nvSpPr>
        <p:spPr bwMode="auto">
          <a:xfrm>
            <a:off x="1476375" y="2414588"/>
            <a:ext cx="614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∵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抛物线与</a:t>
            </a:r>
            <a:r>
              <a:rPr lang="en-US" altLang="zh-CN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轴交于</a:t>
            </a:r>
            <a:r>
              <a:rPr lang="en-US" altLang="zh-CN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（－</a:t>
            </a:r>
            <a:r>
              <a:rPr lang="en-US" altLang="zh-CN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</a:t>
            </a:r>
            <a:r>
              <a:rPr lang="en-US" altLang="zh-CN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1,0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33563" y="655638"/>
          <a:ext cx="547528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1587500" imgH="215900" progId="Equation.KSEE3">
                  <p:embed/>
                </p:oleObj>
              </mc:Choice>
              <mc:Fallback>
                <p:oleObj r:id="rId4" imgW="15875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833563" y="655638"/>
                        <a:ext cx="547528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9100" y="877888"/>
            <a:ext cx="151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交点式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1"/>
      <p:bldP spid="30735" grpId="2"/>
      <p:bldP spid="30736" grpId="3"/>
      <p:bldP spid="30737" grpId="4"/>
      <p:bldP spid="30738" grpId="5"/>
      <p:bldP spid="30739" grpId="6"/>
      <p:bldP spid="2" grpId="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557338"/>
            <a:ext cx="91440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 eaLnBrk="1" hangingPunct="1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．若已知二次函数的图象上任意三点坐标，则用</a:t>
            </a:r>
          </a:p>
          <a:p>
            <a:pPr algn="l" eaLnBrk="1" hangingPunct="1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2.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若已知二次函数图象的顶点坐标（或对称轴最值），则应用</a:t>
            </a:r>
          </a:p>
          <a:p>
            <a:pPr algn="l" eaLnBrk="1" hangingPunct="1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3.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若已知二次函数图象与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轴的两交点坐标，则应用</a:t>
            </a: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2304504" cy="815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知识归纳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09906" y="2404624"/>
            <a:ext cx="4903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一般式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+bx+c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a≠0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881370" y="3472656"/>
            <a:ext cx="3671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顶点式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y=a(x-h)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+k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331913" y="4221163"/>
            <a:ext cx="405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交点式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y=a(x-x</a:t>
            </a:r>
            <a:r>
              <a:rPr lang="en-US" altLang="zh-CN" baseline="-25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)(x-x</a:t>
            </a:r>
            <a:r>
              <a:rPr lang="en-US" altLang="zh-CN" baseline="-25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),</a:t>
            </a: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4211638" y="620713"/>
            <a:ext cx="412273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求二次函数解析式的方法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56466" y="4822553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 求二次函数的解析式的一般步骤：</a:t>
            </a: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755650" y="5237163"/>
            <a:ext cx="6769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一设、二列、三解、四还原</a:t>
            </a:r>
            <a:r>
              <a:rPr lang="en-US" altLang="zh-CN" sz="3600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1229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274638" y="455613"/>
            <a:ext cx="2057400" cy="381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ED0F4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386" name="未知"/>
          <p:cNvSpPr>
            <a:spLocks noChangeArrowheads="1"/>
          </p:cNvSpPr>
          <p:nvPr/>
        </p:nvSpPr>
        <p:spPr bwMode="auto">
          <a:xfrm>
            <a:off x="350838" y="379413"/>
            <a:ext cx="609600" cy="304800"/>
          </a:xfrm>
          <a:custGeom>
            <a:avLst/>
            <a:gdLst>
              <a:gd name="T0" fmla="*/ 0 w 384"/>
              <a:gd name="T1" fmla="*/ 0 h 240"/>
              <a:gd name="T2" fmla="*/ 384 w 384"/>
              <a:gd name="T3" fmla="*/ 0 h 240"/>
              <a:gd name="T4" fmla="*/ 192 w 384"/>
              <a:gd name="T5" fmla="*/ 240 h 240"/>
              <a:gd name="T6" fmla="*/ 0 w 384"/>
              <a:gd name="T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240">
                <a:moveTo>
                  <a:pt x="0" y="0"/>
                </a:moveTo>
                <a:lnTo>
                  <a:pt x="384" y="0"/>
                </a:lnTo>
                <a:lnTo>
                  <a:pt x="192" y="24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777777"/>
              </a:gs>
              <a:gs pos="50000">
                <a:srgbClr val="FFFFFF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750" name="未知"/>
          <p:cNvSpPr/>
          <p:nvPr/>
        </p:nvSpPr>
        <p:spPr bwMode="auto">
          <a:xfrm>
            <a:off x="579438" y="625475"/>
            <a:ext cx="152400" cy="3693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48" y="96"/>
              </a:cxn>
              <a:cxn ang="0">
                <a:pos x="0" y="0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48" y="9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rgbClr val="969696"/>
              </a:gs>
              <a:gs pos="100000">
                <a:schemeClr val="bg1"/>
              </a:gs>
            </a:gsLst>
            <a:lin ang="0" scaled="1"/>
          </a:gradFill>
          <a:ln w="9525" cap="flat" cmpd="sng">
            <a:solidFill>
              <a:srgbClr val="000000"/>
            </a:solidFill>
            <a:rou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388" name="未知"/>
          <p:cNvSpPr>
            <a:spLocks noChangeArrowheads="1"/>
          </p:cNvSpPr>
          <p:nvPr/>
        </p:nvSpPr>
        <p:spPr bwMode="auto">
          <a:xfrm>
            <a:off x="350838" y="74613"/>
            <a:ext cx="609600" cy="381000"/>
          </a:xfrm>
          <a:custGeom>
            <a:avLst/>
            <a:gdLst>
              <a:gd name="T0" fmla="*/ 0 w 336"/>
              <a:gd name="T1" fmla="*/ 0 h 240"/>
              <a:gd name="T2" fmla="*/ 336 w 336"/>
              <a:gd name="T3" fmla="*/ 0 h 240"/>
              <a:gd name="T4" fmla="*/ 336 w 336"/>
              <a:gd name="T5" fmla="*/ 192 h 240"/>
              <a:gd name="T6" fmla="*/ 192 w 336"/>
              <a:gd name="T7" fmla="*/ 240 h 240"/>
              <a:gd name="T8" fmla="*/ 96 w 336"/>
              <a:gd name="T9" fmla="*/ 240 h 240"/>
              <a:gd name="T10" fmla="*/ 0 w 336"/>
              <a:gd name="T11" fmla="*/ 192 h 240"/>
              <a:gd name="T12" fmla="*/ 0 w 336"/>
              <a:gd name="T1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240">
                <a:moveTo>
                  <a:pt x="0" y="0"/>
                </a:moveTo>
                <a:lnTo>
                  <a:pt x="336" y="0"/>
                </a:lnTo>
                <a:lnTo>
                  <a:pt x="336" y="192"/>
                </a:lnTo>
                <a:lnTo>
                  <a:pt x="192" y="240"/>
                </a:lnTo>
                <a:lnTo>
                  <a:pt x="96" y="240"/>
                </a:lnTo>
                <a:lnTo>
                  <a:pt x="0" y="192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33"/>
            </a:solidFill>
            <a:round/>
          </a:ln>
        </p:spPr>
        <p:txBody>
          <a:bodyPr/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389" name="Oval 8"/>
          <p:cNvSpPr>
            <a:spLocks noChangeArrowheads="1"/>
          </p:cNvSpPr>
          <p:nvPr/>
        </p:nvSpPr>
        <p:spPr bwMode="auto">
          <a:xfrm>
            <a:off x="350838" y="-184269"/>
            <a:ext cx="608012" cy="519351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33"/>
            </a:solidFill>
            <a:round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390" name="Oval 9"/>
          <p:cNvSpPr>
            <a:spLocks noChangeArrowheads="1"/>
          </p:cNvSpPr>
          <p:nvPr/>
        </p:nvSpPr>
        <p:spPr bwMode="auto">
          <a:xfrm>
            <a:off x="579438" y="-222369"/>
            <a:ext cx="152400" cy="519351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</a:ln>
        </p:spPr>
        <p:txBody>
          <a:bodyPr anchor="ctr">
            <a:sp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240331" y="1848619"/>
            <a:ext cx="856773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CC00CC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选择最优解</a:t>
            </a:r>
            <a:r>
              <a:rPr lang="zh-CN" altLang="en-US" dirty="0" smtClean="0">
                <a:solidFill>
                  <a:srgbClr val="CC00CC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法：</a:t>
            </a:r>
            <a:endParaRPr lang="en-US" altLang="zh-CN" dirty="0" smtClean="0">
              <a:solidFill>
                <a:srgbClr val="CC00CC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、已知抛物线的图象经过点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(1,4)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(-1,-1)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(2,-2)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，设抛物线解析式为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、已知抛物线的顶点坐标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(-2,3) 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，且经过点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(1,4) ,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设抛物线解析式为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____________.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、已知抛物线的对称轴是直线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x=-2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，且经过点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(1,3)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(5,6)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，设抛物线解析式为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、已知抛物线与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轴交于点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A(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－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B(1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，且经过点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(2,-3),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设抛物线解析式为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_______.</a:t>
            </a: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3419475" y="549275"/>
            <a:ext cx="22320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当堂检测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509419" y="2781102"/>
            <a:ext cx="2592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</a:t>
            </a:r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y=ax</a:t>
            </a:r>
            <a:r>
              <a:rPr lang="en-US" altLang="zh-CN" sz="20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+bx+c</a:t>
            </a:r>
            <a:endParaRPr lang="zh-CN" altLang="en-US" sz="20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509419" y="3744714"/>
            <a:ext cx="2951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</a:t>
            </a:r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y=a(x+2)</a:t>
            </a:r>
            <a:r>
              <a:rPr lang="en-US" altLang="zh-CN" sz="20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+3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509419" y="5517232"/>
            <a:ext cx="2329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y=a(x+1)(x-1),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509419" y="4653136"/>
            <a:ext cx="2808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y=a(x+2)</a:t>
            </a:r>
            <a:r>
              <a:rPr lang="en-US" altLang="zh-CN" sz="20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+k</a:t>
            </a:r>
            <a:endParaRPr lang="zh-CN" altLang="en-US" sz="2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60438"/>
            <a:ext cx="6062663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中考链接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</a:p>
        </p:txBody>
      </p:sp>
      <p:sp>
        <p:nvSpPr>
          <p:cNvPr id="17410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844824"/>
            <a:ext cx="8229600" cy="1581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济宁）如图，已知抛物线y=ax2+bx+c(a≠0)经过点A(3，0)，B(﹣1，0)，C(0，﹣3)．</a:t>
            </a:r>
          </a:p>
          <a:p>
            <a:pPr algn="l"/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（1）求该抛物线的解析式；</a:t>
            </a:r>
          </a:p>
        </p:txBody>
      </p:sp>
      <p:pic>
        <p:nvPicPr>
          <p:cNvPr id="17411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16216" y="3717032"/>
            <a:ext cx="2433637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60438"/>
            <a:ext cx="6062663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中考链接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</a:p>
        </p:txBody>
      </p:sp>
      <p:sp>
        <p:nvSpPr>
          <p:cNvPr id="18434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916832"/>
            <a:ext cx="8496944" cy="22949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德州）如图1，在平面直角坐标系中，直线y=x﹣1与抛物线y=﹣   +bx+c交于A、B两点，其中A（m，0）、B（4，n），该抛物线与y轴交于点C，与x轴交于另一点D．</a:t>
            </a:r>
          </a:p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（1）求m、n的值及该抛物线的解析式；</a:t>
            </a:r>
          </a:p>
        </p:txBody>
      </p:sp>
      <p:pic>
        <p:nvPicPr>
          <p:cNvPr id="18435" name="图片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60232" y="4077072"/>
            <a:ext cx="1914525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6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388424" y="1916832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5" imgW="190500" imgH="190500" progId="Equation.KSEE3">
                  <p:embed/>
                </p:oleObj>
              </mc:Choice>
              <mc:Fallback>
                <p:oleObj r:id="rId5" imgW="190500" imgH="190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388424" y="1916832"/>
                        <a:ext cx="46355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44140" y="2829560"/>
            <a:ext cx="3855720" cy="119888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zh-CN" altLang="en-US" sz="7200" noProof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 scaled="1"/>
                  </a:gradFill>
                  <a:round/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谢谢观赏</a:t>
            </a:r>
          </a:p>
        </p:txBody>
      </p:sp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76225" y="1482725"/>
            <a:ext cx="8867775" cy="1108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buFontTx/>
              <a:buNone/>
            </a:pP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已知二次函数对称轴为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x=2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，且过（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）、（</a:t>
            </a:r>
            <a:r>
              <a:rPr lang="zh-CN" altLang="zh-CN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-1,10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）两点，求二次函数的表达式。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528" y="3657510"/>
            <a:ext cx="86248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、已知二次函数极值为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，且过（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）、（</a:t>
            </a:r>
            <a:r>
              <a:rPr lang="zh-CN" altLang="zh-CN" sz="20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</a:t>
            </a: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1,1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）两点，求二次函数的表达式。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00113" y="2716213"/>
            <a:ext cx="6335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解：设</a:t>
            </a:r>
            <a:r>
              <a:rPr lang="zh-CN" altLang="zh-CN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y=a(x-2)</a:t>
            </a:r>
            <a:r>
              <a:rPr lang="zh-CN" altLang="zh-CN" baseline="300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zh-CN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-k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00113" y="5118100"/>
            <a:ext cx="6335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解：设</a:t>
            </a:r>
            <a:r>
              <a:rPr lang="zh-CN" altLang="zh-CN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y=a(x-h)</a:t>
            </a:r>
            <a:r>
              <a:rPr lang="zh-CN" altLang="zh-CN" baseline="300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zh-CN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+2</a:t>
            </a:r>
          </a:p>
        </p:txBody>
      </p:sp>
      <p:sp>
        <p:nvSpPr>
          <p:cNvPr id="20485" name="文本框 1"/>
          <p:cNvSpPr txBox="1">
            <a:spLocks noChangeArrowheads="1"/>
          </p:cNvSpPr>
          <p:nvPr/>
        </p:nvSpPr>
        <p:spPr bwMode="auto">
          <a:xfrm>
            <a:off x="1907704" y="476672"/>
            <a:ext cx="5551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课后检测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1"/>
      <p:bldP spid="15365" grpId="2"/>
      <p:bldP spid="15366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60438"/>
            <a:ext cx="6062663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 fontAlgn="t"/>
            <a:r>
              <a:rPr lang="zh-CN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endParaRPr lang="zh-CN" altLang="zh-CN" sz="5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59569" y="476672"/>
            <a:ext cx="8229600" cy="12961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已知一个二次函数的图象经过点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(4,-3)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，并且当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x=3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时有最大值</a:t>
            </a: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，试确定这个二次函数的解析式。</a:t>
            </a: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424862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∵  当x=3时，有最大值4∴  顶点坐标为(3,4)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设二次函数解析式为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lang="zh-CN" altLang="zh-CN" sz="2000" b="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</a:t>
            </a:r>
            <a:r>
              <a:rPr lang="zh-CN" altLang="zh-CN" sz="2000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CN" altLang="zh-CN" sz="20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</a:t>
            </a:r>
            <a:r>
              <a:rPr lang="zh-CN" altLang="zh-CN" sz="2000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∵  函数图象过点（4，- 3）</a:t>
            </a:r>
            <a:endParaRPr lang="zh-CN" altLang="zh-CN" sz="20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  a(4 - 3)</a:t>
            </a:r>
            <a:r>
              <a:rPr lang="zh-CN" altLang="zh-CN" sz="20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+4 = - 3</a:t>
            </a:r>
            <a:endParaRPr lang="zh-CN" altLang="zh-CN" sz="20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  a= -7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 二次函数的解析式为：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y= -</a:t>
            </a:r>
            <a:r>
              <a:rPr lang="zh-CN" altLang="zh-CN" sz="2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7(x-3)</a:t>
            </a:r>
            <a:r>
              <a:rPr lang="zh-CN" altLang="zh-CN" sz="2000" baseline="30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zh-CN" sz="2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endParaRPr lang="zh-CN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1800" b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2530" name="Text Box 10"/>
          <p:cNvSpPr txBox="1">
            <a:spLocks noChangeArrowheads="1"/>
          </p:cNvSpPr>
          <p:nvPr/>
        </p:nvSpPr>
        <p:spPr bwMode="auto">
          <a:xfrm>
            <a:off x="533400" y="1612900"/>
            <a:ext cx="8305800" cy="148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4.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已知抛物线在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轴上所截线段长为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顶点坐标为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(2,4),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求这个函数的解析式</a:t>
            </a:r>
          </a:p>
        </p:txBody>
      </p:sp>
    </p:spTree>
  </p:cSld>
  <p:clrMapOvr>
    <a:masterClrMapping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423862"/>
            <a:ext cx="8229600" cy="585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枣庄）如图1，已知二次函数y=ax2+x+c（a≠0）的图象与y轴交于点A（0，4），与x轴交于点B、C，点C坐标为（8，0），连接AB、AC．</a:t>
            </a:r>
          </a:p>
          <a:p>
            <a:pPr algn="l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（1）请直接写出二次函数y=ax2+x+c的表达式</a:t>
            </a:r>
          </a:p>
        </p:txBody>
      </p:sp>
      <p:pic>
        <p:nvPicPr>
          <p:cNvPr id="23555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22825" y="3349625"/>
            <a:ext cx="3181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630238"/>
            <a:ext cx="3598863" cy="63852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zh-CN" altLang="en-US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学习目标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1520" y="2564904"/>
            <a:ext cx="8675688" cy="2448272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50000"/>
              </a:lnSpc>
              <a:buFontTx/>
              <a:buNone/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、会利用待定系数法求二次函数的表达式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；（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重点）</a:t>
            </a:r>
          </a:p>
          <a:p>
            <a:pPr algn="l">
              <a:lnSpc>
                <a:spcPct val="150000"/>
              </a:lnSpc>
              <a:buFontTx/>
              <a:buNone/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、能根据已知条件，设出相应的二次函数的表达式的形式，较简便的求出二次函数表达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式（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难点）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476672"/>
            <a:ext cx="8229600" cy="585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6.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淄博）如图，抛物线y=ax2+bx经过△OAB的三个顶点，其中点A（1，），点B（3，﹣），O为坐标原点．</a:t>
            </a:r>
          </a:p>
          <a:p>
            <a:pPr algn="l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（1）求这条抛物线所对应的函数表达式；</a:t>
            </a:r>
          </a:p>
        </p:txBody>
      </p:sp>
      <p:pic>
        <p:nvPicPr>
          <p:cNvPr id="24579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48275" y="2989263"/>
            <a:ext cx="2671763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404664"/>
            <a:ext cx="8229600" cy="585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7.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菏泽）如图，在平面直角坐标系中，抛物线y=ax2+bx﹣5交y轴于点A，交x轴于点B（﹣5，0）和点C（1，0），过点A作AD∥x轴交抛物线于点D．</a:t>
            </a:r>
          </a:p>
          <a:p>
            <a:pPr algn="l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（1）求此抛物线的表达式；</a:t>
            </a:r>
          </a:p>
        </p:txBody>
      </p:sp>
      <p:pic>
        <p:nvPicPr>
          <p:cNvPr id="25603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57863" y="2954338"/>
            <a:ext cx="24780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280988" y="908720"/>
            <a:ext cx="8229600" cy="585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/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8.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泰安）如图，在平面直角坐标系中，二次函数y=ax2+bx+c交x轴于点A（﹣4，0）、B（2，0），交y轴于点C（0，6），在y轴上有一点E（0，﹣2），连接AE</a:t>
            </a:r>
          </a:p>
          <a:p>
            <a:pPr algn="l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（1）求二次函数的表达式；</a:t>
            </a:r>
          </a:p>
        </p:txBody>
      </p:sp>
      <p:pic>
        <p:nvPicPr>
          <p:cNvPr id="26627" name="图片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24525" y="2768600"/>
            <a:ext cx="2786063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谢    谢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849100" y="111506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04665"/>
            <a:ext cx="9144000" cy="64807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复习提问：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451725" y="6932613"/>
            <a:ext cx="181822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 b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49250" y="1460500"/>
            <a:ext cx="83264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二次函数表达式的一般形式是什么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? 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3850" y="2708275"/>
            <a:ext cx="8569325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 startAt="2"/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二次函数表达式的顶点式是什么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?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04938" y="2036763"/>
            <a:ext cx="648017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y=ax²+bx+c    (</a:t>
            </a:r>
            <a:r>
              <a:rPr lang="en-US" altLang="zh-CN" dirty="0" err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a,b,c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为常数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 ≠0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04938" y="3429000"/>
            <a:ext cx="4103687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h)</a:t>
            </a:r>
            <a:r>
              <a:rPr lang="en-US" altLang="zh-CN" baseline="30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+k     (</a:t>
            </a: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 ≠0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</a:p>
        </p:txBody>
      </p:sp>
      <p:sp>
        <p:nvSpPr>
          <p:cNvPr id="7175" name="文本框 1"/>
          <p:cNvSpPr txBox="1">
            <a:spLocks noChangeArrowheads="1"/>
          </p:cNvSpPr>
          <p:nvPr/>
        </p:nvSpPr>
        <p:spPr bwMode="auto">
          <a:xfrm>
            <a:off x="361217" y="4231459"/>
            <a:ext cx="6869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二次函数表达式的交点式是什么？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55738" y="5010150"/>
          <a:ext cx="40020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4" imgW="1587500" imgH="215900" progId="Equation.KSEE3">
                  <p:embed/>
                </p:oleObj>
              </mc:Choice>
              <mc:Fallback>
                <p:oleObj r:id="rId4" imgW="15875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55738" y="5010150"/>
                        <a:ext cx="400208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3850" y="2276475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解：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87450" y="2924175"/>
            <a:ext cx="3805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设抛物线解析式为：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1)</a:t>
            </a:r>
            <a:r>
              <a:rPr lang="en-US" altLang="zh-CN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-6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006133" y="1079311"/>
            <a:ext cx="79743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知抛物线的顶点为（－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6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），且图象经过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）求抛物线的解析式？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258888" y="3573463"/>
            <a:ext cx="2069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∵抛物线过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( 2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3 )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258888" y="4149725"/>
            <a:ext cx="58674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3=a(2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1)</a:t>
            </a:r>
            <a:r>
              <a:rPr lang="en-US" altLang="zh-CN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-6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解得：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a=1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2052637" y="188640"/>
            <a:ext cx="5399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顶点式：</a:t>
            </a:r>
            <a:r>
              <a:rPr lang="en-US" altLang="zh-CN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y=a(x-h)</a:t>
            </a:r>
            <a:r>
              <a:rPr lang="en-US" altLang="zh-CN" sz="40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+k</a:t>
            </a:r>
          </a:p>
        </p:txBody>
      </p: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179387" y="1052513"/>
            <a:ext cx="1684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例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619672" y="5085184"/>
            <a:ext cx="5976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解析式为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 (x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1)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-6 =x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+2x-5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1187450" y="2276475"/>
            <a:ext cx="6678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∵抛物线的顶点为（－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6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1"/>
      <p:bldP spid="8218" grpId="2"/>
      <p:bldP spid="8221" grpId="3"/>
      <p:bldP spid="8225" grpId="4" build="allAtOnce"/>
      <p:bldP spid="16" grpId="5"/>
      <p:bldP spid="7183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92150"/>
            <a:ext cx="481012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巩固练习（一）</a:t>
            </a:r>
          </a:p>
        </p:txBody>
      </p:sp>
      <p:sp>
        <p:nvSpPr>
          <p:cNvPr id="921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772816"/>
            <a:ext cx="8229600" cy="3157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已知抛物线的顶点坐标为（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），且抛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物线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与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轴的一个交点坐标是（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</a:p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）这条抛物线的解析式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.</a:t>
            </a:r>
          </a:p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）这条抛物线与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轴另一个交点的坐标</a:t>
            </a:r>
          </a:p>
        </p:txBody>
      </p:sp>
    </p:spTree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260648"/>
            <a:ext cx="9144000" cy="1440904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 fontAlgn="t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例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2.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二次函数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y=ax</a:t>
            </a:r>
            <a:r>
              <a:rPr lang="en-US" altLang="zh-CN" sz="3200" b="1" baseline="300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+bx+c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的图象过点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A(0,5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),B(5,0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两点，它的对称轴为直线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x=3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这个二次函数的解析式。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844675"/>
            <a:ext cx="6659563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: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∵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二次函数的对称轴为直线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x=3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∴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设二次函数表达式为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 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y=a(x-</a:t>
            </a:r>
            <a:r>
              <a:rPr lang="en-US" altLang="zh-CN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)</a:t>
            </a:r>
            <a:r>
              <a:rPr lang="en-US" altLang="zh-CN" sz="32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+k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0" y="4797425"/>
            <a:ext cx="8964613" cy="9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小结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若顶点坐标</a:t>
            </a:r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h,k</a:t>
            </a:r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或对称轴方程</a:t>
            </a: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x=h 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时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优先选用顶点式。</a:t>
            </a:r>
            <a:endParaRPr lang="zh-CN" altLang="en-US" sz="2400" b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20725" y="4005263"/>
            <a:ext cx="7739063" cy="69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解得：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a= 1  k=-4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∴ 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二次函数的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表达式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:  y= (x-3)</a:t>
            </a:r>
            <a:r>
              <a:rPr lang="en-US" altLang="zh-CN" sz="320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-4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=x</a:t>
            </a:r>
            <a:r>
              <a:rPr lang="en-US" altLang="zh-CN" baseline="30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-6x+5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4925" y="2708274"/>
            <a:ext cx="5689600" cy="1397000"/>
            <a:chOff x="1882" y="1689"/>
            <a:chExt cx="3584" cy="880"/>
          </a:xfrm>
        </p:grpSpPr>
        <p:sp>
          <p:nvSpPr>
            <p:cNvPr id="10246" name="AutoShape 5"/>
            <p:cNvSpPr/>
            <p:nvPr/>
          </p:nvSpPr>
          <p:spPr bwMode="auto">
            <a:xfrm>
              <a:off x="2562" y="2024"/>
              <a:ext cx="91" cy="545"/>
            </a:xfrm>
            <a:prstGeom prst="leftBrace">
              <a:avLst>
                <a:gd name="adj1" fmla="val 4977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247" name="Rectangle 8"/>
            <p:cNvSpPr>
              <a:spLocks noChangeArrowheads="1"/>
            </p:cNvSpPr>
            <p:nvPr/>
          </p:nvSpPr>
          <p:spPr bwMode="auto">
            <a:xfrm>
              <a:off x="1882" y="1689"/>
              <a:ext cx="3584" cy="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   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∵图象过点</a:t>
              </a:r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A(0,5),B(5,0)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两点</a:t>
              </a:r>
            </a:p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   ∴  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5=a(0-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3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)</a:t>
              </a:r>
              <a:r>
                <a:rPr lang="en-US" altLang="zh-CN" sz="2800" baseline="300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+k</a:t>
              </a:r>
            </a:p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         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0=a(5-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3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)</a:t>
              </a:r>
              <a:r>
                <a:rPr lang="en-US" altLang="zh-CN" sz="2800" baseline="300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+k</a:t>
              </a:r>
              <a:endParaRPr lang="en-US" altLang="zh-CN" sz="1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1"/>
      <p:bldP spid="3072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41906" y="260648"/>
            <a:ext cx="6401822" cy="647700"/>
          </a:xfrm>
          <a:prstGeom prst="rect">
            <a:avLst/>
          </a:prstGeom>
          <a:solidFill>
            <a:srgbClr val="FFFFFF"/>
          </a:solidFill>
          <a:ln cap="flat">
            <a:solidFill>
              <a:srgbClr val="000000"/>
            </a:solidFill>
            <a:round/>
          </a:ln>
        </p:spPr>
        <p:txBody>
          <a:bodyPr/>
          <a:lstStyle/>
          <a:p>
            <a:pPr algn="l"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一般式： </a:t>
            </a: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y=ax</a:t>
            </a:r>
            <a:r>
              <a:rPr lang="en-US" altLang="zh-CN" sz="2400" b="1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+bx+c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7088" y="2133600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解：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547813" y="2205038"/>
            <a:ext cx="6192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设所求的二次函数为 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 ax</a:t>
            </a:r>
            <a:r>
              <a:rPr lang="en-US" altLang="zh-CN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+bx+c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03350" y="3068638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由条件得：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775770" y="2945079"/>
            <a:ext cx="162897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dirty="0" err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a-b+c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=6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16a+4b+c=6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9a+3b+c=2</a:t>
            </a:r>
          </a:p>
        </p:txBody>
      </p:sp>
      <p:sp>
        <p:nvSpPr>
          <p:cNvPr id="7180" name="AutoShape 12"/>
          <p:cNvSpPr/>
          <p:nvPr/>
        </p:nvSpPr>
        <p:spPr bwMode="auto">
          <a:xfrm>
            <a:off x="3492500" y="2924175"/>
            <a:ext cx="152400" cy="990600"/>
          </a:xfrm>
          <a:prstGeom prst="leftBrace">
            <a:avLst>
              <a:gd name="adj1" fmla="val 5401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763713" y="4365625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解得：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547813" y="5300663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因此：所求二次函数是：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34420" y="4183360"/>
            <a:ext cx="7569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a=1  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b=-3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c=2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508625" y="5300663"/>
            <a:ext cx="1944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y=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x</a:t>
            </a:r>
            <a:r>
              <a:rPr lang="en-US" altLang="zh-CN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-3x+2 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900113" y="1052513"/>
            <a:ext cx="82438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已知一个二次函数的图象过点（－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1,6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）、（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4,6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3,2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）三点，求这个函数的解析式？</a:t>
            </a:r>
          </a:p>
        </p:txBody>
      </p:sp>
      <p:sp>
        <p:nvSpPr>
          <p:cNvPr id="11276" name="Text Box 31"/>
          <p:cNvSpPr txBox="1">
            <a:spLocks noChangeArrowheads="1"/>
          </p:cNvSpPr>
          <p:nvPr/>
        </p:nvSpPr>
        <p:spPr bwMode="auto">
          <a:xfrm>
            <a:off x="380315" y="1054861"/>
            <a:ext cx="1539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i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例 </a:t>
            </a:r>
            <a:r>
              <a:rPr lang="en-US" altLang="zh-CN" i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</a:p>
        </p:txBody>
      </p:sp>
      <p:sp>
        <p:nvSpPr>
          <p:cNvPr id="2" name="AutoShape 12"/>
          <p:cNvSpPr/>
          <p:nvPr/>
        </p:nvSpPr>
        <p:spPr bwMode="auto">
          <a:xfrm>
            <a:off x="2843213" y="4149725"/>
            <a:ext cx="152400" cy="990600"/>
          </a:xfrm>
          <a:prstGeom prst="leftBrace">
            <a:avLst>
              <a:gd name="adj1" fmla="val 5401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4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6" grpId="1"/>
      <p:bldP spid="7177" grpId="2"/>
      <p:bldP spid="7178" grpId="3"/>
      <p:bldP spid="7179" grpId="4"/>
      <p:bldP spid="7180" grpId="5" animBg="1"/>
      <p:bldP spid="7181" grpId="6"/>
      <p:bldP spid="7182" grpId="7"/>
      <p:bldP spid="7183" grpId="8"/>
      <p:bldP spid="7184" grpId="9"/>
      <p:bldP spid="2" grpId="1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7731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巩固练习</a:t>
            </a:r>
            <a:r>
              <a:rPr lang="en-US" altLang="zh-CN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</a:t>
            </a:r>
            <a:r>
              <a:rPr lang="zh-CN" altLang="en-US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二）</a:t>
            </a: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2291" name="Object 4"/>
          <p:cNvGraphicFramePr/>
          <p:nvPr/>
        </p:nvGraphicFramePr>
        <p:xfrm>
          <a:off x="900113" y="1916113"/>
          <a:ext cx="74882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4" imgW="3708400" imgH="431800" progId="Equation.DSMT4">
                  <p:embed/>
                </p:oleObj>
              </mc:Choice>
              <mc:Fallback>
                <p:oleObj r:id="rId4" imgW="37084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00113" y="1916113"/>
                        <a:ext cx="748823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90663" y="3216275"/>
          <a:ext cx="23352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6" imgW="939800" imgH="228600" progId="Equation.KSEE3">
                  <p:embed/>
                </p:oleObj>
              </mc:Choice>
              <mc:Fallback>
                <p:oleObj r:id="rId6" imgW="9398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90663" y="3216275"/>
                        <a:ext cx="2335212" cy="568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8243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已知一个二次函数的图象过点（－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1,6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）、（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4,6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  <a:endParaRPr lang="en-US" altLang="zh-CN" sz="20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3,2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）三点，求这个函数的解析式？</a:t>
            </a:r>
          </a:p>
        </p:txBody>
      </p:sp>
      <p:sp>
        <p:nvSpPr>
          <p:cNvPr id="13314" name="Text Box 31"/>
          <p:cNvSpPr txBox="1">
            <a:spLocks noChangeArrowheads="1"/>
          </p:cNvSpPr>
          <p:nvPr/>
        </p:nvSpPr>
        <p:spPr bwMode="auto">
          <a:xfrm>
            <a:off x="0" y="1052513"/>
            <a:ext cx="1539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例 </a:t>
            </a:r>
            <a:r>
              <a:rPr lang="en-US" altLang="zh-CN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</a:p>
        </p:txBody>
      </p:sp>
    </p:spTree>
  </p:cSld>
  <p:clrMapOvr>
    <a:masterClrMapping/>
  </p:clrMapOvr>
  <p:transition>
    <p:checke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1360</Words>
  <Application>Microsoft Office PowerPoint</Application>
  <PresentationFormat>全屏显示(4:3)</PresentationFormat>
  <Paragraphs>120</Paragraphs>
  <Slides>23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等线</vt:lpstr>
      <vt:lpstr>楷体</vt:lpstr>
      <vt:lpstr>宋体</vt:lpstr>
      <vt:lpstr>微软雅黑</vt:lpstr>
      <vt:lpstr>Arial</vt:lpstr>
      <vt:lpstr>Calibri Light</vt:lpstr>
      <vt:lpstr>WWW.2PPT.COM</vt:lpstr>
      <vt:lpstr>Equation.KSEE3</vt:lpstr>
      <vt:lpstr>Equation.DSMT4</vt:lpstr>
      <vt:lpstr>5.5  确定二次函数的表达式</vt:lpstr>
      <vt:lpstr>学习目标</vt:lpstr>
      <vt:lpstr>复习提问：</vt:lpstr>
      <vt:lpstr>PowerPoint 演示文稿</vt:lpstr>
      <vt:lpstr>巩固练习（一）</vt:lpstr>
      <vt:lpstr>PowerPoint 演示文稿</vt:lpstr>
      <vt:lpstr>一般式： y=ax2+bx+c</vt:lpstr>
      <vt:lpstr>巩固练习(二）</vt:lpstr>
      <vt:lpstr>PowerPoint 演示文稿</vt:lpstr>
      <vt:lpstr>PowerPoint 演示文稿</vt:lpstr>
      <vt:lpstr>PowerPoint 演示文稿</vt:lpstr>
      <vt:lpstr>PowerPoint 演示文稿</vt:lpstr>
      <vt:lpstr>中考链接1</vt:lpstr>
      <vt:lpstr>中考链接2</vt:lpstr>
      <vt:lpstr>PowerPoint 演示文稿</vt:lpstr>
      <vt:lpstr>PowerPoint 演示文稿</vt:lpstr>
      <vt:lpstr>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2020-11-02T12:47:00Z</cp:lastPrinted>
  <dcterms:created xsi:type="dcterms:W3CDTF">2020-11-02T12:47:00Z</dcterms:created>
  <dcterms:modified xsi:type="dcterms:W3CDTF">2023-01-16T22:59:11Z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18249CEA75B24E0DBC40A662EB1350EB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