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1" r:id="rId2"/>
    <p:sldId id="478" r:id="rId3"/>
    <p:sldId id="599" r:id="rId4"/>
    <p:sldId id="868" r:id="rId5"/>
    <p:sldId id="765" r:id="rId6"/>
    <p:sldId id="869" r:id="rId7"/>
    <p:sldId id="870" r:id="rId8"/>
    <p:sldId id="766" r:id="rId9"/>
    <p:sldId id="767" r:id="rId10"/>
    <p:sldId id="871" r:id="rId11"/>
    <p:sldId id="872" r:id="rId12"/>
    <p:sldId id="705" r:id="rId13"/>
    <p:sldId id="876" r:id="rId14"/>
    <p:sldId id="879" r:id="rId15"/>
    <p:sldId id="846" r:id="rId16"/>
    <p:sldId id="845" r:id="rId17"/>
    <p:sldId id="839" r:id="rId18"/>
    <p:sldId id="844" r:id="rId19"/>
    <p:sldId id="813" r:id="rId20"/>
    <p:sldId id="413" r:id="rId21"/>
    <p:sldId id="742" r:id="rId22"/>
    <p:sldId id="312" r:id="rId23"/>
    <p:sldId id="815" r:id="rId24"/>
    <p:sldId id="745" r:id="rId25"/>
    <p:sldId id="657" r:id="rId26"/>
    <p:sldId id="481" r:id="rId27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黑体" panose="02010609060101010101" pitchFamily="49" charset="-122"/>
      <p:regular r:id="rId34"/>
    </p:embeddedFont>
    <p:embeddedFont>
      <p:font typeface="思源黑体 CN Bold" panose="02010600030101010101" charset="-122"/>
      <p:regular r:id="rId35"/>
    </p:embeddedFont>
    <p:embeddedFont>
      <p:font typeface="站酷庆科黄油体" panose="02010600030101010101" charset="-122"/>
      <p:regular r:id="rId36"/>
    </p:embeddedFont>
    <p:embeddedFont>
      <p:font typeface="等线 Light" panose="02010600030101010101" pitchFamily="2" charset="-122"/>
      <p:regular r:id="rId37"/>
    </p:embeddedFont>
    <p:embeddedFont>
      <p:font typeface="等线" panose="02010600030101010101" pitchFamily="2" charset="-122"/>
      <p:regular r:id="rId38"/>
      <p:bold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3CD"/>
    <a:srgbClr val="0AE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234EADED-DBB9-4FD4-A492-BC0FE8D632F6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7FE65378-7444-4FD4-BBB2-24BBE346FB5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527901" cy="904973"/>
          </a:xfrm>
          <a:prstGeom prst="rect">
            <a:avLst/>
          </a:prstGeom>
          <a:gradFill flip="none" rotWithShape="1">
            <a:gsLst>
              <a:gs pos="0">
                <a:srgbClr val="0AEDD2"/>
              </a:gs>
              <a:gs pos="100000">
                <a:srgbClr val="0383CD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641089" y="423863"/>
            <a:ext cx="2083258" cy="377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383CD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34315" y="1976120"/>
            <a:ext cx="6161405" cy="2889760"/>
            <a:chOff x="655032" y="1976437"/>
            <a:chExt cx="4752082" cy="2889539"/>
          </a:xfrm>
        </p:grpSpPr>
        <p:sp>
          <p:nvSpPr>
            <p:cNvPr id="9" name="文本框 8"/>
            <p:cNvSpPr txBox="1"/>
            <p:nvPr/>
          </p:nvSpPr>
          <p:spPr>
            <a:xfrm>
              <a:off x="655032" y="1976437"/>
              <a:ext cx="4752082" cy="1861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5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effectLst/>
                  <a:uLnTx/>
                  <a:uFillTx/>
                  <a:latin typeface="站酷庆科黄油体" panose="02000803000000020004" pitchFamily="2" charset="-122"/>
                  <a:ea typeface="站酷庆科黄油体" panose="02000803000000020004" pitchFamily="2" charset="-122"/>
                  <a:cs typeface="+mn-cs"/>
                </a:rPr>
                <a:t>语文园地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52564" y="3750784"/>
              <a:ext cx="4557018" cy="52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语文精品课件 一年级下册 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6.4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66529" y="4528817"/>
              <a:ext cx="4529088" cy="33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752564" y="0"/>
            <a:ext cx="4346169" cy="1121790"/>
            <a:chOff x="7315842" y="0"/>
            <a:chExt cx="4346169" cy="1121790"/>
          </a:xfrm>
        </p:grpSpPr>
        <p:sp>
          <p:nvSpPr>
            <p:cNvPr id="14" name="矩形 13"/>
            <p:cNvSpPr/>
            <p:nvPr/>
          </p:nvSpPr>
          <p:spPr>
            <a:xfrm flipH="1">
              <a:off x="10788826" y="0"/>
              <a:ext cx="780934" cy="1121790"/>
            </a:xfrm>
            <a:prstGeom prst="rect">
              <a:avLst/>
            </a:prstGeom>
            <a:gradFill flip="none" rotWithShape="1">
              <a:gsLst>
                <a:gs pos="0">
                  <a:srgbClr val="0AEDD2"/>
                </a:gs>
                <a:gs pos="100000">
                  <a:srgbClr val="0383CD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10696575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课前导读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9448838" y="754144"/>
              <a:ext cx="1146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字词揭秘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8382340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课文精讲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7315842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课堂小结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847173" y="5144518"/>
            <a:ext cx="1384360" cy="1228448"/>
            <a:chOff x="10185400" y="4966718"/>
            <a:chExt cx="1384360" cy="1228448"/>
          </a:xfrm>
        </p:grpSpPr>
        <p:grpSp>
          <p:nvGrpSpPr>
            <p:cNvPr id="21" name="组合 20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26" name="矩形 25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10600030101010101" pitchFamily="34" charset="-122"/>
                    <a:ea typeface="思源黑体 CN Bold" panose="02010600030101010101" pitchFamily="34" charset="-122"/>
                  </a:rPr>
                  <a:t>某某小学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23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</p:sp>
          <p:sp>
            <p:nvSpPr>
              <p:cNvPr id="24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25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</p:sp>
        </p:grpSp>
      </p:grpSp>
      <p:grpSp>
        <p:nvGrpSpPr>
          <p:cNvPr id="19" name="组合 18"/>
          <p:cNvGrpSpPr/>
          <p:nvPr/>
        </p:nvGrpSpPr>
        <p:grpSpPr>
          <a:xfrm>
            <a:off x="6658723" y="662208"/>
            <a:ext cx="5109077" cy="5713568"/>
            <a:chOff x="6658723" y="662208"/>
            <a:chExt cx="5109077" cy="5713568"/>
          </a:xfrm>
        </p:grpSpPr>
        <p:grpSp>
          <p:nvGrpSpPr>
            <p:cNvPr id="5" name="组合 4"/>
            <p:cNvGrpSpPr/>
            <p:nvPr/>
          </p:nvGrpSpPr>
          <p:grpSpPr>
            <a:xfrm>
              <a:off x="6658723" y="662208"/>
              <a:ext cx="5109077" cy="5713568"/>
              <a:chOff x="6658723" y="662208"/>
              <a:chExt cx="5109077" cy="5713568"/>
            </a:xfrm>
          </p:grpSpPr>
          <p:pic>
            <p:nvPicPr>
              <p:cNvPr id="3" name="图片 2" descr="图片包含 草, 户外, 田地, 公园&#10;&#10;描述已自动生成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8723" y="673181"/>
                <a:ext cx="3720854" cy="5188981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 flipH="1">
                <a:off x="7146981" y="1156294"/>
                <a:ext cx="3711173" cy="5188980"/>
              </a:xfrm>
              <a:prstGeom prst="rect">
                <a:avLst/>
              </a:prstGeom>
              <a:gradFill flip="none" rotWithShape="0">
                <a:gsLst>
                  <a:gs pos="43000">
                    <a:srgbClr val="0AEDD2">
                      <a:alpha val="0"/>
                    </a:srgbClr>
                  </a:gs>
                  <a:gs pos="100000">
                    <a:srgbClr val="0380CD">
                      <a:alpha val="74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7" name="十字形 6"/>
              <p:cNvSpPr/>
              <p:nvPr/>
            </p:nvSpPr>
            <p:spPr>
              <a:xfrm>
                <a:off x="11353780" y="662208"/>
                <a:ext cx="368935" cy="368935"/>
              </a:xfrm>
              <a:prstGeom prst="plus">
                <a:avLst>
                  <a:gd name="adj" fmla="val 36138"/>
                </a:avLst>
              </a:prstGeom>
              <a:gradFill>
                <a:gsLst>
                  <a:gs pos="0">
                    <a:srgbClr val="0AEDD2">
                      <a:alpha val="85000"/>
                    </a:srgbClr>
                  </a:gs>
                  <a:gs pos="100000">
                    <a:srgbClr val="0380CD">
                      <a:alpha val="90000"/>
                    </a:srgbClr>
                  </a:gs>
                </a:gsLst>
                <a:lin ang="9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1398468" y="3913246"/>
                <a:ext cx="369332" cy="246253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ysClr val="windowText" lastClr="000000"/>
                    </a:solidFill>
                    <a:effectLst/>
                    <a:latin typeface="思源黑体 CN Bold" panose="02010600030101010101" pitchFamily="34" charset="-122"/>
                    <a:ea typeface="思源黑体 CN Bold" panose="02010600030101010101" pitchFamily="34" charset="-122"/>
                  </a:rPr>
                  <a:t>语文精品课件</a:t>
                </a:r>
                <a:endParaRPr lang="en-US" altLang="zh-CN" sz="1200" dirty="0">
                  <a:solidFill>
                    <a:sysClr val="windowText" lastClr="000000"/>
                  </a:solidFill>
                  <a:effectLst/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901609" y="5134222"/>
              <a:ext cx="2477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站酷庆科黄油体" panose="02000803000000020004" pitchFamily="2" charset="-122"/>
                  <a:ea typeface="站酷庆科黄油体" panose="02000803000000020004" pitchFamily="2" charset="-122"/>
                  <a:cs typeface="+mn-cs"/>
                </a:rPr>
                <a:t>语文园地（</a:t>
              </a:r>
              <a:r>
                <a:rPr kumimoji="0" lang="en-US" altLang="zh-CN" sz="3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站酷庆科黄油体" panose="02000803000000020004" pitchFamily="2" charset="-122"/>
                  <a:ea typeface="站酷庆科黄油体" panose="02000803000000020004" pitchFamily="2" charset="-122"/>
                  <a:cs typeface="+mn-cs"/>
                </a:rPr>
                <a:t>6</a:t>
              </a: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站酷庆科黄油体" panose="02000803000000020004" pitchFamily="2" charset="-122"/>
                  <a:ea typeface="站酷庆科黄油体" panose="02000803000000020004" pitchFamily="2" charset="-122"/>
                  <a:cs typeface="+mn-cs"/>
                </a:rPr>
                <a:t>）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420290" y="2063816"/>
            <a:ext cx="6510655" cy="3323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读音：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zhī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结构：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左右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部首：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组词：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编织   纺织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造句：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妈妈正在编织毛衣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。</a:t>
            </a:r>
          </a:p>
        </p:txBody>
      </p:sp>
      <p:graphicFrame>
        <p:nvGraphicFramePr>
          <p:cNvPr id="62" name="表格 61"/>
          <p:cNvGraphicFramePr/>
          <p:nvPr/>
        </p:nvGraphicFramePr>
        <p:xfrm>
          <a:off x="2252082" y="3110600"/>
          <a:ext cx="1480820" cy="146431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40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marL="137160" marR="137160" marT="137160" marB="13716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3" name="直接连接符 62"/>
          <p:cNvCxnSpPr>
            <a:stCxn id="62" idx="0"/>
            <a:endCxn id="62" idx="2"/>
          </p:cNvCxnSpPr>
          <p:nvPr/>
        </p:nvCxnSpPr>
        <p:spPr>
          <a:xfrm>
            <a:off x="2992492" y="3110600"/>
            <a:ext cx="0" cy="1464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2252082" y="3181720"/>
            <a:ext cx="14827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织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426018" y="2072033"/>
            <a:ext cx="6510655" cy="3323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读音：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dǒu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结构：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独体字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部首：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组词：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烟斗  一斗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造句：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爷爷有个大烟斗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。</a:t>
            </a:r>
          </a:p>
        </p:txBody>
      </p:sp>
      <p:graphicFrame>
        <p:nvGraphicFramePr>
          <p:cNvPr id="62" name="表格 61"/>
          <p:cNvGraphicFramePr/>
          <p:nvPr/>
        </p:nvGraphicFramePr>
        <p:xfrm>
          <a:off x="2371158" y="3059182"/>
          <a:ext cx="1480820" cy="146431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40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marL="137160" marR="137160" marT="137160" marB="13716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3" name="直接连接符 62"/>
          <p:cNvCxnSpPr>
            <a:stCxn id="62" idx="0"/>
            <a:endCxn id="62" idx="2"/>
          </p:cNvCxnSpPr>
          <p:nvPr/>
        </p:nvCxnSpPr>
        <p:spPr>
          <a:xfrm>
            <a:off x="3111568" y="3059182"/>
            <a:ext cx="0" cy="1464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2371158" y="3130302"/>
            <a:ext cx="14827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斗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201134" y="1465925"/>
            <a:ext cx="4946006" cy="56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读一读，照样子说一说。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1201134" y="2341245"/>
            <a:ext cx="2489835" cy="735747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小白兔割草。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1201134" y="3307736"/>
            <a:ext cx="3782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小白兔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在山坡上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割草。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1201134" y="4042064"/>
            <a:ext cx="47872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小白兔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弯着腰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在山坡上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割草。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5231481" y="3241373"/>
            <a:ext cx="1306830" cy="654697"/>
          </a:xfrm>
          <a:prstGeom prst="wedgeEllipseCallout">
            <a:avLst>
              <a:gd name="adj1" fmla="val -77373"/>
              <a:gd name="adj2" fmla="val 45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地方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6127133" y="3973577"/>
            <a:ext cx="1619416" cy="658945"/>
          </a:xfrm>
          <a:prstGeom prst="wedgeEllipseCallout">
            <a:avLst>
              <a:gd name="adj1" fmla="val -64058"/>
              <a:gd name="adj2" fmla="val -500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怎么样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字词句运用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302026" y="5026008"/>
            <a:ext cx="9740348" cy="1069938"/>
          </a:xfrm>
          <a:prstGeom prst="wedgeRoundRectCallout">
            <a:avLst>
              <a:gd name="adj1" fmla="val -41966"/>
              <a:gd name="adj2" fmla="val -92945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我发现：第二个句子在动词前加上了表示地点的词语，第三个句子在动词前加上了表示动作怎样进行的词语，这样是句子表达的内容更具体生动。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 bldLvl="0" animBg="1"/>
      <p:bldP spid="70" grpId="0" bldLvl="0" animBg="1"/>
      <p:bldP spid="6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48018" y="1545562"/>
            <a:ext cx="2872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小鸭子游泳。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48018" y="2299048"/>
            <a:ext cx="6161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小鸭子</a:t>
            </a:r>
            <a:r>
              <a:rPr kumimoji="0" lang="zh-CN" alt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                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48018" y="2984907"/>
            <a:ext cx="7691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小鸭子</a:t>
            </a:r>
            <a:r>
              <a:rPr kumimoji="0" lang="zh-CN" alt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                                       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084388" y="2253963"/>
            <a:ext cx="30956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在小河里游泳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084388" y="2984907"/>
            <a:ext cx="5536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自由自在地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在小河里游泳</a:t>
            </a:r>
          </a:p>
        </p:txBody>
      </p:sp>
      <p:sp>
        <p:nvSpPr>
          <p:cNvPr id="5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字词句运用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61" name="矩形 2"/>
          <p:cNvSpPr>
            <a:spLocks noChangeArrowheads="1"/>
          </p:cNvSpPr>
          <p:nvPr/>
        </p:nvSpPr>
        <p:spPr bwMode="auto">
          <a:xfrm>
            <a:off x="1648018" y="3761625"/>
            <a:ext cx="6687912" cy="220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小蜜蜂采蜜。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小蜜蜂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_____________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小蜜蜂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____________________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。</a:t>
            </a:r>
          </a:p>
        </p:txBody>
      </p:sp>
      <p:sp>
        <p:nvSpPr>
          <p:cNvPr id="62" name="TextBox 4"/>
          <p:cNvSpPr txBox="1">
            <a:spLocks noChangeArrowheads="1"/>
          </p:cNvSpPr>
          <p:nvPr/>
        </p:nvSpPr>
        <p:spPr bwMode="auto">
          <a:xfrm>
            <a:off x="3084388" y="4417790"/>
            <a:ext cx="2931731" cy="7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在花园里采蜜</a:t>
            </a:r>
          </a:p>
        </p:txBody>
      </p:sp>
      <p:sp>
        <p:nvSpPr>
          <p:cNvPr id="63" name="TextBox 5"/>
          <p:cNvSpPr txBox="1">
            <a:spLocks noChangeArrowheads="1"/>
          </p:cNvSpPr>
          <p:nvPr/>
        </p:nvSpPr>
        <p:spPr bwMode="auto">
          <a:xfrm>
            <a:off x="3084388" y="5147990"/>
            <a:ext cx="4296803" cy="7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快乐地在花园里采蜜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61" grpId="0"/>
      <p:bldP spid="62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246187" y="1705610"/>
            <a:ext cx="7306945" cy="634544"/>
          </a:xfrm>
          <a:prstGeom prst="hexag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读一读，加上标点，在抄写最后一句。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956021" y="2479175"/>
            <a:ext cx="777049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小鸟飞得真低呀（     ）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你写作业了吗（     ）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天安门前的人非常多（      ）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爸爸看到我来了（      ）高兴地笑了（      ）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777961" y="2797310"/>
            <a:ext cx="749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！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428711" y="3642495"/>
            <a:ext cx="749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？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639656" y="4424180"/>
            <a:ext cx="749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889721" y="5280795"/>
            <a:ext cx="749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，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114251" y="5280795"/>
            <a:ext cx="749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639656" y="2287405"/>
            <a:ext cx="1004570" cy="510179"/>
          </a:xfrm>
          <a:prstGeom prst="wedgeRoundRectCallout">
            <a:avLst>
              <a:gd name="adj1" fmla="val -37087"/>
              <a:gd name="adj2" fmla="val 94010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感叹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5309456" y="3132590"/>
            <a:ext cx="1035050" cy="510179"/>
          </a:xfrm>
          <a:prstGeom prst="wedgeRoundRectCallout">
            <a:avLst>
              <a:gd name="adj1" fmla="val -37087"/>
              <a:gd name="adj2" fmla="val 94010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疑问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6343871" y="3914275"/>
            <a:ext cx="1004570" cy="510179"/>
          </a:xfrm>
          <a:prstGeom prst="wedgeRoundRectCallout">
            <a:avLst>
              <a:gd name="adj1" fmla="val -37087"/>
              <a:gd name="adj2" fmla="val 94010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肯定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8382856" y="5007745"/>
            <a:ext cx="1004570" cy="510179"/>
          </a:xfrm>
          <a:prstGeom prst="wedgeRoundRectCallout">
            <a:avLst>
              <a:gd name="adj1" fmla="val -37087"/>
              <a:gd name="adj2" fmla="val 94010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肯定</a:t>
            </a:r>
          </a:p>
        </p:txBody>
      </p:sp>
      <p:sp>
        <p:nvSpPr>
          <p:cNvPr id="62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字词句运用</a:t>
            </a:r>
          </a:p>
        </p:txBody>
      </p:sp>
      <p:sp>
        <p:nvSpPr>
          <p:cNvPr id="63" name="矩形: 圆角 6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 bldLvl="0" animBg="1"/>
      <p:bldP spid="59" grpId="0" bldLvl="0" animBg="1"/>
      <p:bldP spid="60" grpId="0" bldLvl="0" animBg="1"/>
      <p:bldP spid="6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75385" y="2999740"/>
            <a:ext cx="10142220" cy="2762840"/>
          </a:xfrm>
          <a:prstGeom prst="round2DiagRect">
            <a:avLst>
              <a:gd name="adj1" fmla="val 0"/>
              <a:gd name="adj2" fmla="val 0"/>
            </a:avLst>
          </a:prstGeom>
          <a:noFill/>
          <a:ln w="38100">
            <a:solidFill>
              <a:schemeClr val="accent1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首先可以根据句子有无感叹词来判断。句号用在陈述句的句末，句中不出现叹词。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感叹句带有浓厚的感情，一般有感叹词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，如，“啊、呀、哇、唉”等。也有些感叹句不出现叹词，我们可以根据句子的具体内容去判断。表示快乐、惊讶、悲伤、厌恶、 恐惧等强烈感情的句子可以用感叹号。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除此之外，表示反问、祈使等语气的句子也可使 用感叹号。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115185" y="2201545"/>
            <a:ext cx="8006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通过朗读，你觉得陈述句和感叹句的区别是什么？</a:t>
            </a:r>
          </a:p>
        </p:txBody>
      </p:sp>
      <p:sp>
        <p:nvSpPr>
          <p:cNvPr id="5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字词句运用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632391" y="1459868"/>
            <a:ext cx="1762760" cy="56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抄写提示</a:t>
            </a:r>
          </a:p>
        </p:txBody>
      </p:sp>
      <p:sp>
        <p:nvSpPr>
          <p:cNvPr id="15364" name="矩形 4"/>
          <p:cNvSpPr>
            <a:spLocks noChangeArrowheads="1"/>
          </p:cNvSpPr>
          <p:nvPr/>
        </p:nvSpPr>
        <p:spPr bwMode="auto">
          <a:xfrm>
            <a:off x="1041952" y="2020573"/>
            <a:ext cx="10108095" cy="129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抄写句子的正确格式：句子开头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空两格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，每个标点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占一格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，上下左右要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对齐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，大小相似字匀称。</a:t>
            </a:r>
          </a:p>
        </p:txBody>
      </p:sp>
      <p:sp>
        <p:nvSpPr>
          <p:cNvPr id="5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字词句运用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682750" y="3475660"/>
            <a:ext cx="2841128" cy="2108299"/>
          </a:xfrm>
          <a:prstGeom prst="cloudCallout">
            <a:avLst>
              <a:gd name="adj1" fmla="val -41139"/>
              <a:gd name="adj2" fmla="val 7876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我在商场、超市认识了很多字。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4926387" y="3475660"/>
            <a:ext cx="2741737" cy="2108299"/>
          </a:xfrm>
          <a:prstGeom prst="cloudCallout">
            <a:avLst>
              <a:gd name="adj1" fmla="val -41139"/>
              <a:gd name="adj2" fmla="val 7876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我在商场、超市认识了很多字。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8207843" y="3661486"/>
            <a:ext cx="2496599" cy="1736646"/>
          </a:xfrm>
          <a:prstGeom prst="wedgeRoundRectCallout">
            <a:avLst>
              <a:gd name="adj1" fmla="val -41533"/>
              <a:gd name="adj2" fmla="val 101211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我在食品包装上认识了很多字。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61" grpId="0" bldLvl="0" animBg="1"/>
      <p:bldP spid="62" grpId="0" bldLvl="0" animBg="1"/>
      <p:bldP spid="6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85173" y="1633302"/>
            <a:ext cx="4028003" cy="613470"/>
          </a:xfrm>
          <a:prstGeom prst="bevel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朝霞不出门，晚霞行千里。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85173" y="2701228"/>
            <a:ext cx="4028003" cy="613470"/>
          </a:xfrm>
          <a:prstGeom prst="bevel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有雨山带帽，无雨半山腰。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85173" y="3769154"/>
            <a:ext cx="5257324" cy="613470"/>
          </a:xfrm>
          <a:prstGeom prst="bevel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早晨下雨当日晴，晚上下雨到天明。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85173" y="4837080"/>
            <a:ext cx="5257324" cy="613470"/>
          </a:xfrm>
          <a:prstGeom prst="bevel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蚂蚁搬家蛇过道，大雨不久要来到。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日积月累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26445" y="1252896"/>
            <a:ext cx="9339111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z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hāo  xiá      bù    chū     mén   wǎn  xiá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xí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ng  qiān   lǐ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朝         霞        不      出          门，   晚      霞         行       千    里。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73480" y="2630429"/>
            <a:ext cx="9845040" cy="11420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意思是早上看到有彩霞，就不要出门，因为天气不好，要下雨，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晚上看到彩霞，第二天可以放心出门，因为一天是晴天。</a:t>
            </a:r>
          </a:p>
        </p:txBody>
      </p:sp>
      <p:sp>
        <p:nvSpPr>
          <p:cNvPr id="59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日积月累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341313" y="3637417"/>
            <a:ext cx="9398727" cy="1316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方正舒体简体" panose="03000509000000000000" charset="-122"/>
                <a:sym typeface="+mn-ea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方正舒体简体" panose="03000509000000000000" charset="-122"/>
                <a:sym typeface="+mn-ea"/>
              </a:rPr>
              <a:t>yǒu    yǔ     shān  dài     mào   wú   yǔ    bàn  shān   yāo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 有       雨        山       戴        帽，   无     雨      半       山        腰。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173479" y="5031459"/>
            <a:ext cx="9845041" cy="11420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r>
              <a:rPr lang="en-US" altLang="zh-CN" dirty="0"/>
              <a:t>       </a:t>
            </a:r>
            <a:r>
              <a:rPr lang="zh-CN" altLang="en-US" dirty="0"/>
              <a:t>意思是看山上的雾，也能识别天气的好坏。如果看到山上的云雾像一定帽子戴在山上，就一定有雨，云雾只是环绕在半山腰，就一定没雨。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22934" y="1581785"/>
            <a:ext cx="6946132" cy="2278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zǎo     chén    xià    yǔ   dāng  rì     qíng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 早         晨        下       雨      当     日       晴，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wǎn    shàng    xià    yǔ  dào  tiān     míng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 晚         上        下       雨      到     天      明。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48878" y="4228465"/>
            <a:ext cx="7894244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意思是如果早晨下雨，一会儿肯定会晴，如果晚上开始下雨，那么雨一定会下到第二天早晨才停。</a:t>
            </a:r>
          </a:p>
        </p:txBody>
      </p:sp>
      <p:sp>
        <p:nvSpPr>
          <p:cNvPr id="46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日积月累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2055" y="2689860"/>
            <a:ext cx="4524375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同学们，今天跟随老师一起学习《语文园地六》的内容吧！           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pic>
        <p:nvPicPr>
          <p:cNvPr id="60" name="图片 59" descr="图片包含 草, 户外, 田地, 公园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97" y="1132115"/>
            <a:ext cx="3740280" cy="5216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7700" y="2272058"/>
            <a:ext cx="11280140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方正舒体简体" panose="03000509000000000000" charset="-122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方正舒体简体" panose="03000509000000000000" charset="-122"/>
              </a:rPr>
              <a:t>mǎ   yǐ   bān jiā   shé  guò   dào  dà    yǔ   bù   jiǔ    yào   lái   dào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蚂    蚁     搬    家    蛇     过       道，大     雨     不    久    要      来     到。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23779" y="4054964"/>
            <a:ext cx="9720142" cy="11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意思是当你看到蚂蚁搬家往高处，或看到蛇匆匆爬过马路，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说明不久就会有一场大雨降临</a:t>
            </a:r>
          </a:p>
        </p:txBody>
      </p:sp>
      <p:sp>
        <p:nvSpPr>
          <p:cNvPr id="59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日积月累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内容占位符 4"/>
          <p:cNvSpPr>
            <a:spLocks noGrp="1" noChangeArrowheads="1"/>
          </p:cNvSpPr>
          <p:nvPr>
            <p:ph type="body" sz="quarter" idx="10"/>
          </p:nvPr>
        </p:nvSpPr>
        <p:spPr>
          <a:xfrm>
            <a:off x="1495853" y="2244311"/>
            <a:ext cx="4785676" cy="2991678"/>
          </a:xfrm>
          <a:prstGeom prst="cube">
            <a:avLst>
              <a:gd name="adj" fmla="val 4421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ctr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黑体" panose="02010609060101010101" charset="-122"/>
              </a:rPr>
              <a:t> 日落胭脂红，无雨便是风。</a:t>
            </a:r>
          </a:p>
          <a:p>
            <a:pPr marL="0" marR="0" lvl="0" indent="0" algn="ctr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黑体" panose="02010609060101010101" charset="-122"/>
              </a:rPr>
              <a:t> 久晴大雾阴，久阴大雾晴。</a:t>
            </a:r>
          </a:p>
          <a:p>
            <a:pPr marL="0" marR="0" lvl="0" indent="0" algn="ctr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黑体" panose="02010609060101010101" charset="-122"/>
              </a:rPr>
              <a:t>  早怕东南黑，晚怕北云推。</a:t>
            </a:r>
          </a:p>
          <a:p>
            <a:pPr marL="0" marR="0" lvl="0" indent="0" algn="ctr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黑体" panose="02010609060101010101" charset="-122"/>
              </a:rPr>
              <a:t>  早晨地罩雾，尽管晒稻谷。</a:t>
            </a:r>
          </a:p>
          <a:p>
            <a:pPr marL="0" marR="0" lvl="0" indent="0" algn="ctr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黑体" panose="02010609060101010101" charset="-122"/>
              </a:rPr>
              <a:t>  日落乌云涨，半夜听雨响。</a:t>
            </a:r>
          </a:p>
          <a:p>
            <a:pPr marL="0" marR="0" lvl="0" indent="0" algn="ctr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黑体" panose="02010609060101010101" charset="-122"/>
              </a:rPr>
              <a:t>  久雨西风晴，久晴西风雨。</a:t>
            </a:r>
          </a:p>
          <a:p>
            <a:pPr marL="0" marR="0" lvl="0" indent="0" algn="ctr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黑体" panose="02010609060101010101" charset="-122"/>
              </a:rPr>
              <a:t>  </a:t>
            </a:r>
          </a:p>
        </p:txBody>
      </p:sp>
      <p:sp>
        <p:nvSpPr>
          <p:cNvPr id="41" name="文本占位符 10"/>
          <p:cNvSpPr txBox="1"/>
          <p:nvPr/>
        </p:nvSpPr>
        <p:spPr>
          <a:xfrm>
            <a:off x="641350" y="423863"/>
            <a:ext cx="2082800" cy="377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383CD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04  </a:t>
            </a:r>
            <a:r>
              <a:rPr lang="zh-CN" altLang="en-US"/>
              <a:t>日积月累</a:t>
            </a:r>
          </a:p>
        </p:txBody>
      </p:sp>
      <p:sp>
        <p:nvSpPr>
          <p:cNvPr id="42" name="矩形: 圆角 41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795357" y="2413635"/>
            <a:ext cx="4028356" cy="2653030"/>
            <a:chOff x="3764" y="1293"/>
            <a:chExt cx="12024" cy="6000"/>
          </a:xfrm>
        </p:grpSpPr>
        <p:pic>
          <p:nvPicPr>
            <p:cNvPr id="44" name="图片 43" descr="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4" y="1293"/>
              <a:ext cx="12024" cy="6000"/>
            </a:xfrm>
            <a:prstGeom prst="rect">
              <a:avLst/>
            </a:prstGeom>
          </p:spPr>
        </p:pic>
        <p:sp>
          <p:nvSpPr>
            <p:cNvPr id="45" name="文本框 44"/>
            <p:cNvSpPr txBox="1"/>
            <p:nvPr/>
          </p:nvSpPr>
          <p:spPr>
            <a:xfrm>
              <a:off x="4027" y="3176"/>
              <a:ext cx="11761" cy="3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       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这些事关于天气变化的谚语，讲述了天气变化前的各种自然现象和动物们的各种活动变化。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167461" y="2038729"/>
            <a:ext cx="10063756" cy="1069938"/>
          </a:xfrm>
          <a:prstGeom prst="roundRect">
            <a:avLst/>
          </a:prstGeom>
          <a:noFill/>
          <a:ln w="476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那是因为有睡莲姑姑、蜻蜓、萤火虫的帮助，睡莲姑姑、蜻蜓、萤火虫乐于助人的品质值得我们学习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28005" y="1401418"/>
            <a:ext cx="66103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文中的蚂蚁为什么能平安无事地回到家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?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9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>
            <a:normAutofit fontScale="92500"/>
          </a:bodyPr>
          <a:lstStyle/>
          <a:p>
            <a:r>
              <a:rPr lang="en-US" altLang="zh-CN" dirty="0"/>
              <a:t>05  </a:t>
            </a:r>
            <a:r>
              <a:rPr lang="zh-CN" altLang="en-US" dirty="0"/>
              <a:t>和大人一起读</a:t>
            </a:r>
          </a:p>
        </p:txBody>
      </p:sp>
      <p:sp>
        <p:nvSpPr>
          <p:cNvPr id="50" name="矩形: 圆角 4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571846" y="3312764"/>
            <a:ext cx="6737350" cy="589311"/>
          </a:xfrm>
          <a:prstGeom prst="wedgeRoundRectCallout">
            <a:avLst>
              <a:gd name="adj1" fmla="val -51021"/>
              <a:gd name="adj2" fmla="val 111177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星星看见了，为什么“高兴地眨着眼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”？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1" name="矩形 4"/>
          <p:cNvSpPr>
            <a:spLocks noChangeArrowheads="1"/>
          </p:cNvSpPr>
          <p:nvPr/>
        </p:nvSpPr>
        <p:spPr bwMode="auto">
          <a:xfrm>
            <a:off x="1167460" y="4043998"/>
            <a:ext cx="10063756" cy="53362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DotDot"/>
            <a:miter lim="800000"/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因为在这个美丽的夏夜，星星看见植物动物们相互关爱相互帮助，所以高兴地眨着眼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。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167460" y="5512950"/>
            <a:ext cx="10063756" cy="482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DotDot"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dirty="0" err="1">
                <a:cs typeface="黑体" panose="02010609060101010101" charset="-122"/>
              </a:rPr>
              <a:t>夏夜的景色美，植物、动物们助人为乐的品质更美</a:t>
            </a:r>
            <a:r>
              <a:rPr dirty="0">
                <a:cs typeface="黑体" panose="02010609060101010101" charset="-122"/>
              </a:rPr>
              <a:t>。</a:t>
            </a:r>
            <a:r>
              <a:rPr lang="en-US" dirty="0">
                <a:cs typeface="黑体" panose="02010609060101010101" charset="-122"/>
              </a:rPr>
              <a:t>  </a:t>
            </a:r>
            <a:endParaRPr lang="en-US" altLang="en-US" dirty="0">
              <a:cs typeface="黑体" panose="02010609060101010101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571846" y="4613389"/>
            <a:ext cx="6737350" cy="510778"/>
          </a:xfrm>
          <a:prstGeom prst="wedgeRoundRectCallout">
            <a:avLst>
              <a:gd name="adj1" fmla="val -51021"/>
              <a:gd name="adj2" fmla="val 111177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夏夜美在哪里？</a:t>
            </a:r>
            <a:endParaRPr lang="zh-CN" altLang="en-US" sz="2400" dirty="0">
              <a:solidFill>
                <a:prstClr val="black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51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638978" y="2002320"/>
            <a:ext cx="8249285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一、看拼音，写词语。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gùn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     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guā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        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tāng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(       )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西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(       )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绿豆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(       )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qiān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  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zhī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       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dǒu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(       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牛花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(        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女      北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(      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762790" y="340313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棍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25082" y="340313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瓜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6438" y="340313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汤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43218" y="471250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牵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25082" y="471250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织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47198" y="471250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06  </a:t>
            </a:r>
            <a:r>
              <a:rPr lang="zh-CN" altLang="en-US" dirty="0"/>
              <a:t>课堂练习</a:t>
            </a:r>
          </a:p>
        </p:txBody>
      </p:sp>
      <p:sp>
        <p:nvSpPr>
          <p:cNvPr id="48" name="矩形: 圆角 47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38796" y="2061983"/>
            <a:ext cx="9406255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二、读一读，加上标点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小鸟飞得真低呀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（     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你写作业了吗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（     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天安门前的人非常多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（      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爸爸看到我来了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（      ）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高兴地笑了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（      ）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45521" y="2822078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！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64191" y="3456443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43386" y="4114938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97331" y="4697233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76001" y="4697233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，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4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/>
          <a:lstStyle/>
          <a:p>
            <a:r>
              <a:rPr lang="en-US" altLang="zh-CN" dirty="0"/>
              <a:t>06  </a:t>
            </a:r>
            <a:r>
              <a:rPr lang="zh-CN" altLang="en-US"/>
              <a:t>课堂练习</a:t>
            </a:r>
          </a:p>
        </p:txBody>
      </p:sp>
      <p:sp>
        <p:nvSpPr>
          <p:cNvPr id="50" name="矩形: 圆角 4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299143" y="1188720"/>
            <a:ext cx="5593715" cy="5115153"/>
          </a:xfrm>
          <a:prstGeom prst="roundRect">
            <a:avLst/>
          </a:prstGeom>
          <a:noFill/>
          <a:ln w="57150">
            <a:noFill/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语文园地六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和夏天有关的词语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扩写句子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逗号、句号、问号、感叹号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在生活中中识字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天气的谚语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相互关爱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相互帮助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/>
          <a:lstStyle/>
          <a:p>
            <a:r>
              <a:rPr lang="en-US" altLang="zh-CN" dirty="0"/>
              <a:t>07  </a:t>
            </a:r>
            <a:r>
              <a:rPr lang="zh-CN" altLang="en-US" dirty="0"/>
              <a:t>课堂小结</a:t>
            </a:r>
          </a:p>
        </p:txBody>
      </p:sp>
      <p:sp>
        <p:nvSpPr>
          <p:cNvPr id="44" name="矩形: 圆角 43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0660" y="1976120"/>
            <a:ext cx="6289675" cy="2889760"/>
            <a:chOff x="655032" y="1976437"/>
            <a:chExt cx="4752082" cy="2889539"/>
          </a:xfrm>
        </p:grpSpPr>
        <p:sp>
          <p:nvSpPr>
            <p:cNvPr id="9" name="文本框 8"/>
            <p:cNvSpPr txBox="1"/>
            <p:nvPr/>
          </p:nvSpPr>
          <p:spPr>
            <a:xfrm>
              <a:off x="655032" y="1976437"/>
              <a:ext cx="4752082" cy="1861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5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effectLst/>
                  <a:uLnTx/>
                  <a:uFillTx/>
                  <a:latin typeface="站酷庆科黄油体" panose="02000803000000020004" pitchFamily="2" charset="-122"/>
                  <a:ea typeface="站酷庆科黄油体" panose="02000803000000020004" pitchFamily="2" charset="-122"/>
                  <a:cs typeface="+mn-cs"/>
                </a:rPr>
                <a:t>谢谢观看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52564" y="3750784"/>
              <a:ext cx="4557018" cy="52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语文精品课件 一年级下册 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6.4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66529" y="4528817"/>
              <a:ext cx="4529088" cy="33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752564" y="0"/>
            <a:ext cx="4346169" cy="1121790"/>
            <a:chOff x="7315842" y="0"/>
            <a:chExt cx="4346169" cy="1121790"/>
          </a:xfrm>
        </p:grpSpPr>
        <p:sp>
          <p:nvSpPr>
            <p:cNvPr id="14" name="矩形 13"/>
            <p:cNvSpPr/>
            <p:nvPr/>
          </p:nvSpPr>
          <p:spPr>
            <a:xfrm flipH="1">
              <a:off x="10788826" y="0"/>
              <a:ext cx="780934" cy="1121790"/>
            </a:xfrm>
            <a:prstGeom prst="rect">
              <a:avLst/>
            </a:prstGeom>
            <a:gradFill flip="none" rotWithShape="1">
              <a:gsLst>
                <a:gs pos="0">
                  <a:srgbClr val="0AEDD2"/>
                </a:gs>
                <a:gs pos="100000">
                  <a:srgbClr val="0383CD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10696575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课前导读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9448838" y="754144"/>
              <a:ext cx="1146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字词揭秘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8382340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课文精讲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7315842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课堂小结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847173" y="5144518"/>
            <a:ext cx="1384360" cy="1228448"/>
            <a:chOff x="10185400" y="4966718"/>
            <a:chExt cx="1384360" cy="1228448"/>
          </a:xfrm>
        </p:grpSpPr>
        <p:grpSp>
          <p:nvGrpSpPr>
            <p:cNvPr id="21" name="组合 20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26" name="矩形 25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10600030101010101" pitchFamily="34" charset="-122"/>
                    <a:ea typeface="思源黑体 CN Bold" panose="02010600030101010101" pitchFamily="34" charset="-122"/>
                  </a:rPr>
                  <a:t>某某小学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23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</p:sp>
          <p:sp>
            <p:nvSpPr>
              <p:cNvPr id="24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25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</p:sp>
        </p:grpSp>
      </p:grpSp>
      <p:grpSp>
        <p:nvGrpSpPr>
          <p:cNvPr id="19" name="组合 18"/>
          <p:cNvGrpSpPr/>
          <p:nvPr/>
        </p:nvGrpSpPr>
        <p:grpSpPr>
          <a:xfrm>
            <a:off x="6658723" y="662208"/>
            <a:ext cx="5109077" cy="5713568"/>
            <a:chOff x="6658723" y="662208"/>
            <a:chExt cx="5109077" cy="5713568"/>
          </a:xfrm>
        </p:grpSpPr>
        <p:grpSp>
          <p:nvGrpSpPr>
            <p:cNvPr id="5" name="组合 4"/>
            <p:cNvGrpSpPr/>
            <p:nvPr/>
          </p:nvGrpSpPr>
          <p:grpSpPr>
            <a:xfrm>
              <a:off x="6658723" y="662208"/>
              <a:ext cx="5109077" cy="5713568"/>
              <a:chOff x="6658723" y="662208"/>
              <a:chExt cx="5109077" cy="5713568"/>
            </a:xfrm>
          </p:grpSpPr>
          <p:pic>
            <p:nvPicPr>
              <p:cNvPr id="3" name="图片 2" descr="图片包含 草, 户外, 田地, 公园&#10;&#10;描述已自动生成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8723" y="673181"/>
                <a:ext cx="3720854" cy="5188981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 flipH="1">
                <a:off x="7146981" y="1156294"/>
                <a:ext cx="3711173" cy="5188980"/>
              </a:xfrm>
              <a:prstGeom prst="rect">
                <a:avLst/>
              </a:prstGeom>
              <a:gradFill flip="none" rotWithShape="0">
                <a:gsLst>
                  <a:gs pos="43000">
                    <a:srgbClr val="0AEDD2">
                      <a:alpha val="0"/>
                    </a:srgbClr>
                  </a:gs>
                  <a:gs pos="100000">
                    <a:srgbClr val="0380CD">
                      <a:alpha val="74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7" name="十字形 6"/>
              <p:cNvSpPr/>
              <p:nvPr/>
            </p:nvSpPr>
            <p:spPr>
              <a:xfrm>
                <a:off x="11353780" y="662208"/>
                <a:ext cx="368935" cy="368935"/>
              </a:xfrm>
              <a:prstGeom prst="plus">
                <a:avLst>
                  <a:gd name="adj" fmla="val 36138"/>
                </a:avLst>
              </a:prstGeom>
              <a:gradFill>
                <a:gsLst>
                  <a:gs pos="0">
                    <a:srgbClr val="0AEDD2">
                      <a:alpha val="85000"/>
                    </a:srgbClr>
                  </a:gs>
                  <a:gs pos="100000">
                    <a:srgbClr val="0380CD">
                      <a:alpha val="90000"/>
                    </a:srgbClr>
                  </a:gs>
                </a:gsLst>
                <a:lin ang="9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1398468" y="3913246"/>
                <a:ext cx="369332" cy="246253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ysClr val="windowText" lastClr="000000"/>
                    </a:solidFill>
                    <a:effectLst/>
                    <a:latin typeface="思源黑体 CN Bold" panose="02010600030101010101" pitchFamily="34" charset="-122"/>
                    <a:ea typeface="思源黑体 CN Bold" panose="02010600030101010101" pitchFamily="34" charset="-122"/>
                  </a:rPr>
                  <a:t>语文精品课件</a:t>
                </a:r>
                <a:endParaRPr lang="en-US" altLang="zh-CN" sz="1200" dirty="0">
                  <a:solidFill>
                    <a:sysClr val="windowText" lastClr="000000"/>
                  </a:solidFill>
                  <a:effectLst/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901609" y="5134222"/>
              <a:ext cx="2477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站酷庆科黄油体" panose="02000803000000020004" pitchFamily="2" charset="-122"/>
                  <a:ea typeface="站酷庆科黄油体" panose="02000803000000020004" pitchFamily="2" charset="-122"/>
                  <a:cs typeface="+mn-cs"/>
                </a:rPr>
                <a:t>语文园地（</a:t>
              </a:r>
              <a:r>
                <a:rPr kumimoji="0" lang="en-US" altLang="zh-CN" sz="3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站酷庆科黄油体" panose="02000803000000020004" pitchFamily="2" charset="-122"/>
                  <a:ea typeface="站酷庆科黄油体" panose="02000803000000020004" pitchFamily="2" charset="-122"/>
                  <a:cs typeface="+mn-cs"/>
                </a:rPr>
                <a:t>6</a:t>
              </a: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站酷庆科黄油体" panose="02000803000000020004" pitchFamily="2" charset="-122"/>
                  <a:ea typeface="站酷庆科黄油体" panose="02000803000000020004" pitchFamily="2" charset="-122"/>
                  <a:cs typeface="+mn-cs"/>
                </a:rPr>
                <a:t>）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463099" y="1981365"/>
            <a:ext cx="557784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冰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棍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   西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瓜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 绿豆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汤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凉席   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香        花露水  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蒲   扇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竹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椅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萤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火虫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牵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牛  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织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女         北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斗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544040" y="1789595"/>
            <a:ext cx="4971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gùn                guā              tāng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121277" y="2857295"/>
            <a:ext cx="1012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wén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73234" y="3875419"/>
            <a:ext cx="5214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pú shàn           yǐ           yíng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273234" y="4677575"/>
            <a:ext cx="5767705" cy="670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qiān              zhī                  dǒu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113388" y="5008411"/>
            <a:ext cx="3989648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我会说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凉伞   沙滩   大海   荷花   知了   青蛙 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7113389" y="1865600"/>
            <a:ext cx="3989648" cy="2811975"/>
          </a:xfrm>
          <a:prstGeom prst="wedgeRoundRectCallout">
            <a:avLst>
              <a:gd name="adj1" fmla="val -31653"/>
              <a:gd name="adj2" fmla="val 58804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我发现这些词语都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和夏天有关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。第一组是夏天常见的解暑水果和饮品；第二、三组词语除了“萤火虫”之外都是夏天常用的物品；最后一组“牵牛、织女、北斗星”是有关夏季星空的词语。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3" grpId="0"/>
      <p:bldP spid="6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398616" y="2051504"/>
            <a:ext cx="6510655" cy="3323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读音：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gùn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结构：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左右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部首：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组词：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冰棍  木棍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造句：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夏天到了，妈妈买了许多冰棍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。</a:t>
            </a:r>
          </a:p>
        </p:txBody>
      </p:sp>
      <p:graphicFrame>
        <p:nvGraphicFramePr>
          <p:cNvPr id="9" name="表格 8"/>
          <p:cNvGraphicFramePr/>
          <p:nvPr/>
        </p:nvGraphicFramePr>
        <p:xfrm>
          <a:off x="2160847" y="2928620"/>
          <a:ext cx="1480820" cy="146431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40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marL="137160" marR="137160" marT="137160" marB="13716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1" name="直接连接符 10"/>
          <p:cNvCxnSpPr>
            <a:stCxn id="9" idx="0"/>
            <a:endCxn id="9" idx="2"/>
          </p:cNvCxnSpPr>
          <p:nvPr/>
        </p:nvCxnSpPr>
        <p:spPr>
          <a:xfrm>
            <a:off x="2901257" y="2928620"/>
            <a:ext cx="0" cy="1464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160847" y="2999740"/>
            <a:ext cx="14827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棍</a:t>
            </a:r>
          </a:p>
        </p:txBody>
      </p:sp>
      <p:sp>
        <p:nvSpPr>
          <p:cNvPr id="5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  <p:sp>
        <p:nvSpPr>
          <p:cNvPr id="63" name="矩形: 圆角 6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398616" y="1959171"/>
            <a:ext cx="6510655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读音：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tāng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结构：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左右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部首：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氵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组词：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 汤勺  菜汤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造句：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我有一个白色的汤勺。</a:t>
            </a:r>
          </a:p>
        </p:txBody>
      </p:sp>
      <p:graphicFrame>
        <p:nvGraphicFramePr>
          <p:cNvPr id="65" name="表格 64"/>
          <p:cNvGraphicFramePr/>
          <p:nvPr/>
        </p:nvGraphicFramePr>
        <p:xfrm>
          <a:off x="1975773" y="2947866"/>
          <a:ext cx="1480820" cy="146431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40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marL="137160" marR="137160" marT="137160" marB="13716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6" name="直接连接符 65"/>
          <p:cNvCxnSpPr/>
          <p:nvPr/>
        </p:nvCxnSpPr>
        <p:spPr>
          <a:xfrm>
            <a:off x="2716183" y="2947866"/>
            <a:ext cx="0" cy="1464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/>
          <p:cNvSpPr txBox="1"/>
          <p:nvPr/>
        </p:nvSpPr>
        <p:spPr>
          <a:xfrm>
            <a:off x="1974821" y="3018986"/>
            <a:ext cx="1482725" cy="13220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420290" y="1959171"/>
            <a:ext cx="6510655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读音：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shàn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结构：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半包围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部首：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户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组词：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扇子   电扇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造句：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夏天到了，我买一把红色的扇子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。</a:t>
            </a:r>
          </a:p>
        </p:txBody>
      </p:sp>
      <p:graphicFrame>
        <p:nvGraphicFramePr>
          <p:cNvPr id="62" name="表格 61"/>
          <p:cNvGraphicFramePr/>
          <p:nvPr/>
        </p:nvGraphicFramePr>
        <p:xfrm>
          <a:off x="2273341" y="2936381"/>
          <a:ext cx="1480820" cy="146431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40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marL="137160" marR="137160" marT="137160" marB="13716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3" name="直接连接符 62"/>
          <p:cNvCxnSpPr/>
          <p:nvPr/>
        </p:nvCxnSpPr>
        <p:spPr>
          <a:xfrm>
            <a:off x="3013751" y="2936381"/>
            <a:ext cx="0" cy="1464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2272389" y="3007501"/>
            <a:ext cx="14827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扇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420290" y="1959171"/>
            <a:ext cx="6510655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读音：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yǐ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结构：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左右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部首：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组词：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椅子    座椅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造句：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这把绿色的小椅子真好看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。</a:t>
            </a:r>
          </a:p>
        </p:txBody>
      </p:sp>
      <p:graphicFrame>
        <p:nvGraphicFramePr>
          <p:cNvPr id="62" name="表格 61"/>
          <p:cNvGraphicFramePr/>
          <p:nvPr/>
        </p:nvGraphicFramePr>
        <p:xfrm>
          <a:off x="2073758" y="3025833"/>
          <a:ext cx="1480820" cy="146431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40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marL="137160" marR="137160" marT="137160" marB="13716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3" name="直接连接符 62"/>
          <p:cNvCxnSpPr/>
          <p:nvPr/>
        </p:nvCxnSpPr>
        <p:spPr>
          <a:xfrm>
            <a:off x="2814168" y="3025833"/>
            <a:ext cx="0" cy="1464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2072806" y="3096953"/>
            <a:ext cx="14827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椅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420290" y="2050995"/>
            <a:ext cx="6510655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读音：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yíng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结构：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上下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部首：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艹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组词：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萤火虫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萤光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造句：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萤火中在夜空中飞舞，像许多小星星闪闪发光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。</a:t>
            </a:r>
          </a:p>
        </p:txBody>
      </p:sp>
      <p:graphicFrame>
        <p:nvGraphicFramePr>
          <p:cNvPr id="62" name="表格 61"/>
          <p:cNvGraphicFramePr/>
          <p:nvPr/>
        </p:nvGraphicFramePr>
        <p:xfrm>
          <a:off x="2123453" y="3177291"/>
          <a:ext cx="1480820" cy="146431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40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marL="137160" marR="137160" marT="137160" marB="13716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3" name="直接连接符 62"/>
          <p:cNvCxnSpPr/>
          <p:nvPr/>
        </p:nvCxnSpPr>
        <p:spPr>
          <a:xfrm>
            <a:off x="2863863" y="3177291"/>
            <a:ext cx="0" cy="1464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2122501" y="3248411"/>
            <a:ext cx="14827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420290" y="1981422"/>
            <a:ext cx="6749415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读音：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qiān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结构：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上下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部首：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牛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组词：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牵牛花    牵挂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造句：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宋体" panose="02010600030101010101" pitchFamily="2" charset="-122"/>
              </a:rPr>
              <a:t>夏天到了，院子里的牵牛花都开了。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宋体" panose="02010600030101010101" pitchFamily="2" charset="-122"/>
            </a:endParaRPr>
          </a:p>
        </p:txBody>
      </p:sp>
      <p:graphicFrame>
        <p:nvGraphicFramePr>
          <p:cNvPr id="65" name="表格 64"/>
          <p:cNvGraphicFramePr/>
          <p:nvPr/>
        </p:nvGraphicFramePr>
        <p:xfrm>
          <a:off x="2266052" y="3018267"/>
          <a:ext cx="1480820" cy="146431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40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marL="137160" marR="137160" marT="137160" marB="13716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10600030101010101" pitchFamily="34" charset="-122"/>
                        <a:ea typeface="思源黑体 CN Bold" panose="02010600030101010101" pitchFamily="34" charset="-122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6" name="直接连接符 65"/>
          <p:cNvCxnSpPr/>
          <p:nvPr/>
        </p:nvCxnSpPr>
        <p:spPr>
          <a:xfrm>
            <a:off x="3006462" y="3018267"/>
            <a:ext cx="0" cy="1464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/>
          <p:cNvSpPr txBox="1"/>
          <p:nvPr/>
        </p:nvSpPr>
        <p:spPr>
          <a:xfrm>
            <a:off x="2265100" y="3089387"/>
            <a:ext cx="14827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牵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1380</Words>
  <Application>Microsoft Office PowerPoint</Application>
  <PresentationFormat>宽屏</PresentationFormat>
  <Paragraphs>229</Paragraphs>
  <Slides>26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Calibri</vt:lpstr>
      <vt:lpstr>黑体</vt:lpstr>
      <vt:lpstr>思源黑体 CN Bold</vt:lpstr>
      <vt:lpstr>站酷庆科黄油体</vt:lpstr>
      <vt:lpstr>等线 Light</vt:lpstr>
      <vt:lpstr>宋体</vt:lpstr>
      <vt:lpstr>Arial</vt:lpstr>
      <vt:lpstr>方正舒体简体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54</cp:revision>
  <dcterms:created xsi:type="dcterms:W3CDTF">2020-06-05T01:58:00Z</dcterms:created>
  <dcterms:modified xsi:type="dcterms:W3CDTF">2023-01-13T22:40:12Z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DD72E547F5704E6C9CB4543731F40364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