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83" r:id="rId2"/>
    <p:sldId id="259" r:id="rId3"/>
    <p:sldId id="258" r:id="rId4"/>
    <p:sldId id="260" r:id="rId5"/>
    <p:sldId id="257" r:id="rId6"/>
    <p:sldId id="262" r:id="rId7"/>
    <p:sldId id="264" r:id="rId8"/>
    <p:sldId id="265" r:id="rId9"/>
    <p:sldId id="266" r:id="rId10"/>
    <p:sldId id="267" r:id="rId11"/>
    <p:sldId id="268" r:id="rId12"/>
    <p:sldId id="282" r:id="rId13"/>
    <p:sldId id="269" r:id="rId14"/>
    <p:sldId id="271" r:id="rId15"/>
    <p:sldId id="272" r:id="rId16"/>
    <p:sldId id="275" r:id="rId17"/>
    <p:sldId id="274" r:id="rId18"/>
    <p:sldId id="276" r:id="rId19"/>
    <p:sldId id="277" r:id="rId20"/>
    <p:sldId id="278" r:id="rId21"/>
    <p:sldId id="284" r:id="rId22"/>
  </p:sldIdLst>
  <p:sldSz cx="9144000" cy="6858000" type="screen4x3"/>
  <p:notesSz cx="6858000" cy="9144000"/>
  <p:custDataLst>
    <p:tags r:id="rId24"/>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0" autoAdjust="0"/>
  </p:normalViewPr>
  <p:slideViewPr>
    <p:cSldViewPr>
      <p:cViewPr varScale="1">
        <p:scale>
          <a:sx n="109" d="100"/>
          <a:sy n="109" d="100"/>
        </p:scale>
        <p:origin x="-16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ct val="0"/>
              </a:spcBef>
              <a:spcAft>
                <a:spcPct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ct val="0"/>
              </a:spcBef>
              <a:spcAft>
                <a:spcPct val="0"/>
              </a:spcAft>
              <a:defRPr sz="1200">
                <a:latin typeface="+mn-lt"/>
                <a:ea typeface="+mn-ea"/>
              </a:defRPr>
            </a:lvl1pPr>
          </a:lstStyle>
          <a:p>
            <a:pPr>
              <a:defRPr/>
            </a:pPr>
            <a:fld id="{897DC336-6C63-4BEB-8339-007CAEE3229A}"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ct val="0"/>
              </a:spcBef>
              <a:spcAft>
                <a:spcPct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fld id="{EEFB3719-BBB7-4C64-8C6F-32549569912D}"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187EB0AB-8F83-4973-A25A-4633EAF3F558}" type="slidenum">
              <a:rPr lang="en-US" altLang="zh-CN">
                <a:latin typeface="Calibri" panose="020F0502020204030204" pitchFamily="34" charset="0"/>
              </a:rPr>
              <a:t>11</a:t>
            </a:fld>
            <a:endParaRPr lang="en-US" altLang="zh-CN">
              <a:latin typeface="Calibri" panose="020F0502020204030204" pitchFamily="34"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a:p>
        </p:txBody>
      </p:sp>
      <p:sp>
        <p:nvSpPr>
          <p:cNvPr id="2867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E9E5983-C140-4A43-A273-1147E95F8481}" type="slidenum">
              <a:rPr lang="zh-CN" altLang="en-US">
                <a:latin typeface="Calibri" panose="020F0502020204030204" pitchFamily="34" charset="0"/>
              </a:rPr>
              <a:t>12</a:t>
            </a:fld>
            <a:endParaRPr lang="en-US" altLang="zh-CN">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Notes Placeholder 2"/>
          <p:cNvSpPr>
            <a:spLocks noGrp="1"/>
          </p:cNvSpPr>
          <p:nvPr>
            <p:ph type="body" sz="quarter" idx="3"/>
          </p:nvPr>
        </p:nvSpPr>
        <p:spPr/>
        <p:txBody>
          <a:bodyPr/>
          <a:lstStyle/>
          <a:p>
            <a:endParaRPr/>
          </a:p>
        </p:txBody>
      </p:sp>
      <p:sp>
        <p:nvSpPr>
          <p:cNvPr id="4" name="Slide Number Placeholder 3"/>
          <p:cNvSpPr>
            <a:spLocks noGrp="1"/>
          </p:cNvSpPr>
          <p:nvPr>
            <p:ph type="sldNum" sz="quarter" idx="5"/>
          </p:nvPr>
        </p:nvSpPr>
        <p:spPr/>
        <p:txBody>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CB6CC8B2-CE3E-4A2A-AF01-AF232DD978D4}" type="slidenum">
              <a:rPr lang="en-US" altLang="zh-CN">
                <a:latin typeface="Calibri" panose="020F0502020204030204" pitchFamily="34" charset="0"/>
              </a:rPr>
              <a:t>9</a:t>
            </a:fld>
            <a:endParaRPr lang="en-US" altLang="zh-CN">
              <a:latin typeface="Calibri" panose="020F0502020204030204" pitchFamily="34"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A91BE328-5448-4AF6-B230-611286840607}" type="slidenum">
              <a:rPr lang="en-US" altLang="zh-CN">
                <a:latin typeface="Calibri" panose="020F0502020204030204" pitchFamily="34" charset="0"/>
              </a:rPr>
              <a:t>10</a:t>
            </a:fld>
            <a:endParaRPr lang="en-US" altLang="zh-CN">
              <a:latin typeface="Calibri" panose="020F0502020204030204" pitchFamily="34"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首页">
    <p:spTree>
      <p:nvGrpSpPr>
        <p:cNvPr id="1" name=""/>
        <p:cNvGrpSpPr/>
        <p:nvPr/>
      </p:nvGrpSpPr>
      <p:grpSpPr>
        <a:xfrm>
          <a:off x="0" y="0"/>
          <a:ext cx="0" cy="0"/>
          <a:chOff x="0" y="0"/>
          <a:chExt cx="0" cy="0"/>
        </a:xfrm>
      </p:grpSpPr>
      <p:pic>
        <p:nvPicPr>
          <p:cNvPr id="10" name="图片 9"/>
          <p:cNvPicPr>
            <a:picLocks noChangeAspect="1"/>
          </p:cNvPicPr>
          <p:nvPr/>
        </p:nvPicPr>
        <p:blipFill>
          <a:blip r:embed="rId2" cstate="email"/>
          <a:stretch>
            <a:fillRect/>
          </a:stretch>
        </p:blipFill>
        <p:spPr>
          <a:xfrm>
            <a:off x="0" y="-8467"/>
            <a:ext cx="9144000" cy="6858000"/>
          </a:xfrm>
          <a:prstGeom prst="rect">
            <a:avLst/>
          </a:prstGeom>
        </p:spPr>
      </p:pic>
      <p:sp>
        <p:nvSpPr>
          <p:cNvPr id="23" name="标题 22"/>
          <p:cNvSpPr>
            <a:spLocks noGrp="1"/>
          </p:cNvSpPr>
          <p:nvPr>
            <p:ph type="title" hasCustomPrompt="1"/>
          </p:nvPr>
        </p:nvSpPr>
        <p:spPr>
          <a:xfrm>
            <a:off x="799210" y="2757593"/>
            <a:ext cx="7545579" cy="1325880"/>
          </a:xfrm>
        </p:spPr>
        <p:txBody>
          <a:bodyPr/>
          <a:lstStyle>
            <a:lvl1pPr>
              <a:defRPr/>
            </a:lvl1pPr>
          </a:lstStyle>
          <a:p>
            <a:r>
              <a:rPr lang="zh-CN" altLang="en-US"/>
              <a:t>标题</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cSld name="空白">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尾页">
    <p:spTree>
      <p:nvGrpSpPr>
        <p:cNvPr id="1" name=""/>
        <p:cNvGrpSpPr/>
        <p:nvPr/>
      </p:nvGrpSpPr>
      <p:grpSpPr>
        <a:xfrm>
          <a:off x="0" y="0"/>
          <a:ext cx="0" cy="0"/>
          <a:chOff x="0" y="0"/>
          <a:chExt cx="0" cy="0"/>
        </a:xfrm>
      </p:grpSpPr>
      <p:pic>
        <p:nvPicPr>
          <p:cNvPr id="13" name="图片 12"/>
          <p:cNvPicPr>
            <a:picLocks noChangeAspect="1"/>
          </p:cNvPicPr>
          <p:nvPr/>
        </p:nvPicPr>
        <p:blipFill>
          <a:blip r:embed="rId2" cstate="email"/>
          <a:stretch>
            <a:fillRect/>
          </a:stretch>
        </p:blipFill>
        <p:spPr>
          <a:xfrm>
            <a:off x="0" y="-8467"/>
            <a:ext cx="9144000" cy="6858000"/>
          </a:xfrm>
          <a:prstGeom prst="rect">
            <a:avLst/>
          </a:prstGeom>
        </p:spPr>
      </p:pic>
      <p:sp>
        <p:nvSpPr>
          <p:cNvPr id="3" name="Date Placeholder 2"/>
          <p:cNvSpPr>
            <a:spLocks noGrp="1"/>
          </p:cNvSpPr>
          <p:nvPr>
            <p:ph type="dt" sz="half" idx="10"/>
          </p:nvPr>
        </p:nvSpPr>
        <p:spPr>
          <a:xfrm>
            <a:off x="628650" y="6356351"/>
            <a:ext cx="2057400" cy="365125"/>
          </a:xfrm>
          <a:prstGeom prst="rect">
            <a:avLst/>
          </a:prstGeom>
        </p:spPr>
        <p:txBody>
          <a:bodyPr/>
          <a:lstStyle/>
          <a:p>
            <a:pPr>
              <a:defRPr/>
            </a:pPr>
            <a:fld id="{3E1E7316-07DB-4180-B877-0C4A4EFB983B}" type="datetimeFigureOut">
              <a:rPr lang="zh-CN" altLang="en-US" smtClean="0"/>
              <a:t>2023-01-17</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a:defRPr/>
            </a:pPr>
            <a:endParaRPr lang="zh-CN"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D34F9A42-96E2-40D2-8766-7EC98C58BC45}" type="slidenum">
              <a:rPr lang="zh-CN" altLang="en-US" smtClean="0"/>
              <a:t>‹#›</a:t>
            </a:fld>
            <a:endParaRPr lang="zh-CN" altLang="en-US"/>
          </a:p>
        </p:txBody>
      </p:sp>
      <p:sp>
        <p:nvSpPr>
          <p:cNvPr id="7" name="内容占位符 6"/>
          <p:cNvSpPr>
            <a:spLocks noGrp="1"/>
          </p:cNvSpPr>
          <p:nvPr>
            <p:ph sz="quarter" idx="13" hasCustomPrompt="1"/>
          </p:nvPr>
        </p:nvSpPr>
        <p:spPr>
          <a:xfrm>
            <a:off x="2180564" y="2667020"/>
            <a:ext cx="5181600" cy="1676400"/>
          </a:xfrm>
        </p:spPr>
        <p:txBody>
          <a:bodyPr/>
          <a:lstStyle>
            <a:lvl1pPr>
              <a:defRPr sz="4400"/>
            </a:lvl1pPr>
          </a:lstStyle>
          <a:p>
            <a:pPr lvl="0"/>
            <a:r>
              <a:rPr lang="zh-CN" altLang="en-US"/>
              <a:t>谢    谢</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1F9D4BF9-99CE-41FC-BBAD-410C906CCDE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C7E0D95-60E3-4171-BA99-0E3864A926FA}" type="slidenum">
              <a:rPr lang="zh-CN" altLang="en-US"/>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email">
            <a:lum/>
          </a:blip>
          <a:stretch>
            <a:fillRect/>
          </a:stretch>
        </a:blipFill>
        <a:effectLst/>
      </p:bgPr>
    </p:bg>
    <p:spTree>
      <p:nvGrpSpPr>
        <p:cNvPr id="1" name=""/>
        <p:cNvGrpSpPr/>
        <p:nvPr/>
      </p:nvGrpSpPr>
      <p:grpSpPr>
        <a:xfrm>
          <a:off x="0" y="0"/>
          <a:ext cx="0" cy="0"/>
          <a:chOff x="0" y="0"/>
          <a:chExt cx="0" cy="0"/>
        </a:xfrm>
      </p:grpSpPr>
      <p:sp>
        <p:nvSpPr>
          <p:cNvPr id="1027" name="标题占位符 1"/>
          <p:cNvSpPr>
            <a:spLocks noGrp="1"/>
          </p:cNvSpPr>
          <p:nvPr>
            <p:ph type="title"/>
          </p:nvPr>
        </p:nvSpPr>
        <p:spPr bwMode="auto">
          <a:xfrm>
            <a:off x="3357563" y="1821180"/>
            <a:ext cx="2428875" cy="1325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大</a:t>
            </a:r>
          </a:p>
        </p:txBody>
      </p:sp>
      <p:sp>
        <p:nvSpPr>
          <p:cNvPr id="1028" name="文本占位符 2"/>
          <p:cNvSpPr>
            <a:spLocks noGrp="1"/>
          </p:cNvSpPr>
          <p:nvPr>
            <p:ph type="body" idx="1"/>
          </p:nvPr>
        </p:nvSpPr>
        <p:spPr bwMode="auto">
          <a:xfrm>
            <a:off x="3422651" y="3381376"/>
            <a:ext cx="2298700" cy="82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小</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Lst>
  <p:transition>
    <p:checker dir="vert"/>
  </p:transition>
  <p:txStyles>
    <p:titleStyle>
      <a:lvl1pPr algn="ctr" rtl="0" eaLnBrk="1" fontAlgn="base" hangingPunct="1">
        <a:lnSpc>
          <a:spcPct val="90000"/>
        </a:lnSpc>
        <a:spcBef>
          <a:spcPct val="0"/>
        </a:spcBef>
        <a:spcAft>
          <a:spcPct val="0"/>
        </a:spcAft>
        <a:defRPr sz="4400" kern="1200">
          <a:solidFill>
            <a:schemeClr val="tx1"/>
          </a:solidFill>
          <a:latin typeface="楷体" panose="02010609060101010101" pitchFamily="49" charset="-122"/>
          <a:ea typeface="楷体" panose="02010609060101010101" pitchFamily="49" charset="-122"/>
          <a:cs typeface="+mj-cs"/>
        </a:defRPr>
      </a:lvl1pPr>
      <a:lvl2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3960">
          <a:solidFill>
            <a:schemeClr val="tx1"/>
          </a:solidFill>
          <a:latin typeface="楷体" panose="02010609060101010101" pitchFamily="49" charset="-122"/>
          <a:ea typeface="楷体" panose="02010609060101010101" pitchFamily="49" charset="-122"/>
        </a:defRPr>
      </a:lvl5pPr>
      <a:lvl6pPr marL="41148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6pPr>
      <a:lvl7pPr marL="82296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7pPr>
      <a:lvl8pPr marL="123444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8pPr>
      <a:lvl9pPr marL="1645920" algn="l" rtl="0" eaLnBrk="1" fontAlgn="base" hangingPunct="1">
        <a:lnSpc>
          <a:spcPct val="90000"/>
        </a:lnSpc>
        <a:spcBef>
          <a:spcPct val="0"/>
        </a:spcBef>
        <a:spcAft>
          <a:spcPct val="0"/>
        </a:spcAft>
        <a:defRPr sz="396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900"/>
        </a:spcBef>
        <a:spcAft>
          <a:spcPct val="0"/>
        </a:spcAft>
        <a:buFont typeface="Arial" panose="020B0604020202020204" pitchFamily="34" charset="0"/>
        <a:defRPr sz="2800" kern="1200">
          <a:solidFill>
            <a:schemeClr val="tx1"/>
          </a:solidFill>
          <a:latin typeface="楷体" panose="02010609060101010101" pitchFamily="49" charset="-122"/>
          <a:ea typeface="楷体" panose="02010609060101010101" pitchFamily="49" charset="-122"/>
          <a:cs typeface="+mn-cs"/>
        </a:defRPr>
      </a:lvl1pPr>
      <a:lvl2pPr marL="617220" indent="-205740" algn="l" rtl="0" eaLnBrk="1" fontAlgn="base" hangingPunct="1">
        <a:lnSpc>
          <a:spcPct val="90000"/>
        </a:lnSpc>
        <a:spcBef>
          <a:spcPts val="450"/>
        </a:spcBef>
        <a:spcAft>
          <a:spcPct val="0"/>
        </a:spcAft>
        <a:buFont typeface="Arial" panose="020B0604020202020204" pitchFamily="34" charset="0"/>
        <a:buChar char="•"/>
        <a:defRPr sz="2160" kern="1200">
          <a:solidFill>
            <a:schemeClr val="tx1"/>
          </a:solidFill>
          <a:latin typeface="+mn-lt"/>
          <a:ea typeface="+mn-ea"/>
          <a:cs typeface="+mn-cs"/>
        </a:defRPr>
      </a:lvl2pPr>
      <a:lvl3pPr marL="1028700" indent="-205740" algn="l" rtl="0" eaLnBrk="1" fontAlgn="base" hangingPunct="1">
        <a:lnSpc>
          <a:spcPct val="90000"/>
        </a:lnSpc>
        <a:spcBef>
          <a:spcPts val="450"/>
        </a:spcBef>
        <a:spcAft>
          <a:spcPct val="0"/>
        </a:spcAft>
        <a:buFont typeface="Arial" panose="020B0604020202020204" pitchFamily="34" charset="0"/>
        <a:buChar char="•"/>
        <a:defRPr sz="1800" kern="1200">
          <a:solidFill>
            <a:schemeClr val="tx1"/>
          </a:solidFill>
          <a:latin typeface="+mn-lt"/>
          <a:ea typeface="+mn-ea"/>
          <a:cs typeface="+mn-cs"/>
        </a:defRPr>
      </a:lvl3pPr>
      <a:lvl4pPr marL="144018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4pPr>
      <a:lvl5pPr marL="1851660" indent="-205740" algn="l" rtl="0" eaLnBrk="1" fontAlgn="base" hangingPunct="1">
        <a:lnSpc>
          <a:spcPct val="90000"/>
        </a:lnSpc>
        <a:spcBef>
          <a:spcPts val="450"/>
        </a:spcBef>
        <a:spcAft>
          <a:spcPct val="0"/>
        </a:spcAft>
        <a:buFont typeface="Arial" panose="020B0604020202020204" pitchFamily="34" charset="0"/>
        <a:buChar char="•"/>
        <a:defRPr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17.wmf"/><Relationship Id="rId3" Type="http://schemas.openxmlformats.org/officeDocument/2006/relationships/notesSlide" Target="../notesSlides/notesSlide13.xml"/><Relationship Id="rId7" Type="http://schemas.openxmlformats.org/officeDocument/2006/relationships/image" Target="../media/image14.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15.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0.png"/><Relationship Id="rId5" Type="http://schemas.openxmlformats.org/officeDocument/2006/relationships/image" Target="../media/image19.wmf"/><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844824"/>
            <a:ext cx="9154264" cy="1325880"/>
          </a:xfrm>
        </p:spPr>
        <p:txBody>
          <a:bodyPr/>
          <a:lstStyle/>
          <a:p>
            <a:r>
              <a:rPr lang="zh-CN" altLang="en-US" dirty="0"/>
              <a:t>直线和圆的位置关系</a:t>
            </a:r>
          </a:p>
        </p:txBody>
      </p:sp>
      <p:sp>
        <p:nvSpPr>
          <p:cNvPr id="3" name="矩形 2"/>
          <p:cNvSpPr/>
          <p:nvPr/>
        </p:nvSpPr>
        <p:spPr>
          <a:xfrm>
            <a:off x="0" y="5373216"/>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297363" y="2847975"/>
            <a:ext cx="1635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kumimoji="1" lang="zh-CN" altLang="zh-CN" sz="2200">
              <a:latin typeface="Times New Roman" panose="02020603050405020304" pitchFamily="18" charset="0"/>
            </a:endParaRPr>
          </a:p>
        </p:txBody>
      </p:sp>
      <p:sp>
        <p:nvSpPr>
          <p:cNvPr id="55300" name="Text Box 4"/>
          <p:cNvSpPr txBox="1">
            <a:spLocks noChangeArrowheads="1"/>
          </p:cNvSpPr>
          <p:nvPr/>
        </p:nvSpPr>
        <p:spPr bwMode="auto">
          <a:xfrm>
            <a:off x="655638" y="1196975"/>
            <a:ext cx="5287962" cy="2268538"/>
          </a:xfrm>
          <a:prstGeom prst="rect">
            <a:avLst/>
          </a:prstGeom>
          <a:noFill/>
          <a:ln w="9525">
            <a:noFill/>
            <a:miter lim="800000"/>
          </a:ln>
          <a:effectLst/>
        </p:spPr>
        <p:txBody>
          <a:bodyPr wrap="none" lIns="83037" tIns="41518" rIns="83037" bIns="41518">
            <a:spAutoFit/>
          </a:bodyPr>
          <a:lstStyle/>
          <a:p>
            <a:pPr algn="ctr" defTabSz="830580" eaLnBrk="1" fontAlgn="auto" hangingPunct="1">
              <a:spcBef>
                <a:spcPct val="0"/>
              </a:spcBef>
              <a:spcAft>
                <a:spcPct val="0"/>
              </a:spcAft>
              <a:defRPr/>
            </a:pPr>
            <a:r>
              <a:rPr kumimoji="1" lang="en-US" altLang="zh-CN" sz="2400" b="1">
                <a:solidFill>
                  <a:srgbClr val="FF3300"/>
                </a:solidFill>
                <a:latin typeface="Times New Roman" panose="02020603050405020304"/>
                <a:ea typeface="楷体" panose="02010609060101010101" pitchFamily="49" charset="-122"/>
              </a:rPr>
              <a:t>3.</a:t>
            </a:r>
            <a:r>
              <a:rPr kumimoji="1" lang="zh-CN" altLang="en-US" sz="2400" b="1">
                <a:solidFill>
                  <a:srgbClr val="0066FF"/>
                </a:solidFill>
                <a:latin typeface="Times New Roman" panose="02020603050405020304"/>
                <a:ea typeface="楷体" panose="02010609060101010101" pitchFamily="49" charset="-122"/>
              </a:rPr>
              <a:t>若</a:t>
            </a:r>
            <a:r>
              <a:rPr kumimoji="1" lang="en-US" altLang="zh-CN" sz="2400" b="1">
                <a:solidFill>
                  <a:srgbClr val="0066FF"/>
                </a:solidFill>
                <a:latin typeface="Times New Roman" panose="02020603050405020304"/>
                <a:ea typeface="楷体" panose="02010609060101010101" pitchFamily="49" charset="-122"/>
              </a:rPr>
              <a:t>A</a:t>
            </a:r>
            <a:r>
              <a:rPr kumimoji="1" lang="zh-CN" altLang="en-US" sz="2400" b="1">
                <a:solidFill>
                  <a:srgbClr val="0066FF"/>
                </a:solidFill>
                <a:latin typeface="Times New Roman" panose="02020603050405020304"/>
                <a:ea typeface="楷体" panose="02010609060101010101" pitchFamily="49" charset="-122"/>
              </a:rPr>
              <a:t>、</a:t>
            </a:r>
            <a:r>
              <a:rPr kumimoji="1" lang="en-US" altLang="zh-CN" sz="2400" b="1">
                <a:solidFill>
                  <a:srgbClr val="0066FF"/>
                </a:solidFill>
                <a:latin typeface="Times New Roman" panose="02020603050405020304"/>
                <a:ea typeface="楷体" panose="02010609060101010101" pitchFamily="49" charset="-122"/>
              </a:rPr>
              <a:t>B</a:t>
            </a:r>
            <a:r>
              <a:rPr kumimoji="1" lang="zh-CN" altLang="en-US" sz="2400" b="1">
                <a:solidFill>
                  <a:srgbClr val="0066FF"/>
                </a:solidFill>
                <a:latin typeface="Times New Roman" panose="02020603050405020304"/>
                <a:ea typeface="楷体" panose="02010609060101010101" pitchFamily="49" charset="-122"/>
              </a:rPr>
              <a:t>是⊙</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外两点， 则直线</a:t>
            </a:r>
            <a:r>
              <a:rPr kumimoji="1" lang="en-US" altLang="zh-CN" sz="2400" b="1">
                <a:solidFill>
                  <a:srgbClr val="0066FF"/>
                </a:solidFill>
                <a:latin typeface="Times New Roman" panose="02020603050405020304"/>
                <a:ea typeface="楷体" panose="02010609060101010101" pitchFamily="49" charset="-122"/>
              </a:rPr>
              <a:t>AB</a:t>
            </a:r>
          </a:p>
          <a:p>
            <a:pPr algn="ctr" defTabSz="830580" eaLnBrk="1" fontAlgn="auto" hangingPunct="1">
              <a:spcBef>
                <a:spcPct val="0"/>
              </a:spcBef>
              <a:spcAft>
                <a:spcPct val="0"/>
              </a:spcAft>
              <a:defRPr/>
            </a:pPr>
            <a:r>
              <a:rPr kumimoji="1" lang="en-US" altLang="zh-CN" sz="2400" b="1">
                <a:solidFill>
                  <a:srgbClr val="0066FF"/>
                </a:solidFill>
                <a:latin typeface="Times New Roman" panose="02020603050405020304"/>
                <a:ea typeface="楷体" panose="02010609060101010101" pitchFamily="49" charset="-122"/>
              </a:rPr>
              <a:t>        </a:t>
            </a:r>
            <a:r>
              <a:rPr kumimoji="1" lang="zh-CN" altLang="en-US" sz="2400" b="1">
                <a:solidFill>
                  <a:srgbClr val="0066FF"/>
                </a:solidFill>
                <a:latin typeface="Times New Roman" panose="02020603050405020304"/>
                <a:ea typeface="楷体" panose="02010609060101010101" pitchFamily="49" charset="-122"/>
              </a:rPr>
              <a:t>与⊙</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相离。</a:t>
            </a:r>
            <a:r>
              <a:rPr kumimoji="1" lang="en-US" altLang="zh-CN" sz="2400" b="1">
                <a:solidFill>
                  <a:srgbClr val="0066FF"/>
                </a:solidFill>
                <a:latin typeface="Times New Roman" panose="02020603050405020304"/>
                <a:ea typeface="楷体" panose="02010609060101010101" pitchFamily="49" charset="-122"/>
              </a:rPr>
              <a:t>(      )</a:t>
            </a:r>
          </a:p>
          <a:p>
            <a:pPr algn="ctr" defTabSz="830580" eaLnBrk="1" fontAlgn="auto" hangingPunct="1">
              <a:spcBef>
                <a:spcPct val="0"/>
              </a:spcBef>
              <a:spcAft>
                <a:spcPct val="0"/>
              </a:spcAft>
              <a:defRPr/>
            </a:pPr>
            <a:endParaRPr kumimoji="1" lang="en-US" altLang="zh-CN" sz="2400" b="1">
              <a:solidFill>
                <a:srgbClr val="0066FF"/>
              </a:solidFill>
              <a:latin typeface="+mn-ea"/>
              <a:ea typeface="+mn-ea"/>
            </a:endParaRPr>
          </a:p>
          <a:p>
            <a:pPr algn="ctr" defTabSz="830580" eaLnBrk="1" fontAlgn="auto" hangingPunct="1">
              <a:spcBef>
                <a:spcPct val="0"/>
              </a:spcBef>
              <a:spcAft>
                <a:spcPct val="0"/>
              </a:spcAft>
              <a:defRPr/>
            </a:pPr>
            <a:r>
              <a:rPr kumimoji="1" lang="zh-CN" altLang="en-US" sz="2400" b="1">
                <a:solidFill>
                  <a:srgbClr val="FF3300"/>
                </a:solidFill>
                <a:latin typeface="Times New Roman" panose="02020603050405020304"/>
                <a:ea typeface="楷体" panose="02010609060101010101" pitchFamily="49" charset="-122"/>
              </a:rPr>
              <a:t> </a:t>
            </a:r>
            <a:r>
              <a:rPr kumimoji="1" lang="en-US" altLang="zh-CN" sz="2400" b="1">
                <a:solidFill>
                  <a:srgbClr val="FF3300"/>
                </a:solidFill>
                <a:latin typeface="Times New Roman" panose="02020603050405020304"/>
                <a:ea typeface="楷体" panose="02010609060101010101" pitchFamily="49" charset="-122"/>
              </a:rPr>
              <a:t>4.</a:t>
            </a:r>
            <a:r>
              <a:rPr kumimoji="1" lang="zh-CN" altLang="en-US" sz="2400" b="1">
                <a:solidFill>
                  <a:srgbClr val="0066FF"/>
                </a:solidFill>
                <a:latin typeface="Times New Roman" panose="02020603050405020304"/>
                <a:ea typeface="楷体" panose="02010609060101010101" pitchFamily="49" charset="-122"/>
              </a:rPr>
              <a:t>若</a:t>
            </a:r>
            <a:r>
              <a:rPr kumimoji="1" lang="en-US" altLang="zh-CN" sz="2400" b="1">
                <a:solidFill>
                  <a:srgbClr val="0066FF"/>
                </a:solidFill>
                <a:latin typeface="Times New Roman" panose="02020603050405020304"/>
                <a:ea typeface="楷体" panose="02010609060101010101" pitchFamily="49" charset="-122"/>
              </a:rPr>
              <a:t>C</a:t>
            </a:r>
            <a:r>
              <a:rPr kumimoji="1" lang="zh-CN" altLang="en-US" sz="2400" b="1">
                <a:solidFill>
                  <a:srgbClr val="0066FF"/>
                </a:solidFill>
                <a:latin typeface="Times New Roman" panose="02020603050405020304"/>
                <a:ea typeface="楷体" panose="02010609060101010101" pitchFamily="49" charset="-122"/>
              </a:rPr>
              <a:t>为⊙</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内与</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点不重合的一点，</a:t>
            </a:r>
          </a:p>
          <a:p>
            <a:pPr algn="ctr" defTabSz="830580" eaLnBrk="1" fontAlgn="auto" hangingPunct="1">
              <a:spcBef>
                <a:spcPct val="0"/>
              </a:spcBef>
              <a:spcAft>
                <a:spcPct val="0"/>
              </a:spcAft>
              <a:defRPr/>
            </a:pPr>
            <a:r>
              <a:rPr kumimoji="1" lang="zh-CN" altLang="en-US" sz="2400" b="1">
                <a:solidFill>
                  <a:srgbClr val="0066FF"/>
                </a:solidFill>
                <a:latin typeface="Times New Roman" panose="02020603050405020304"/>
                <a:ea typeface="楷体" panose="02010609060101010101" pitchFamily="49" charset="-122"/>
              </a:rPr>
              <a:t>   则直线</a:t>
            </a:r>
            <a:r>
              <a:rPr kumimoji="1" lang="en-US" altLang="zh-CN" sz="2400" b="1">
                <a:solidFill>
                  <a:srgbClr val="0066FF"/>
                </a:solidFill>
                <a:latin typeface="Times New Roman" panose="02020603050405020304"/>
                <a:ea typeface="楷体" panose="02010609060101010101" pitchFamily="49" charset="-122"/>
              </a:rPr>
              <a:t>CO</a:t>
            </a:r>
            <a:r>
              <a:rPr kumimoji="1" lang="zh-CN" altLang="en-US" sz="2400" b="1">
                <a:solidFill>
                  <a:srgbClr val="0066FF"/>
                </a:solidFill>
                <a:latin typeface="Times New Roman" panose="02020603050405020304"/>
                <a:ea typeface="楷体" panose="02010609060101010101" pitchFamily="49" charset="-122"/>
              </a:rPr>
              <a:t>与⊙</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相交。（    ）</a:t>
            </a:r>
          </a:p>
          <a:p>
            <a:pPr algn="ctr" defTabSz="830580" eaLnBrk="1" fontAlgn="auto" hangingPunct="1">
              <a:spcBef>
                <a:spcPct val="0"/>
              </a:spcBef>
              <a:spcAft>
                <a:spcPct val="0"/>
              </a:spcAft>
              <a:defRPr/>
            </a:pPr>
            <a:endParaRPr kumimoji="1" lang="en-US" altLang="zh-CN" sz="2200">
              <a:latin typeface="Times New Roman" panose="02020603050405020304" pitchFamily="18" charset="0"/>
              <a:ea typeface="+mn-ea"/>
            </a:endParaRPr>
          </a:p>
        </p:txBody>
      </p:sp>
      <p:sp>
        <p:nvSpPr>
          <p:cNvPr id="55301" name="Text Box 5"/>
          <p:cNvSpPr txBox="1">
            <a:spLocks noChangeArrowheads="1"/>
          </p:cNvSpPr>
          <p:nvPr/>
        </p:nvSpPr>
        <p:spPr bwMode="auto">
          <a:xfrm>
            <a:off x="4716463" y="2708275"/>
            <a:ext cx="533400" cy="428625"/>
          </a:xfrm>
          <a:prstGeom prst="rect">
            <a:avLst/>
          </a:prstGeom>
          <a:noFill/>
          <a:ln w="9525">
            <a:noFill/>
            <a:miter lim="800000"/>
          </a:ln>
          <a:effectLst/>
        </p:spPr>
        <p:txBody>
          <a:bodyPr lIns="83037" tIns="41518" rIns="83037" bIns="41518">
            <a:spAutoFit/>
          </a:bodyPr>
          <a:lstStyle/>
          <a:p>
            <a:pPr defTabSz="830580" eaLnBrk="1" fontAlgn="auto" hangingPunct="1">
              <a:spcBef>
                <a:spcPct val="0"/>
              </a:spcBef>
              <a:spcAft>
                <a:spcPct val="0"/>
              </a:spcAft>
              <a:defRPr/>
            </a:pPr>
            <a:r>
              <a:rPr kumimoji="1" lang="en-US" altLang="zh-CN" sz="2200" b="1">
                <a:solidFill>
                  <a:srgbClr val="FF3300"/>
                </a:solidFill>
                <a:latin typeface="Times New Roman" panose="02020603050405020304"/>
                <a:ea typeface="楷体" panose="02010609060101010101" pitchFamily="49" charset="-122"/>
              </a:rPr>
              <a:t>√</a:t>
            </a:r>
          </a:p>
        </p:txBody>
      </p:sp>
      <p:sp>
        <p:nvSpPr>
          <p:cNvPr id="55302" name="Text Box 6"/>
          <p:cNvSpPr txBox="1">
            <a:spLocks noChangeArrowheads="1"/>
          </p:cNvSpPr>
          <p:nvPr/>
        </p:nvSpPr>
        <p:spPr bwMode="auto">
          <a:xfrm>
            <a:off x="4572000" y="1628775"/>
            <a:ext cx="488950" cy="428625"/>
          </a:xfrm>
          <a:prstGeom prst="rect">
            <a:avLst/>
          </a:prstGeom>
          <a:noFill/>
          <a:ln w="9525">
            <a:noFill/>
            <a:miter lim="800000"/>
          </a:ln>
          <a:effectLst/>
        </p:spPr>
        <p:txBody>
          <a:bodyPr lIns="83037" tIns="41518" rIns="83037" bIns="41518">
            <a:spAutoFit/>
          </a:bodyPr>
          <a:lstStyle/>
          <a:p>
            <a:pPr defTabSz="830580" eaLnBrk="1" fontAlgn="auto" hangingPunct="1">
              <a:spcBef>
                <a:spcPct val="0"/>
              </a:spcBef>
              <a:spcAft>
                <a:spcPct val="0"/>
              </a:spcAft>
              <a:defRPr/>
            </a:pPr>
            <a:r>
              <a:rPr kumimoji="1" lang="en-US" altLang="zh-CN" sz="2200" b="1">
                <a:solidFill>
                  <a:srgbClr val="FF3300"/>
                </a:solidFill>
                <a:latin typeface="Times New Roman" panose="02020603050405020304"/>
                <a:ea typeface="楷体" panose="02010609060101010101" pitchFamily="49" charset="-122"/>
              </a:rPr>
              <a:t>×</a:t>
            </a:r>
          </a:p>
        </p:txBody>
      </p:sp>
      <p:sp>
        <p:nvSpPr>
          <p:cNvPr id="55311" name="AutoShape 15"/>
          <p:cNvSpPr>
            <a:spLocks noChangeArrowheads="1"/>
          </p:cNvSpPr>
          <p:nvPr/>
        </p:nvSpPr>
        <p:spPr bwMode="auto">
          <a:xfrm>
            <a:off x="1258888" y="4076700"/>
            <a:ext cx="2971800" cy="838200"/>
          </a:xfrm>
          <a:prstGeom prst="wedgeEllipseCallout">
            <a:avLst>
              <a:gd name="adj1" fmla="val -34833"/>
              <a:gd name="adj2" fmla="val 122116"/>
            </a:avLst>
          </a:prstGeom>
          <a:solidFill>
            <a:schemeClr val="bg1">
              <a:alpha val="50000"/>
            </a:schemeClr>
          </a:solidFill>
          <a:ln w="9525">
            <a:solidFill>
              <a:schemeClr val="bg1"/>
            </a:solidFill>
            <a:miter lim="800000"/>
          </a:ln>
          <a:effectLst>
            <a:outerShdw dist="107763" dir="13500000" algn="ctr" rotWithShape="0">
              <a:srgbClr val="808080"/>
            </a:outerShdw>
          </a:effectLst>
        </p:spPr>
        <p:txBody>
          <a:bodyPr lIns="83037" tIns="41518" rIns="83037" bIns="41518" anchor="ctr" anchorCtr="1"/>
          <a:lstStyle/>
          <a:p>
            <a:pPr algn="ctr" defTabSz="830580" fontAlgn="auto">
              <a:spcBef>
                <a:spcPct val="0"/>
              </a:spcBef>
              <a:spcAft>
                <a:spcPct val="0"/>
              </a:spcAft>
              <a:defRPr/>
            </a:pPr>
            <a:r>
              <a:rPr lang="zh-CN" altLang="en-US" sz="2500" b="1">
                <a:solidFill>
                  <a:srgbClr val="FF3300"/>
                </a:solidFill>
                <a:latin typeface="Times New Roman" panose="02020603050405020304" pitchFamily="18" charset="0"/>
                <a:ea typeface="楷体" panose="02010609060101010101" pitchFamily="49" charset="-122"/>
              </a:rPr>
              <a:t>想一想</a:t>
            </a:r>
            <a:r>
              <a:rPr lang="zh-CN" altLang="en-US" sz="3600">
                <a:solidFill>
                  <a:srgbClr val="FF3300"/>
                </a:solidFill>
                <a:latin typeface="Times New Roman" panose="02020603050405020304" pitchFamily="18" charset="0"/>
                <a:ea typeface="楷体" panose="02010609060101010101" pitchFamily="49" charset="-122"/>
              </a:rPr>
              <a:t>？</a:t>
            </a:r>
          </a:p>
        </p:txBody>
      </p:sp>
      <p:sp>
        <p:nvSpPr>
          <p:cNvPr id="55312" name="Text Box 16"/>
          <p:cNvSpPr txBox="1">
            <a:spLocks noChangeArrowheads="1"/>
          </p:cNvSpPr>
          <p:nvPr/>
        </p:nvSpPr>
        <p:spPr bwMode="auto">
          <a:xfrm>
            <a:off x="395288" y="5373688"/>
            <a:ext cx="5430837" cy="822325"/>
          </a:xfrm>
          <a:prstGeom prst="rect">
            <a:avLst/>
          </a:prstGeom>
          <a:noFill/>
          <a:ln w="9525">
            <a:noFill/>
            <a:miter lim="800000"/>
          </a:ln>
          <a:effectLst/>
        </p:spPr>
        <p:txBody>
          <a:bodyPr wrap="none" lIns="83037" tIns="41518" rIns="83037" bIns="41518">
            <a:spAutoFit/>
          </a:bodyPr>
          <a:lstStyle/>
          <a:p>
            <a:pPr algn="ctr" defTabSz="830580" eaLnBrk="1" fontAlgn="auto" hangingPunct="1">
              <a:spcBef>
                <a:spcPct val="0"/>
              </a:spcBef>
              <a:spcAft>
                <a:spcPct val="0"/>
              </a:spcAft>
              <a:defRPr/>
            </a:pPr>
            <a:r>
              <a:rPr kumimoji="1" lang="zh-CN" altLang="en-US" sz="2400" b="1">
                <a:solidFill>
                  <a:srgbClr val="0066FF"/>
                </a:solidFill>
                <a:latin typeface="Times New Roman" panose="02020603050405020304"/>
                <a:ea typeface="楷体" panose="02010609060101010101" pitchFamily="49" charset="-122"/>
              </a:rPr>
              <a:t>若</a:t>
            </a:r>
            <a:r>
              <a:rPr kumimoji="1" lang="en-US" altLang="zh-CN" sz="2400" b="1">
                <a:solidFill>
                  <a:srgbClr val="0066FF"/>
                </a:solidFill>
                <a:latin typeface="Times New Roman" panose="02020603050405020304"/>
                <a:ea typeface="楷体" panose="02010609060101010101" pitchFamily="49" charset="-122"/>
              </a:rPr>
              <a:t>C</a:t>
            </a:r>
            <a:r>
              <a:rPr kumimoji="1" lang="zh-CN" altLang="en-US" sz="2400" b="1">
                <a:solidFill>
                  <a:srgbClr val="0066FF"/>
                </a:solidFill>
                <a:latin typeface="Times New Roman" panose="02020603050405020304"/>
                <a:ea typeface="楷体" panose="02010609060101010101" pitchFamily="49" charset="-122"/>
              </a:rPr>
              <a:t>为⊙</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内的一点，</a:t>
            </a:r>
            <a:r>
              <a:rPr kumimoji="1" lang="en-US" altLang="zh-CN" sz="2400" b="1">
                <a:solidFill>
                  <a:srgbClr val="0066FF"/>
                </a:solidFill>
                <a:latin typeface="Times New Roman" panose="02020603050405020304"/>
                <a:ea typeface="楷体" panose="02010609060101010101" pitchFamily="49" charset="-122"/>
              </a:rPr>
              <a:t>A</a:t>
            </a:r>
            <a:r>
              <a:rPr kumimoji="1" lang="zh-CN" altLang="en-US" sz="2400" b="1">
                <a:solidFill>
                  <a:srgbClr val="0066FF"/>
                </a:solidFill>
                <a:latin typeface="Times New Roman" panose="02020603050405020304"/>
                <a:ea typeface="楷体" panose="02010609060101010101" pitchFamily="49" charset="-122"/>
              </a:rPr>
              <a:t>为任意一点，</a:t>
            </a:r>
          </a:p>
          <a:p>
            <a:pPr algn="ctr" defTabSz="830580" eaLnBrk="1" fontAlgn="auto" hangingPunct="1">
              <a:spcBef>
                <a:spcPct val="0"/>
              </a:spcBef>
              <a:spcAft>
                <a:spcPct val="0"/>
              </a:spcAft>
              <a:defRPr/>
            </a:pPr>
            <a:r>
              <a:rPr kumimoji="1" lang="zh-CN" altLang="en-US" sz="2400" b="1">
                <a:solidFill>
                  <a:srgbClr val="0066FF"/>
                </a:solidFill>
                <a:latin typeface="Times New Roman" panose="02020603050405020304"/>
                <a:ea typeface="楷体" panose="02010609060101010101" pitchFamily="49" charset="-122"/>
              </a:rPr>
              <a:t> 则直线</a:t>
            </a:r>
            <a:r>
              <a:rPr kumimoji="1" lang="en-US" altLang="zh-CN" sz="2400" b="1">
                <a:solidFill>
                  <a:srgbClr val="0066FF"/>
                </a:solidFill>
                <a:latin typeface="Times New Roman" panose="02020603050405020304"/>
                <a:ea typeface="楷体" panose="02010609060101010101" pitchFamily="49" charset="-122"/>
              </a:rPr>
              <a:t>AC</a:t>
            </a:r>
            <a:r>
              <a:rPr kumimoji="1" lang="zh-CN" altLang="en-US" sz="2400" b="1">
                <a:solidFill>
                  <a:srgbClr val="0066FF"/>
                </a:solidFill>
                <a:latin typeface="Times New Roman" panose="02020603050405020304"/>
                <a:ea typeface="楷体" panose="02010609060101010101" pitchFamily="49" charset="-122"/>
              </a:rPr>
              <a:t>与⊙</a:t>
            </a:r>
            <a:r>
              <a:rPr kumimoji="1" lang="en-US" altLang="zh-CN" sz="2400" b="1">
                <a:solidFill>
                  <a:srgbClr val="0066FF"/>
                </a:solidFill>
                <a:latin typeface="Times New Roman" panose="02020603050405020304"/>
                <a:ea typeface="楷体" panose="02010609060101010101" pitchFamily="49" charset="-122"/>
              </a:rPr>
              <a:t>O</a:t>
            </a:r>
            <a:r>
              <a:rPr kumimoji="1" lang="zh-CN" altLang="en-US" sz="2400" b="1">
                <a:solidFill>
                  <a:srgbClr val="0066FF"/>
                </a:solidFill>
                <a:latin typeface="Times New Roman" panose="02020603050405020304"/>
                <a:ea typeface="楷体" panose="02010609060101010101" pitchFamily="49" charset="-122"/>
              </a:rPr>
              <a:t>一定相交。是否正确？</a:t>
            </a:r>
          </a:p>
        </p:txBody>
      </p:sp>
      <p:grpSp>
        <p:nvGrpSpPr>
          <p:cNvPr id="2" name="组合 64"/>
          <p:cNvGrpSpPr/>
          <p:nvPr/>
        </p:nvGrpSpPr>
        <p:grpSpPr>
          <a:xfrm>
            <a:off x="5611813" y="3857625"/>
            <a:ext cx="2944812" cy="2643188"/>
            <a:chOff x="5611813" y="3857625"/>
            <a:chExt cx="2944812" cy="2643188"/>
          </a:xfrm>
        </p:grpSpPr>
        <p:sp>
          <p:nvSpPr>
            <p:cNvPr id="15404" name="Oval 18"/>
            <p:cNvSpPr>
              <a:spLocks noChangeArrowheads="1"/>
            </p:cNvSpPr>
            <p:nvPr/>
          </p:nvSpPr>
          <p:spPr bwMode="auto">
            <a:xfrm>
              <a:off x="6489700" y="4643438"/>
              <a:ext cx="1293813" cy="1344612"/>
            </a:xfrm>
            <a:prstGeom prst="ellipse">
              <a:avLst/>
            </a:prstGeom>
            <a:solidFill>
              <a:schemeClr val="bg1">
                <a:alpha val="50195"/>
              </a:schemeClr>
            </a:solidFill>
            <a:ln w="9525">
              <a:solidFill>
                <a:srgbClr val="FF00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5405" name="Text Box 19"/>
            <p:cNvSpPr txBox="1">
              <a:spLocks noChangeArrowheads="1"/>
            </p:cNvSpPr>
            <p:nvPr/>
          </p:nvSpPr>
          <p:spPr bwMode="auto">
            <a:xfrm>
              <a:off x="6691313" y="4929188"/>
              <a:ext cx="474662"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300" b="1">
                  <a:solidFill>
                    <a:srgbClr val="0066FF"/>
                  </a:solidFill>
                  <a:latin typeface="Times New Roman" panose="02020603050405020304" pitchFamily="18" charset="0"/>
                </a:rPr>
                <a:t>.</a:t>
              </a:r>
              <a:r>
                <a:rPr lang="en-US" altLang="zh-CN" sz="2500">
                  <a:latin typeface="Times New Roman" panose="02020603050405020304" pitchFamily="18" charset="0"/>
                </a:rPr>
                <a:t>C</a:t>
              </a:r>
            </a:p>
          </p:txBody>
        </p:sp>
        <p:sp>
          <p:nvSpPr>
            <p:cNvPr id="15406" name="Line 20"/>
            <p:cNvSpPr>
              <a:spLocks noChangeShapeType="1"/>
            </p:cNvSpPr>
            <p:nvPr/>
          </p:nvSpPr>
          <p:spPr bwMode="auto">
            <a:xfrm flipV="1">
              <a:off x="5815013" y="4857750"/>
              <a:ext cx="2741612" cy="760413"/>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07" name="Line 21"/>
            <p:cNvSpPr>
              <a:spLocks noChangeShapeType="1"/>
            </p:cNvSpPr>
            <p:nvPr/>
          </p:nvSpPr>
          <p:spPr bwMode="auto">
            <a:xfrm flipV="1">
              <a:off x="5949950" y="4500563"/>
              <a:ext cx="2230438" cy="140335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08" name="Line 22"/>
            <p:cNvSpPr>
              <a:spLocks noChangeShapeType="1"/>
            </p:cNvSpPr>
            <p:nvPr/>
          </p:nvSpPr>
          <p:spPr bwMode="auto">
            <a:xfrm flipV="1">
              <a:off x="5949950" y="4071938"/>
              <a:ext cx="2230438" cy="2071687"/>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09" name="Line 23"/>
            <p:cNvSpPr>
              <a:spLocks noChangeShapeType="1"/>
            </p:cNvSpPr>
            <p:nvPr/>
          </p:nvSpPr>
          <p:spPr bwMode="auto">
            <a:xfrm flipV="1">
              <a:off x="6288088" y="3857625"/>
              <a:ext cx="1419225" cy="2428875"/>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10" name="Line 24"/>
            <p:cNvSpPr>
              <a:spLocks noChangeShapeType="1"/>
            </p:cNvSpPr>
            <p:nvPr/>
          </p:nvSpPr>
          <p:spPr bwMode="auto">
            <a:xfrm flipV="1">
              <a:off x="6557963" y="3857625"/>
              <a:ext cx="608012" cy="2643188"/>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11" name="Line 25"/>
            <p:cNvSpPr>
              <a:spLocks noChangeShapeType="1"/>
            </p:cNvSpPr>
            <p:nvPr/>
          </p:nvSpPr>
          <p:spPr bwMode="auto">
            <a:xfrm flipH="1" flipV="1">
              <a:off x="6557963" y="4214813"/>
              <a:ext cx="541337" cy="228600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12" name="Line 26"/>
            <p:cNvSpPr>
              <a:spLocks noChangeShapeType="1"/>
            </p:cNvSpPr>
            <p:nvPr/>
          </p:nvSpPr>
          <p:spPr bwMode="auto">
            <a:xfrm flipH="1" flipV="1">
              <a:off x="6151563" y="4357688"/>
              <a:ext cx="1285875" cy="200025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13" name="Line 27"/>
            <p:cNvSpPr>
              <a:spLocks noChangeShapeType="1"/>
            </p:cNvSpPr>
            <p:nvPr/>
          </p:nvSpPr>
          <p:spPr bwMode="auto">
            <a:xfrm flipH="1" flipV="1">
              <a:off x="5881688" y="4714875"/>
              <a:ext cx="1757362" cy="1285875"/>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414" name="Line 28"/>
            <p:cNvSpPr>
              <a:spLocks noChangeShapeType="1"/>
            </p:cNvSpPr>
            <p:nvPr/>
          </p:nvSpPr>
          <p:spPr bwMode="auto">
            <a:xfrm flipH="1" flipV="1">
              <a:off x="5611813" y="4929188"/>
              <a:ext cx="2298700" cy="85725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grpSp>
      <p:grpSp>
        <p:nvGrpSpPr>
          <p:cNvPr id="15369" name="Group 34"/>
          <p:cNvGrpSpPr>
            <a:grpSpLocks noChangeAspect="1"/>
          </p:cNvGrpSpPr>
          <p:nvPr/>
        </p:nvGrpSpPr>
        <p:grpSpPr>
          <a:xfrm>
            <a:off x="0" y="0"/>
            <a:ext cx="5318125" cy="1196975"/>
            <a:chOff x="657" y="210"/>
            <a:chExt cx="2275" cy="438"/>
          </a:xfrm>
        </p:grpSpPr>
        <p:sp>
          <p:nvSpPr>
            <p:cNvPr id="15370" name="AutoShape 33"/>
            <p:cNvSpPr>
              <a:spLocks noChangeAspect="1" noChangeArrowheads="1" noTextEdit="1"/>
            </p:cNvSpPr>
            <p:nvPr/>
          </p:nvSpPr>
          <p:spPr bwMode="auto">
            <a:xfrm>
              <a:off x="657" y="210"/>
              <a:ext cx="227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5371" name="Group 42"/>
            <p:cNvGrpSpPr/>
            <p:nvPr/>
          </p:nvGrpSpPr>
          <p:grpSpPr>
            <a:xfrm>
              <a:off x="666" y="236"/>
              <a:ext cx="1489" cy="314"/>
              <a:chOff x="666" y="236"/>
              <a:chExt cx="1489" cy="314"/>
            </a:xfrm>
          </p:grpSpPr>
          <p:grpSp>
            <p:nvGrpSpPr>
              <p:cNvPr id="15397" name="Group 37"/>
              <p:cNvGrpSpPr/>
              <p:nvPr/>
            </p:nvGrpSpPr>
            <p:grpSpPr>
              <a:xfrm>
                <a:off x="666" y="236"/>
                <a:ext cx="1489" cy="314"/>
                <a:chOff x="666" y="236"/>
                <a:chExt cx="1489" cy="314"/>
              </a:xfrm>
            </p:grpSpPr>
            <p:pic>
              <p:nvPicPr>
                <p:cNvPr id="15402" name="Picture 35"/>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03" name="Rectangle 36"/>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5398" name="Rectangle 38"/>
              <p:cNvSpPr>
                <a:spLocks noChangeArrowheads="1"/>
              </p:cNvSpPr>
              <p:nvPr/>
            </p:nvSpPr>
            <p:spPr bwMode="auto">
              <a:xfrm>
                <a:off x="1027" y="311"/>
                <a:ext cx="41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随堂</a:t>
                </a:r>
                <a:endParaRPr lang="zh-CN" altLang="en-US" sz="2800" b="1">
                  <a:latin typeface="Times New Roman" panose="02020603050405020304" pitchFamily="18" charset="0"/>
                  <a:sym typeface="Wingdings" panose="05000000000000000000" pitchFamily="2" charset="2"/>
                </a:endParaRPr>
              </a:p>
            </p:txBody>
          </p:sp>
          <p:sp>
            <p:nvSpPr>
              <p:cNvPr id="15399" name="Rectangle 39"/>
              <p:cNvSpPr>
                <a:spLocks noChangeArrowheads="1"/>
              </p:cNvSpPr>
              <p:nvPr/>
            </p:nvSpPr>
            <p:spPr bwMode="auto">
              <a:xfrm>
                <a:off x="1412" y="311"/>
                <a:ext cx="41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练习</a:t>
                </a:r>
                <a:endParaRPr lang="zh-CN" altLang="en-US" sz="2800" b="1">
                  <a:latin typeface="Times New Roman" panose="02020603050405020304" pitchFamily="18" charset="0"/>
                  <a:sym typeface="Wingdings" panose="05000000000000000000" pitchFamily="2" charset="2"/>
                </a:endParaRPr>
              </a:p>
            </p:txBody>
          </p:sp>
          <p:sp>
            <p:nvSpPr>
              <p:cNvPr id="15400" name="Rectangle 40"/>
              <p:cNvSpPr>
                <a:spLocks noChangeArrowheads="1"/>
              </p:cNvSpPr>
              <p:nvPr/>
            </p:nvSpPr>
            <p:spPr bwMode="auto">
              <a:xfrm>
                <a:off x="1918" y="265"/>
                <a:ext cx="1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sp>
            <p:nvSpPr>
              <p:cNvPr id="15401" name="Rectangle 41"/>
              <p:cNvSpPr>
                <a:spLocks noChangeArrowheads="1"/>
              </p:cNvSpPr>
              <p:nvPr/>
            </p:nvSpPr>
            <p:spPr bwMode="auto">
              <a:xfrm>
                <a:off x="1909" y="256"/>
                <a:ext cx="1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000000"/>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grpSp>
        <p:grpSp>
          <p:nvGrpSpPr>
            <p:cNvPr id="15372" name="Group 45"/>
            <p:cNvGrpSpPr/>
            <p:nvPr/>
          </p:nvGrpSpPr>
          <p:grpSpPr>
            <a:xfrm>
              <a:off x="2155" y="210"/>
              <a:ext cx="768" cy="432"/>
              <a:chOff x="2155" y="210"/>
              <a:chExt cx="768" cy="432"/>
            </a:xfrm>
          </p:grpSpPr>
          <p:pic>
            <p:nvPicPr>
              <p:cNvPr id="15395" name="Picture 43"/>
              <p:cNvPicPr>
                <a:picLocks noChangeAspect="1" noChangeArrowheads="1"/>
              </p:cNvPicPr>
              <p:nvPr/>
            </p:nvPicPr>
            <p:blipFill>
              <a:blip r:embed="rId4"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6" name="Picture 44"/>
              <p:cNvPicPr>
                <a:picLocks noChangeAspect="1" noChangeArrowheads="1"/>
              </p:cNvPicPr>
              <p:nvPr/>
            </p:nvPicPr>
            <p:blipFill>
              <a:blip r:embed="rId5"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3" name="Group 48"/>
            <p:cNvGrpSpPr/>
            <p:nvPr/>
          </p:nvGrpSpPr>
          <p:grpSpPr>
            <a:xfrm>
              <a:off x="669" y="305"/>
              <a:ext cx="334" cy="337"/>
              <a:chOff x="669" y="305"/>
              <a:chExt cx="334" cy="337"/>
            </a:xfrm>
          </p:grpSpPr>
          <p:pic>
            <p:nvPicPr>
              <p:cNvPr id="15393" name="Picture 46"/>
              <p:cNvPicPr>
                <a:picLocks noChangeAspect="1" noChangeArrowheads="1"/>
              </p:cNvPicPr>
              <p:nvPr/>
            </p:nvPicPr>
            <p:blipFill>
              <a:blip r:embed="rId6"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94" name="Picture 47"/>
              <p:cNvPicPr>
                <a:picLocks noChangeAspect="1" noChangeArrowheads="1"/>
              </p:cNvPicPr>
              <p:nvPr/>
            </p:nvPicPr>
            <p:blipFill>
              <a:blip r:embed="rId7"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74" name="Group 51"/>
            <p:cNvGrpSpPr/>
            <p:nvPr/>
          </p:nvGrpSpPr>
          <p:grpSpPr>
            <a:xfrm>
              <a:off x="666" y="236"/>
              <a:ext cx="1489" cy="314"/>
              <a:chOff x="666" y="236"/>
              <a:chExt cx="1489" cy="314"/>
            </a:xfrm>
          </p:grpSpPr>
          <p:pic>
            <p:nvPicPr>
              <p:cNvPr id="15391" name="Picture 49"/>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2" name="Rectangle 50"/>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5375" name="Rectangle 52"/>
            <p:cNvSpPr>
              <a:spLocks noChangeArrowheads="1"/>
            </p:cNvSpPr>
            <p:nvPr/>
          </p:nvSpPr>
          <p:spPr bwMode="auto">
            <a:xfrm>
              <a:off x="1026" y="311"/>
              <a:ext cx="41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随堂</a:t>
              </a:r>
              <a:endParaRPr lang="zh-CN" altLang="en-US" sz="2800" b="1">
                <a:latin typeface="Times New Roman" panose="02020603050405020304" pitchFamily="18" charset="0"/>
                <a:sym typeface="Wingdings" panose="05000000000000000000" pitchFamily="2" charset="2"/>
              </a:endParaRPr>
            </a:p>
          </p:txBody>
        </p:sp>
        <p:sp>
          <p:nvSpPr>
            <p:cNvPr id="15376" name="Rectangle 53"/>
            <p:cNvSpPr>
              <a:spLocks noChangeArrowheads="1"/>
            </p:cNvSpPr>
            <p:nvPr/>
          </p:nvSpPr>
          <p:spPr bwMode="auto">
            <a:xfrm>
              <a:off x="1412" y="311"/>
              <a:ext cx="41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练习</a:t>
              </a:r>
              <a:endParaRPr lang="zh-CN" altLang="en-US" sz="2800" b="1">
                <a:latin typeface="Times New Roman" panose="02020603050405020304" pitchFamily="18" charset="0"/>
                <a:sym typeface="Wingdings" panose="05000000000000000000" pitchFamily="2" charset="2"/>
              </a:endParaRPr>
            </a:p>
          </p:txBody>
        </p:sp>
        <p:sp>
          <p:nvSpPr>
            <p:cNvPr id="15377" name="Rectangle 54"/>
            <p:cNvSpPr>
              <a:spLocks noChangeArrowheads="1"/>
            </p:cNvSpPr>
            <p:nvPr/>
          </p:nvSpPr>
          <p:spPr bwMode="auto">
            <a:xfrm>
              <a:off x="1919" y="265"/>
              <a:ext cx="1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sp>
          <p:nvSpPr>
            <p:cNvPr id="15378" name="Rectangle 55"/>
            <p:cNvSpPr>
              <a:spLocks noChangeArrowheads="1"/>
            </p:cNvSpPr>
            <p:nvPr/>
          </p:nvSpPr>
          <p:spPr bwMode="auto">
            <a:xfrm>
              <a:off x="1910" y="256"/>
              <a:ext cx="1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000000"/>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grpSp>
          <p:nvGrpSpPr>
            <p:cNvPr id="15379" name="Group 58"/>
            <p:cNvGrpSpPr/>
            <p:nvPr/>
          </p:nvGrpSpPr>
          <p:grpSpPr>
            <a:xfrm>
              <a:off x="666" y="236"/>
              <a:ext cx="1489" cy="314"/>
              <a:chOff x="666" y="236"/>
              <a:chExt cx="1489" cy="314"/>
            </a:xfrm>
          </p:grpSpPr>
          <p:pic>
            <p:nvPicPr>
              <p:cNvPr id="15389" name="Picture 56"/>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90" name="Rectangle 57"/>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5380" name="Rectangle 59"/>
            <p:cNvSpPr>
              <a:spLocks noChangeArrowheads="1"/>
            </p:cNvSpPr>
            <p:nvPr/>
          </p:nvSpPr>
          <p:spPr bwMode="auto">
            <a:xfrm flipH="1">
              <a:off x="1026" y="311"/>
              <a:ext cx="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en-US" sz="2800" b="1">
                <a:latin typeface="Times New Roman" panose="02020603050405020304" pitchFamily="18" charset="0"/>
                <a:sym typeface="Wingdings" panose="05000000000000000000" pitchFamily="2" charset="2"/>
              </a:endParaRPr>
            </a:p>
          </p:txBody>
        </p:sp>
        <p:sp>
          <p:nvSpPr>
            <p:cNvPr id="15381" name="Rectangle 60"/>
            <p:cNvSpPr>
              <a:spLocks noChangeArrowheads="1"/>
            </p:cNvSpPr>
            <p:nvPr/>
          </p:nvSpPr>
          <p:spPr bwMode="auto">
            <a:xfrm>
              <a:off x="1044" y="300"/>
              <a:ext cx="793"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3600" b="1">
                  <a:latin typeface="Times New Roman" panose="02020603050405020304" pitchFamily="18" charset="0"/>
                  <a:sym typeface="Wingdings" panose="05000000000000000000" pitchFamily="2" charset="2"/>
                </a:rPr>
                <a:t>明辨是非</a:t>
              </a:r>
            </a:p>
          </p:txBody>
        </p:sp>
        <p:sp>
          <p:nvSpPr>
            <p:cNvPr id="15382" name="Rectangle 62"/>
            <p:cNvSpPr>
              <a:spLocks noChangeArrowheads="1"/>
            </p:cNvSpPr>
            <p:nvPr/>
          </p:nvSpPr>
          <p:spPr bwMode="auto">
            <a:xfrm>
              <a:off x="1910" y="256"/>
              <a:ext cx="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zh-CN" sz="2800" b="1">
                <a:latin typeface="Times New Roman" panose="02020603050405020304" pitchFamily="18" charset="0"/>
                <a:sym typeface="Wingdings" panose="05000000000000000000" pitchFamily="2" charset="2"/>
              </a:endParaRPr>
            </a:p>
          </p:txBody>
        </p:sp>
        <p:grpSp>
          <p:nvGrpSpPr>
            <p:cNvPr id="15383" name="Group 65"/>
            <p:cNvGrpSpPr/>
            <p:nvPr/>
          </p:nvGrpSpPr>
          <p:grpSpPr>
            <a:xfrm>
              <a:off x="2155" y="210"/>
              <a:ext cx="768" cy="432"/>
              <a:chOff x="2155" y="210"/>
              <a:chExt cx="768" cy="432"/>
            </a:xfrm>
          </p:grpSpPr>
          <p:pic>
            <p:nvPicPr>
              <p:cNvPr id="15387" name="Picture 63"/>
              <p:cNvPicPr>
                <a:picLocks noChangeAspect="1" noChangeArrowheads="1"/>
              </p:cNvPicPr>
              <p:nvPr/>
            </p:nvPicPr>
            <p:blipFill>
              <a:blip r:embed="rId4"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8" name="Picture 64"/>
              <p:cNvPicPr>
                <a:picLocks noChangeAspect="1" noChangeArrowheads="1"/>
              </p:cNvPicPr>
              <p:nvPr/>
            </p:nvPicPr>
            <p:blipFill>
              <a:blip r:embed="rId8"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84" name="Group 68"/>
            <p:cNvGrpSpPr/>
            <p:nvPr/>
          </p:nvGrpSpPr>
          <p:grpSpPr>
            <a:xfrm>
              <a:off x="669" y="305"/>
              <a:ext cx="334" cy="337"/>
              <a:chOff x="669" y="305"/>
              <a:chExt cx="334" cy="337"/>
            </a:xfrm>
          </p:grpSpPr>
          <p:pic>
            <p:nvPicPr>
              <p:cNvPr id="15385" name="Picture 66"/>
              <p:cNvPicPr>
                <a:picLocks noChangeAspect="1" noChangeArrowheads="1"/>
              </p:cNvPicPr>
              <p:nvPr/>
            </p:nvPicPr>
            <p:blipFill>
              <a:blip r:embed="rId6"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6" name="Picture 67"/>
              <p:cNvPicPr>
                <a:picLocks noChangeAspect="1" noChangeArrowheads="1"/>
              </p:cNvPicPr>
              <p:nvPr/>
            </p:nvPicPr>
            <p:blipFill>
              <a:blip r:embed="rId7"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blinds(horizontal)">
                                      <p:cBhvr>
                                        <p:cTn id="7" dur="500"/>
                                        <p:tgtEl>
                                          <p:spTgt spid="55300">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5300">
                                            <p:txEl>
                                              <p:pRg st="1" end="1"/>
                                            </p:txEl>
                                          </p:spTgt>
                                        </p:tgtEl>
                                        <p:attrNameLst>
                                          <p:attrName>style.visibility</p:attrName>
                                        </p:attrNameLst>
                                      </p:cBhvr>
                                      <p:to>
                                        <p:strVal val="visible"/>
                                      </p:to>
                                    </p:set>
                                    <p:animEffect transition="in" filter="blinds(horizontal)">
                                      <p:cBhvr>
                                        <p:cTn id="10" dur="500"/>
                                        <p:tgtEl>
                                          <p:spTgt spid="55300">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5300">
                                            <p:txEl>
                                              <p:pRg st="3" end="3"/>
                                            </p:txEl>
                                          </p:spTgt>
                                        </p:tgtEl>
                                        <p:attrNameLst>
                                          <p:attrName>style.visibility</p:attrName>
                                        </p:attrNameLst>
                                      </p:cBhvr>
                                      <p:to>
                                        <p:strVal val="visible"/>
                                      </p:to>
                                    </p:set>
                                    <p:animEffect transition="in" filter="blinds(horizontal)">
                                      <p:cBhvr>
                                        <p:cTn id="13" dur="500"/>
                                        <p:tgtEl>
                                          <p:spTgt spid="55300">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5300">
                                            <p:txEl>
                                              <p:pRg st="4" end="4"/>
                                            </p:txEl>
                                          </p:spTgt>
                                        </p:tgtEl>
                                        <p:attrNameLst>
                                          <p:attrName>style.visibility</p:attrName>
                                        </p:attrNameLst>
                                      </p:cBhvr>
                                      <p:to>
                                        <p:strVal val="visible"/>
                                      </p:to>
                                    </p:set>
                                    <p:animEffect transition="in" filter="blinds(horizontal)">
                                      <p:cBhvr>
                                        <p:cTn id="16" dur="500"/>
                                        <p:tgtEl>
                                          <p:spTgt spid="55300">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302"/>
                                        </p:tgtEl>
                                        <p:attrNameLst>
                                          <p:attrName>style.visibility</p:attrName>
                                        </p:attrNameLst>
                                      </p:cBhvr>
                                      <p:to>
                                        <p:strVal val="visible"/>
                                      </p:to>
                                    </p:set>
                                    <p:animEffect transition="in" filter="blinds(horizontal)">
                                      <p:cBhvr>
                                        <p:cTn id="21" dur="500"/>
                                        <p:tgtEl>
                                          <p:spTgt spid="5530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5301"/>
                                        </p:tgtEl>
                                        <p:attrNameLst>
                                          <p:attrName>style.visibility</p:attrName>
                                        </p:attrNameLst>
                                      </p:cBhvr>
                                      <p:to>
                                        <p:strVal val="visible"/>
                                      </p:to>
                                    </p:set>
                                    <p:animEffect transition="in" filter="blinds(horizontal)">
                                      <p:cBhvr>
                                        <p:cTn id="26" dur="500"/>
                                        <p:tgtEl>
                                          <p:spTgt spid="5530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55311"/>
                                        </p:tgtEl>
                                        <p:attrNameLst>
                                          <p:attrName>style.visibility</p:attrName>
                                        </p:attrNameLst>
                                      </p:cBhvr>
                                      <p:to>
                                        <p:strVal val="visible"/>
                                      </p:to>
                                    </p:set>
                                    <p:animEffect transition="in" filter="blinds(horizontal)">
                                      <p:cBhvr>
                                        <p:cTn id="31" dur="500"/>
                                        <p:tgtEl>
                                          <p:spTgt spid="55311"/>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55312">
                                            <p:txEl>
                                              <p:pRg st="0" end="0"/>
                                            </p:txEl>
                                          </p:spTgt>
                                        </p:tgtEl>
                                        <p:attrNameLst>
                                          <p:attrName>style.visibility</p:attrName>
                                        </p:attrNameLst>
                                      </p:cBhvr>
                                      <p:to>
                                        <p:strVal val="visible"/>
                                      </p:to>
                                    </p:set>
                                    <p:animEffect transition="in" filter="blinds(horizontal)">
                                      <p:cBhvr>
                                        <p:cTn id="36" dur="500"/>
                                        <p:tgtEl>
                                          <p:spTgt spid="55312">
                                            <p:txEl>
                                              <p:pRg st="0" end="0"/>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55312">
                                            <p:txEl>
                                              <p:pRg st="1" end="1"/>
                                            </p:txEl>
                                          </p:spTgt>
                                        </p:tgtEl>
                                        <p:attrNameLst>
                                          <p:attrName>style.visibility</p:attrName>
                                        </p:attrNameLst>
                                      </p:cBhvr>
                                      <p:to>
                                        <p:strVal val="visible"/>
                                      </p:to>
                                    </p:set>
                                    <p:animEffect transition="in" filter="blinds(horizontal)">
                                      <p:cBhvr>
                                        <p:cTn id="39" dur="500"/>
                                        <p:tgtEl>
                                          <p:spTgt spid="55312">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dissolv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p:bldP spid="55302" grpId="0"/>
      <p:bldP spid="5531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0" y="908050"/>
            <a:ext cx="7242175" cy="769938"/>
          </a:xfrm>
        </p:spPr>
        <p:txBody>
          <a:bodyPr rtlCol="0">
            <a:normAutofit fontScale="90000"/>
          </a:bodyPr>
          <a:lstStyle/>
          <a:p>
            <a:pPr algn="l" eaLnBrk="1" fontAlgn="auto" hangingPunct="1">
              <a:spcAft>
                <a:spcPct val="0"/>
              </a:spcAft>
              <a:defRPr/>
            </a:pPr>
            <a:r>
              <a:rPr lang="zh-CN" altLang="en-US" sz="4000" b="1" dirty="0">
                <a:latin typeface="Times New Roman" panose="02020603050405020304" pitchFamily="2" charset="-122"/>
                <a:ea typeface="楷体" panose="02010609060101010101" pitchFamily="49" charset="-122"/>
              </a:rPr>
              <a:t>直线与</a:t>
            </a:r>
            <a:r>
              <a:rPr lang="zh-CN" altLang="en-US" sz="4000" b="1" dirty="0">
                <a:solidFill>
                  <a:schemeClr val="hlink"/>
                </a:solidFill>
                <a:latin typeface="Times New Roman" panose="02020603050405020304" pitchFamily="2" charset="-122"/>
                <a:ea typeface="楷体" panose="02010609060101010101" pitchFamily="49" charset="-122"/>
              </a:rPr>
              <a:t>圆</a:t>
            </a:r>
            <a:r>
              <a:rPr lang="zh-CN" altLang="en-US" sz="4000" b="1" dirty="0">
                <a:latin typeface="Times New Roman" panose="02020603050405020304" pitchFamily="2" charset="-122"/>
                <a:ea typeface="楷体" panose="02010609060101010101" pitchFamily="49" charset="-122"/>
              </a:rPr>
              <a:t>的位置关系</a:t>
            </a:r>
            <a:r>
              <a:rPr lang="en-US" altLang="zh-CN" sz="4000" b="1" dirty="0">
                <a:latin typeface="Times New Roman" panose="02020603050405020304" pitchFamily="2" charset="-122"/>
                <a:ea typeface="楷体" panose="02010609060101010101" pitchFamily="49" charset="-122"/>
              </a:rPr>
              <a:t>(</a:t>
            </a:r>
            <a:r>
              <a:rPr lang="zh-CN" altLang="en-US" sz="4000" b="1" dirty="0">
                <a:solidFill>
                  <a:srgbClr val="FF0000"/>
                </a:solidFill>
                <a:latin typeface="Times New Roman" panose="02020603050405020304" pitchFamily="2" charset="-122"/>
                <a:ea typeface="楷体" panose="02010609060101010101" pitchFamily="49" charset="-122"/>
              </a:rPr>
              <a:t>数量特征</a:t>
            </a:r>
            <a:r>
              <a:rPr lang="en-US" altLang="zh-CN" sz="4000" b="1" dirty="0">
                <a:latin typeface="Times New Roman" panose="02020603050405020304" pitchFamily="2" charset="-122"/>
                <a:ea typeface="楷体" panose="02010609060101010101" pitchFamily="49" charset="-122"/>
              </a:rPr>
              <a:t>)</a:t>
            </a:r>
            <a:r>
              <a:rPr lang="en-US" altLang="zh-CN" sz="3200" b="1" dirty="0">
                <a:latin typeface="华文行楷" panose="02010800040101010101" pitchFamily="2" charset="-122"/>
                <a:ea typeface="华文行楷" panose="02010800040101010101" pitchFamily="2" charset="-122"/>
              </a:rPr>
              <a:t/>
            </a:r>
            <a:br>
              <a:rPr lang="en-US" altLang="zh-CN" sz="3200" b="1" dirty="0">
                <a:latin typeface="华文行楷" panose="02010800040101010101" pitchFamily="2" charset="-122"/>
                <a:ea typeface="华文行楷" panose="02010800040101010101" pitchFamily="2" charset="-122"/>
              </a:rPr>
            </a:br>
            <a:r>
              <a:rPr lang="zh-CN" altLang="en-US" sz="3200" b="1" dirty="0">
                <a:latin typeface="Times New Roman" panose="02020603050405020304" pitchFamily="2" charset="-122"/>
                <a:ea typeface="楷体" panose="02010609060101010101" pitchFamily="49" charset="-122"/>
              </a:rPr>
              <a:t>设⊙</a:t>
            </a:r>
            <a:r>
              <a:rPr lang="en-US" altLang="zh-CN" sz="3200" b="1" dirty="0">
                <a:latin typeface="Times New Roman" panose="02020603050405020304" pitchFamily="2" charset="-122"/>
                <a:ea typeface="楷体" panose="02010609060101010101" pitchFamily="49" charset="-122"/>
              </a:rPr>
              <a:t>O</a:t>
            </a:r>
            <a:r>
              <a:rPr lang="zh-CN" altLang="en-US" sz="3200" b="1" dirty="0">
                <a:latin typeface="Times New Roman" panose="02020603050405020304" pitchFamily="2" charset="-122"/>
                <a:ea typeface="楷体" panose="02010609060101010101" pitchFamily="49" charset="-122"/>
              </a:rPr>
              <a:t>的半径为</a:t>
            </a:r>
            <a:r>
              <a:rPr lang="en-US" altLang="zh-CN" sz="3200" b="1" dirty="0">
                <a:latin typeface="Times New Roman" panose="02020603050405020304" pitchFamily="2" charset="-122"/>
                <a:ea typeface="楷体" panose="02010609060101010101" pitchFamily="49" charset="-122"/>
              </a:rPr>
              <a:t>r</a:t>
            </a:r>
            <a:r>
              <a:rPr lang="zh-CN" altLang="en-US" sz="3200" b="1" dirty="0">
                <a:latin typeface="Times New Roman" panose="02020603050405020304" pitchFamily="2" charset="-122"/>
                <a:ea typeface="楷体" panose="02010609060101010101" pitchFamily="49" charset="-122"/>
              </a:rPr>
              <a:t>，圆心</a:t>
            </a:r>
            <a:r>
              <a:rPr lang="en-US" altLang="zh-CN" sz="3200" b="1" dirty="0">
                <a:latin typeface="Times New Roman" panose="02020603050405020304" pitchFamily="2" charset="-122"/>
                <a:ea typeface="楷体" panose="02010609060101010101" pitchFamily="49" charset="-122"/>
              </a:rPr>
              <a:t>O</a:t>
            </a:r>
            <a:r>
              <a:rPr lang="zh-CN" altLang="en-US" sz="3200" b="1" dirty="0">
                <a:latin typeface="Times New Roman" panose="02020603050405020304" pitchFamily="2" charset="-122"/>
                <a:ea typeface="楷体" panose="02010609060101010101" pitchFamily="49" charset="-122"/>
              </a:rPr>
              <a:t>到直线的距离为</a:t>
            </a:r>
            <a:r>
              <a:rPr lang="en-US" altLang="zh-CN" sz="3200" b="1" dirty="0">
                <a:latin typeface="Times New Roman" panose="02020603050405020304" pitchFamily="2" charset="-122"/>
                <a:ea typeface="楷体" panose="02010609060101010101" pitchFamily="49" charset="-122"/>
              </a:rPr>
              <a:t>d.</a:t>
            </a:r>
            <a:endParaRPr lang="zh-CN" altLang="en-US" sz="3200" b="1" dirty="0">
              <a:latin typeface="华文行楷" panose="02010800040101010101" pitchFamily="2" charset="-122"/>
              <a:ea typeface="华文行楷" panose="02010800040101010101" pitchFamily="2" charset="-122"/>
            </a:endParaRPr>
          </a:p>
        </p:txBody>
      </p:sp>
      <p:sp>
        <p:nvSpPr>
          <p:cNvPr id="40963" name="Rectangle 3"/>
          <p:cNvSpPr>
            <a:spLocks noGrp="1"/>
          </p:cNvSpPr>
          <p:nvPr>
            <p:ph idx="4294967295"/>
          </p:nvPr>
        </p:nvSpPr>
        <p:spPr>
          <a:xfrm>
            <a:off x="0" y="4572000"/>
            <a:ext cx="3048000" cy="533400"/>
          </a:xfrm>
        </p:spPr>
        <p:txBody>
          <a:bodyPr/>
          <a:lstStyle/>
          <a:p>
            <a:pPr eaLnBrk="1" hangingPunct="1">
              <a:lnSpc>
                <a:spcPct val="90000"/>
              </a:lnSpc>
              <a:buFont typeface="Arial" panose="020B0604020202020204" pitchFamily="34" charset="0"/>
              <a:buNone/>
            </a:pPr>
            <a:r>
              <a:rPr lang="zh-CN" altLang="en-US" b="1">
                <a:latin typeface="Times New Roman" panose="02020603050405020304" pitchFamily="2" charset="-122"/>
                <a:ea typeface="楷体" panose="02010609060101010101" pitchFamily="49" charset="-122"/>
              </a:rPr>
              <a:t>直线和圆相交</a:t>
            </a:r>
          </a:p>
        </p:txBody>
      </p:sp>
      <p:sp>
        <p:nvSpPr>
          <p:cNvPr id="40976" name="Rectangle 16"/>
          <p:cNvSpPr>
            <a:spLocks noGrp="1" noChangeArrowheads="1"/>
          </p:cNvSpPr>
          <p:nvPr/>
        </p:nvSpPr>
        <p:spPr bwMode="auto">
          <a:xfrm>
            <a:off x="5105400" y="51816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SzPct val="60000"/>
            </a:pPr>
            <a:r>
              <a:rPr kumimoji="1" lang="en-US" altLang="zh-CN" sz="2800" b="1" u="sng">
                <a:latin typeface="Times New Roman" panose="02020603050405020304" pitchFamily="2" charset="-122"/>
                <a:ea typeface="楷体" panose="02010609060101010101" pitchFamily="49" charset="-122"/>
              </a:rPr>
              <a:t>d    </a:t>
            </a:r>
            <a:r>
              <a:rPr kumimoji="1" lang="en-US" altLang="zh-CN" sz="2800" b="1">
                <a:latin typeface="Times New Roman" panose="02020603050405020304" pitchFamily="2" charset="-122"/>
                <a:ea typeface="楷体" panose="02010609060101010101" pitchFamily="49" charset="-122"/>
              </a:rPr>
              <a:t>r;</a:t>
            </a:r>
          </a:p>
        </p:txBody>
      </p:sp>
      <p:sp>
        <p:nvSpPr>
          <p:cNvPr id="41060" name="Text Box 100"/>
          <p:cNvSpPr txBox="1">
            <a:spLocks noChangeArrowheads="1"/>
          </p:cNvSpPr>
          <p:nvPr/>
        </p:nvSpPr>
        <p:spPr bwMode="auto">
          <a:xfrm>
            <a:off x="914400" y="5195888"/>
            <a:ext cx="2895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buClr>
                <a:schemeClr val="folHlink"/>
              </a:buClr>
              <a:buSzPct val="60000"/>
            </a:pPr>
            <a:r>
              <a:rPr kumimoji="1" lang="zh-CN" altLang="en-US" sz="2800" b="1">
                <a:latin typeface="Times New Roman" panose="02020603050405020304" pitchFamily="2" charset="-122"/>
                <a:ea typeface="楷体" panose="02010609060101010101" pitchFamily="49" charset="-122"/>
              </a:rPr>
              <a:t>直线和圆相切</a:t>
            </a:r>
          </a:p>
        </p:txBody>
      </p:sp>
      <p:sp>
        <p:nvSpPr>
          <p:cNvPr id="41092" name="Rectangle 132"/>
          <p:cNvSpPr>
            <a:spLocks noGrp="1" noChangeArrowheads="1"/>
          </p:cNvSpPr>
          <p:nvPr/>
        </p:nvSpPr>
        <p:spPr bwMode="auto">
          <a:xfrm>
            <a:off x="914400" y="58674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buClr>
                <a:schemeClr val="folHlink"/>
              </a:buClr>
              <a:buSzPct val="60000"/>
            </a:pPr>
            <a:r>
              <a:rPr kumimoji="1" lang="zh-CN" altLang="en-US" sz="2800" b="1" dirty="0">
                <a:latin typeface="Times New Roman" panose="02020603050405020304" pitchFamily="2" charset="-122"/>
                <a:ea typeface="楷体" panose="02010609060101010101" pitchFamily="49" charset="-122"/>
              </a:rPr>
              <a:t>直线和圆相离</a:t>
            </a:r>
          </a:p>
        </p:txBody>
      </p:sp>
      <p:sp>
        <p:nvSpPr>
          <p:cNvPr id="41098" name="Rectangle 138"/>
          <p:cNvSpPr>
            <a:spLocks noGrp="1" noChangeArrowheads="1"/>
          </p:cNvSpPr>
          <p:nvPr/>
        </p:nvSpPr>
        <p:spPr bwMode="auto">
          <a:xfrm>
            <a:off x="5105400" y="58674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SzPct val="60000"/>
            </a:pPr>
            <a:r>
              <a:rPr kumimoji="1" lang="en-US" altLang="zh-CN" sz="2800" b="1" u="sng">
                <a:latin typeface="Times New Roman" panose="02020603050405020304" pitchFamily="2" charset="-122"/>
                <a:ea typeface="楷体" panose="02010609060101010101" pitchFamily="49" charset="-122"/>
              </a:rPr>
              <a:t>d    </a:t>
            </a:r>
            <a:r>
              <a:rPr kumimoji="1" lang="en-US" altLang="zh-CN" sz="2800" b="1">
                <a:latin typeface="Times New Roman" panose="02020603050405020304" pitchFamily="2" charset="-122"/>
                <a:ea typeface="楷体" panose="02010609060101010101" pitchFamily="49" charset="-122"/>
              </a:rPr>
              <a:t>r;</a:t>
            </a:r>
          </a:p>
        </p:txBody>
      </p:sp>
      <p:grpSp>
        <p:nvGrpSpPr>
          <p:cNvPr id="2" name="Group 177"/>
          <p:cNvGrpSpPr/>
          <p:nvPr/>
        </p:nvGrpSpPr>
        <p:grpSpPr>
          <a:xfrm>
            <a:off x="-180975" y="2205038"/>
            <a:ext cx="8624888" cy="2743200"/>
            <a:chOff x="192" y="1296"/>
            <a:chExt cx="5433" cy="1728"/>
          </a:xfrm>
        </p:grpSpPr>
        <p:grpSp>
          <p:nvGrpSpPr>
            <p:cNvPr id="16402" name="Group 141"/>
            <p:cNvGrpSpPr/>
            <p:nvPr/>
          </p:nvGrpSpPr>
          <p:grpSpPr>
            <a:xfrm>
              <a:off x="192" y="1296"/>
              <a:ext cx="5433" cy="1728"/>
              <a:chOff x="192" y="1584"/>
              <a:chExt cx="5433" cy="1728"/>
            </a:xfrm>
          </p:grpSpPr>
          <p:grpSp>
            <p:nvGrpSpPr>
              <p:cNvPr id="16423" name="Group 142"/>
              <p:cNvGrpSpPr/>
              <p:nvPr/>
            </p:nvGrpSpPr>
            <p:grpSpPr>
              <a:xfrm>
                <a:off x="2220" y="1596"/>
                <a:ext cx="1236" cy="1236"/>
                <a:chOff x="432" y="2592"/>
                <a:chExt cx="1524" cy="1524"/>
              </a:xfrm>
            </p:grpSpPr>
            <p:sp>
              <p:nvSpPr>
                <p:cNvPr id="16436" name="Oval 143"/>
                <p:cNvSpPr>
                  <a:spLocks noChangeArrowheads="1"/>
                </p:cNvSpPr>
                <p:nvPr/>
              </p:nvSpPr>
              <p:spPr bwMode="auto">
                <a:xfrm>
                  <a:off x="432" y="2592"/>
                  <a:ext cx="1524" cy="1524"/>
                </a:xfrm>
                <a:prstGeom prst="ellipse">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6437" name="Text Box 144"/>
                <p:cNvSpPr txBox="1">
                  <a:spLocks noChangeArrowheads="1"/>
                </p:cNvSpPr>
                <p:nvPr/>
              </p:nvSpPr>
              <p:spPr bwMode="auto">
                <a:xfrm>
                  <a:off x="1104" y="3168"/>
                  <a:ext cx="576"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000">
                      <a:solidFill>
                        <a:schemeClr val="hlink"/>
                      </a:solidFill>
                      <a:latin typeface="Tahoma" panose="020B0604030504040204" pitchFamily="34" charset="0"/>
                    </a:rPr>
                    <a:t>●</a:t>
                  </a:r>
                  <a:r>
                    <a:rPr lang="en-US" altLang="zh-CN" sz="2400">
                      <a:latin typeface="Tahoma" panose="020B0604030504040204" pitchFamily="34" charset="0"/>
                    </a:rPr>
                    <a:t>O</a:t>
                  </a:r>
                </a:p>
              </p:txBody>
            </p:sp>
          </p:grpSp>
          <p:grpSp>
            <p:nvGrpSpPr>
              <p:cNvPr id="16424" name="Group 145"/>
              <p:cNvGrpSpPr/>
              <p:nvPr/>
            </p:nvGrpSpPr>
            <p:grpSpPr>
              <a:xfrm>
                <a:off x="316" y="1584"/>
                <a:ext cx="1236" cy="1236"/>
                <a:chOff x="432" y="2592"/>
                <a:chExt cx="1524" cy="1524"/>
              </a:xfrm>
            </p:grpSpPr>
            <p:sp>
              <p:nvSpPr>
                <p:cNvPr id="16434" name="Oval 146"/>
                <p:cNvSpPr>
                  <a:spLocks noChangeArrowheads="1"/>
                </p:cNvSpPr>
                <p:nvPr/>
              </p:nvSpPr>
              <p:spPr bwMode="auto">
                <a:xfrm>
                  <a:off x="432" y="2592"/>
                  <a:ext cx="1524" cy="1524"/>
                </a:xfrm>
                <a:prstGeom prst="ellipse">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6435" name="Text Box 147"/>
                <p:cNvSpPr txBox="1">
                  <a:spLocks noChangeArrowheads="1"/>
                </p:cNvSpPr>
                <p:nvPr/>
              </p:nvSpPr>
              <p:spPr bwMode="auto">
                <a:xfrm>
                  <a:off x="1104" y="3168"/>
                  <a:ext cx="576"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000">
                      <a:solidFill>
                        <a:schemeClr val="hlink"/>
                      </a:solidFill>
                      <a:latin typeface="Tahoma" panose="020B0604030504040204" pitchFamily="34" charset="0"/>
                    </a:rPr>
                    <a:t>●</a:t>
                  </a:r>
                  <a:r>
                    <a:rPr lang="en-US" altLang="zh-CN" sz="2400">
                      <a:latin typeface="Tahoma" panose="020B0604030504040204" pitchFamily="34" charset="0"/>
                    </a:rPr>
                    <a:t>O</a:t>
                  </a:r>
                </a:p>
              </p:txBody>
            </p:sp>
          </p:grpSp>
          <p:sp>
            <p:nvSpPr>
              <p:cNvPr id="16425" name="Text Box 148"/>
              <p:cNvSpPr txBox="1">
                <a:spLocks noChangeArrowheads="1"/>
              </p:cNvSpPr>
              <p:nvPr/>
            </p:nvSpPr>
            <p:spPr bwMode="auto">
              <a:xfrm>
                <a:off x="672" y="2832"/>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400" b="1">
                    <a:solidFill>
                      <a:schemeClr val="hlink"/>
                    </a:solidFill>
                    <a:latin typeface="Tahoma" panose="020B0604030504040204" pitchFamily="34" charset="0"/>
                  </a:rPr>
                  <a:t>相交</a:t>
                </a:r>
                <a:endParaRPr kumimoji="1" lang="zh-CN" altLang="en-US" sz="1000" b="1">
                  <a:solidFill>
                    <a:schemeClr val="hlink"/>
                  </a:solidFill>
                  <a:latin typeface="Tahoma" panose="020B0604030504040204" pitchFamily="34" charset="0"/>
                </a:endParaRPr>
              </a:p>
            </p:txBody>
          </p:sp>
          <p:grpSp>
            <p:nvGrpSpPr>
              <p:cNvPr id="16426" name="Group 149"/>
              <p:cNvGrpSpPr/>
              <p:nvPr/>
            </p:nvGrpSpPr>
            <p:grpSpPr>
              <a:xfrm>
                <a:off x="4092" y="1584"/>
                <a:ext cx="1236" cy="1236"/>
                <a:chOff x="432" y="2592"/>
                <a:chExt cx="1524" cy="1524"/>
              </a:xfrm>
            </p:grpSpPr>
            <p:sp>
              <p:nvSpPr>
                <p:cNvPr id="16432" name="Oval 150"/>
                <p:cNvSpPr>
                  <a:spLocks noChangeArrowheads="1"/>
                </p:cNvSpPr>
                <p:nvPr/>
              </p:nvSpPr>
              <p:spPr bwMode="auto">
                <a:xfrm>
                  <a:off x="432" y="2592"/>
                  <a:ext cx="1524" cy="1524"/>
                </a:xfrm>
                <a:prstGeom prst="ellipse">
                  <a:avLst/>
                </a:prstGeom>
                <a:noFill/>
                <a:ln w="381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6433" name="Text Box 151"/>
                <p:cNvSpPr txBox="1">
                  <a:spLocks noChangeArrowheads="1"/>
                </p:cNvSpPr>
                <p:nvPr/>
              </p:nvSpPr>
              <p:spPr bwMode="auto">
                <a:xfrm>
                  <a:off x="1104" y="3168"/>
                  <a:ext cx="576" cy="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1000">
                      <a:solidFill>
                        <a:schemeClr val="hlink"/>
                      </a:solidFill>
                      <a:latin typeface="Tahoma" panose="020B0604030504040204" pitchFamily="34" charset="0"/>
                    </a:rPr>
                    <a:t>●</a:t>
                  </a:r>
                  <a:r>
                    <a:rPr lang="en-US" altLang="zh-CN" sz="2400">
                      <a:latin typeface="Tahoma" panose="020B0604030504040204" pitchFamily="34" charset="0"/>
                    </a:rPr>
                    <a:t>O</a:t>
                  </a:r>
                </a:p>
              </p:txBody>
            </p:sp>
          </p:grpSp>
          <p:sp>
            <p:nvSpPr>
              <p:cNvPr id="16427" name="Line 152"/>
              <p:cNvSpPr>
                <a:spLocks noChangeShapeType="1"/>
              </p:cNvSpPr>
              <p:nvPr/>
            </p:nvSpPr>
            <p:spPr bwMode="auto">
              <a:xfrm>
                <a:off x="192" y="2544"/>
                <a:ext cx="1728" cy="0"/>
              </a:xfrm>
              <a:prstGeom prst="line">
                <a:avLst/>
              </a:prstGeom>
              <a:noFill/>
              <a:ln w="76200">
                <a:solidFill>
                  <a:schemeClr val="folHlink"/>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28" name="Line 153"/>
              <p:cNvSpPr>
                <a:spLocks noChangeShapeType="1"/>
              </p:cNvSpPr>
              <p:nvPr/>
            </p:nvSpPr>
            <p:spPr bwMode="auto">
              <a:xfrm>
                <a:off x="2004" y="2863"/>
                <a:ext cx="1728" cy="0"/>
              </a:xfrm>
              <a:prstGeom prst="line">
                <a:avLst/>
              </a:prstGeom>
              <a:noFill/>
              <a:ln w="76200">
                <a:solidFill>
                  <a:schemeClr val="folHlink"/>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29" name="Line 154"/>
              <p:cNvSpPr>
                <a:spLocks noChangeShapeType="1"/>
              </p:cNvSpPr>
              <p:nvPr/>
            </p:nvSpPr>
            <p:spPr bwMode="auto">
              <a:xfrm>
                <a:off x="3897" y="3028"/>
                <a:ext cx="1728" cy="0"/>
              </a:xfrm>
              <a:prstGeom prst="line">
                <a:avLst/>
              </a:prstGeom>
              <a:noFill/>
              <a:ln w="76200">
                <a:solidFill>
                  <a:schemeClr val="folHlink"/>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30" name="Text Box 155"/>
              <p:cNvSpPr txBox="1">
                <a:spLocks noChangeArrowheads="1"/>
              </p:cNvSpPr>
              <p:nvPr/>
            </p:nvSpPr>
            <p:spPr bwMode="auto">
              <a:xfrm>
                <a:off x="2496" y="2880"/>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400" b="1">
                    <a:solidFill>
                      <a:schemeClr val="hlink"/>
                    </a:solidFill>
                    <a:latin typeface="Tahoma" panose="020B0604030504040204" pitchFamily="34" charset="0"/>
                  </a:rPr>
                  <a:t>相切</a:t>
                </a:r>
                <a:endParaRPr kumimoji="1" lang="zh-CN" altLang="en-US" sz="1000" b="1">
                  <a:solidFill>
                    <a:schemeClr val="hlink"/>
                  </a:solidFill>
                  <a:latin typeface="Tahoma" panose="020B0604030504040204" pitchFamily="34" charset="0"/>
                </a:endParaRPr>
              </a:p>
            </p:txBody>
          </p:sp>
          <p:sp>
            <p:nvSpPr>
              <p:cNvPr id="16431" name="Text Box 156"/>
              <p:cNvSpPr txBox="1">
                <a:spLocks noChangeArrowheads="1"/>
              </p:cNvSpPr>
              <p:nvPr/>
            </p:nvSpPr>
            <p:spPr bwMode="auto">
              <a:xfrm>
                <a:off x="4464" y="3024"/>
                <a:ext cx="6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kumimoji="1" lang="zh-CN" altLang="en-US" sz="2400" b="1">
                    <a:solidFill>
                      <a:schemeClr val="hlink"/>
                    </a:solidFill>
                    <a:latin typeface="Tahoma" panose="020B0604030504040204" pitchFamily="34" charset="0"/>
                  </a:rPr>
                  <a:t>相离</a:t>
                </a:r>
                <a:endParaRPr kumimoji="1" lang="zh-CN" altLang="en-US" sz="1000" b="1">
                  <a:solidFill>
                    <a:schemeClr val="hlink"/>
                  </a:solidFill>
                  <a:latin typeface="Tahoma" panose="020B0604030504040204" pitchFamily="34" charset="0"/>
                </a:endParaRPr>
              </a:p>
            </p:txBody>
          </p:sp>
        </p:grpSp>
        <p:grpSp>
          <p:nvGrpSpPr>
            <p:cNvPr id="16403" name="Group 157"/>
            <p:cNvGrpSpPr/>
            <p:nvPr/>
          </p:nvGrpSpPr>
          <p:grpSpPr>
            <a:xfrm>
              <a:off x="364" y="1584"/>
              <a:ext cx="588" cy="373"/>
              <a:chOff x="364" y="1872"/>
              <a:chExt cx="588" cy="373"/>
            </a:xfrm>
          </p:grpSpPr>
          <p:sp>
            <p:nvSpPr>
              <p:cNvPr id="16421" name="Line 158"/>
              <p:cNvSpPr>
                <a:spLocks noChangeShapeType="1"/>
              </p:cNvSpPr>
              <p:nvPr/>
            </p:nvSpPr>
            <p:spPr bwMode="auto">
              <a:xfrm flipH="1" flipV="1">
                <a:off x="364" y="1963"/>
                <a:ext cx="588" cy="282"/>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6422" name="Text Box 159"/>
              <p:cNvSpPr txBox="1">
                <a:spLocks noChangeArrowheads="1"/>
              </p:cNvSpPr>
              <p:nvPr/>
            </p:nvSpPr>
            <p:spPr bwMode="auto">
              <a:xfrm>
                <a:off x="576" y="187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ahoma" panose="020B0604030504040204" pitchFamily="34" charset="0"/>
                  </a:rPr>
                  <a:t>r</a:t>
                </a:r>
              </a:p>
            </p:txBody>
          </p:sp>
        </p:grpSp>
        <p:grpSp>
          <p:nvGrpSpPr>
            <p:cNvPr id="16404" name="Group 160"/>
            <p:cNvGrpSpPr/>
            <p:nvPr/>
          </p:nvGrpSpPr>
          <p:grpSpPr>
            <a:xfrm>
              <a:off x="2256" y="1584"/>
              <a:ext cx="588" cy="373"/>
              <a:chOff x="364" y="1872"/>
              <a:chExt cx="588" cy="373"/>
            </a:xfrm>
          </p:grpSpPr>
          <p:sp>
            <p:nvSpPr>
              <p:cNvPr id="16419" name="Line 161"/>
              <p:cNvSpPr>
                <a:spLocks noChangeShapeType="1"/>
              </p:cNvSpPr>
              <p:nvPr/>
            </p:nvSpPr>
            <p:spPr bwMode="auto">
              <a:xfrm flipH="1" flipV="1">
                <a:off x="364" y="1963"/>
                <a:ext cx="588" cy="282"/>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6420" name="Text Box 162"/>
              <p:cNvSpPr txBox="1">
                <a:spLocks noChangeArrowheads="1"/>
              </p:cNvSpPr>
              <p:nvPr/>
            </p:nvSpPr>
            <p:spPr bwMode="auto">
              <a:xfrm>
                <a:off x="576" y="187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ahoma" panose="020B0604030504040204" pitchFamily="34" charset="0"/>
                  </a:rPr>
                  <a:t>r</a:t>
                </a:r>
              </a:p>
            </p:txBody>
          </p:sp>
        </p:grpSp>
        <p:grpSp>
          <p:nvGrpSpPr>
            <p:cNvPr id="16405" name="Group 163"/>
            <p:cNvGrpSpPr/>
            <p:nvPr/>
          </p:nvGrpSpPr>
          <p:grpSpPr>
            <a:xfrm>
              <a:off x="4128" y="1584"/>
              <a:ext cx="588" cy="373"/>
              <a:chOff x="364" y="1872"/>
              <a:chExt cx="588" cy="373"/>
            </a:xfrm>
          </p:grpSpPr>
          <p:sp>
            <p:nvSpPr>
              <p:cNvPr id="16417" name="Line 164"/>
              <p:cNvSpPr>
                <a:spLocks noChangeShapeType="1"/>
              </p:cNvSpPr>
              <p:nvPr/>
            </p:nvSpPr>
            <p:spPr bwMode="auto">
              <a:xfrm flipH="1" flipV="1">
                <a:off x="364" y="1963"/>
                <a:ext cx="588" cy="282"/>
              </a:xfrm>
              <a:prstGeom prst="line">
                <a:avLst/>
              </a:prstGeom>
              <a:noFill/>
              <a:ln w="9525">
                <a:solidFill>
                  <a:schemeClr val="tx1"/>
                </a:solidFill>
                <a:miter lim="800000"/>
                <a:tailEnd type="triangle" w="med" len="med"/>
              </a:ln>
              <a:extLst>
                <a:ext uri="{909E8E84-426E-40DD-AFC4-6F175D3DCCD1}">
                  <a14:hiddenFill xmlns:a14="http://schemas.microsoft.com/office/drawing/2010/main">
                    <a:noFill/>
                  </a14:hiddenFill>
                </a:ext>
              </a:extLst>
            </p:spPr>
            <p:txBody>
              <a:bodyPr wrap="none"/>
              <a:lstStyle/>
              <a:p>
                <a:endParaRPr lang="zh-CN" altLang="en-US"/>
              </a:p>
            </p:txBody>
          </p:sp>
          <p:sp>
            <p:nvSpPr>
              <p:cNvPr id="16418" name="Text Box 165"/>
              <p:cNvSpPr txBox="1">
                <a:spLocks noChangeArrowheads="1"/>
              </p:cNvSpPr>
              <p:nvPr/>
            </p:nvSpPr>
            <p:spPr bwMode="auto">
              <a:xfrm>
                <a:off x="576" y="187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ahoma" panose="020B0604030504040204" pitchFamily="34" charset="0"/>
                  </a:rPr>
                  <a:t>r</a:t>
                </a:r>
              </a:p>
            </p:txBody>
          </p:sp>
        </p:grpSp>
        <p:grpSp>
          <p:nvGrpSpPr>
            <p:cNvPr id="16406" name="Group 166"/>
            <p:cNvGrpSpPr/>
            <p:nvPr/>
          </p:nvGrpSpPr>
          <p:grpSpPr>
            <a:xfrm>
              <a:off x="912" y="1968"/>
              <a:ext cx="480" cy="311"/>
              <a:chOff x="912" y="2736"/>
              <a:chExt cx="480" cy="311"/>
            </a:xfrm>
          </p:grpSpPr>
          <p:sp>
            <p:nvSpPr>
              <p:cNvPr id="16415" name="Line 167"/>
              <p:cNvSpPr>
                <a:spLocks noChangeShapeType="1"/>
              </p:cNvSpPr>
              <p:nvPr/>
            </p:nvSpPr>
            <p:spPr bwMode="auto">
              <a:xfrm flipH="1">
                <a:off x="960" y="2736"/>
                <a:ext cx="0" cy="288"/>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16" name="Text Box 168"/>
              <p:cNvSpPr txBox="1">
                <a:spLocks noChangeArrowheads="1"/>
              </p:cNvSpPr>
              <p:nvPr/>
            </p:nvSpPr>
            <p:spPr bwMode="auto">
              <a:xfrm>
                <a:off x="912" y="2759"/>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ahoma" panose="020B0604030504040204" pitchFamily="34" charset="0"/>
                  </a:rPr>
                  <a:t>┐</a:t>
                </a:r>
                <a:r>
                  <a:rPr kumimoji="1" lang="en-US" altLang="zh-CN" sz="2400" b="1">
                    <a:solidFill>
                      <a:srgbClr val="CC3399"/>
                    </a:solidFill>
                    <a:latin typeface="Tahoma" panose="020B0604030504040204" pitchFamily="34" charset="0"/>
                  </a:rPr>
                  <a:t>d</a:t>
                </a:r>
              </a:p>
            </p:txBody>
          </p:sp>
        </p:grpSp>
        <p:grpSp>
          <p:nvGrpSpPr>
            <p:cNvPr id="16407" name="Group 169"/>
            <p:cNvGrpSpPr/>
            <p:nvPr/>
          </p:nvGrpSpPr>
          <p:grpSpPr>
            <a:xfrm>
              <a:off x="2808" y="1968"/>
              <a:ext cx="288" cy="624"/>
              <a:chOff x="2808" y="2736"/>
              <a:chExt cx="288" cy="624"/>
            </a:xfrm>
          </p:grpSpPr>
          <p:sp>
            <p:nvSpPr>
              <p:cNvPr id="16412" name="Line 170"/>
              <p:cNvSpPr>
                <a:spLocks noChangeShapeType="1"/>
              </p:cNvSpPr>
              <p:nvPr/>
            </p:nvSpPr>
            <p:spPr bwMode="auto">
              <a:xfrm>
                <a:off x="2855" y="2736"/>
                <a:ext cx="1" cy="602"/>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13" name="Text Box 171"/>
              <p:cNvSpPr txBox="1">
                <a:spLocks noChangeArrowheads="1"/>
              </p:cNvSpPr>
              <p:nvPr/>
            </p:nvSpPr>
            <p:spPr bwMode="auto">
              <a:xfrm>
                <a:off x="2832" y="288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solidFill>
                      <a:srgbClr val="CC3399"/>
                    </a:solidFill>
                    <a:latin typeface="Tahoma" panose="020B0604030504040204" pitchFamily="34" charset="0"/>
                  </a:rPr>
                  <a:t>d</a:t>
                </a:r>
              </a:p>
            </p:txBody>
          </p:sp>
          <p:sp>
            <p:nvSpPr>
              <p:cNvPr id="16414" name="Text Box 172"/>
              <p:cNvSpPr txBox="1">
                <a:spLocks noChangeArrowheads="1"/>
              </p:cNvSpPr>
              <p:nvPr/>
            </p:nvSpPr>
            <p:spPr bwMode="auto">
              <a:xfrm>
                <a:off x="2808" y="3072"/>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ahoma" panose="020B0604030504040204" pitchFamily="34" charset="0"/>
                  </a:rPr>
                  <a:t>┐</a:t>
                </a:r>
              </a:p>
            </p:txBody>
          </p:sp>
        </p:grpSp>
        <p:grpSp>
          <p:nvGrpSpPr>
            <p:cNvPr id="16408" name="Group 173"/>
            <p:cNvGrpSpPr/>
            <p:nvPr/>
          </p:nvGrpSpPr>
          <p:grpSpPr>
            <a:xfrm>
              <a:off x="4668" y="1947"/>
              <a:ext cx="256" cy="825"/>
              <a:chOff x="4668" y="2715"/>
              <a:chExt cx="256" cy="825"/>
            </a:xfrm>
          </p:grpSpPr>
          <p:sp>
            <p:nvSpPr>
              <p:cNvPr id="16409" name="Line 174"/>
              <p:cNvSpPr>
                <a:spLocks noChangeShapeType="1"/>
              </p:cNvSpPr>
              <p:nvPr/>
            </p:nvSpPr>
            <p:spPr bwMode="auto">
              <a:xfrm flipH="1">
                <a:off x="4726" y="2715"/>
                <a:ext cx="0" cy="765"/>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wrap="none"/>
              <a:lstStyle/>
              <a:p>
                <a:endParaRPr lang="zh-CN" altLang="en-US"/>
              </a:p>
            </p:txBody>
          </p:sp>
          <p:sp>
            <p:nvSpPr>
              <p:cNvPr id="16410" name="Text Box 175"/>
              <p:cNvSpPr txBox="1">
                <a:spLocks noChangeArrowheads="1"/>
              </p:cNvSpPr>
              <p:nvPr/>
            </p:nvSpPr>
            <p:spPr bwMode="auto">
              <a:xfrm>
                <a:off x="4704" y="2880"/>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a:latin typeface="Tahoma" panose="020B0604030504040204" pitchFamily="34" charset="0"/>
                  </a:rPr>
                  <a:t>d</a:t>
                </a:r>
              </a:p>
            </p:txBody>
          </p:sp>
          <p:sp>
            <p:nvSpPr>
              <p:cNvPr id="16411" name="Text Box 176"/>
              <p:cNvSpPr txBox="1">
                <a:spLocks noChangeArrowheads="1"/>
              </p:cNvSpPr>
              <p:nvPr/>
            </p:nvSpPr>
            <p:spPr bwMode="auto">
              <a:xfrm>
                <a:off x="4668" y="325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a:latin typeface="Tahoma" panose="020B0604030504040204" pitchFamily="34" charset="0"/>
                  </a:rPr>
                  <a:t>┐</a:t>
                </a:r>
              </a:p>
            </p:txBody>
          </p:sp>
        </p:grpSp>
      </p:grpSp>
      <p:sp>
        <p:nvSpPr>
          <p:cNvPr id="41140" name="AutoShape 180"/>
          <p:cNvSpPr>
            <a:spLocks noChangeArrowheads="1"/>
          </p:cNvSpPr>
          <p:nvPr/>
        </p:nvSpPr>
        <p:spPr bwMode="auto">
          <a:xfrm>
            <a:off x="3733800" y="5334000"/>
            <a:ext cx="1066800" cy="304800"/>
          </a:xfrm>
          <a:prstGeom prst="leftRightArrow">
            <a:avLst>
              <a:gd name="adj1" fmla="val 50000"/>
              <a:gd name="adj2" fmla="val 70000"/>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41141" name="AutoShape 181"/>
          <p:cNvSpPr>
            <a:spLocks noChangeArrowheads="1"/>
          </p:cNvSpPr>
          <p:nvPr/>
        </p:nvSpPr>
        <p:spPr bwMode="auto">
          <a:xfrm>
            <a:off x="3733800" y="6019800"/>
            <a:ext cx="1066800" cy="304800"/>
          </a:xfrm>
          <a:prstGeom prst="leftRightArrow">
            <a:avLst>
              <a:gd name="adj1" fmla="val 50000"/>
              <a:gd name="adj2" fmla="val 70000"/>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nvGrpSpPr>
          <p:cNvPr id="13" name="组合 52"/>
          <p:cNvGrpSpPr/>
          <p:nvPr/>
        </p:nvGrpSpPr>
        <p:grpSpPr>
          <a:xfrm>
            <a:off x="3733800" y="4495800"/>
            <a:ext cx="3048000" cy="533400"/>
            <a:chOff x="3733800" y="4495800"/>
            <a:chExt cx="3048000" cy="533400"/>
          </a:xfrm>
        </p:grpSpPr>
        <p:sp>
          <p:nvSpPr>
            <p:cNvPr id="41059" name="Text Box 99"/>
            <p:cNvSpPr txBox="1">
              <a:spLocks noChangeArrowheads="1"/>
            </p:cNvSpPr>
            <p:nvPr/>
          </p:nvSpPr>
          <p:spPr bwMode="auto">
            <a:xfrm>
              <a:off x="5029200" y="4495800"/>
              <a:ext cx="1752600" cy="519113"/>
            </a:xfrm>
            <a:prstGeom prst="rect">
              <a:avLst/>
            </a:prstGeom>
            <a:noFill/>
            <a:ln w="9525">
              <a:noFill/>
              <a:miter lim="800000"/>
            </a:ln>
            <a:effectLst/>
          </p:spPr>
          <p:txBody>
            <a:bodyPr>
              <a:spAutoFit/>
            </a:bodyPr>
            <a:lstStyle/>
            <a:p>
              <a:pPr eaLnBrk="1" fontAlgn="auto" hangingPunct="1">
                <a:spcBef>
                  <a:spcPct val="20000"/>
                </a:spcBef>
                <a:spcAft>
                  <a:spcPct val="0"/>
                </a:spcAft>
                <a:buClr>
                  <a:schemeClr val="folHlink"/>
                </a:buClr>
                <a:buSzPct val="60000"/>
                <a:defRPr/>
              </a:pPr>
              <a:r>
                <a:rPr kumimoji="1" lang="en-US" altLang="zh-CN" sz="2800" b="1" u="sng">
                  <a:solidFill>
                    <a:schemeClr val="tx1">
                      <a:lumMod val="95000"/>
                      <a:lumOff val="5000"/>
                    </a:schemeClr>
                  </a:solidFill>
                  <a:latin typeface="黑体" panose="02010609060101010101" pitchFamily="2" charset="-122"/>
                  <a:ea typeface="黑体" panose="02010609060101010101" pitchFamily="2" charset="-122"/>
                </a:rPr>
                <a:t>d    </a:t>
              </a:r>
              <a:r>
                <a:rPr kumimoji="1" lang="en-US" altLang="zh-CN" sz="2800" b="1">
                  <a:solidFill>
                    <a:schemeClr val="tx1">
                      <a:lumMod val="95000"/>
                      <a:lumOff val="5000"/>
                    </a:schemeClr>
                  </a:solidFill>
                  <a:latin typeface="黑体" panose="02010609060101010101" pitchFamily="2" charset="-122"/>
                  <a:ea typeface="黑体" panose="02010609060101010101" pitchFamily="2" charset="-122"/>
                </a:rPr>
                <a:t>r;</a:t>
              </a:r>
            </a:p>
          </p:txBody>
        </p:sp>
        <p:sp>
          <p:nvSpPr>
            <p:cNvPr id="16400" name="AutoShape 179"/>
            <p:cNvSpPr>
              <a:spLocks noChangeArrowheads="1"/>
            </p:cNvSpPr>
            <p:nvPr/>
          </p:nvSpPr>
          <p:spPr bwMode="auto">
            <a:xfrm>
              <a:off x="3733800" y="4724400"/>
              <a:ext cx="1066800" cy="304800"/>
            </a:xfrm>
            <a:prstGeom prst="leftRightArrow">
              <a:avLst>
                <a:gd name="adj1" fmla="val 50000"/>
                <a:gd name="adj2" fmla="val 70000"/>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6401" name="Text Box 182"/>
            <p:cNvSpPr txBox="1">
              <a:spLocks noChangeArrowheads="1"/>
            </p:cNvSpPr>
            <p:nvPr/>
          </p:nvSpPr>
          <p:spPr bwMode="auto">
            <a:xfrm>
              <a:off x="5435600" y="4508500"/>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b="1">
                  <a:solidFill>
                    <a:srgbClr val="FF0000"/>
                  </a:solidFill>
                  <a:latin typeface="Tahoma" panose="020B0604030504040204" pitchFamily="34" charset="0"/>
                </a:rPr>
                <a:t>&lt;</a:t>
              </a:r>
            </a:p>
          </p:txBody>
        </p:sp>
      </p:grpSp>
      <p:sp>
        <p:nvSpPr>
          <p:cNvPr id="41143" name="Text Box 183"/>
          <p:cNvSpPr txBox="1">
            <a:spLocks noChangeArrowheads="1"/>
          </p:cNvSpPr>
          <p:nvPr/>
        </p:nvSpPr>
        <p:spPr bwMode="auto">
          <a:xfrm>
            <a:off x="5508625" y="51577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b="1">
                <a:solidFill>
                  <a:srgbClr val="FF0000"/>
                </a:solidFill>
                <a:latin typeface="Times New Roman" panose="02020603050405020304" pitchFamily="18" charset="0"/>
                <a:ea typeface="楷体" panose="02010609060101010101" pitchFamily="49" charset="-122"/>
              </a:rPr>
              <a:t>=</a:t>
            </a:r>
          </a:p>
        </p:txBody>
      </p:sp>
      <p:sp>
        <p:nvSpPr>
          <p:cNvPr id="41144" name="Text Box 184"/>
          <p:cNvSpPr txBox="1">
            <a:spLocks noChangeArrowheads="1"/>
          </p:cNvSpPr>
          <p:nvPr/>
        </p:nvSpPr>
        <p:spPr bwMode="auto">
          <a:xfrm>
            <a:off x="5508625" y="5805488"/>
            <a:ext cx="5334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b="1">
                <a:solidFill>
                  <a:srgbClr val="FF0000"/>
                </a:solidFill>
                <a:latin typeface="Times New Roman" panose="02020603050405020304" pitchFamily="18" charset="0"/>
                <a:ea typeface="楷体" panose="02010609060101010101" pitchFamily="49" charset="-122"/>
              </a:rPr>
              <a:t>&gt;</a:t>
            </a:r>
          </a:p>
        </p:txBody>
      </p:sp>
      <p:sp>
        <p:nvSpPr>
          <p:cNvPr id="63" name="矩形 62"/>
          <p:cNvSpPr/>
          <p:nvPr/>
        </p:nvSpPr>
        <p:spPr>
          <a:xfrm>
            <a:off x="0" y="0"/>
            <a:ext cx="2967480"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Bef>
                <a:spcPct val="0"/>
              </a:spcBef>
              <a:spcAft>
                <a:spcPct val="0"/>
              </a:spcAft>
              <a:defRPr/>
            </a:pPr>
            <a:r>
              <a:rPr lang="zh-CN" alt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a:ea typeface="楷体" panose="02010609060101010101" pitchFamily="49" charset="-122"/>
              </a:rPr>
              <a:t>合作探究</a:t>
            </a:r>
            <a:endParaRPr lang="zh-CN" alt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dissolve">
                                      <p:cBhvr>
                                        <p:cTn id="12" dur="500"/>
                                        <p:tgtEl>
                                          <p:spTgt spid="409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060"/>
                                        </p:tgtEl>
                                        <p:attrNameLst>
                                          <p:attrName>style.visibility</p:attrName>
                                        </p:attrNameLst>
                                      </p:cBhvr>
                                      <p:to>
                                        <p:strVal val="visible"/>
                                      </p:to>
                                    </p:set>
                                    <p:animEffect transition="in" filter="blinds(horizontal)">
                                      <p:cBhvr>
                                        <p:cTn id="22" dur="500"/>
                                        <p:tgtEl>
                                          <p:spTgt spid="4106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76"/>
                                        </p:tgtEl>
                                        <p:attrNameLst>
                                          <p:attrName>style.visibility</p:attrName>
                                        </p:attrNameLst>
                                      </p:cBhvr>
                                      <p:to>
                                        <p:strVal val="visible"/>
                                      </p:to>
                                    </p:set>
                                    <p:animEffect transition="in" filter="blinds(horizontal)">
                                      <p:cBhvr>
                                        <p:cTn id="27" dur="500"/>
                                        <p:tgtEl>
                                          <p:spTgt spid="40976"/>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41140"/>
                                        </p:tgtEl>
                                        <p:attrNameLst>
                                          <p:attrName>style.visibility</p:attrName>
                                        </p:attrNameLst>
                                      </p:cBhvr>
                                      <p:to>
                                        <p:strVal val="visible"/>
                                      </p:to>
                                    </p:set>
                                    <p:animEffect transition="in" filter="blinds(horizontal)">
                                      <p:cBhvr>
                                        <p:cTn id="30" dur="500"/>
                                        <p:tgtEl>
                                          <p:spTgt spid="4114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1143"/>
                                        </p:tgtEl>
                                        <p:attrNameLst>
                                          <p:attrName>style.visibility</p:attrName>
                                        </p:attrNameLst>
                                      </p:cBhvr>
                                      <p:to>
                                        <p:strVal val="visible"/>
                                      </p:to>
                                    </p:set>
                                    <p:animEffect transition="in" filter="blinds(horizontal)">
                                      <p:cBhvr>
                                        <p:cTn id="33" dur="500"/>
                                        <p:tgtEl>
                                          <p:spTgt spid="4114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41092">
                                            <p:txEl>
                                              <p:pRg st="0" end="0"/>
                                            </p:txEl>
                                          </p:spTgt>
                                        </p:tgtEl>
                                        <p:attrNameLst>
                                          <p:attrName>style.visibility</p:attrName>
                                        </p:attrNameLst>
                                      </p:cBhvr>
                                      <p:to>
                                        <p:strVal val="visible"/>
                                      </p:to>
                                    </p:set>
                                    <p:animEffect transition="in" filter="dissolve">
                                      <p:cBhvr>
                                        <p:cTn id="38" dur="500"/>
                                        <p:tgtEl>
                                          <p:spTgt spid="41092">
                                            <p:txEl>
                                              <p:pRg st="0" end="0"/>
                                            </p:txEl>
                                          </p:spTgt>
                                        </p:tgtEl>
                                      </p:cBhvr>
                                    </p:animEffect>
                                  </p:childTnLst>
                                  <p:subTnLst>
                                    <p:audio>
                                      <p:cMediaNode>
                                        <p:cTn display="0" masterRel="sameClick">
                                          <p:stCondLst>
                                            <p:cond evt="begin" delay="0">
                                              <p:tn val="36"/>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41098"/>
                                        </p:tgtEl>
                                        <p:attrNameLst>
                                          <p:attrName>style.visibility</p:attrName>
                                        </p:attrNameLst>
                                      </p:cBhvr>
                                      <p:to>
                                        <p:strVal val="visible"/>
                                      </p:to>
                                    </p:set>
                                    <p:animEffect transition="in" filter="blinds(horizontal)">
                                      <p:cBhvr>
                                        <p:cTn id="43" dur="500"/>
                                        <p:tgtEl>
                                          <p:spTgt spid="41098"/>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1141"/>
                                        </p:tgtEl>
                                        <p:attrNameLst>
                                          <p:attrName>style.visibility</p:attrName>
                                        </p:attrNameLst>
                                      </p:cBhvr>
                                      <p:to>
                                        <p:strVal val="visible"/>
                                      </p:to>
                                    </p:set>
                                    <p:animEffect transition="in" filter="blinds(horizontal)">
                                      <p:cBhvr>
                                        <p:cTn id="46" dur="500"/>
                                        <p:tgtEl>
                                          <p:spTgt spid="41141"/>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1144"/>
                                        </p:tgtEl>
                                        <p:attrNameLst>
                                          <p:attrName>style.visibility</p:attrName>
                                        </p:attrNameLst>
                                      </p:cBhvr>
                                      <p:to>
                                        <p:strVal val="visible"/>
                                      </p:to>
                                    </p:set>
                                    <p:animEffect transition="in" filter="blinds(horizontal)">
                                      <p:cBhvr>
                                        <p:cTn id="49" dur="500"/>
                                        <p:tgtEl>
                                          <p:spTgt spid="411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40976" grpId="0"/>
      <p:bldP spid="41060" grpId="0"/>
      <p:bldP spid="41092" grpId="0" build="p"/>
      <p:bldP spid="41098" grpId="0"/>
      <p:bldP spid="41140" grpId="0" animBg="1"/>
      <p:bldP spid="41141" grpId="0" animBg="1"/>
      <p:bldP spid="41143" grpId="0"/>
      <p:bldP spid="4114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01613" y="1052513"/>
            <a:ext cx="8763000" cy="1981200"/>
            <a:chOff x="240" y="624"/>
            <a:chExt cx="5520" cy="1248"/>
          </a:xfrm>
        </p:grpSpPr>
        <p:sp>
          <p:nvSpPr>
            <p:cNvPr id="18450" name="Text Box 3"/>
            <p:cNvSpPr txBox="1">
              <a:spLocks noChangeArrowheads="1"/>
            </p:cNvSpPr>
            <p:nvPr/>
          </p:nvSpPr>
          <p:spPr bwMode="auto">
            <a:xfrm>
              <a:off x="240" y="624"/>
              <a:ext cx="5520" cy="288"/>
            </a:xfrm>
            <a:prstGeom prst="rect">
              <a:avLst/>
            </a:prstGeom>
            <a:noFill/>
            <a:ln w="9525">
              <a:noFill/>
              <a:miter lim="800000"/>
            </a:ln>
          </p:spPr>
          <p:txBody>
            <a:bodyPr>
              <a:spAutoFit/>
            </a:bodyPr>
            <a:lstStyle/>
            <a:p>
              <a:pPr eaLnBrk="1" hangingPunct="1">
                <a:defRPr/>
              </a:pPr>
              <a:r>
                <a:rPr lang="en-US" altLang="zh-CN" sz="2400" b="1">
                  <a:latin typeface="+mn-ea"/>
                  <a:ea typeface="+mn-ea"/>
                </a:rPr>
                <a:t>1.</a:t>
              </a:r>
              <a:r>
                <a:rPr lang="zh-CN" altLang="en-US" sz="2400" b="1">
                  <a:latin typeface="+mn-ea"/>
                  <a:ea typeface="+mn-ea"/>
                </a:rPr>
                <a:t>已知圆的直径为</a:t>
              </a:r>
              <a:r>
                <a:rPr lang="en-US" altLang="zh-CN" sz="2400" b="1">
                  <a:latin typeface="+mn-ea"/>
                  <a:ea typeface="+mn-ea"/>
                </a:rPr>
                <a:t>13cm</a:t>
              </a:r>
              <a:r>
                <a:rPr lang="zh-CN" altLang="en-US" sz="2400" b="1">
                  <a:latin typeface="+mn-ea"/>
                  <a:ea typeface="+mn-ea"/>
                </a:rPr>
                <a:t>，设直线和圆心的距离为</a:t>
              </a:r>
              <a:r>
                <a:rPr lang="en-US" altLang="zh-CN" sz="2400" b="1">
                  <a:latin typeface="+mn-ea"/>
                  <a:ea typeface="+mn-ea"/>
                </a:rPr>
                <a:t>d </a:t>
              </a:r>
              <a:r>
                <a:rPr lang="zh-CN" altLang="en-US" sz="2400" b="1">
                  <a:latin typeface="+mn-ea"/>
                  <a:ea typeface="+mn-ea"/>
                </a:rPr>
                <a:t>：</a:t>
              </a:r>
              <a:endParaRPr lang="zh-CN" altLang="en-US" sz="3200" b="1">
                <a:latin typeface="+mn-ea"/>
                <a:ea typeface="+mn-ea"/>
              </a:endParaRPr>
            </a:p>
          </p:txBody>
        </p:sp>
        <p:sp>
          <p:nvSpPr>
            <p:cNvPr id="18451" name="Text Box 4"/>
            <p:cNvSpPr txBox="1">
              <a:spLocks noChangeArrowheads="1"/>
            </p:cNvSpPr>
            <p:nvPr/>
          </p:nvSpPr>
          <p:spPr bwMode="auto">
            <a:xfrm>
              <a:off x="240" y="1584"/>
              <a:ext cx="5328" cy="288"/>
            </a:xfrm>
            <a:prstGeom prst="rect">
              <a:avLst/>
            </a:prstGeom>
            <a:noFill/>
            <a:ln w="9525">
              <a:noFill/>
              <a:miter lim="800000"/>
            </a:ln>
          </p:spPr>
          <p:txBody>
            <a:bodyPr>
              <a:spAutoFit/>
            </a:bodyPr>
            <a:lstStyle/>
            <a:p>
              <a:pPr eaLnBrk="1" hangingPunct="1">
                <a:defRPr/>
              </a:pPr>
              <a:r>
                <a:rPr lang="en-US" altLang="zh-CN" sz="2400" b="1" dirty="0">
                  <a:latin typeface="+mj-ea"/>
                  <a:ea typeface="+mj-ea"/>
                </a:rPr>
                <a:t>3)</a:t>
              </a:r>
              <a:r>
                <a:rPr lang="zh-CN" altLang="en-US" sz="2400" b="1" dirty="0">
                  <a:latin typeface="+mj-ea"/>
                  <a:ea typeface="+mj-ea"/>
                </a:rPr>
                <a:t>若</a:t>
              </a:r>
              <a:r>
                <a:rPr lang="en-US" altLang="zh-CN" sz="2400" b="1" dirty="0">
                  <a:latin typeface="+mj-ea"/>
                  <a:ea typeface="+mj-ea"/>
                </a:rPr>
                <a:t>d= 8 cm ,</a:t>
              </a:r>
              <a:r>
                <a:rPr lang="zh-CN" altLang="en-US" sz="2400" b="1" dirty="0">
                  <a:latin typeface="+mj-ea"/>
                  <a:ea typeface="+mj-ea"/>
                </a:rPr>
                <a:t>则直线与圆</a:t>
              </a:r>
              <a:r>
                <a:rPr lang="en-US" altLang="zh-CN" sz="2400" b="1" dirty="0">
                  <a:latin typeface="+mj-ea"/>
                  <a:ea typeface="+mj-ea"/>
                </a:rPr>
                <a:t>______</a:t>
              </a:r>
              <a:r>
                <a:rPr lang="en-US" altLang="zh-CN" sz="2400" b="1" dirty="0">
                  <a:solidFill>
                    <a:schemeClr val="tx2"/>
                  </a:solidFill>
                  <a:latin typeface="+mj-ea"/>
                  <a:ea typeface="+mj-ea"/>
                </a:rPr>
                <a:t>, </a:t>
              </a:r>
              <a:r>
                <a:rPr lang="zh-CN" altLang="en-US" sz="2400" b="1" dirty="0">
                  <a:latin typeface="+mj-ea"/>
                  <a:ea typeface="+mj-ea"/>
                </a:rPr>
                <a:t>直线与圆有</a:t>
              </a:r>
              <a:r>
                <a:rPr lang="en-US" altLang="zh-CN" sz="2400" b="1" dirty="0">
                  <a:latin typeface="+mj-ea"/>
                  <a:ea typeface="+mj-ea"/>
                </a:rPr>
                <a:t>____</a:t>
              </a:r>
              <a:r>
                <a:rPr lang="zh-CN" altLang="en-US" sz="2400" b="1" dirty="0">
                  <a:latin typeface="+mj-ea"/>
                  <a:ea typeface="+mj-ea"/>
                </a:rPr>
                <a:t>个公共点</a:t>
              </a:r>
              <a:r>
                <a:rPr lang="en-US" altLang="zh-CN" sz="2400" b="1" dirty="0">
                  <a:latin typeface="+mj-ea"/>
                  <a:ea typeface="+mj-ea"/>
                </a:rPr>
                <a:t>.</a:t>
              </a:r>
              <a:r>
                <a:rPr lang="en-US" altLang="zh-CN" sz="2400" b="1" u="sng" dirty="0">
                  <a:latin typeface="+mj-ea"/>
                  <a:ea typeface="+mj-ea"/>
                </a:rPr>
                <a:t> </a:t>
              </a:r>
            </a:p>
          </p:txBody>
        </p:sp>
        <p:sp>
          <p:nvSpPr>
            <p:cNvPr id="18452" name="Text Box 5"/>
            <p:cNvSpPr txBox="1">
              <a:spLocks noChangeArrowheads="1"/>
            </p:cNvSpPr>
            <p:nvPr/>
          </p:nvSpPr>
          <p:spPr bwMode="auto">
            <a:xfrm>
              <a:off x="240" y="1248"/>
              <a:ext cx="5520" cy="288"/>
            </a:xfrm>
            <a:prstGeom prst="rect">
              <a:avLst/>
            </a:prstGeom>
            <a:noFill/>
            <a:ln w="9525">
              <a:noFill/>
              <a:miter lim="800000"/>
            </a:ln>
          </p:spPr>
          <p:txBody>
            <a:bodyPr>
              <a:spAutoFit/>
            </a:bodyPr>
            <a:lstStyle/>
            <a:p>
              <a:pPr eaLnBrk="1" hangingPunct="1">
                <a:spcBef>
                  <a:spcPct val="50000"/>
                </a:spcBef>
                <a:defRPr/>
              </a:pPr>
              <a:r>
                <a:rPr lang="en-US" altLang="zh-CN" sz="2400" b="1">
                  <a:latin typeface="+mn-ea"/>
                  <a:ea typeface="+mn-ea"/>
                </a:rPr>
                <a:t>2)</a:t>
              </a:r>
              <a:r>
                <a:rPr lang="zh-CN" altLang="en-US" sz="2400" b="1">
                  <a:latin typeface="+mn-ea"/>
                  <a:ea typeface="+mn-ea"/>
                </a:rPr>
                <a:t>若</a:t>
              </a:r>
              <a:r>
                <a:rPr lang="en-US" altLang="zh-CN" sz="2400" b="1">
                  <a:latin typeface="+mn-ea"/>
                  <a:ea typeface="+mn-ea"/>
                </a:rPr>
                <a:t>d=6.5cm ,</a:t>
              </a:r>
              <a:r>
                <a:rPr lang="zh-CN" altLang="en-US" sz="2400" b="1">
                  <a:latin typeface="+mn-ea"/>
                  <a:ea typeface="+mn-ea"/>
                </a:rPr>
                <a:t>则直线与圆</a:t>
              </a:r>
              <a:r>
                <a:rPr lang="en-US" altLang="zh-CN" sz="2400" b="1">
                  <a:latin typeface="+mn-ea"/>
                  <a:ea typeface="+mn-ea"/>
                </a:rPr>
                <a:t>______</a:t>
              </a:r>
              <a:r>
                <a:rPr lang="en-US" altLang="zh-CN" sz="2400" b="1">
                  <a:solidFill>
                    <a:schemeClr val="tx2"/>
                  </a:solidFill>
                  <a:latin typeface="+mn-ea"/>
                  <a:ea typeface="+mn-ea"/>
                </a:rPr>
                <a:t>, </a:t>
              </a:r>
              <a:r>
                <a:rPr lang="zh-CN" altLang="en-US" sz="2400" b="1">
                  <a:latin typeface="+mn-ea"/>
                  <a:ea typeface="+mn-ea"/>
                </a:rPr>
                <a:t>直线与圆有</a:t>
              </a:r>
              <a:r>
                <a:rPr lang="en-US" altLang="zh-CN" sz="2400" b="1">
                  <a:latin typeface="+mn-ea"/>
                  <a:ea typeface="+mn-ea"/>
                </a:rPr>
                <a:t>____</a:t>
              </a:r>
              <a:r>
                <a:rPr lang="zh-CN" altLang="en-US" sz="2400" b="1">
                  <a:latin typeface="+mn-ea"/>
                  <a:ea typeface="+mn-ea"/>
                </a:rPr>
                <a:t>个公共点</a:t>
              </a:r>
              <a:r>
                <a:rPr lang="en-US" altLang="zh-CN" sz="2400" b="1">
                  <a:latin typeface="+mn-ea"/>
                  <a:ea typeface="+mn-ea"/>
                </a:rPr>
                <a:t>.</a:t>
              </a:r>
              <a:r>
                <a:rPr lang="en-US" altLang="zh-CN" sz="2400" b="1" u="sng">
                  <a:latin typeface="+mn-ea"/>
                  <a:ea typeface="+mn-ea"/>
                </a:rPr>
                <a:t> </a:t>
              </a:r>
            </a:p>
          </p:txBody>
        </p:sp>
        <p:sp>
          <p:nvSpPr>
            <p:cNvPr id="17429" name="Text Box 6"/>
            <p:cNvSpPr txBox="1">
              <a:spLocks noChangeArrowheads="1"/>
            </p:cNvSpPr>
            <p:nvPr/>
          </p:nvSpPr>
          <p:spPr bwMode="auto">
            <a:xfrm>
              <a:off x="240" y="960"/>
              <a:ext cx="537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黑体" panose="02010609060101010101" pitchFamily="2" charset="-122"/>
                  <a:ea typeface="黑体" panose="02010609060101010101" pitchFamily="2" charset="-122"/>
                </a:rPr>
                <a:t>1)</a:t>
              </a:r>
              <a:r>
                <a:rPr lang="zh-CN" altLang="en-US" sz="2400" b="1">
                  <a:latin typeface="黑体" panose="02010609060101010101" pitchFamily="2" charset="-122"/>
                  <a:ea typeface="黑体" panose="02010609060101010101" pitchFamily="2" charset="-122"/>
                </a:rPr>
                <a:t>若</a:t>
              </a:r>
              <a:r>
                <a:rPr lang="en-US" altLang="zh-CN" sz="2400" b="1">
                  <a:latin typeface="黑体" panose="02010609060101010101" pitchFamily="2" charset="-122"/>
                  <a:ea typeface="黑体" panose="02010609060101010101" pitchFamily="2" charset="-122"/>
                </a:rPr>
                <a:t>d=4.5cm ,</a:t>
              </a:r>
              <a:r>
                <a:rPr lang="zh-CN" altLang="en-US" sz="2400" b="1">
                  <a:latin typeface="黑体" panose="02010609060101010101" pitchFamily="2" charset="-122"/>
                  <a:ea typeface="黑体" panose="02010609060101010101" pitchFamily="2" charset="-122"/>
                </a:rPr>
                <a:t>则直线与圆</a:t>
              </a:r>
              <a:r>
                <a:rPr lang="zh-CN" altLang="en-US" sz="2400" b="1" u="sng">
                  <a:latin typeface="黑体" panose="02010609060101010101" pitchFamily="2" charset="-122"/>
                  <a:ea typeface="黑体" panose="02010609060101010101" pitchFamily="2" charset="-122"/>
                </a:rPr>
                <a:t>　　　</a:t>
              </a:r>
              <a:r>
                <a:rPr lang="en-US" altLang="zh-CN" sz="2400" b="1">
                  <a:solidFill>
                    <a:schemeClr val="tx2"/>
                  </a:solidFill>
                  <a:latin typeface="Calibri" panose="020F0502020204030204" pitchFamily="34" charset="0"/>
                </a:rPr>
                <a:t>, </a:t>
              </a:r>
              <a:r>
                <a:rPr lang="zh-CN" altLang="en-US" sz="2400" b="1">
                  <a:latin typeface="黑体" panose="02010609060101010101" pitchFamily="2" charset="-122"/>
                  <a:ea typeface="黑体" panose="02010609060101010101" pitchFamily="2" charset="-122"/>
                </a:rPr>
                <a:t>直线与圆有</a:t>
              </a:r>
              <a:r>
                <a:rPr lang="en-US" altLang="zh-CN" sz="2400" b="1">
                  <a:latin typeface="黑体" panose="02010609060101010101" pitchFamily="2" charset="-122"/>
                  <a:ea typeface="黑体" panose="02010609060101010101" pitchFamily="2" charset="-122"/>
                </a:rPr>
                <a:t>____</a:t>
              </a:r>
              <a:r>
                <a:rPr lang="zh-CN" altLang="en-US" sz="2400" b="1">
                  <a:latin typeface="黑体" panose="02010609060101010101" pitchFamily="2" charset="-122"/>
                  <a:ea typeface="黑体" panose="02010609060101010101" pitchFamily="2" charset="-122"/>
                </a:rPr>
                <a:t>个公共点</a:t>
              </a:r>
              <a:r>
                <a:rPr lang="en-US" altLang="zh-CN" sz="2400" b="1">
                  <a:latin typeface="黑体" panose="02010609060101010101" pitchFamily="2" charset="-122"/>
                  <a:ea typeface="黑体" panose="02010609060101010101" pitchFamily="2" charset="-122"/>
                </a:rPr>
                <a:t>.         </a:t>
              </a:r>
            </a:p>
          </p:txBody>
        </p:sp>
      </p:grpSp>
      <p:grpSp>
        <p:nvGrpSpPr>
          <p:cNvPr id="3" name="Group 7"/>
          <p:cNvGrpSpPr/>
          <p:nvPr/>
        </p:nvGrpSpPr>
        <p:grpSpPr>
          <a:xfrm>
            <a:off x="179388" y="3357563"/>
            <a:ext cx="8229600" cy="2443162"/>
            <a:chOff x="240" y="2112"/>
            <a:chExt cx="5184" cy="1539"/>
          </a:xfrm>
        </p:grpSpPr>
        <p:sp>
          <p:nvSpPr>
            <p:cNvPr id="26639" name="Text Box 8"/>
            <p:cNvSpPr txBox="1">
              <a:spLocks noChangeArrowheads="1"/>
            </p:cNvSpPr>
            <p:nvPr/>
          </p:nvSpPr>
          <p:spPr bwMode="auto">
            <a:xfrm>
              <a:off x="240" y="3360"/>
              <a:ext cx="4944" cy="291"/>
            </a:xfrm>
            <a:prstGeom prst="rect">
              <a:avLst/>
            </a:prstGeom>
            <a:noFill/>
            <a:ln w="9525">
              <a:noFill/>
              <a:miter lim="800000"/>
            </a:ln>
          </p:spPr>
          <p:txBody>
            <a:bodyPr>
              <a:spAutoFit/>
            </a:bodyPr>
            <a:lstStyle/>
            <a:p>
              <a:pPr eaLnBrk="1" fontAlgn="auto" hangingPunct="1">
                <a:spcBef>
                  <a:spcPct val="50000"/>
                </a:spcBef>
                <a:spcAft>
                  <a:spcPct val="0"/>
                </a:spcAft>
                <a:defRPr/>
              </a:pPr>
              <a:r>
                <a:rPr lang="en-US" altLang="zh-CN" sz="2400" b="1">
                  <a:solidFill>
                    <a:schemeClr val="tx1">
                      <a:lumMod val="95000"/>
                      <a:lumOff val="5000"/>
                    </a:schemeClr>
                  </a:solidFill>
                  <a:latin typeface="+mj-ea"/>
                  <a:ea typeface="+mj-ea"/>
                </a:rPr>
                <a:t>3)</a:t>
              </a:r>
              <a:r>
                <a:rPr lang="zh-CN" altLang="en-US" sz="2400" b="1">
                  <a:solidFill>
                    <a:schemeClr val="tx1">
                      <a:lumMod val="95000"/>
                      <a:lumOff val="5000"/>
                    </a:schemeClr>
                  </a:solidFill>
                  <a:latin typeface="+mj-ea"/>
                  <a:ea typeface="+mj-ea"/>
                </a:rPr>
                <a:t>若</a:t>
              </a:r>
              <a:r>
                <a:rPr lang="en-US" altLang="zh-CN" sz="2400" b="1">
                  <a:solidFill>
                    <a:schemeClr val="tx1">
                      <a:lumMod val="95000"/>
                      <a:lumOff val="5000"/>
                    </a:schemeClr>
                  </a:solidFill>
                  <a:latin typeface="+mj-ea"/>
                  <a:ea typeface="+mj-ea"/>
                </a:rPr>
                <a:t>AB</a:t>
              </a:r>
              <a:r>
                <a:rPr lang="zh-CN" altLang="en-US" sz="2400" b="1">
                  <a:solidFill>
                    <a:schemeClr val="tx1">
                      <a:lumMod val="95000"/>
                      <a:lumOff val="5000"/>
                    </a:schemeClr>
                  </a:solidFill>
                  <a:latin typeface="+mj-ea"/>
                  <a:ea typeface="+mj-ea"/>
                </a:rPr>
                <a:t>和⊙</a:t>
              </a:r>
              <a:r>
                <a:rPr lang="en-US" altLang="zh-CN" sz="2400" b="1">
                  <a:solidFill>
                    <a:schemeClr val="tx1">
                      <a:lumMod val="95000"/>
                      <a:lumOff val="5000"/>
                    </a:schemeClr>
                  </a:solidFill>
                  <a:latin typeface="+mj-ea"/>
                  <a:ea typeface="+mj-ea"/>
                </a:rPr>
                <a:t>O</a:t>
              </a:r>
              <a:r>
                <a:rPr lang="zh-CN" altLang="en-US" sz="2400" b="1">
                  <a:solidFill>
                    <a:schemeClr val="tx1">
                      <a:lumMod val="95000"/>
                      <a:lumOff val="5000"/>
                    </a:schemeClr>
                  </a:solidFill>
                  <a:latin typeface="+mj-ea"/>
                  <a:ea typeface="+mj-ea"/>
                </a:rPr>
                <a:t>相交，则</a:t>
              </a:r>
              <a:r>
                <a:rPr lang="zh-CN" altLang="en-US" sz="2400" b="1" u="sng">
                  <a:solidFill>
                    <a:schemeClr val="tx1">
                      <a:lumMod val="95000"/>
                      <a:lumOff val="5000"/>
                    </a:schemeClr>
                  </a:solidFill>
                  <a:latin typeface="+mj-ea"/>
                  <a:ea typeface="+mj-ea"/>
                </a:rPr>
                <a:t> </a:t>
              </a:r>
              <a:r>
                <a:rPr lang="en-US" altLang="zh-CN" sz="2400" b="1" u="sng">
                  <a:solidFill>
                    <a:schemeClr val="tx1">
                      <a:lumMod val="95000"/>
                      <a:lumOff val="5000"/>
                    </a:schemeClr>
                  </a:solidFill>
                  <a:latin typeface="+mj-ea"/>
                  <a:ea typeface="+mj-ea"/>
                </a:rPr>
                <a:t>_________________</a:t>
              </a:r>
              <a:r>
                <a:rPr lang="en-US" altLang="zh-CN" sz="2400" b="1">
                  <a:solidFill>
                    <a:schemeClr val="tx1">
                      <a:lumMod val="95000"/>
                      <a:lumOff val="5000"/>
                    </a:schemeClr>
                  </a:solidFill>
                  <a:latin typeface="+mj-ea"/>
                  <a:ea typeface="+mj-ea"/>
                </a:rPr>
                <a:t>.</a:t>
              </a:r>
            </a:p>
          </p:txBody>
        </p:sp>
        <p:sp>
          <p:nvSpPr>
            <p:cNvPr id="26640" name="Text Box 9"/>
            <p:cNvSpPr txBox="1">
              <a:spLocks noChangeArrowheads="1"/>
            </p:cNvSpPr>
            <p:nvPr/>
          </p:nvSpPr>
          <p:spPr bwMode="auto">
            <a:xfrm>
              <a:off x="240" y="2112"/>
              <a:ext cx="5184" cy="1221"/>
            </a:xfrm>
            <a:prstGeom prst="rect">
              <a:avLst/>
            </a:prstGeom>
            <a:noFill/>
            <a:ln w="9525">
              <a:noFill/>
              <a:miter lim="800000"/>
            </a:ln>
          </p:spPr>
          <p:txBody>
            <a:bodyPr>
              <a:spAutoFit/>
            </a:bodyPr>
            <a:lstStyle/>
            <a:p>
              <a:pPr eaLnBrk="1" fontAlgn="auto" hangingPunct="1">
                <a:spcBef>
                  <a:spcPct val="50000"/>
                </a:spcBef>
                <a:spcAft>
                  <a:spcPct val="0"/>
                </a:spcAft>
                <a:defRPr/>
              </a:pPr>
              <a:r>
                <a:rPr lang="en-US" altLang="zh-CN" sz="2400" b="1">
                  <a:latin typeface="+mn-lt"/>
                  <a:ea typeface="+mn-ea"/>
                </a:rPr>
                <a:t>2.</a:t>
              </a:r>
              <a:r>
                <a:rPr lang="zh-CN" altLang="en-US" sz="2400" b="1">
                  <a:solidFill>
                    <a:schemeClr val="tx1">
                      <a:lumMod val="95000"/>
                      <a:lumOff val="5000"/>
                    </a:schemeClr>
                  </a:solidFill>
                  <a:latin typeface="宋体" panose="02010600030101010101" pitchFamily="2" charset="-122"/>
                  <a:ea typeface="+mn-ea"/>
                </a:rPr>
                <a:t>已知⊙</a:t>
              </a:r>
              <a:r>
                <a:rPr lang="en-US" altLang="zh-CN" sz="2400" b="1">
                  <a:solidFill>
                    <a:schemeClr val="tx1">
                      <a:lumMod val="95000"/>
                      <a:lumOff val="5000"/>
                    </a:schemeClr>
                  </a:solidFill>
                  <a:latin typeface="宋体" panose="02010600030101010101" pitchFamily="2" charset="-122"/>
                  <a:ea typeface="+mn-ea"/>
                </a:rPr>
                <a:t>O</a:t>
              </a:r>
              <a:r>
                <a:rPr lang="zh-CN" altLang="en-US" sz="2400" b="1">
                  <a:solidFill>
                    <a:schemeClr val="tx1">
                      <a:lumMod val="95000"/>
                      <a:lumOff val="5000"/>
                    </a:schemeClr>
                  </a:solidFill>
                  <a:latin typeface="宋体" panose="02010600030101010101" pitchFamily="2" charset="-122"/>
                  <a:ea typeface="+mn-ea"/>
                </a:rPr>
                <a:t>的半径为</a:t>
              </a:r>
              <a:r>
                <a:rPr lang="en-US" altLang="zh-CN" sz="2400" b="1">
                  <a:solidFill>
                    <a:schemeClr val="tx1">
                      <a:lumMod val="95000"/>
                      <a:lumOff val="5000"/>
                    </a:schemeClr>
                  </a:solidFill>
                  <a:latin typeface="宋体" panose="02010600030101010101" pitchFamily="2" charset="-122"/>
                  <a:ea typeface="+mn-ea"/>
                </a:rPr>
                <a:t>5cm, </a:t>
              </a:r>
              <a:r>
                <a:rPr lang="zh-CN" altLang="en-US" sz="2400" b="1">
                  <a:solidFill>
                    <a:schemeClr val="tx1">
                      <a:lumMod val="95000"/>
                      <a:lumOff val="5000"/>
                    </a:schemeClr>
                  </a:solidFill>
                  <a:latin typeface="宋体" panose="02010600030101010101" pitchFamily="2" charset="-122"/>
                  <a:ea typeface="+mn-ea"/>
                </a:rPr>
                <a:t>圆心</a:t>
              </a:r>
              <a:r>
                <a:rPr lang="en-US" altLang="zh-CN" sz="2400" b="1">
                  <a:solidFill>
                    <a:schemeClr val="tx1">
                      <a:lumMod val="95000"/>
                      <a:lumOff val="5000"/>
                    </a:schemeClr>
                  </a:solidFill>
                  <a:latin typeface="宋体" panose="02010600030101010101" pitchFamily="2" charset="-122"/>
                  <a:ea typeface="+mn-ea"/>
                </a:rPr>
                <a:t>O</a:t>
              </a:r>
              <a:r>
                <a:rPr lang="zh-CN" altLang="en-US" sz="2400" b="1">
                  <a:solidFill>
                    <a:schemeClr val="tx1">
                      <a:lumMod val="95000"/>
                      <a:lumOff val="5000"/>
                    </a:schemeClr>
                  </a:solidFill>
                  <a:latin typeface="宋体" panose="02010600030101010101" pitchFamily="2" charset="-122"/>
                  <a:ea typeface="+mn-ea"/>
                </a:rPr>
                <a:t>与直线</a:t>
              </a:r>
              <a:r>
                <a:rPr lang="en-US" altLang="zh-CN" sz="2400" b="1">
                  <a:solidFill>
                    <a:schemeClr val="tx1">
                      <a:lumMod val="95000"/>
                      <a:lumOff val="5000"/>
                    </a:schemeClr>
                  </a:solidFill>
                  <a:latin typeface="宋体" panose="02010600030101010101" pitchFamily="2" charset="-122"/>
                  <a:ea typeface="+mn-ea"/>
                </a:rPr>
                <a:t>AB</a:t>
              </a:r>
              <a:r>
                <a:rPr lang="zh-CN" altLang="en-US" sz="2400" b="1">
                  <a:solidFill>
                    <a:schemeClr val="tx1">
                      <a:lumMod val="95000"/>
                      <a:lumOff val="5000"/>
                    </a:schemeClr>
                  </a:solidFill>
                  <a:latin typeface="宋体" panose="02010600030101010101" pitchFamily="2" charset="-122"/>
                  <a:ea typeface="+mn-ea"/>
                </a:rPr>
                <a:t>的距离为</a:t>
              </a:r>
              <a:r>
                <a:rPr lang="en-US" altLang="zh-CN" sz="2400" b="1">
                  <a:solidFill>
                    <a:schemeClr val="tx1">
                      <a:lumMod val="95000"/>
                      <a:lumOff val="5000"/>
                    </a:schemeClr>
                  </a:solidFill>
                  <a:latin typeface="宋体" panose="02010600030101010101" pitchFamily="2" charset="-122"/>
                  <a:ea typeface="+mn-ea"/>
                </a:rPr>
                <a:t>d, </a:t>
              </a:r>
              <a:r>
                <a:rPr lang="zh-CN" altLang="en-US" sz="2400" b="1">
                  <a:solidFill>
                    <a:schemeClr val="tx1">
                      <a:lumMod val="95000"/>
                      <a:lumOff val="5000"/>
                    </a:schemeClr>
                  </a:solidFill>
                  <a:latin typeface="宋体" panose="02010600030101010101" pitchFamily="2" charset="-122"/>
                  <a:ea typeface="+mn-ea"/>
                </a:rPr>
                <a:t>根据    条件填写</a:t>
              </a:r>
              <a:r>
                <a:rPr lang="en-US" altLang="zh-CN" sz="2400" b="1">
                  <a:solidFill>
                    <a:schemeClr val="tx1">
                      <a:lumMod val="95000"/>
                      <a:lumOff val="5000"/>
                    </a:schemeClr>
                  </a:solidFill>
                  <a:latin typeface="宋体" panose="02010600030101010101" pitchFamily="2" charset="-122"/>
                  <a:ea typeface="+mn-ea"/>
                </a:rPr>
                <a:t>d</a:t>
              </a:r>
              <a:r>
                <a:rPr lang="zh-CN" altLang="en-US" sz="2400" b="1">
                  <a:solidFill>
                    <a:schemeClr val="tx1">
                      <a:lumMod val="95000"/>
                      <a:lumOff val="5000"/>
                    </a:schemeClr>
                  </a:solidFill>
                  <a:latin typeface="宋体" panose="02010600030101010101" pitchFamily="2" charset="-122"/>
                  <a:ea typeface="+mn-ea"/>
                </a:rPr>
                <a:t>的范围</a:t>
              </a:r>
              <a:r>
                <a:rPr lang="en-US" altLang="zh-CN" sz="2400" b="1">
                  <a:solidFill>
                    <a:schemeClr val="tx1">
                      <a:lumMod val="95000"/>
                      <a:lumOff val="5000"/>
                    </a:schemeClr>
                  </a:solidFill>
                  <a:latin typeface="宋体" panose="02010600030101010101" pitchFamily="2" charset="-122"/>
                  <a:ea typeface="+mn-ea"/>
                </a:rPr>
                <a:t>:</a:t>
              </a:r>
            </a:p>
            <a:p>
              <a:pPr eaLnBrk="1" fontAlgn="auto" hangingPunct="1">
                <a:spcBef>
                  <a:spcPct val="50000"/>
                </a:spcBef>
                <a:spcAft>
                  <a:spcPct val="0"/>
                </a:spcAft>
                <a:defRPr/>
              </a:pPr>
              <a:r>
                <a:rPr lang="en-US" altLang="zh-CN" sz="2400" b="1">
                  <a:solidFill>
                    <a:schemeClr val="tx1">
                      <a:lumMod val="95000"/>
                      <a:lumOff val="5000"/>
                    </a:schemeClr>
                  </a:solidFill>
                  <a:latin typeface="宋体" panose="02010600030101010101" pitchFamily="2" charset="-122"/>
                  <a:ea typeface="+mn-ea"/>
                </a:rPr>
                <a:t>1)</a:t>
              </a:r>
              <a:r>
                <a:rPr lang="zh-CN" altLang="en-US" sz="2400" b="1">
                  <a:solidFill>
                    <a:schemeClr val="tx1">
                      <a:lumMod val="95000"/>
                      <a:lumOff val="5000"/>
                    </a:schemeClr>
                  </a:solidFill>
                  <a:latin typeface="宋体" panose="02010600030101010101" pitchFamily="2" charset="-122"/>
                  <a:ea typeface="+mn-ea"/>
                </a:rPr>
                <a:t>若</a:t>
              </a:r>
              <a:r>
                <a:rPr lang="en-US" altLang="zh-CN" sz="2400" b="1">
                  <a:solidFill>
                    <a:schemeClr val="tx1">
                      <a:lumMod val="95000"/>
                      <a:lumOff val="5000"/>
                    </a:schemeClr>
                  </a:solidFill>
                  <a:latin typeface="宋体" panose="02010600030101010101" pitchFamily="2" charset="-122"/>
                  <a:ea typeface="+mn-ea"/>
                </a:rPr>
                <a:t>AB</a:t>
              </a:r>
              <a:r>
                <a:rPr lang="zh-CN" altLang="en-US" sz="2400" b="1">
                  <a:solidFill>
                    <a:schemeClr val="tx1">
                      <a:lumMod val="95000"/>
                      <a:lumOff val="5000"/>
                    </a:schemeClr>
                  </a:solidFill>
                  <a:latin typeface="宋体" panose="02010600030101010101" pitchFamily="2" charset="-122"/>
                  <a:ea typeface="+mn-ea"/>
                </a:rPr>
                <a:t>和⊙</a:t>
              </a:r>
              <a:r>
                <a:rPr lang="en-US" altLang="zh-CN" sz="2400" b="1">
                  <a:solidFill>
                    <a:schemeClr val="tx1">
                      <a:lumMod val="95000"/>
                      <a:lumOff val="5000"/>
                    </a:schemeClr>
                  </a:solidFill>
                  <a:latin typeface="宋体" panose="02010600030101010101" pitchFamily="2" charset="-122"/>
                  <a:ea typeface="+mn-ea"/>
                </a:rPr>
                <a:t>O</a:t>
              </a:r>
              <a:r>
                <a:rPr lang="zh-CN" altLang="en-US" sz="2400" b="1">
                  <a:solidFill>
                    <a:schemeClr val="tx1">
                      <a:lumMod val="95000"/>
                      <a:lumOff val="5000"/>
                    </a:schemeClr>
                  </a:solidFill>
                  <a:latin typeface="宋体" panose="02010600030101010101" pitchFamily="2" charset="-122"/>
                  <a:ea typeface="+mn-ea"/>
                </a:rPr>
                <a:t>相离</a:t>
              </a:r>
              <a:r>
                <a:rPr lang="en-US" altLang="zh-CN" sz="2400" b="1">
                  <a:solidFill>
                    <a:schemeClr val="tx1">
                      <a:lumMod val="95000"/>
                      <a:lumOff val="5000"/>
                    </a:schemeClr>
                  </a:solidFill>
                  <a:latin typeface="宋体" panose="02010600030101010101" pitchFamily="2" charset="-122"/>
                  <a:ea typeface="+mn-ea"/>
                </a:rPr>
                <a:t>, </a:t>
              </a:r>
              <a:r>
                <a:rPr lang="zh-CN" altLang="en-US" sz="2400" b="1">
                  <a:solidFill>
                    <a:schemeClr val="tx1">
                      <a:lumMod val="95000"/>
                      <a:lumOff val="5000"/>
                    </a:schemeClr>
                  </a:solidFill>
                  <a:latin typeface="宋体" panose="02010600030101010101" pitchFamily="2" charset="-122"/>
                  <a:ea typeface="+mn-ea"/>
                </a:rPr>
                <a:t>则</a:t>
              </a:r>
              <a:r>
                <a:rPr lang="zh-CN" altLang="en-US" sz="2400" b="1" u="sng">
                  <a:solidFill>
                    <a:schemeClr val="tx1">
                      <a:lumMod val="95000"/>
                      <a:lumOff val="5000"/>
                    </a:schemeClr>
                  </a:solidFill>
                  <a:latin typeface="宋体" panose="02010600030101010101" pitchFamily="2" charset="-122"/>
                  <a:ea typeface="+mn-ea"/>
                </a:rPr>
                <a:t>            </a:t>
              </a:r>
              <a:r>
                <a:rPr lang="zh-CN" altLang="en-US" sz="2400" b="1">
                  <a:solidFill>
                    <a:schemeClr val="tx1">
                      <a:lumMod val="95000"/>
                      <a:lumOff val="5000"/>
                    </a:schemeClr>
                  </a:solidFill>
                  <a:latin typeface="宋体" panose="02010600030101010101" pitchFamily="2" charset="-122"/>
                  <a:ea typeface="+mn-ea"/>
                </a:rPr>
                <a:t>；</a:t>
              </a:r>
              <a:endParaRPr lang="en-US" altLang="zh-CN" sz="2400" b="1">
                <a:solidFill>
                  <a:schemeClr val="tx1">
                    <a:lumMod val="95000"/>
                    <a:lumOff val="5000"/>
                  </a:schemeClr>
                </a:solidFill>
                <a:latin typeface="宋体" panose="02010600030101010101" pitchFamily="2" charset="-122"/>
                <a:ea typeface="+mn-ea"/>
              </a:endParaRPr>
            </a:p>
            <a:p>
              <a:pPr eaLnBrk="1" fontAlgn="auto" hangingPunct="1">
                <a:spcBef>
                  <a:spcPct val="50000"/>
                </a:spcBef>
                <a:spcAft>
                  <a:spcPct val="0"/>
                </a:spcAft>
                <a:defRPr/>
              </a:pPr>
              <a:r>
                <a:rPr lang="en-US" altLang="zh-CN" sz="2400" b="1">
                  <a:solidFill>
                    <a:schemeClr val="tx1">
                      <a:lumMod val="95000"/>
                      <a:lumOff val="5000"/>
                    </a:schemeClr>
                  </a:solidFill>
                  <a:latin typeface="宋体" panose="02010600030101010101" pitchFamily="2" charset="-122"/>
                  <a:ea typeface="+mn-ea"/>
                </a:rPr>
                <a:t>2)</a:t>
              </a:r>
              <a:r>
                <a:rPr lang="zh-CN" altLang="en-US" sz="2400" b="1">
                  <a:solidFill>
                    <a:schemeClr val="tx1">
                      <a:lumMod val="95000"/>
                      <a:lumOff val="5000"/>
                    </a:schemeClr>
                  </a:solidFill>
                  <a:latin typeface="宋体" panose="02010600030101010101" pitchFamily="2" charset="-122"/>
                  <a:ea typeface="+mn-ea"/>
                </a:rPr>
                <a:t>若</a:t>
              </a:r>
              <a:r>
                <a:rPr lang="en-US" altLang="zh-CN" sz="2400" b="1">
                  <a:solidFill>
                    <a:schemeClr val="tx1">
                      <a:lumMod val="95000"/>
                      <a:lumOff val="5000"/>
                    </a:schemeClr>
                  </a:solidFill>
                  <a:latin typeface="宋体" panose="02010600030101010101" pitchFamily="2" charset="-122"/>
                  <a:ea typeface="+mn-ea"/>
                </a:rPr>
                <a:t>AB</a:t>
              </a:r>
              <a:r>
                <a:rPr lang="zh-CN" altLang="en-US" sz="2400" b="1">
                  <a:solidFill>
                    <a:schemeClr val="tx1">
                      <a:lumMod val="95000"/>
                      <a:lumOff val="5000"/>
                    </a:schemeClr>
                  </a:solidFill>
                  <a:latin typeface="宋体" panose="02010600030101010101" pitchFamily="2" charset="-122"/>
                  <a:ea typeface="+mn-ea"/>
                </a:rPr>
                <a:t>和⊙</a:t>
              </a:r>
              <a:r>
                <a:rPr lang="en-US" altLang="zh-CN" sz="2400" b="1">
                  <a:solidFill>
                    <a:schemeClr val="tx1">
                      <a:lumMod val="95000"/>
                      <a:lumOff val="5000"/>
                    </a:schemeClr>
                  </a:solidFill>
                  <a:latin typeface="宋体" panose="02010600030101010101" pitchFamily="2" charset="-122"/>
                  <a:ea typeface="+mn-ea"/>
                </a:rPr>
                <a:t>O</a:t>
              </a:r>
              <a:r>
                <a:rPr lang="zh-CN" altLang="en-US" sz="2400" b="1">
                  <a:solidFill>
                    <a:schemeClr val="tx1">
                      <a:lumMod val="95000"/>
                      <a:lumOff val="5000"/>
                    </a:schemeClr>
                  </a:solidFill>
                  <a:latin typeface="宋体" panose="02010600030101010101" pitchFamily="2" charset="-122"/>
                  <a:ea typeface="+mn-ea"/>
                </a:rPr>
                <a:t>相切</a:t>
              </a:r>
              <a:r>
                <a:rPr lang="en-US" altLang="zh-CN" sz="2400" b="1">
                  <a:solidFill>
                    <a:schemeClr val="tx1">
                      <a:lumMod val="95000"/>
                      <a:lumOff val="5000"/>
                    </a:schemeClr>
                  </a:solidFill>
                  <a:latin typeface="宋体" panose="02010600030101010101" pitchFamily="2" charset="-122"/>
                  <a:ea typeface="+mn-ea"/>
                </a:rPr>
                <a:t>, </a:t>
              </a:r>
              <a:r>
                <a:rPr lang="zh-CN" altLang="en-US" sz="2400" b="1">
                  <a:solidFill>
                    <a:schemeClr val="tx1">
                      <a:lumMod val="95000"/>
                      <a:lumOff val="5000"/>
                    </a:schemeClr>
                  </a:solidFill>
                  <a:latin typeface="宋体" panose="02010600030101010101" pitchFamily="2" charset="-122"/>
                  <a:ea typeface="+mn-ea"/>
                </a:rPr>
                <a:t>则</a:t>
              </a:r>
              <a:r>
                <a:rPr lang="zh-CN" altLang="en-US" sz="2400" b="1" u="sng">
                  <a:solidFill>
                    <a:schemeClr val="tx1">
                      <a:lumMod val="95000"/>
                      <a:lumOff val="5000"/>
                    </a:schemeClr>
                  </a:solidFill>
                  <a:latin typeface="+mn-lt"/>
                  <a:ea typeface="+mn-ea"/>
                </a:rPr>
                <a:t>                           </a:t>
              </a:r>
              <a:r>
                <a:rPr lang="en-US" altLang="zh-CN" sz="2400" b="1">
                  <a:solidFill>
                    <a:schemeClr val="tx1">
                      <a:lumMod val="95000"/>
                      <a:lumOff val="5000"/>
                    </a:schemeClr>
                  </a:solidFill>
                  <a:latin typeface="+mn-lt"/>
                  <a:ea typeface="+mn-ea"/>
                </a:rPr>
                <a:t>;</a:t>
              </a:r>
            </a:p>
          </p:txBody>
        </p:sp>
      </p:grpSp>
      <p:sp>
        <p:nvSpPr>
          <p:cNvPr id="130058" name="Text Box 10"/>
          <p:cNvSpPr txBox="1">
            <a:spLocks noChangeArrowheads="1"/>
          </p:cNvSpPr>
          <p:nvPr/>
        </p:nvSpPr>
        <p:spPr bwMode="auto">
          <a:xfrm>
            <a:off x="3810000" y="1531938"/>
            <a:ext cx="906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latin typeface="Times New Roman" panose="02020603050405020304" pitchFamily="18" charset="0"/>
                <a:ea typeface="楷体" panose="02010609060101010101" pitchFamily="49" charset="-122"/>
              </a:rPr>
              <a:t>相交</a:t>
            </a:r>
          </a:p>
        </p:txBody>
      </p:sp>
      <p:sp>
        <p:nvSpPr>
          <p:cNvPr id="130059" name="Text Box 11"/>
          <p:cNvSpPr txBox="1">
            <a:spLocks noChangeArrowheads="1"/>
          </p:cNvSpPr>
          <p:nvPr/>
        </p:nvSpPr>
        <p:spPr bwMode="auto">
          <a:xfrm>
            <a:off x="3810000" y="1989138"/>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latin typeface="Times New Roman" panose="02020603050405020304" pitchFamily="18" charset="0"/>
                <a:ea typeface="楷体" panose="02010609060101010101" pitchFamily="49" charset="-122"/>
              </a:rPr>
              <a:t>相切</a:t>
            </a:r>
          </a:p>
        </p:txBody>
      </p:sp>
      <p:sp>
        <p:nvSpPr>
          <p:cNvPr id="130060" name="Text Box 12"/>
          <p:cNvSpPr txBox="1">
            <a:spLocks noChangeArrowheads="1"/>
          </p:cNvSpPr>
          <p:nvPr/>
        </p:nvSpPr>
        <p:spPr bwMode="auto">
          <a:xfrm>
            <a:off x="3810000" y="2540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a:solidFill>
                  <a:srgbClr val="FF0000"/>
                </a:solidFill>
                <a:latin typeface="Times New Roman" panose="02020603050405020304" pitchFamily="18" charset="0"/>
                <a:ea typeface="楷体" panose="02010609060101010101" pitchFamily="49" charset="-122"/>
              </a:rPr>
              <a:t>相离</a:t>
            </a:r>
          </a:p>
        </p:txBody>
      </p:sp>
      <p:sp>
        <p:nvSpPr>
          <p:cNvPr id="130061" name="Text Box 13"/>
          <p:cNvSpPr txBox="1">
            <a:spLocks noChangeArrowheads="1"/>
          </p:cNvSpPr>
          <p:nvPr/>
        </p:nvSpPr>
        <p:spPr bwMode="auto">
          <a:xfrm>
            <a:off x="3348038" y="4221163"/>
            <a:ext cx="1676400" cy="381000"/>
          </a:xfrm>
          <a:prstGeom prst="rect">
            <a:avLst/>
          </a:prstGeom>
          <a:noFill/>
          <a:ln w="9525">
            <a:noFill/>
            <a:miter lim="800000"/>
          </a:ln>
        </p:spPr>
        <p:txBody>
          <a:bodyPr/>
          <a:lstStyle/>
          <a:p>
            <a:pPr eaLnBrk="1" fontAlgn="auto" hangingPunct="1">
              <a:spcBef>
                <a:spcPct val="50000"/>
              </a:spcBef>
              <a:spcAft>
                <a:spcPct val="0"/>
              </a:spcAft>
              <a:defRPr/>
            </a:pPr>
            <a:r>
              <a:rPr lang="en-US" altLang="zh-CN" sz="2400" b="1" i="1">
                <a:solidFill>
                  <a:srgbClr val="FF0000"/>
                </a:solidFill>
                <a:latin typeface="Times New Roman" panose="02020603050405020304"/>
                <a:ea typeface="楷体" panose="02010609060101010101" pitchFamily="49" charset="-122"/>
              </a:rPr>
              <a:t>d &gt; 5cm</a:t>
            </a:r>
          </a:p>
        </p:txBody>
      </p:sp>
      <p:sp>
        <p:nvSpPr>
          <p:cNvPr id="130062" name="Text Box 14"/>
          <p:cNvSpPr txBox="1">
            <a:spLocks noChangeArrowheads="1"/>
          </p:cNvSpPr>
          <p:nvPr/>
        </p:nvSpPr>
        <p:spPr bwMode="auto">
          <a:xfrm>
            <a:off x="3348038" y="4724400"/>
            <a:ext cx="1981200" cy="461963"/>
          </a:xfrm>
          <a:prstGeom prst="rect">
            <a:avLst/>
          </a:prstGeom>
          <a:noFill/>
          <a:ln w="9525">
            <a:noFill/>
            <a:miter lim="800000"/>
          </a:ln>
        </p:spPr>
        <p:txBody>
          <a:bodyPr>
            <a:spAutoFit/>
          </a:bodyPr>
          <a:lstStyle/>
          <a:p>
            <a:pPr eaLnBrk="1" fontAlgn="auto" hangingPunct="1">
              <a:spcBef>
                <a:spcPct val="50000"/>
              </a:spcBef>
              <a:spcAft>
                <a:spcPct val="0"/>
              </a:spcAft>
              <a:defRPr/>
            </a:pPr>
            <a:r>
              <a:rPr lang="en-US" altLang="zh-CN" sz="2400" b="1" i="1">
                <a:solidFill>
                  <a:srgbClr val="FF0000"/>
                </a:solidFill>
                <a:latin typeface="Times New Roman" panose="02020603050405020304"/>
                <a:ea typeface="楷体" panose="02010609060101010101" pitchFamily="49" charset="-122"/>
              </a:rPr>
              <a:t>d = 5cm</a:t>
            </a:r>
          </a:p>
        </p:txBody>
      </p:sp>
      <p:sp>
        <p:nvSpPr>
          <p:cNvPr id="130064" name="Text Box 16"/>
          <p:cNvSpPr txBox="1">
            <a:spLocks noChangeArrowheads="1"/>
          </p:cNvSpPr>
          <p:nvPr/>
        </p:nvSpPr>
        <p:spPr bwMode="auto">
          <a:xfrm>
            <a:off x="250825" y="188913"/>
            <a:ext cx="3924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4000" b="1">
                <a:latin typeface="Times New Roman" panose="02020603050405020304" pitchFamily="18" charset="0"/>
                <a:ea typeface="楷体" panose="02010609060101010101" pitchFamily="49" charset="-122"/>
              </a:rPr>
              <a:t>小试牛刀</a:t>
            </a:r>
          </a:p>
        </p:txBody>
      </p:sp>
      <p:grpSp>
        <p:nvGrpSpPr>
          <p:cNvPr id="4" name="组合 20"/>
          <p:cNvGrpSpPr/>
          <p:nvPr/>
        </p:nvGrpSpPr>
        <p:grpSpPr>
          <a:xfrm>
            <a:off x="3203575" y="5229225"/>
            <a:ext cx="3095625" cy="461963"/>
            <a:chOff x="4355976" y="5949280"/>
            <a:chExt cx="3095600" cy="461665"/>
          </a:xfrm>
        </p:grpSpPr>
        <p:sp>
          <p:nvSpPr>
            <p:cNvPr id="130063" name="Text Box 15"/>
            <p:cNvSpPr txBox="1">
              <a:spLocks noChangeArrowheads="1"/>
            </p:cNvSpPr>
            <p:nvPr/>
          </p:nvSpPr>
          <p:spPr bwMode="auto">
            <a:xfrm>
              <a:off x="5292593" y="5949280"/>
              <a:ext cx="1600187" cy="461665"/>
            </a:xfrm>
            <a:prstGeom prst="rect">
              <a:avLst/>
            </a:prstGeom>
            <a:noFill/>
            <a:ln w="9525">
              <a:noFill/>
              <a:miter lim="800000"/>
            </a:ln>
          </p:spPr>
          <p:txBody>
            <a:bodyPr>
              <a:spAutoFit/>
            </a:bodyPr>
            <a:lstStyle/>
            <a:p>
              <a:pPr eaLnBrk="1" fontAlgn="auto" hangingPunct="1">
                <a:spcBef>
                  <a:spcPct val="50000"/>
                </a:spcBef>
                <a:spcAft>
                  <a:spcPct val="0"/>
                </a:spcAft>
                <a:defRPr/>
              </a:pPr>
              <a:r>
                <a:rPr lang="en-US" altLang="zh-CN" sz="2400" b="1">
                  <a:solidFill>
                    <a:srgbClr val="FF0000"/>
                  </a:solidFill>
                  <a:latin typeface="+mj-ea"/>
                  <a:ea typeface="+mj-ea"/>
                </a:rPr>
                <a:t>d &lt; 5cm</a:t>
              </a:r>
            </a:p>
          </p:txBody>
        </p:sp>
        <p:sp>
          <p:nvSpPr>
            <p:cNvPr id="130065" name="Text Box 17"/>
            <p:cNvSpPr txBox="1">
              <a:spLocks noChangeArrowheads="1"/>
            </p:cNvSpPr>
            <p:nvPr/>
          </p:nvSpPr>
          <p:spPr bwMode="auto">
            <a:xfrm>
              <a:off x="4355976" y="5949280"/>
              <a:ext cx="3095600" cy="461665"/>
            </a:xfrm>
            <a:prstGeom prst="rect">
              <a:avLst/>
            </a:prstGeom>
            <a:noFill/>
            <a:ln w="9525">
              <a:noFill/>
              <a:miter lim="800000"/>
            </a:ln>
          </p:spPr>
          <p:txBody>
            <a:bodyPr>
              <a:spAutoFit/>
            </a:bodyPr>
            <a:lstStyle/>
            <a:p>
              <a:pPr eaLnBrk="1" fontAlgn="auto" hangingPunct="1">
                <a:spcBef>
                  <a:spcPct val="50000"/>
                </a:spcBef>
                <a:spcAft>
                  <a:spcPct val="0"/>
                </a:spcAft>
                <a:defRPr/>
              </a:pPr>
              <a:r>
                <a:rPr lang="en-US" altLang="zh-CN" sz="2400" b="1">
                  <a:solidFill>
                    <a:srgbClr val="FF0000"/>
                  </a:solidFill>
                  <a:latin typeface="+mn-ea"/>
                  <a:ea typeface="+mn-ea"/>
                </a:rPr>
                <a:t>0cm≤</a:t>
              </a:r>
              <a:r>
                <a:rPr lang="zh-CN" altLang="en-US" sz="2400" b="1" u="sng">
                  <a:solidFill>
                    <a:schemeClr val="tx1">
                      <a:lumMod val="95000"/>
                      <a:lumOff val="5000"/>
                    </a:schemeClr>
                  </a:solidFill>
                  <a:latin typeface="+mn-ea"/>
                  <a:ea typeface="+mn-ea"/>
                </a:rPr>
                <a:t> </a:t>
              </a:r>
              <a:endParaRPr lang="en-US" altLang="zh-CN" sz="2400" b="1">
                <a:solidFill>
                  <a:srgbClr val="FF0000"/>
                </a:solidFill>
                <a:latin typeface="+mn-ea"/>
                <a:ea typeface="+mn-ea"/>
              </a:endParaRPr>
            </a:p>
          </p:txBody>
        </p:sp>
      </p:grpSp>
      <p:sp>
        <p:nvSpPr>
          <p:cNvPr id="130066" name="Text Box 18"/>
          <p:cNvSpPr txBox="1">
            <a:spLocks noChangeArrowheads="1"/>
          </p:cNvSpPr>
          <p:nvPr/>
        </p:nvSpPr>
        <p:spPr bwMode="auto">
          <a:xfrm>
            <a:off x="6588125" y="1557338"/>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0000"/>
                </a:solidFill>
                <a:latin typeface="Times New Roman" panose="02020603050405020304" pitchFamily="18" charset="0"/>
                <a:ea typeface="楷体" panose="02010609060101010101" pitchFamily="49" charset="-122"/>
              </a:rPr>
              <a:t>2</a:t>
            </a:r>
          </a:p>
        </p:txBody>
      </p:sp>
      <p:sp>
        <p:nvSpPr>
          <p:cNvPr id="130067" name="Text Box 19"/>
          <p:cNvSpPr txBox="1">
            <a:spLocks noChangeArrowheads="1"/>
          </p:cNvSpPr>
          <p:nvPr/>
        </p:nvSpPr>
        <p:spPr bwMode="auto">
          <a:xfrm>
            <a:off x="6659563" y="1989138"/>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0000"/>
                </a:solidFill>
                <a:latin typeface="Times New Roman" panose="02020603050405020304" pitchFamily="18" charset="0"/>
                <a:ea typeface="楷体" panose="02010609060101010101" pitchFamily="49" charset="-122"/>
              </a:rPr>
              <a:t>1</a:t>
            </a:r>
          </a:p>
        </p:txBody>
      </p:sp>
      <p:sp>
        <p:nvSpPr>
          <p:cNvPr id="130068" name="Text Box 20"/>
          <p:cNvSpPr txBox="1">
            <a:spLocks noChangeArrowheads="1"/>
          </p:cNvSpPr>
          <p:nvPr/>
        </p:nvSpPr>
        <p:spPr bwMode="auto">
          <a:xfrm>
            <a:off x="6588125" y="2565400"/>
            <a:ext cx="269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solidFill>
                  <a:srgbClr val="FF0000"/>
                </a:solidFill>
                <a:latin typeface="Times New Roman" panose="02020603050405020304" pitchFamily="18" charset="0"/>
                <a:ea typeface="楷体" panose="02010609060101010101" pitchFamily="49" charset="-122"/>
              </a:rPr>
              <a:t>0</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006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30058"/>
                                        </p:tgtEl>
                                        <p:attrNameLst>
                                          <p:attrName>style.visibility</p:attrName>
                                        </p:attrNameLst>
                                      </p:cBhvr>
                                      <p:to>
                                        <p:strVal val="visible"/>
                                      </p:to>
                                    </p:set>
                                    <p:animEffect transition="in" filter="dissolve">
                                      <p:cBhvr>
                                        <p:cTn id="14" dur="500"/>
                                        <p:tgtEl>
                                          <p:spTgt spid="130058"/>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30066"/>
                                        </p:tgtEl>
                                        <p:attrNameLst>
                                          <p:attrName>style.visibility</p:attrName>
                                        </p:attrNameLst>
                                      </p:cBhvr>
                                      <p:to>
                                        <p:strVal val="visible"/>
                                      </p:to>
                                    </p:set>
                                    <p:animEffect transition="in" filter="dissolve">
                                      <p:cBhvr>
                                        <p:cTn id="19" dur="500"/>
                                        <p:tgtEl>
                                          <p:spTgt spid="130066"/>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30059"/>
                                        </p:tgtEl>
                                        <p:attrNameLst>
                                          <p:attrName>style.visibility</p:attrName>
                                        </p:attrNameLst>
                                      </p:cBhvr>
                                      <p:to>
                                        <p:strVal val="visible"/>
                                      </p:to>
                                    </p:set>
                                    <p:animEffect transition="in" filter="dissolve">
                                      <p:cBhvr>
                                        <p:cTn id="24" dur="500"/>
                                        <p:tgtEl>
                                          <p:spTgt spid="130059"/>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30067"/>
                                        </p:tgtEl>
                                        <p:attrNameLst>
                                          <p:attrName>style.visibility</p:attrName>
                                        </p:attrNameLst>
                                      </p:cBhvr>
                                      <p:to>
                                        <p:strVal val="visible"/>
                                      </p:to>
                                    </p:set>
                                    <p:animEffect transition="in" filter="dissolve">
                                      <p:cBhvr>
                                        <p:cTn id="29" dur="500"/>
                                        <p:tgtEl>
                                          <p:spTgt spid="130067"/>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30060"/>
                                        </p:tgtEl>
                                        <p:attrNameLst>
                                          <p:attrName>style.visibility</p:attrName>
                                        </p:attrNameLst>
                                      </p:cBhvr>
                                      <p:to>
                                        <p:strVal val="visible"/>
                                      </p:to>
                                    </p:set>
                                    <p:animEffect transition="in" filter="dissolve">
                                      <p:cBhvr>
                                        <p:cTn id="34" dur="500"/>
                                        <p:tgtEl>
                                          <p:spTgt spid="130060"/>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0068"/>
                                        </p:tgtEl>
                                        <p:attrNameLst>
                                          <p:attrName>style.visibility</p:attrName>
                                        </p:attrNameLst>
                                      </p:cBhvr>
                                      <p:to>
                                        <p:strVal val="visible"/>
                                      </p:to>
                                    </p:set>
                                    <p:animEffect transition="in" filter="dissolve">
                                      <p:cBhvr>
                                        <p:cTn id="39" dur="500"/>
                                        <p:tgtEl>
                                          <p:spTgt spid="130068"/>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499"/>
                                          </p:stCondLst>
                                        </p:cTn>
                                        <p:tgtEl>
                                          <p:spTgt spid="3"/>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30061"/>
                                        </p:tgtEl>
                                        <p:attrNameLst>
                                          <p:attrName>style.visibility</p:attrName>
                                        </p:attrNameLst>
                                      </p:cBhvr>
                                      <p:to>
                                        <p:strVal val="visible"/>
                                      </p:to>
                                    </p:set>
                                    <p:animEffect transition="in" filter="dissolve">
                                      <p:cBhvr>
                                        <p:cTn id="48" dur="500"/>
                                        <p:tgtEl>
                                          <p:spTgt spid="130061"/>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130062"/>
                                        </p:tgtEl>
                                        <p:attrNameLst>
                                          <p:attrName>style.visibility</p:attrName>
                                        </p:attrNameLst>
                                      </p:cBhvr>
                                      <p:to>
                                        <p:strVal val="visible"/>
                                      </p:to>
                                    </p:set>
                                    <p:animEffect transition="in" filter="dissolve">
                                      <p:cBhvr>
                                        <p:cTn id="53" dur="500"/>
                                        <p:tgtEl>
                                          <p:spTgt spid="130062"/>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dissolve">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8" grpId="0"/>
      <p:bldP spid="130059" grpId="0"/>
      <p:bldP spid="130060" grpId="0"/>
      <p:bldP spid="130061" grpId="0"/>
      <p:bldP spid="130062" grpId="0"/>
      <p:bldP spid="130064" grpId="0"/>
      <p:bldP spid="130066" grpId="0"/>
      <p:bldP spid="130067" grpId="0"/>
      <p:bldP spid="13006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a:spLocks noChangeArrowheads="1"/>
          </p:cNvSpPr>
          <p:nvPr/>
        </p:nvSpPr>
        <p:spPr bwMode="auto">
          <a:xfrm>
            <a:off x="250825" y="981075"/>
            <a:ext cx="8666163" cy="2676525"/>
          </a:xfrm>
          <a:prstGeom prst="rect">
            <a:avLst/>
          </a:prstGeom>
          <a:noFill/>
          <a:ln w="9525">
            <a:noFill/>
            <a:miter lim="800000"/>
          </a:ln>
        </p:spPr>
        <p:txBody>
          <a:bodyPr>
            <a:spAutoFit/>
          </a:bodyPr>
          <a:lstStyle/>
          <a:p>
            <a:pPr eaLnBrk="1" fontAlgn="auto" hangingPunct="1">
              <a:lnSpc>
                <a:spcPct val="150000"/>
              </a:lnSpc>
              <a:spcBef>
                <a:spcPct val="0"/>
              </a:spcBef>
              <a:spcAft>
                <a:spcPct val="0"/>
              </a:spcAft>
              <a:defRPr/>
            </a:pPr>
            <a:r>
              <a:rPr lang="zh-CN" altLang="en-US" sz="2800" b="1">
                <a:solidFill>
                  <a:schemeClr val="tx1">
                    <a:lumMod val="95000"/>
                    <a:lumOff val="5000"/>
                  </a:schemeClr>
                </a:solidFill>
                <a:latin typeface="Times New Roman" panose="02020603050405020304" pitchFamily="2" charset="-122"/>
                <a:ea typeface="楷体" panose="02010609060101010101" pitchFamily="49" charset="-122"/>
              </a:rPr>
              <a:t>例</a:t>
            </a:r>
            <a:r>
              <a:rPr lang="en-US" altLang="zh-CN" sz="2800" b="1">
                <a:solidFill>
                  <a:schemeClr val="tx1">
                    <a:lumMod val="95000"/>
                    <a:lumOff val="5000"/>
                  </a:schemeClr>
                </a:solidFill>
                <a:latin typeface="Times New Roman" panose="02020603050405020304" pitchFamily="2" charset="-122"/>
                <a:ea typeface="楷体" panose="02010609060101010101" pitchFamily="49" charset="-122"/>
              </a:rPr>
              <a:t>1</a:t>
            </a:r>
            <a:r>
              <a:rPr lang="zh-CN" altLang="en-US" sz="2800" b="1">
                <a:solidFill>
                  <a:srgbClr val="0000FF"/>
                </a:solidFill>
                <a:latin typeface="Times New Roman" panose="02020603050405020304" pitchFamily="2" charset="-122"/>
                <a:ea typeface="楷体" panose="02010609060101010101" pitchFamily="49" charset="-122"/>
              </a:rPr>
              <a:t>  在</a:t>
            </a:r>
            <a:r>
              <a:rPr lang="en-US" altLang="zh-CN" sz="2800" b="1" err="1">
                <a:solidFill>
                  <a:srgbClr val="0000FF"/>
                </a:solidFill>
                <a:latin typeface="Times New Roman" panose="02020603050405020304" pitchFamily="2" charset="-122"/>
                <a:ea typeface="楷体" panose="02010609060101010101" pitchFamily="49" charset="-122"/>
              </a:rPr>
              <a:t>Rt△ABC</a:t>
            </a:r>
            <a:r>
              <a:rPr lang="zh-CN" altLang="en-US" sz="2800" b="1">
                <a:solidFill>
                  <a:srgbClr val="0000FF"/>
                </a:solidFill>
                <a:latin typeface="Times New Roman" panose="02020603050405020304" pitchFamily="2" charset="-122"/>
                <a:ea typeface="楷体" panose="02010609060101010101" pitchFamily="49" charset="-122"/>
              </a:rPr>
              <a:t>中，</a:t>
            </a:r>
            <a:r>
              <a:rPr lang="en-US" altLang="zh-CN" sz="2800" b="1">
                <a:solidFill>
                  <a:srgbClr val="0000FF"/>
                </a:solidFill>
                <a:latin typeface="Times New Roman" panose="02020603050405020304" pitchFamily="2" charset="-122"/>
                <a:ea typeface="楷体" panose="02010609060101010101" pitchFamily="49" charset="-122"/>
              </a:rPr>
              <a:t>∠C=90°</a:t>
            </a:r>
            <a:r>
              <a:rPr lang="zh-CN" altLang="en-US" sz="2800" b="1">
                <a:solidFill>
                  <a:srgbClr val="0000FF"/>
                </a:solidFill>
                <a:latin typeface="Times New Roman" panose="02020603050405020304" pitchFamily="2" charset="-122"/>
                <a:ea typeface="楷体" panose="02010609060101010101" pitchFamily="49" charset="-122"/>
              </a:rPr>
              <a:t>，</a:t>
            </a:r>
            <a:r>
              <a:rPr lang="en-US" altLang="zh-CN" sz="2800" b="1">
                <a:solidFill>
                  <a:srgbClr val="0000FF"/>
                </a:solidFill>
                <a:latin typeface="Times New Roman" panose="02020603050405020304" pitchFamily="2" charset="-122"/>
                <a:ea typeface="楷体" panose="02010609060101010101" pitchFamily="49" charset="-122"/>
              </a:rPr>
              <a:t>BC=4cm ,AC=3cm, </a:t>
            </a:r>
            <a:r>
              <a:rPr lang="zh-CN" altLang="en-US" sz="2800" b="1">
                <a:solidFill>
                  <a:srgbClr val="0000FF"/>
                </a:solidFill>
                <a:latin typeface="Times New Roman" panose="02020603050405020304" pitchFamily="2" charset="-122"/>
                <a:ea typeface="楷体" panose="02010609060101010101" pitchFamily="49" charset="-122"/>
              </a:rPr>
              <a:t>以点</a:t>
            </a:r>
            <a:r>
              <a:rPr lang="en-US" altLang="zh-CN" sz="2800" b="1">
                <a:solidFill>
                  <a:srgbClr val="0000FF"/>
                </a:solidFill>
                <a:latin typeface="Times New Roman" panose="02020603050405020304" pitchFamily="2" charset="-122"/>
                <a:ea typeface="楷体" panose="02010609060101010101" pitchFamily="49" charset="-122"/>
              </a:rPr>
              <a:t>C</a:t>
            </a:r>
            <a:r>
              <a:rPr lang="zh-CN" altLang="en-US" sz="2800" b="1">
                <a:solidFill>
                  <a:srgbClr val="0000FF"/>
                </a:solidFill>
                <a:latin typeface="Times New Roman" panose="02020603050405020304" pitchFamily="2" charset="-122"/>
                <a:ea typeface="楷体" panose="02010609060101010101" pitchFamily="49" charset="-122"/>
              </a:rPr>
              <a:t>为圆心，</a:t>
            </a:r>
            <a:r>
              <a:rPr lang="en-US" altLang="zh-CN" sz="2800" b="1">
                <a:solidFill>
                  <a:srgbClr val="0000FF"/>
                </a:solidFill>
                <a:latin typeface="Times New Roman" panose="02020603050405020304" pitchFamily="2" charset="-122"/>
                <a:ea typeface="楷体" panose="02010609060101010101" pitchFamily="49" charset="-122"/>
              </a:rPr>
              <a:t>r</a:t>
            </a:r>
            <a:r>
              <a:rPr lang="zh-CN" altLang="en-US" sz="2800" b="1">
                <a:solidFill>
                  <a:srgbClr val="0000FF"/>
                </a:solidFill>
                <a:latin typeface="Times New Roman" panose="02020603050405020304" pitchFamily="2" charset="-122"/>
                <a:ea typeface="楷体" panose="02010609060101010101" pitchFamily="49" charset="-122"/>
              </a:rPr>
              <a:t>为半径画圆，当</a:t>
            </a:r>
            <a:r>
              <a:rPr lang="en-US" altLang="zh-CN" sz="2800" b="1">
                <a:solidFill>
                  <a:srgbClr val="0000FF"/>
                </a:solidFill>
                <a:latin typeface="Times New Roman" panose="02020603050405020304" pitchFamily="2" charset="-122"/>
                <a:ea typeface="楷体" panose="02010609060101010101" pitchFamily="49" charset="-122"/>
              </a:rPr>
              <a:t>r</a:t>
            </a:r>
            <a:r>
              <a:rPr lang="zh-CN" altLang="en-US" sz="2800" b="1">
                <a:solidFill>
                  <a:srgbClr val="0000FF"/>
                </a:solidFill>
                <a:latin typeface="Times New Roman" panose="02020603050405020304" pitchFamily="2" charset="-122"/>
                <a:ea typeface="楷体" panose="02010609060101010101" pitchFamily="49" charset="-122"/>
              </a:rPr>
              <a:t>分别取下列各值时，</a:t>
            </a:r>
            <a:r>
              <a:rPr lang="zh-CN" altLang="en-US" sz="2800" b="1">
                <a:solidFill>
                  <a:srgbClr val="FF0000"/>
                </a:solidFill>
                <a:latin typeface="Times New Roman" panose="02020603050405020304" pitchFamily="2" charset="-122"/>
                <a:ea typeface="楷体" panose="02010609060101010101" pitchFamily="49" charset="-122"/>
              </a:rPr>
              <a:t>斜边</a:t>
            </a:r>
            <a:r>
              <a:rPr lang="en-US" altLang="zh-CN" sz="2800" b="1">
                <a:solidFill>
                  <a:srgbClr val="FF0000"/>
                </a:solidFill>
                <a:latin typeface="Times New Roman" panose="02020603050405020304" pitchFamily="2" charset="-122"/>
                <a:ea typeface="楷体" panose="02010609060101010101" pitchFamily="49" charset="-122"/>
              </a:rPr>
              <a:t>AB</a:t>
            </a:r>
            <a:r>
              <a:rPr lang="zh-CN" altLang="en-US" sz="2800" b="1">
                <a:solidFill>
                  <a:srgbClr val="FF0000"/>
                </a:solidFill>
                <a:latin typeface="Times New Roman" panose="02020603050405020304" pitchFamily="2" charset="-122"/>
                <a:ea typeface="楷体" panose="02010609060101010101" pitchFamily="49" charset="-122"/>
              </a:rPr>
              <a:t>所在的直线</a:t>
            </a:r>
            <a:r>
              <a:rPr lang="zh-CN" altLang="en-US" sz="2800" b="1">
                <a:solidFill>
                  <a:srgbClr val="0000FF"/>
                </a:solidFill>
                <a:latin typeface="Times New Roman" panose="02020603050405020304" pitchFamily="2" charset="-122"/>
                <a:ea typeface="楷体" panose="02010609060101010101" pitchFamily="49" charset="-122"/>
              </a:rPr>
              <a:t>与⊙</a:t>
            </a:r>
            <a:r>
              <a:rPr lang="en-US" altLang="zh-CN" sz="2800" b="1">
                <a:solidFill>
                  <a:srgbClr val="0000FF"/>
                </a:solidFill>
                <a:latin typeface="Times New Roman" panose="02020603050405020304" pitchFamily="2" charset="-122"/>
                <a:ea typeface="楷体" panose="02010609060101010101" pitchFamily="49" charset="-122"/>
              </a:rPr>
              <a:t>C</a:t>
            </a:r>
            <a:r>
              <a:rPr lang="zh-CN" altLang="en-US" sz="2800" b="1">
                <a:solidFill>
                  <a:srgbClr val="0000FF"/>
                </a:solidFill>
                <a:latin typeface="Times New Roman" panose="02020603050405020304" pitchFamily="2" charset="-122"/>
                <a:ea typeface="楷体" panose="02010609060101010101" pitchFamily="49" charset="-122"/>
              </a:rPr>
              <a:t>具有怎样的位置关系？</a:t>
            </a:r>
          </a:p>
          <a:p>
            <a:pPr eaLnBrk="1" fontAlgn="auto" hangingPunct="1">
              <a:lnSpc>
                <a:spcPct val="150000"/>
              </a:lnSpc>
              <a:spcBef>
                <a:spcPct val="0"/>
              </a:spcBef>
              <a:spcAft>
                <a:spcPct val="0"/>
              </a:spcAft>
              <a:defRPr/>
            </a:pPr>
            <a:r>
              <a:rPr lang="zh-CN" altLang="en-US" sz="2800" b="1">
                <a:solidFill>
                  <a:srgbClr val="0000FF"/>
                </a:solidFill>
                <a:latin typeface="Times New Roman" panose="02020603050405020304" pitchFamily="2" charset="-122"/>
                <a:ea typeface="楷体" panose="02010609060101010101" pitchFamily="49" charset="-122"/>
              </a:rPr>
              <a:t>（</a:t>
            </a:r>
            <a:r>
              <a:rPr lang="en-US" altLang="zh-CN" sz="2800" b="1">
                <a:solidFill>
                  <a:srgbClr val="0000FF"/>
                </a:solidFill>
                <a:latin typeface="Times New Roman" panose="02020603050405020304" pitchFamily="2" charset="-122"/>
                <a:ea typeface="楷体" panose="02010609060101010101" pitchFamily="49" charset="-122"/>
              </a:rPr>
              <a:t>1</a:t>
            </a:r>
            <a:r>
              <a:rPr lang="zh-CN" altLang="en-US" sz="2800" b="1">
                <a:solidFill>
                  <a:srgbClr val="0000FF"/>
                </a:solidFill>
                <a:latin typeface="Times New Roman" panose="02020603050405020304" pitchFamily="2" charset="-122"/>
                <a:ea typeface="楷体" panose="02010609060101010101" pitchFamily="49" charset="-122"/>
              </a:rPr>
              <a:t>）</a:t>
            </a:r>
            <a:r>
              <a:rPr lang="en-US" altLang="zh-CN" sz="2800" b="1">
                <a:solidFill>
                  <a:srgbClr val="0000FF"/>
                </a:solidFill>
                <a:latin typeface="Times New Roman" panose="02020603050405020304" pitchFamily="2" charset="-122"/>
                <a:ea typeface="楷体" panose="02010609060101010101" pitchFamily="49" charset="-122"/>
              </a:rPr>
              <a:t>r=2cm ;  (2)r=2.4cm; (3)r=3cm .</a:t>
            </a:r>
          </a:p>
        </p:txBody>
      </p:sp>
      <p:grpSp>
        <p:nvGrpSpPr>
          <p:cNvPr id="2" name="Group 7"/>
          <p:cNvGrpSpPr/>
          <p:nvPr/>
        </p:nvGrpSpPr>
        <p:grpSpPr>
          <a:xfrm>
            <a:off x="6659563" y="3716338"/>
            <a:ext cx="1865312" cy="2547937"/>
            <a:chOff x="4416" y="816"/>
            <a:chExt cx="1344" cy="1638"/>
          </a:xfrm>
        </p:grpSpPr>
        <p:sp>
          <p:nvSpPr>
            <p:cNvPr id="18444" name="Line 8"/>
            <p:cNvSpPr>
              <a:spLocks noChangeShapeType="1"/>
            </p:cNvSpPr>
            <p:nvPr/>
          </p:nvSpPr>
          <p:spPr bwMode="auto">
            <a:xfrm flipV="1">
              <a:off x="4623" y="2229"/>
              <a:ext cx="868" cy="4"/>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5" name="Line 9"/>
            <p:cNvSpPr>
              <a:spLocks noChangeShapeType="1"/>
            </p:cNvSpPr>
            <p:nvPr/>
          </p:nvSpPr>
          <p:spPr bwMode="auto">
            <a:xfrm flipV="1">
              <a:off x="4623" y="1056"/>
              <a:ext cx="1" cy="1177"/>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6" name="Line 10"/>
            <p:cNvSpPr>
              <a:spLocks noChangeShapeType="1"/>
            </p:cNvSpPr>
            <p:nvPr/>
          </p:nvSpPr>
          <p:spPr bwMode="auto">
            <a:xfrm>
              <a:off x="4623" y="1056"/>
              <a:ext cx="879" cy="1177"/>
            </a:xfrm>
            <a:prstGeom prst="line">
              <a:avLst/>
            </a:prstGeom>
            <a:noFill/>
            <a:ln w="2857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7" name="Text Box 11"/>
            <p:cNvSpPr txBox="1">
              <a:spLocks noChangeArrowheads="1"/>
            </p:cNvSpPr>
            <p:nvPr/>
          </p:nvSpPr>
          <p:spPr bwMode="auto">
            <a:xfrm>
              <a:off x="4656" y="816"/>
              <a:ext cx="288"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ea typeface="楷体_GB2312"/>
                  <a:cs typeface="楷体_GB2312"/>
                </a:rPr>
                <a:t>B</a:t>
              </a:r>
            </a:p>
          </p:txBody>
        </p:sp>
        <p:sp>
          <p:nvSpPr>
            <p:cNvPr id="18448" name="Text Box 12"/>
            <p:cNvSpPr txBox="1">
              <a:spLocks noChangeArrowheads="1"/>
            </p:cNvSpPr>
            <p:nvPr/>
          </p:nvSpPr>
          <p:spPr bwMode="auto">
            <a:xfrm>
              <a:off x="4416" y="2160"/>
              <a:ext cx="287"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ea typeface="楷体_GB2312"/>
                  <a:cs typeface="楷体_GB2312"/>
                </a:rPr>
                <a:t>C</a:t>
              </a:r>
            </a:p>
          </p:txBody>
        </p:sp>
        <p:sp>
          <p:nvSpPr>
            <p:cNvPr id="18449" name="Text Box 13"/>
            <p:cNvSpPr txBox="1">
              <a:spLocks noChangeArrowheads="1"/>
            </p:cNvSpPr>
            <p:nvPr/>
          </p:nvSpPr>
          <p:spPr bwMode="auto">
            <a:xfrm>
              <a:off x="5473" y="2160"/>
              <a:ext cx="287" cy="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0000FF"/>
                  </a:solidFill>
                  <a:latin typeface="Times New Roman" panose="02020603050405020304" pitchFamily="18" charset="0"/>
                  <a:ea typeface="楷体_GB2312"/>
                  <a:cs typeface="楷体_GB2312"/>
                </a:rPr>
                <a:t>A</a:t>
              </a:r>
            </a:p>
          </p:txBody>
        </p:sp>
      </p:grpSp>
      <p:grpSp>
        <p:nvGrpSpPr>
          <p:cNvPr id="3" name="组合 1051"/>
          <p:cNvGrpSpPr/>
          <p:nvPr/>
        </p:nvGrpSpPr>
        <p:grpSpPr>
          <a:xfrm>
            <a:off x="6969125" y="4776788"/>
            <a:ext cx="1300163" cy="1119187"/>
            <a:chOff x="4379" y="2889"/>
            <a:chExt cx="753" cy="574"/>
          </a:xfrm>
        </p:grpSpPr>
        <p:sp>
          <p:nvSpPr>
            <p:cNvPr id="18439" name="Line 6"/>
            <p:cNvSpPr>
              <a:spLocks noChangeShapeType="1"/>
            </p:cNvSpPr>
            <p:nvPr/>
          </p:nvSpPr>
          <p:spPr bwMode="auto">
            <a:xfrm flipV="1">
              <a:off x="4379" y="3110"/>
              <a:ext cx="425" cy="353"/>
            </a:xfrm>
            <a:prstGeom prst="line">
              <a:avLst/>
            </a:prstGeom>
            <a:noFill/>
            <a:ln w="28575">
              <a:solidFill>
                <a:srgbClr val="FF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nvGrpSpPr>
            <p:cNvPr id="18440" name="Group 14"/>
            <p:cNvGrpSpPr/>
            <p:nvPr/>
          </p:nvGrpSpPr>
          <p:grpSpPr>
            <a:xfrm>
              <a:off x="4691" y="3055"/>
              <a:ext cx="59" cy="99"/>
              <a:chOff x="5079" y="1737"/>
              <a:chExt cx="59" cy="99"/>
            </a:xfrm>
          </p:grpSpPr>
          <p:sp>
            <p:nvSpPr>
              <p:cNvPr id="18442" name="Freeform 15"/>
              <p:cNvSpPr>
                <a:spLocks noChangeArrowheads="1"/>
              </p:cNvSpPr>
              <p:nvPr/>
            </p:nvSpPr>
            <p:spPr bwMode="auto">
              <a:xfrm>
                <a:off x="5080" y="1737"/>
                <a:ext cx="58" cy="60"/>
              </a:xfrm>
              <a:custGeom>
                <a:avLst/>
                <a:gdLst>
                  <a:gd name="T0" fmla="*/ 58 w 58"/>
                  <a:gd name="T1" fmla="*/ 0 h 60"/>
                  <a:gd name="T2" fmla="*/ 0 w 58"/>
                  <a:gd name="T3" fmla="*/ 60 h 60"/>
                  <a:gd name="T4" fmla="*/ 0 60000 65536"/>
                  <a:gd name="T5" fmla="*/ 0 60000 65536"/>
                  <a:gd name="T6" fmla="*/ 0 w 58"/>
                  <a:gd name="T7" fmla="*/ 0 h 60"/>
                  <a:gd name="T8" fmla="*/ 58 w 58"/>
                  <a:gd name="T9" fmla="*/ 60 h 60"/>
                </a:gdLst>
                <a:ahLst/>
                <a:cxnLst>
                  <a:cxn ang="T4">
                    <a:pos x="T0" y="T1"/>
                  </a:cxn>
                  <a:cxn ang="T5">
                    <a:pos x="T2" y="T3"/>
                  </a:cxn>
                </a:cxnLst>
                <a:rect l="T6" t="T7" r="T8" b="T9"/>
                <a:pathLst>
                  <a:path w="57" h="60">
                    <a:moveTo>
                      <a:pt x="58" y="0"/>
                    </a:moveTo>
                    <a:lnTo>
                      <a:pt x="0" y="60"/>
                    </a:lnTo>
                  </a:path>
                </a:pathLst>
              </a:custGeom>
              <a:noFill/>
              <a:ln w="9525">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8443" name="Line 16"/>
              <p:cNvSpPr>
                <a:spLocks noChangeShapeType="1"/>
              </p:cNvSpPr>
              <p:nvPr/>
            </p:nvSpPr>
            <p:spPr bwMode="auto">
              <a:xfrm>
                <a:off x="5079" y="1788"/>
                <a:ext cx="48" cy="48"/>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8441" name="Text Box 17"/>
            <p:cNvSpPr txBox="1">
              <a:spLocks noChangeArrowheads="1"/>
            </p:cNvSpPr>
            <p:nvPr/>
          </p:nvSpPr>
          <p:spPr bwMode="auto">
            <a:xfrm>
              <a:off x="4748" y="2889"/>
              <a:ext cx="384"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solidFill>
                    <a:srgbClr val="CC6600"/>
                  </a:solidFill>
                  <a:latin typeface="楷体_GB2312"/>
                  <a:ea typeface="楷体_GB2312"/>
                  <a:cs typeface="楷体_GB2312"/>
                </a:rPr>
                <a:t>D</a:t>
              </a:r>
            </a:p>
          </p:txBody>
        </p:sp>
      </p:grpSp>
      <p:sp>
        <p:nvSpPr>
          <p:cNvPr id="18437" name="Text Box 29"/>
          <p:cNvSpPr txBox="1">
            <a:spLocks noChangeArrowheads="1"/>
          </p:cNvSpPr>
          <p:nvPr/>
        </p:nvSpPr>
        <p:spPr bwMode="auto">
          <a:xfrm>
            <a:off x="0" y="304800"/>
            <a:ext cx="30654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zh-CN" sz="3600" b="1">
                <a:solidFill>
                  <a:srgbClr val="FF0000"/>
                </a:solidFill>
                <a:latin typeface="Times New Roman" panose="02020603050405020304" pitchFamily="18" charset="0"/>
                <a:ea typeface="楷体" panose="02010609060101010101" pitchFamily="49" charset="-122"/>
              </a:rPr>
              <a:t>【</a:t>
            </a:r>
            <a:r>
              <a:rPr lang="zh-CN" altLang="en-US" sz="3600" b="1">
                <a:solidFill>
                  <a:srgbClr val="FF0000"/>
                </a:solidFill>
                <a:latin typeface="Times New Roman" panose="02020603050405020304" pitchFamily="18" charset="0"/>
                <a:ea typeface="楷体" panose="02010609060101010101" pitchFamily="49" charset="-122"/>
              </a:rPr>
              <a:t>例题精讲】</a:t>
            </a:r>
          </a:p>
        </p:txBody>
      </p:sp>
      <p:sp>
        <p:nvSpPr>
          <p:cNvPr id="18438" name="Text Box 21"/>
          <p:cNvSpPr txBox="1">
            <a:spLocks noChangeArrowheads="1"/>
          </p:cNvSpPr>
          <p:nvPr/>
        </p:nvSpPr>
        <p:spPr bwMode="auto">
          <a:xfrm>
            <a:off x="684213" y="6021388"/>
            <a:ext cx="4713287"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endParaRPr lang="en-US" altLang="zh-CN" sz="2800">
              <a:solidFill>
                <a:srgbClr val="FF0000"/>
              </a:solidFill>
              <a:latin typeface="楷体_GB2312" charset="-122"/>
              <a:ea typeface="楷体_GB2312" charset="-122"/>
              <a:cs typeface="楷体_GB231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3">
                                            <p:txEl>
                                              <p:pRg st="0" end="0"/>
                                            </p:txEl>
                                          </p:spTgt>
                                        </p:tgtEl>
                                        <p:attrNameLst>
                                          <p:attrName>style.visibility</p:attrName>
                                        </p:attrNameLst>
                                      </p:cBhvr>
                                      <p:to>
                                        <p:strVal val="visible"/>
                                      </p:to>
                                    </p:set>
                                    <p:animEffect transition="in" filter="dissolve">
                                      <p:cBhvr>
                                        <p:cTn id="7" dur="500"/>
                                        <p:tgtEl>
                                          <p:spTgt spid="133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par>
                                <p:cTn id="13" presetID="9" presetClass="entr" presetSubtype="0" fill="hold" nodeType="withEffect">
                                  <p:stCondLst>
                                    <p:cond delay="0"/>
                                  </p:stCondLst>
                                  <p:childTnLst>
                                    <p:set>
                                      <p:cBhvr>
                                        <p:cTn id="14" dur="1" fill="hold">
                                          <p:stCondLst>
                                            <p:cond delay="0"/>
                                          </p:stCondLst>
                                        </p:cTn>
                                        <p:tgtEl>
                                          <p:spTgt spid="13313">
                                            <p:txEl>
                                              <p:pRg st="1" end="1"/>
                                            </p:txEl>
                                          </p:spTgt>
                                        </p:tgtEl>
                                        <p:attrNameLst>
                                          <p:attrName>style.visibility</p:attrName>
                                        </p:attrNameLst>
                                      </p:cBhvr>
                                      <p:to>
                                        <p:strVal val="visible"/>
                                      </p:to>
                                    </p:set>
                                    <p:animEffect transition="in" filter="dissolve">
                                      <p:cBhvr>
                                        <p:cTn id="15" dur="500"/>
                                        <p:tgtEl>
                                          <p:spTgt spid="133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horizont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ext Box 15"/>
          <p:cNvSpPr txBox="1">
            <a:spLocks noChangeArrowheads="1"/>
          </p:cNvSpPr>
          <p:nvPr/>
        </p:nvSpPr>
        <p:spPr bwMode="auto">
          <a:xfrm>
            <a:off x="2193925" y="4724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0000FF"/>
              </a:solidFill>
              <a:latin typeface="Calibri" panose="020F0502020204030204" pitchFamily="34" charset="0"/>
            </a:endParaRPr>
          </a:p>
        </p:txBody>
      </p:sp>
      <p:grpSp>
        <p:nvGrpSpPr>
          <p:cNvPr id="2" name="组合 36"/>
          <p:cNvGrpSpPr/>
          <p:nvPr/>
        </p:nvGrpSpPr>
        <p:grpSpPr>
          <a:xfrm>
            <a:off x="760413" y="227013"/>
            <a:ext cx="5011737" cy="4192587"/>
            <a:chOff x="760413" y="227013"/>
            <a:chExt cx="5011737" cy="4192587"/>
          </a:xfrm>
        </p:grpSpPr>
        <p:sp>
          <p:nvSpPr>
            <p:cNvPr id="1051" name="Text Box 2"/>
            <p:cNvSpPr txBox="1">
              <a:spLocks noChangeArrowheads="1"/>
            </p:cNvSpPr>
            <p:nvPr/>
          </p:nvSpPr>
          <p:spPr bwMode="auto">
            <a:xfrm>
              <a:off x="4098925" y="19050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2400">
                <a:solidFill>
                  <a:srgbClr val="0000FF"/>
                </a:solidFill>
                <a:latin typeface="Calibri" panose="020F0502020204030204" pitchFamily="34" charset="0"/>
              </a:endParaRPr>
            </a:p>
          </p:txBody>
        </p:sp>
        <p:sp>
          <p:nvSpPr>
            <p:cNvPr id="1052" name="Text Box 3"/>
            <p:cNvSpPr txBox="1">
              <a:spLocks noChangeArrowheads="1"/>
            </p:cNvSpPr>
            <p:nvPr/>
          </p:nvSpPr>
          <p:spPr bwMode="auto">
            <a:xfrm>
              <a:off x="760413" y="227013"/>
              <a:ext cx="47482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800" b="1">
                  <a:solidFill>
                    <a:srgbClr val="FF0000"/>
                  </a:solidFill>
                  <a:latin typeface="Calibri" panose="020F0502020204030204" pitchFamily="34" charset="0"/>
                </a:rPr>
                <a:t>解：</a:t>
              </a:r>
              <a:r>
                <a:rPr lang="zh-CN" altLang="en-US" sz="2400">
                  <a:solidFill>
                    <a:srgbClr val="0000FF"/>
                  </a:solidFill>
                  <a:latin typeface="Calibri" panose="020F0502020204030204" pitchFamily="34" charset="0"/>
                </a:rPr>
                <a:t>过</a:t>
              </a:r>
              <a:r>
                <a:rPr lang="en-US" altLang="zh-CN" sz="2400">
                  <a:solidFill>
                    <a:srgbClr val="0000FF"/>
                  </a:solidFill>
                  <a:latin typeface="Calibri" panose="020F0502020204030204" pitchFamily="34" charset="0"/>
                </a:rPr>
                <a:t>C</a:t>
              </a:r>
              <a:r>
                <a:rPr lang="zh-CN" altLang="en-US" sz="2400">
                  <a:solidFill>
                    <a:srgbClr val="0000FF"/>
                  </a:solidFill>
                  <a:latin typeface="Calibri" panose="020F0502020204030204" pitchFamily="34" charset="0"/>
                </a:rPr>
                <a:t>作</a:t>
              </a:r>
              <a:r>
                <a:rPr lang="en-US" altLang="zh-CN" sz="2400">
                  <a:solidFill>
                    <a:srgbClr val="0000FF"/>
                  </a:solidFill>
                  <a:latin typeface="Calibri" panose="020F0502020204030204" pitchFamily="34" charset="0"/>
                </a:rPr>
                <a:t>CD⊥AB</a:t>
              </a:r>
              <a:r>
                <a:rPr lang="zh-CN" altLang="en-US" sz="2400">
                  <a:solidFill>
                    <a:srgbClr val="0000FF"/>
                  </a:solidFill>
                  <a:latin typeface="Calibri" panose="020F0502020204030204" pitchFamily="34" charset="0"/>
                </a:rPr>
                <a:t>，垂足为</a:t>
              </a:r>
              <a:r>
                <a:rPr lang="en-US" altLang="zh-CN" sz="2400">
                  <a:solidFill>
                    <a:srgbClr val="0000FF"/>
                  </a:solidFill>
                  <a:latin typeface="Calibri" panose="020F0502020204030204" pitchFamily="34" charset="0"/>
                </a:rPr>
                <a:t>D</a:t>
              </a:r>
            </a:p>
          </p:txBody>
        </p:sp>
        <p:sp>
          <p:nvSpPr>
            <p:cNvPr id="1053" name="Text Box 4"/>
            <p:cNvSpPr txBox="1">
              <a:spLocks noChangeArrowheads="1"/>
            </p:cNvSpPr>
            <p:nvPr/>
          </p:nvSpPr>
          <p:spPr bwMode="auto">
            <a:xfrm>
              <a:off x="1138238" y="763588"/>
              <a:ext cx="2192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rgbClr val="0000FF"/>
                  </a:solidFill>
                  <a:latin typeface="Calibri" panose="020F0502020204030204" pitchFamily="34" charset="0"/>
                </a:rPr>
                <a:t>在</a:t>
              </a:r>
              <a:r>
                <a:rPr lang="en-US" altLang="zh-CN" sz="2400">
                  <a:solidFill>
                    <a:srgbClr val="0000FF"/>
                  </a:solidFill>
                  <a:latin typeface="Calibri" panose="020F0502020204030204" pitchFamily="34" charset="0"/>
                </a:rPr>
                <a:t>Rt</a:t>
              </a:r>
              <a:r>
                <a:rPr lang="zh-CN" altLang="en-US" sz="2400">
                  <a:solidFill>
                    <a:srgbClr val="0000FF"/>
                  </a:solidFill>
                  <a:latin typeface="Calibri" panose="020F0502020204030204" pitchFamily="34" charset="0"/>
                </a:rPr>
                <a:t>△</a:t>
              </a:r>
              <a:r>
                <a:rPr lang="en-US" altLang="zh-CN" sz="2400">
                  <a:solidFill>
                    <a:srgbClr val="0000FF"/>
                  </a:solidFill>
                  <a:latin typeface="Calibri" panose="020F0502020204030204" pitchFamily="34" charset="0"/>
                </a:rPr>
                <a:t>ABC</a:t>
              </a:r>
              <a:r>
                <a:rPr lang="zh-CN" altLang="en-US" sz="2400">
                  <a:solidFill>
                    <a:srgbClr val="0000FF"/>
                  </a:solidFill>
                  <a:latin typeface="Calibri" panose="020F0502020204030204" pitchFamily="34" charset="0"/>
                </a:rPr>
                <a:t>中，</a:t>
              </a:r>
            </a:p>
          </p:txBody>
        </p:sp>
        <p:sp>
          <p:nvSpPr>
            <p:cNvPr id="1054" name="Text Box 5"/>
            <p:cNvSpPr txBox="1">
              <a:spLocks noChangeArrowheads="1"/>
            </p:cNvSpPr>
            <p:nvPr/>
          </p:nvSpPr>
          <p:spPr bwMode="auto">
            <a:xfrm>
              <a:off x="1371600" y="1196975"/>
              <a:ext cx="779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400">
                  <a:solidFill>
                    <a:srgbClr val="0000FF"/>
                  </a:solidFill>
                  <a:latin typeface="Calibri" panose="020F0502020204030204" pitchFamily="34" charset="0"/>
                </a:rPr>
                <a:t>AB=</a:t>
              </a:r>
            </a:p>
          </p:txBody>
        </p:sp>
        <p:sp>
          <p:nvSpPr>
            <p:cNvPr id="1055" name="Text Box 6"/>
            <p:cNvSpPr txBox="1">
              <a:spLocks noChangeArrowheads="1"/>
            </p:cNvSpPr>
            <p:nvPr/>
          </p:nvSpPr>
          <p:spPr bwMode="auto">
            <a:xfrm>
              <a:off x="2193925" y="3200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0000FF"/>
                </a:solidFill>
                <a:latin typeface="Calibri" panose="020F0502020204030204" pitchFamily="34" charset="0"/>
              </a:endParaRPr>
            </a:p>
          </p:txBody>
        </p:sp>
        <p:graphicFrame>
          <p:nvGraphicFramePr>
            <p:cNvPr id="132103" name="Object 7"/>
            <p:cNvGraphicFramePr>
              <a:graphicFrameLocks noChangeAspect="1"/>
            </p:cNvGraphicFramePr>
            <p:nvPr/>
          </p:nvGraphicFramePr>
          <p:xfrm>
            <a:off x="2133600" y="1196975"/>
            <a:ext cx="1892300" cy="469900"/>
          </p:xfrm>
          <a:graphic>
            <a:graphicData uri="http://schemas.openxmlformats.org/presentationml/2006/ole">
              <mc:AlternateContent xmlns:mc="http://schemas.openxmlformats.org/markup-compatibility/2006">
                <mc:Choice xmlns:v="urn:schemas-microsoft-com:vml" Requires="v">
                  <p:oleObj spid="_x0000_s1062" r:id="rId4" imgW="1015365" imgH="254000" progId="">
                    <p:embed/>
                  </p:oleObj>
                </mc:Choice>
                <mc:Fallback>
                  <p:oleObj r:id="rId4" imgW="1015365" imgH="254000" progId="">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2133600" y="1196975"/>
                          <a:ext cx="1892300" cy="469900"/>
                        </a:xfrm>
                        <a:prstGeom prst="rect">
                          <a:avLst/>
                        </a:prstGeom>
                        <a:noFill/>
                        <a:ln>
                          <a:noFill/>
                        </a:ln>
                      </p:spPr>
                    </p:pic>
                  </p:oleObj>
                </mc:Fallback>
              </mc:AlternateContent>
            </a:graphicData>
          </a:graphic>
        </p:graphicFrame>
        <p:sp>
          <p:nvSpPr>
            <p:cNvPr id="1056" name="Text Box 8"/>
            <p:cNvSpPr txBox="1">
              <a:spLocks noChangeArrowheads="1"/>
            </p:cNvSpPr>
            <p:nvPr/>
          </p:nvSpPr>
          <p:spPr bwMode="auto">
            <a:xfrm>
              <a:off x="4098925" y="3200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0000FF"/>
                </a:solidFill>
                <a:latin typeface="Calibri" panose="020F0502020204030204" pitchFamily="34" charset="0"/>
              </a:endParaRPr>
            </a:p>
          </p:txBody>
        </p:sp>
        <p:graphicFrame>
          <p:nvGraphicFramePr>
            <p:cNvPr id="132105" name="Object 9"/>
            <p:cNvGraphicFramePr>
              <a:graphicFrameLocks noChangeAspect="1"/>
            </p:cNvGraphicFramePr>
            <p:nvPr/>
          </p:nvGraphicFramePr>
          <p:xfrm>
            <a:off x="4038600" y="1268413"/>
            <a:ext cx="1371600" cy="479425"/>
          </p:xfrm>
          <a:graphic>
            <a:graphicData uri="http://schemas.openxmlformats.org/presentationml/2006/ole">
              <mc:AlternateContent xmlns:mc="http://schemas.openxmlformats.org/markup-compatibility/2006">
                <mc:Choice xmlns:v="urn:schemas-microsoft-com:vml" Requires="v">
                  <p:oleObj spid="_x0000_s1063" r:id="rId6" imgW="723900" imgH="254000" progId="">
                    <p:embed/>
                  </p:oleObj>
                </mc:Choice>
                <mc:Fallback>
                  <p:oleObj r:id="rId6" imgW="723900" imgH="254000" progId="">
                    <p:embed/>
                    <p:pic>
                      <p:nvPicPr>
                        <p:cNvPr id="0" name="OLE substitute image"/>
                        <p:cNvPicPr/>
                        <p:nvPr/>
                      </p:nvPicPr>
                      <p:blipFill>
                        <a:blip r:embed="rId7">
                          <a:extLst>
                            <a:ext uri="{28A0092B-C50C-407E-A947-70E740481C1C}">
                              <a14:useLocalDpi xmlns:a14="http://schemas.microsoft.com/office/drawing/2010/main" val="0"/>
                            </a:ext>
                          </a:extLst>
                        </a:blip>
                        <a:stretch>
                          <a:fillRect/>
                        </a:stretch>
                      </p:blipFill>
                      <p:spPr>
                        <a:xfrm>
                          <a:off x="4038600" y="1268413"/>
                          <a:ext cx="1371600" cy="479425"/>
                        </a:xfrm>
                        <a:prstGeom prst="rect">
                          <a:avLst/>
                        </a:prstGeom>
                        <a:noFill/>
                        <a:ln>
                          <a:noFill/>
                        </a:ln>
                      </p:spPr>
                    </p:pic>
                  </p:oleObj>
                </mc:Fallback>
              </mc:AlternateContent>
            </a:graphicData>
          </a:graphic>
        </p:graphicFrame>
        <p:sp>
          <p:nvSpPr>
            <p:cNvPr id="1057" name="Text Box 10"/>
            <p:cNvSpPr txBox="1">
              <a:spLocks noChangeArrowheads="1"/>
            </p:cNvSpPr>
            <p:nvPr/>
          </p:nvSpPr>
          <p:spPr bwMode="auto">
            <a:xfrm>
              <a:off x="5435600" y="1341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a:solidFill>
                    <a:srgbClr val="0000FF"/>
                  </a:solidFill>
                  <a:latin typeface="Calibri" panose="020F0502020204030204" pitchFamily="34" charset="0"/>
                </a:rPr>
                <a:t>5</a:t>
              </a:r>
            </a:p>
          </p:txBody>
        </p:sp>
        <p:sp>
          <p:nvSpPr>
            <p:cNvPr id="1058" name="Text Box 11"/>
            <p:cNvSpPr txBox="1">
              <a:spLocks noChangeArrowheads="1"/>
            </p:cNvSpPr>
            <p:nvPr/>
          </p:nvSpPr>
          <p:spPr bwMode="auto">
            <a:xfrm>
              <a:off x="1295400" y="1773238"/>
              <a:ext cx="353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rgbClr val="0000FF"/>
                  </a:solidFill>
                  <a:latin typeface="Calibri" panose="020F0502020204030204" pitchFamily="34" charset="0"/>
                </a:rPr>
                <a:t>根据三角形的面积公式有</a:t>
              </a:r>
            </a:p>
          </p:txBody>
        </p:sp>
        <p:sp>
          <p:nvSpPr>
            <p:cNvPr id="1059" name="Text Box 12"/>
            <p:cNvSpPr txBox="1">
              <a:spLocks noChangeArrowheads="1"/>
            </p:cNvSpPr>
            <p:nvPr/>
          </p:nvSpPr>
          <p:spPr bwMode="auto">
            <a:xfrm>
              <a:off x="1584325" y="3962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endParaRPr lang="zh-CN" altLang="zh-CN" sz="2400">
                <a:solidFill>
                  <a:srgbClr val="0000FF"/>
                </a:solidFill>
                <a:latin typeface="Calibri" panose="020F0502020204030204" pitchFamily="34" charset="0"/>
              </a:endParaRPr>
            </a:p>
          </p:txBody>
        </p:sp>
        <p:graphicFrame>
          <p:nvGraphicFramePr>
            <p:cNvPr id="132109" name="Object 13"/>
            <p:cNvGraphicFramePr>
              <a:graphicFrameLocks noChangeAspect="1"/>
            </p:cNvGraphicFramePr>
            <p:nvPr/>
          </p:nvGraphicFramePr>
          <p:xfrm>
            <a:off x="1447800" y="2205038"/>
            <a:ext cx="2743200" cy="693737"/>
          </p:xfrm>
          <a:graphic>
            <a:graphicData uri="http://schemas.openxmlformats.org/presentationml/2006/ole">
              <mc:AlternateContent xmlns:mc="http://schemas.openxmlformats.org/markup-compatibility/2006">
                <mc:Choice xmlns:v="urn:schemas-microsoft-com:vml" Requires="v">
                  <p:oleObj spid="_x0000_s1064" r:id="rId8" imgW="1548765" imgH="393700" progId="">
                    <p:embed/>
                  </p:oleObj>
                </mc:Choice>
                <mc:Fallback>
                  <p:oleObj r:id="rId8" imgW="1548765" imgH="393700" progId="">
                    <p:embed/>
                    <p:pic>
                      <p:nvPicPr>
                        <p:cNvPr id="0" name="OLE substitute image"/>
                        <p:cNvPicPr/>
                        <p:nvPr/>
                      </p:nvPicPr>
                      <p:blipFill>
                        <a:blip r:embed="rId9">
                          <a:extLst>
                            <a:ext uri="{28A0092B-C50C-407E-A947-70E740481C1C}">
                              <a14:useLocalDpi xmlns:a14="http://schemas.microsoft.com/office/drawing/2010/main" val="0"/>
                            </a:ext>
                          </a:extLst>
                        </a:blip>
                        <a:stretch>
                          <a:fillRect/>
                        </a:stretch>
                      </p:blipFill>
                      <p:spPr>
                        <a:xfrm>
                          <a:off x="1447800" y="2205038"/>
                          <a:ext cx="2743200" cy="693737"/>
                        </a:xfrm>
                        <a:prstGeom prst="rect">
                          <a:avLst/>
                        </a:prstGeom>
                        <a:noFill/>
                        <a:ln>
                          <a:noFill/>
                        </a:ln>
                      </p:spPr>
                    </p:pic>
                  </p:oleObj>
                </mc:Fallback>
              </mc:AlternateContent>
            </a:graphicData>
          </a:graphic>
        </p:graphicFrame>
        <p:sp>
          <p:nvSpPr>
            <p:cNvPr id="1060" name="Text Box 14"/>
            <p:cNvSpPr txBox="1">
              <a:spLocks noChangeArrowheads="1"/>
            </p:cNvSpPr>
            <p:nvPr/>
          </p:nvSpPr>
          <p:spPr bwMode="auto">
            <a:xfrm>
              <a:off x="827088" y="3068638"/>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a:solidFill>
                    <a:srgbClr val="0000FF"/>
                  </a:solidFill>
                  <a:latin typeface="Calibri" panose="020F0502020204030204" pitchFamily="34" charset="0"/>
                </a:rPr>
                <a:t>∴</a:t>
              </a:r>
            </a:p>
          </p:txBody>
        </p:sp>
        <p:graphicFrame>
          <p:nvGraphicFramePr>
            <p:cNvPr id="132112" name="Object 16"/>
            <p:cNvGraphicFramePr>
              <a:graphicFrameLocks noChangeAspect="1"/>
            </p:cNvGraphicFramePr>
            <p:nvPr/>
          </p:nvGraphicFramePr>
          <p:xfrm>
            <a:off x="1331913" y="2924175"/>
            <a:ext cx="4267200" cy="720725"/>
          </p:xfrm>
          <a:graphic>
            <a:graphicData uri="http://schemas.openxmlformats.org/presentationml/2006/ole">
              <mc:AlternateContent xmlns:mc="http://schemas.openxmlformats.org/markup-compatibility/2006">
                <mc:Choice xmlns:v="urn:schemas-microsoft-com:vml" Requires="v">
                  <p:oleObj spid="_x0000_s1065" r:id="rId10" imgW="2095500" imgH="393700" progId="">
                    <p:embed/>
                  </p:oleObj>
                </mc:Choice>
                <mc:Fallback>
                  <p:oleObj r:id="rId10" imgW="2095500" imgH="393700" progId="">
                    <p:embed/>
                    <p:pic>
                      <p:nvPicPr>
                        <p:cNvPr id="0" name="OLE substitute image"/>
                        <p:cNvPicPr/>
                        <p:nvPr/>
                      </p:nvPicPr>
                      <p:blipFill>
                        <a:blip r:embed="rId11">
                          <a:extLst>
                            <a:ext uri="{28A0092B-C50C-407E-A947-70E740481C1C}">
                              <a14:useLocalDpi xmlns:a14="http://schemas.microsoft.com/office/drawing/2010/main" val="0"/>
                            </a:ext>
                          </a:extLst>
                        </a:blip>
                        <a:stretch>
                          <a:fillRect/>
                        </a:stretch>
                      </p:blipFill>
                      <p:spPr>
                        <a:xfrm>
                          <a:off x="1331913" y="2924175"/>
                          <a:ext cx="4267200" cy="720725"/>
                        </a:xfrm>
                        <a:prstGeom prst="rect">
                          <a:avLst/>
                        </a:prstGeom>
                        <a:noFill/>
                        <a:ln>
                          <a:noFill/>
                        </a:ln>
                      </p:spPr>
                    </p:pic>
                  </p:oleObj>
                </mc:Fallback>
              </mc:AlternateContent>
            </a:graphicData>
          </a:graphic>
        </p:graphicFrame>
        <p:sp>
          <p:nvSpPr>
            <p:cNvPr id="1061" name="Text Box 17"/>
            <p:cNvSpPr txBox="1">
              <a:spLocks noChangeArrowheads="1"/>
            </p:cNvSpPr>
            <p:nvPr/>
          </p:nvSpPr>
          <p:spPr bwMode="auto">
            <a:xfrm>
              <a:off x="971600" y="3789040"/>
              <a:ext cx="4021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a:solidFill>
                    <a:srgbClr val="0000FF"/>
                  </a:solidFill>
                  <a:latin typeface="Calibri" panose="020F0502020204030204" pitchFamily="34" charset="0"/>
                </a:rPr>
                <a:t>即圆心</a:t>
              </a:r>
              <a:r>
                <a:rPr lang="en-US" altLang="zh-CN" sz="2400">
                  <a:solidFill>
                    <a:srgbClr val="0000FF"/>
                  </a:solidFill>
                  <a:latin typeface="Calibri" panose="020F0502020204030204" pitchFamily="34" charset="0"/>
                </a:rPr>
                <a:t>C</a:t>
              </a:r>
              <a:r>
                <a:rPr lang="zh-CN" altLang="en-US" sz="2400">
                  <a:solidFill>
                    <a:srgbClr val="0000FF"/>
                  </a:solidFill>
                  <a:latin typeface="Calibri" panose="020F0502020204030204" pitchFamily="34" charset="0"/>
                </a:rPr>
                <a:t>到</a:t>
              </a:r>
              <a:r>
                <a:rPr lang="en-US" altLang="zh-CN" sz="2400">
                  <a:solidFill>
                    <a:srgbClr val="0000FF"/>
                  </a:solidFill>
                  <a:latin typeface="Calibri" panose="020F0502020204030204" pitchFamily="34" charset="0"/>
                </a:rPr>
                <a:t>AB</a:t>
              </a:r>
              <a:r>
                <a:rPr lang="zh-CN" altLang="en-US" sz="2400">
                  <a:solidFill>
                    <a:srgbClr val="0000FF"/>
                  </a:solidFill>
                  <a:latin typeface="Calibri" panose="020F0502020204030204" pitchFamily="34" charset="0"/>
                </a:rPr>
                <a:t>的距离</a:t>
              </a:r>
              <a:r>
                <a:rPr lang="en-US" altLang="zh-CN" sz="2400">
                  <a:solidFill>
                    <a:srgbClr val="0000FF"/>
                  </a:solidFill>
                  <a:latin typeface="Calibri" panose="020F0502020204030204" pitchFamily="34" charset="0"/>
                </a:rPr>
                <a:t>d=2.4cm</a:t>
              </a:r>
            </a:p>
          </p:txBody>
        </p:sp>
      </p:grpSp>
      <p:sp>
        <p:nvSpPr>
          <p:cNvPr id="132114" name="Text Box 18"/>
          <p:cNvSpPr txBox="1">
            <a:spLocks noChangeArrowheads="1"/>
          </p:cNvSpPr>
          <p:nvPr/>
        </p:nvSpPr>
        <p:spPr bwMode="auto">
          <a:xfrm>
            <a:off x="684213" y="4652963"/>
            <a:ext cx="3416300" cy="523875"/>
          </a:xfrm>
          <a:prstGeom prst="rect">
            <a:avLst/>
          </a:prstGeom>
          <a:noFill/>
          <a:ln w="9525">
            <a:noFill/>
            <a:miter lim="800000"/>
          </a:ln>
        </p:spPr>
        <p:txBody>
          <a:bodyPr wrap="none" anchor="ctr">
            <a:spAutoFit/>
          </a:bodyPr>
          <a:lstStyle/>
          <a:p>
            <a:pPr eaLnBrk="1" fontAlgn="auto" hangingPunct="1">
              <a:spcBef>
                <a:spcPct val="0"/>
              </a:spcBef>
              <a:spcAft>
                <a:spcPct val="0"/>
              </a:spcAft>
              <a:defRPr/>
            </a:pPr>
            <a:r>
              <a:rPr lang="zh-CN" altLang="en-US" sz="2800" b="1">
                <a:solidFill>
                  <a:schemeClr val="tx1">
                    <a:lumMod val="95000"/>
                    <a:lumOff val="5000"/>
                  </a:schemeClr>
                </a:solidFill>
                <a:latin typeface="Times New Roman" panose="02020603050405020304"/>
                <a:ea typeface="楷体" panose="02010609060101010101" pitchFamily="49" charset="-122"/>
              </a:rPr>
              <a:t>所以 </a:t>
            </a:r>
            <a:r>
              <a:rPr lang="en-US" altLang="zh-CN" sz="2800" b="1">
                <a:solidFill>
                  <a:schemeClr val="tx1">
                    <a:lumMod val="95000"/>
                    <a:lumOff val="5000"/>
                  </a:schemeClr>
                </a:solidFill>
                <a:latin typeface="Times New Roman" panose="02020603050405020304"/>
                <a:ea typeface="楷体" panose="02010609060101010101" pitchFamily="49" charset="-122"/>
              </a:rPr>
              <a:t>(1)</a:t>
            </a:r>
            <a:r>
              <a:rPr lang="zh-CN" altLang="en-US" sz="2800" b="1">
                <a:solidFill>
                  <a:schemeClr val="tx1">
                    <a:lumMod val="95000"/>
                    <a:lumOff val="5000"/>
                  </a:schemeClr>
                </a:solidFill>
                <a:latin typeface="Times New Roman" panose="02020603050405020304"/>
                <a:ea typeface="楷体" panose="02010609060101010101" pitchFamily="49" charset="-122"/>
              </a:rPr>
              <a:t>当</a:t>
            </a:r>
            <a:r>
              <a:rPr lang="en-US" altLang="zh-CN" sz="2800" b="1">
                <a:solidFill>
                  <a:schemeClr val="tx1">
                    <a:lumMod val="95000"/>
                    <a:lumOff val="5000"/>
                  </a:schemeClr>
                </a:solidFill>
                <a:latin typeface="Times New Roman" panose="02020603050405020304"/>
                <a:ea typeface="楷体" panose="02010609060101010101" pitchFamily="49" charset="-122"/>
              </a:rPr>
              <a:t>r=2cm</a:t>
            </a:r>
            <a:r>
              <a:rPr lang="zh-CN" altLang="en-US" sz="2800" b="1">
                <a:solidFill>
                  <a:schemeClr val="tx1">
                    <a:lumMod val="95000"/>
                    <a:lumOff val="5000"/>
                  </a:schemeClr>
                </a:solidFill>
                <a:latin typeface="Times New Roman" panose="02020603050405020304"/>
                <a:ea typeface="楷体" panose="02010609060101010101" pitchFamily="49" charset="-122"/>
              </a:rPr>
              <a:t>时</a:t>
            </a:r>
            <a:r>
              <a:rPr lang="en-US" altLang="zh-CN" sz="2800" b="1">
                <a:solidFill>
                  <a:schemeClr val="tx1">
                    <a:lumMod val="95000"/>
                    <a:lumOff val="5000"/>
                  </a:schemeClr>
                </a:solidFill>
                <a:latin typeface="Times New Roman" panose="02020603050405020304"/>
                <a:ea typeface="楷体" panose="02010609060101010101" pitchFamily="49" charset="-122"/>
              </a:rPr>
              <a:t>,</a:t>
            </a:r>
          </a:p>
        </p:txBody>
      </p:sp>
      <p:sp>
        <p:nvSpPr>
          <p:cNvPr id="132115" name="Oval 19"/>
          <p:cNvSpPr>
            <a:spLocks noChangeArrowheads="1"/>
          </p:cNvSpPr>
          <p:nvPr/>
        </p:nvSpPr>
        <p:spPr bwMode="auto">
          <a:xfrm>
            <a:off x="5867400" y="2608263"/>
            <a:ext cx="1447800" cy="1447800"/>
          </a:xfrm>
          <a:prstGeom prst="ellipse">
            <a:avLst/>
          </a:prstGeom>
          <a:noFill/>
          <a:ln w="12700">
            <a:solidFill>
              <a:srgbClr val="0000FF"/>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aphicFrame>
        <p:nvGraphicFramePr>
          <p:cNvPr id="1030" name="Object 20"/>
          <p:cNvGraphicFramePr>
            <a:graphicFrameLocks noChangeAspect="1"/>
          </p:cNvGraphicFramePr>
          <p:nvPr/>
        </p:nvGraphicFramePr>
        <p:xfrm>
          <a:off x="5867400" y="5765800"/>
          <a:ext cx="1066800" cy="966788"/>
        </p:xfrm>
        <a:graphic>
          <a:graphicData uri="http://schemas.openxmlformats.org/presentationml/2006/ole">
            <mc:AlternateContent xmlns:mc="http://schemas.openxmlformats.org/markup-compatibility/2006">
              <mc:Choice xmlns:v="urn:schemas-microsoft-com:vml" Requires="v">
                <p:oleObj spid="_x0000_s1066" r:id="rId12" imgW="1066800" imgH="965200" progId="word.document.8">
                  <p:embed/>
                </p:oleObj>
              </mc:Choice>
              <mc:Fallback>
                <p:oleObj r:id="rId12" imgW="1066800" imgH="965200" progId="word.document.8">
                  <p:embed/>
                  <p:pic>
                    <p:nvPicPr>
                      <p:cNvPr id="0" name="OLE substitute image"/>
                      <p:cNvPicPr/>
                      <p:nvPr/>
                    </p:nvPicPr>
                    <p:blipFill>
                      <a:blip r:embed="rId13">
                        <a:extLst>
                          <a:ext uri="{28A0092B-C50C-407E-A947-70E740481C1C}">
                            <a14:useLocalDpi xmlns:a14="http://schemas.microsoft.com/office/drawing/2010/main" val="0"/>
                          </a:ext>
                        </a:extLst>
                      </a:blip>
                      <a:stretch>
                        <a:fillRect/>
                      </a:stretch>
                    </p:blipFill>
                    <p:spPr>
                      <a:xfrm>
                        <a:off x="5867400" y="5765800"/>
                        <a:ext cx="1066800" cy="966788"/>
                      </a:xfrm>
                      <a:prstGeom prst="rect">
                        <a:avLst/>
                      </a:prstGeom>
                      <a:noFill/>
                      <a:ln>
                        <a:noFill/>
                      </a:ln>
                      <a:effectLst/>
                    </p:spPr>
                  </p:pic>
                </p:oleObj>
              </mc:Fallback>
            </mc:AlternateContent>
          </a:graphicData>
        </a:graphic>
      </p:graphicFrame>
      <p:sp>
        <p:nvSpPr>
          <p:cNvPr id="132117" name="Text Box 21"/>
          <p:cNvSpPr txBox="1">
            <a:spLocks noChangeArrowheads="1"/>
          </p:cNvSpPr>
          <p:nvPr/>
        </p:nvSpPr>
        <p:spPr bwMode="auto">
          <a:xfrm>
            <a:off x="4140200" y="4652963"/>
            <a:ext cx="719138" cy="523875"/>
          </a:xfrm>
          <a:prstGeom prst="rect">
            <a:avLst/>
          </a:prstGeom>
          <a:noFill/>
          <a:ln w="9525">
            <a:noFill/>
            <a:miter lim="800000"/>
          </a:ln>
        </p:spPr>
        <p:txBody>
          <a:bodyPr anchor="ctr">
            <a:spAutoFit/>
          </a:bodyPr>
          <a:lstStyle/>
          <a:p>
            <a:pPr algn="ctr" eaLnBrk="1" fontAlgn="auto" hangingPunct="1">
              <a:spcBef>
                <a:spcPct val="0"/>
              </a:spcBef>
              <a:spcAft>
                <a:spcPct val="0"/>
              </a:spcAft>
              <a:defRPr/>
            </a:pPr>
            <a:r>
              <a:rPr lang="en-US" altLang="zh-CN" sz="2800" b="1">
                <a:solidFill>
                  <a:schemeClr val="tx1">
                    <a:lumMod val="95000"/>
                    <a:lumOff val="5000"/>
                  </a:schemeClr>
                </a:solidFill>
                <a:latin typeface="Times New Roman" panose="02020603050405020304"/>
                <a:ea typeface="楷体" panose="02010609060101010101" pitchFamily="49" charset="-122"/>
              </a:rPr>
              <a:t>d&gt;r,</a:t>
            </a:r>
          </a:p>
        </p:txBody>
      </p:sp>
      <p:sp>
        <p:nvSpPr>
          <p:cNvPr id="132118" name="Text Box 22"/>
          <p:cNvSpPr txBox="1">
            <a:spLocks noChangeArrowheads="1"/>
          </p:cNvSpPr>
          <p:nvPr/>
        </p:nvSpPr>
        <p:spPr bwMode="auto">
          <a:xfrm>
            <a:off x="4859338" y="4652963"/>
            <a:ext cx="3294062" cy="523875"/>
          </a:xfrm>
          <a:prstGeom prst="rect">
            <a:avLst/>
          </a:prstGeom>
          <a:noFill/>
          <a:ln w="9525">
            <a:noFill/>
            <a:miter lim="800000"/>
          </a:ln>
        </p:spPr>
        <p:txBody>
          <a:bodyPr wrap="none" anchor="ctr">
            <a:spAutoFit/>
          </a:bodyPr>
          <a:lstStyle/>
          <a:p>
            <a:pPr algn="ctr" eaLnBrk="1" fontAlgn="auto" hangingPunct="1">
              <a:spcBef>
                <a:spcPct val="50000"/>
              </a:spcBef>
              <a:spcAft>
                <a:spcPct val="0"/>
              </a:spcAft>
              <a:defRPr/>
            </a:pPr>
            <a:r>
              <a:rPr lang="zh-CN" altLang="en-US" sz="2800" b="1">
                <a:solidFill>
                  <a:schemeClr val="tx1">
                    <a:lumMod val="95000"/>
                    <a:lumOff val="5000"/>
                  </a:schemeClr>
                </a:solidFill>
                <a:latin typeface="Times New Roman" panose="02020603050405020304"/>
                <a:ea typeface="楷体" panose="02010609060101010101" pitchFamily="49" charset="-122"/>
              </a:rPr>
              <a:t>直线</a:t>
            </a:r>
            <a:r>
              <a:rPr lang="en-US" altLang="zh-CN" sz="2800" b="1">
                <a:solidFill>
                  <a:schemeClr val="tx1">
                    <a:lumMod val="95000"/>
                    <a:lumOff val="5000"/>
                  </a:schemeClr>
                </a:solidFill>
                <a:latin typeface="Times New Roman" panose="02020603050405020304"/>
                <a:ea typeface="楷体" panose="02010609060101010101" pitchFamily="49" charset="-122"/>
              </a:rPr>
              <a:t>AB</a:t>
            </a:r>
            <a:r>
              <a:rPr lang="zh-CN" altLang="en-US" sz="2800" b="1">
                <a:solidFill>
                  <a:schemeClr val="tx1">
                    <a:lumMod val="95000"/>
                    <a:lumOff val="5000"/>
                  </a:schemeClr>
                </a:solidFill>
                <a:latin typeface="Times New Roman" panose="02020603050405020304"/>
                <a:ea typeface="楷体" panose="02010609060101010101" pitchFamily="49" charset="-122"/>
              </a:rPr>
              <a:t>与⊙</a:t>
            </a:r>
            <a:r>
              <a:rPr lang="en-US" altLang="zh-CN" sz="2800" b="1">
                <a:solidFill>
                  <a:schemeClr val="tx1">
                    <a:lumMod val="95000"/>
                    <a:lumOff val="5000"/>
                  </a:schemeClr>
                </a:solidFill>
                <a:latin typeface="Times New Roman" panose="02020603050405020304"/>
                <a:ea typeface="楷体" panose="02010609060101010101" pitchFamily="49" charset="-122"/>
              </a:rPr>
              <a:t>C</a:t>
            </a:r>
            <a:r>
              <a:rPr lang="zh-CN" altLang="en-US" sz="2800" b="1">
                <a:solidFill>
                  <a:schemeClr val="tx1">
                    <a:lumMod val="95000"/>
                    <a:lumOff val="5000"/>
                  </a:schemeClr>
                </a:solidFill>
                <a:latin typeface="Times New Roman" panose="02020603050405020304"/>
                <a:ea typeface="楷体" panose="02010609060101010101" pitchFamily="49" charset="-122"/>
              </a:rPr>
              <a:t>相离；</a:t>
            </a:r>
          </a:p>
        </p:txBody>
      </p:sp>
      <p:grpSp>
        <p:nvGrpSpPr>
          <p:cNvPr id="1037" name="Group 23"/>
          <p:cNvGrpSpPr/>
          <p:nvPr/>
        </p:nvGrpSpPr>
        <p:grpSpPr>
          <a:xfrm rot="-18294">
            <a:off x="6084888" y="457200"/>
            <a:ext cx="2673350" cy="3403600"/>
            <a:chOff x="0" y="0"/>
            <a:chExt cx="1684" cy="2144"/>
          </a:xfrm>
        </p:grpSpPr>
        <p:grpSp>
          <p:nvGrpSpPr>
            <p:cNvPr id="1044" name="Group 24"/>
            <p:cNvGrpSpPr/>
            <p:nvPr/>
          </p:nvGrpSpPr>
          <p:grpSpPr>
            <a:xfrm>
              <a:off x="0" y="0"/>
              <a:ext cx="1684" cy="1971"/>
              <a:chOff x="0" y="0"/>
              <a:chExt cx="1684" cy="1971"/>
            </a:xfrm>
          </p:grpSpPr>
          <p:sp>
            <p:nvSpPr>
              <p:cNvPr id="3" name="AutoShape 25"/>
              <p:cNvSpPr>
                <a:spLocks noChangeArrowheads="1"/>
              </p:cNvSpPr>
              <p:nvPr/>
            </p:nvSpPr>
            <p:spPr bwMode="auto">
              <a:xfrm>
                <a:off x="325" y="192"/>
                <a:ext cx="1028" cy="1638"/>
              </a:xfrm>
              <a:prstGeom prst="rtTriangle">
                <a:avLst/>
              </a:prstGeom>
              <a:noFill/>
              <a:ln w="2857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4" name="Text Box 26"/>
              <p:cNvSpPr txBox="1">
                <a:spLocks noChangeArrowheads="1"/>
              </p:cNvSpPr>
              <p:nvPr/>
            </p:nvSpPr>
            <p:spPr bwMode="auto">
              <a:xfrm>
                <a:off x="42" y="0"/>
                <a:ext cx="28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B</a:t>
                </a:r>
              </a:p>
            </p:txBody>
          </p:sp>
          <p:sp>
            <p:nvSpPr>
              <p:cNvPr id="5" name="Text Box 27"/>
              <p:cNvSpPr txBox="1">
                <a:spLocks noChangeArrowheads="1"/>
              </p:cNvSpPr>
              <p:nvPr/>
            </p:nvSpPr>
            <p:spPr bwMode="auto">
              <a:xfrm>
                <a:off x="0" y="1574"/>
                <a:ext cx="301"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C</a:t>
                </a:r>
              </a:p>
            </p:txBody>
          </p:sp>
          <p:sp>
            <p:nvSpPr>
              <p:cNvPr id="1050" name="Text Box 28"/>
              <p:cNvSpPr txBox="1">
                <a:spLocks noChangeArrowheads="1"/>
              </p:cNvSpPr>
              <p:nvPr/>
            </p:nvSpPr>
            <p:spPr bwMode="auto">
              <a:xfrm>
                <a:off x="1344" y="1606"/>
                <a:ext cx="34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A</a:t>
                </a:r>
              </a:p>
            </p:txBody>
          </p:sp>
        </p:grpSp>
        <p:sp>
          <p:nvSpPr>
            <p:cNvPr id="6" name="Text Box 29"/>
            <p:cNvSpPr txBox="1">
              <a:spLocks noChangeArrowheads="1"/>
            </p:cNvSpPr>
            <p:nvPr/>
          </p:nvSpPr>
          <p:spPr bwMode="auto">
            <a:xfrm>
              <a:off x="0" y="960"/>
              <a:ext cx="244"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4</a:t>
              </a:r>
            </a:p>
          </p:txBody>
        </p:sp>
        <p:sp>
          <p:nvSpPr>
            <p:cNvPr id="7" name="Text Box 30"/>
            <p:cNvSpPr txBox="1">
              <a:spLocks noChangeArrowheads="1"/>
            </p:cNvSpPr>
            <p:nvPr/>
          </p:nvSpPr>
          <p:spPr bwMode="auto">
            <a:xfrm>
              <a:off x="757" y="1779"/>
              <a:ext cx="243"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3</a:t>
              </a:r>
            </a:p>
          </p:txBody>
        </p:sp>
      </p:grpSp>
      <p:grpSp>
        <p:nvGrpSpPr>
          <p:cNvPr id="8" name="Group 31"/>
          <p:cNvGrpSpPr/>
          <p:nvPr/>
        </p:nvGrpSpPr>
        <p:grpSpPr>
          <a:xfrm>
            <a:off x="6611938" y="2276475"/>
            <a:ext cx="1677987" cy="1044575"/>
            <a:chOff x="0" y="0"/>
            <a:chExt cx="1057" cy="658"/>
          </a:xfrm>
        </p:grpSpPr>
        <p:sp>
          <p:nvSpPr>
            <p:cNvPr id="1040" name="Text Box 32"/>
            <p:cNvSpPr txBox="1">
              <a:spLocks noChangeArrowheads="1"/>
            </p:cNvSpPr>
            <p:nvPr/>
          </p:nvSpPr>
          <p:spPr bwMode="auto">
            <a:xfrm>
              <a:off x="802" y="0"/>
              <a:ext cx="25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Calibri" panose="020F0502020204030204" pitchFamily="34" charset="0"/>
                </a:rPr>
                <a:t>D</a:t>
              </a:r>
            </a:p>
          </p:txBody>
        </p:sp>
        <p:grpSp>
          <p:nvGrpSpPr>
            <p:cNvPr id="1041" name="Group 33"/>
            <p:cNvGrpSpPr/>
            <p:nvPr/>
          </p:nvGrpSpPr>
          <p:grpSpPr>
            <a:xfrm rot="-7246165">
              <a:off x="167" y="53"/>
              <a:ext cx="438" cy="772"/>
              <a:chOff x="0" y="0"/>
              <a:chExt cx="438" cy="772"/>
            </a:xfrm>
          </p:grpSpPr>
          <p:sp>
            <p:nvSpPr>
              <p:cNvPr id="1042" name="Line 34"/>
              <p:cNvSpPr>
                <a:spLocks noChangeShapeType="1"/>
              </p:cNvSpPr>
              <p:nvPr/>
            </p:nvSpPr>
            <p:spPr bwMode="auto">
              <a:xfrm rot="7149305" flipV="1">
                <a:off x="-156" y="156"/>
                <a:ext cx="749" cy="438"/>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43" name="未知"/>
              <p:cNvSpPr/>
              <p:nvPr/>
            </p:nvSpPr>
            <p:spPr bwMode="auto">
              <a:xfrm>
                <a:off x="227" y="635"/>
                <a:ext cx="136" cy="137"/>
              </a:xfrm>
              <a:custGeom>
                <a:avLst/>
                <a:gdLst>
                  <a:gd name="T0" fmla="*/ 0 w 952"/>
                  <a:gd name="T1" fmla="*/ 0 h 227"/>
                  <a:gd name="T2" fmla="*/ 0 w 952"/>
                  <a:gd name="T3" fmla="*/ 0 h 227"/>
                  <a:gd name="T4" fmla="*/ 0 w 952"/>
                  <a:gd name="T5" fmla="*/ 1 h 227"/>
                  <a:gd name="T6" fmla="*/ 0 60000 65536"/>
                  <a:gd name="T7" fmla="*/ 0 60000 65536"/>
                  <a:gd name="T8" fmla="*/ 0 60000 65536"/>
                  <a:gd name="T9" fmla="*/ 0 w 952"/>
                  <a:gd name="T10" fmla="*/ 0 h 227"/>
                  <a:gd name="T11" fmla="*/ 952 w 952"/>
                  <a:gd name="T12" fmla="*/ 227 h 227"/>
                </a:gdLst>
                <a:ahLst/>
                <a:cxnLst>
                  <a:cxn ang="T6">
                    <a:pos x="T0" y="T1"/>
                  </a:cxn>
                  <a:cxn ang="T7">
                    <a:pos x="T2" y="T3"/>
                  </a:cxn>
                  <a:cxn ang="T8">
                    <a:pos x="T4" y="T5"/>
                  </a:cxn>
                </a:cxnLst>
                <a:rect l="T9" t="T10" r="T11" b="T12"/>
                <a:pathLst>
                  <a:path w="952" h="226">
                    <a:moveTo>
                      <a:pt x="0" y="0"/>
                    </a:moveTo>
                    <a:lnTo>
                      <a:pt x="952" y="0"/>
                    </a:lnTo>
                    <a:lnTo>
                      <a:pt x="952" y="227"/>
                    </a:lnTo>
                  </a:path>
                </a:pathLst>
              </a:custGeom>
              <a:noFill/>
              <a:ln w="28575" cap="flat" cmpd="sng">
                <a:solidFill>
                  <a:schemeClr val="tx1"/>
                </a:solidFill>
                <a:round/>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grpSp>
      </p:grpSp>
      <p:sp>
        <p:nvSpPr>
          <p:cNvPr id="132132" name="Text Box 36"/>
          <p:cNvSpPr txBox="1">
            <a:spLocks noChangeArrowheads="1"/>
          </p:cNvSpPr>
          <p:nvPr/>
        </p:nvSpPr>
        <p:spPr bwMode="auto">
          <a:xfrm>
            <a:off x="7019925" y="2565400"/>
            <a:ext cx="4333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latin typeface="Times New Roman" panose="02020603050405020304"/>
                <a:ea typeface="楷体" panose="02010609060101010101" pitchFamily="49" charset="-122"/>
              </a:rPr>
              <a:t>d</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1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linds(horizontal)">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32114"/>
                                        </p:tgtEl>
                                        <p:attrNameLst>
                                          <p:attrName>style.visibility</p:attrName>
                                        </p:attrNameLst>
                                      </p:cBhvr>
                                      <p:to>
                                        <p:strVal val="visible"/>
                                      </p:to>
                                    </p:set>
                                    <p:animEffect transition="in" filter="wipe(left)">
                                      <p:cBhvr>
                                        <p:cTn id="16" dur="500"/>
                                        <p:tgtEl>
                                          <p:spTgt spid="1321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2115"/>
                                        </p:tgtEl>
                                        <p:attrNameLst>
                                          <p:attrName>style.visibility</p:attrName>
                                        </p:attrNameLst>
                                      </p:cBhvr>
                                      <p:to>
                                        <p:strVal val="visible"/>
                                      </p:to>
                                    </p:set>
                                    <p:animEffect transition="in" filter="wipe(left)">
                                      <p:cBhvr>
                                        <p:cTn id="21" dur="500"/>
                                        <p:tgtEl>
                                          <p:spTgt spid="13211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32117"/>
                                        </p:tgtEl>
                                        <p:attrNameLst>
                                          <p:attrName>style.visibility</p:attrName>
                                        </p:attrNameLst>
                                      </p:cBhvr>
                                      <p:to>
                                        <p:strVal val="visible"/>
                                      </p:to>
                                    </p:set>
                                    <p:animEffect transition="in" filter="wipe(left)">
                                      <p:cBhvr>
                                        <p:cTn id="26" dur="500"/>
                                        <p:tgtEl>
                                          <p:spTgt spid="132117"/>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5" fill="hold" nodeType="clickEffect">
                                  <p:stCondLst>
                                    <p:cond delay="0"/>
                                  </p:stCondLst>
                                  <p:childTnLst>
                                    <p:set>
                                      <p:cBhvr>
                                        <p:cTn id="30" dur="1" fill="hold">
                                          <p:stCondLst>
                                            <p:cond delay="0"/>
                                          </p:stCondLst>
                                        </p:cTn>
                                        <p:tgtEl>
                                          <p:spTgt spid="132118"/>
                                        </p:tgtEl>
                                        <p:attrNameLst>
                                          <p:attrName>style.visibility</p:attrName>
                                        </p:attrNameLst>
                                      </p:cBhvr>
                                      <p:to>
                                        <p:strVal val="visible"/>
                                      </p:to>
                                    </p:set>
                                    <p:animEffect transition="in" filter="blinds(vertical)">
                                      <p:cBhvr>
                                        <p:cTn id="31" dur="500"/>
                                        <p:tgtEl>
                                          <p:spTgt spid="1321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15" grpId="0" animBg="1"/>
      <p:bldP spid="1321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838200" y="1155700"/>
            <a:ext cx="3673475" cy="584200"/>
          </a:xfrm>
          <a:prstGeom prst="rect">
            <a:avLst/>
          </a:prstGeom>
          <a:noFill/>
          <a:ln w="9525">
            <a:noFill/>
            <a:miter lim="800000"/>
          </a:ln>
        </p:spPr>
        <p:txBody>
          <a:bodyPr wrap="none" anchor="ctr">
            <a:spAutoFit/>
          </a:bodyPr>
          <a:lstStyle/>
          <a:p>
            <a:pPr eaLnBrk="1" fontAlgn="auto" hangingPunct="1">
              <a:spcBef>
                <a:spcPct val="50000"/>
              </a:spcBef>
              <a:spcAft>
                <a:spcPct val="0"/>
              </a:spcAft>
              <a:defRPr/>
            </a:pP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2</a:t>
            </a: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）当</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r=2.4cm</a:t>
            </a: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时</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a:t>
            </a:r>
          </a:p>
        </p:txBody>
      </p:sp>
      <p:sp>
        <p:nvSpPr>
          <p:cNvPr id="133123" name="Oval 3"/>
          <p:cNvSpPr>
            <a:spLocks noChangeArrowheads="1"/>
          </p:cNvSpPr>
          <p:nvPr/>
        </p:nvSpPr>
        <p:spPr bwMode="auto">
          <a:xfrm>
            <a:off x="5508625" y="1500188"/>
            <a:ext cx="1943100" cy="1871662"/>
          </a:xfrm>
          <a:prstGeom prst="ellipse">
            <a:avLst/>
          </a:prstGeom>
          <a:noFill/>
          <a:ln w="9525">
            <a:solidFill>
              <a:srgbClr val="0000FF"/>
            </a:solidFill>
            <a:rou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33124" name="Text Box 4"/>
          <p:cNvSpPr txBox="1">
            <a:spLocks noChangeArrowheads="1"/>
          </p:cNvSpPr>
          <p:nvPr/>
        </p:nvSpPr>
        <p:spPr bwMode="auto">
          <a:xfrm>
            <a:off x="4211638" y="1122363"/>
            <a:ext cx="1004887" cy="585787"/>
          </a:xfrm>
          <a:prstGeom prst="rect">
            <a:avLst/>
          </a:prstGeom>
          <a:noFill/>
          <a:ln w="9525">
            <a:noFill/>
            <a:miter lim="800000"/>
          </a:ln>
        </p:spPr>
        <p:txBody>
          <a:bodyPr wrap="none" anchor="ctr">
            <a:spAutoFit/>
          </a:bodyPr>
          <a:lstStyle/>
          <a:p>
            <a:pPr eaLnBrk="1" fontAlgn="auto" hangingPunct="1">
              <a:spcBef>
                <a:spcPct val="50000"/>
              </a:spcBef>
              <a:spcAft>
                <a:spcPct val="0"/>
              </a:spcAft>
              <a:defRPr/>
            </a:pP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d=r,</a:t>
            </a:r>
          </a:p>
        </p:txBody>
      </p:sp>
      <p:sp>
        <p:nvSpPr>
          <p:cNvPr id="133125" name="Text Box 5"/>
          <p:cNvSpPr txBox="1">
            <a:spLocks noChangeArrowheads="1"/>
          </p:cNvSpPr>
          <p:nvPr/>
        </p:nvSpPr>
        <p:spPr bwMode="auto">
          <a:xfrm>
            <a:off x="1619250" y="1916113"/>
            <a:ext cx="3689350" cy="585787"/>
          </a:xfrm>
          <a:prstGeom prst="rect">
            <a:avLst/>
          </a:prstGeom>
          <a:noFill/>
          <a:ln w="9525">
            <a:noFill/>
            <a:miter lim="800000"/>
          </a:ln>
        </p:spPr>
        <p:txBody>
          <a:bodyPr wrap="none" anchor="ctr">
            <a:spAutoFit/>
          </a:bodyPr>
          <a:lstStyle/>
          <a:p>
            <a:pPr algn="ctr" eaLnBrk="1" fontAlgn="auto" hangingPunct="1">
              <a:spcBef>
                <a:spcPct val="50000"/>
              </a:spcBef>
              <a:spcAft>
                <a:spcPct val="0"/>
              </a:spcAft>
              <a:defRPr/>
            </a:pPr>
            <a:r>
              <a:rPr lang="zh-CN" altLang="en-US" sz="3200" b="1">
                <a:solidFill>
                  <a:schemeClr val="tx1">
                    <a:lumMod val="95000"/>
                    <a:lumOff val="5000"/>
                  </a:schemeClr>
                </a:solidFill>
                <a:latin typeface="Times New Roman" panose="02020603050405020304"/>
                <a:ea typeface="楷体" panose="02010609060101010101" pitchFamily="49" charset="-122"/>
              </a:rPr>
              <a:t>直线</a:t>
            </a:r>
            <a:r>
              <a:rPr lang="en-US" altLang="zh-CN" sz="3200" b="1">
                <a:solidFill>
                  <a:schemeClr val="tx1">
                    <a:lumMod val="95000"/>
                    <a:lumOff val="5000"/>
                  </a:schemeClr>
                </a:solidFill>
                <a:latin typeface="Times New Roman" panose="02020603050405020304"/>
                <a:ea typeface="楷体" panose="02010609060101010101" pitchFamily="49" charset="-122"/>
              </a:rPr>
              <a:t>AB</a:t>
            </a:r>
            <a:r>
              <a:rPr lang="zh-CN" altLang="en-US" sz="3200" b="1">
                <a:solidFill>
                  <a:schemeClr val="tx1">
                    <a:lumMod val="95000"/>
                    <a:lumOff val="5000"/>
                  </a:schemeClr>
                </a:solidFill>
                <a:latin typeface="Times New Roman" panose="02020603050405020304"/>
                <a:ea typeface="楷体" panose="02010609060101010101" pitchFamily="49" charset="-122"/>
              </a:rPr>
              <a:t>与⊙</a:t>
            </a:r>
            <a:r>
              <a:rPr lang="en-US" altLang="zh-CN" sz="3200" b="1">
                <a:solidFill>
                  <a:schemeClr val="tx1">
                    <a:lumMod val="95000"/>
                    <a:lumOff val="5000"/>
                  </a:schemeClr>
                </a:solidFill>
                <a:latin typeface="Times New Roman" panose="02020603050405020304"/>
                <a:ea typeface="楷体" panose="02010609060101010101" pitchFamily="49" charset="-122"/>
              </a:rPr>
              <a:t>C</a:t>
            </a:r>
            <a:r>
              <a:rPr lang="zh-CN" altLang="en-US" sz="3200" b="1">
                <a:solidFill>
                  <a:schemeClr val="tx1">
                    <a:lumMod val="95000"/>
                    <a:lumOff val="5000"/>
                  </a:schemeClr>
                </a:solidFill>
                <a:latin typeface="Times New Roman" panose="02020603050405020304"/>
                <a:ea typeface="楷体" panose="02010609060101010101" pitchFamily="49" charset="-122"/>
              </a:rPr>
              <a:t>相切；</a:t>
            </a:r>
          </a:p>
        </p:txBody>
      </p:sp>
      <p:sp>
        <p:nvSpPr>
          <p:cNvPr id="133126" name="Text Box 6"/>
          <p:cNvSpPr txBox="1">
            <a:spLocks noChangeArrowheads="1"/>
          </p:cNvSpPr>
          <p:nvPr/>
        </p:nvSpPr>
        <p:spPr bwMode="auto">
          <a:xfrm>
            <a:off x="838200" y="4203700"/>
            <a:ext cx="3467100" cy="584200"/>
          </a:xfrm>
          <a:prstGeom prst="rect">
            <a:avLst/>
          </a:prstGeom>
          <a:noFill/>
          <a:ln w="9525">
            <a:noFill/>
            <a:miter lim="800000"/>
          </a:ln>
        </p:spPr>
        <p:txBody>
          <a:bodyPr wrap="none" anchor="ctr">
            <a:spAutoFit/>
          </a:bodyPr>
          <a:lstStyle/>
          <a:p>
            <a:pPr eaLnBrk="1" fontAlgn="auto" hangingPunct="1">
              <a:spcBef>
                <a:spcPct val="50000"/>
              </a:spcBef>
              <a:spcAft>
                <a:spcPct val="0"/>
              </a:spcAft>
              <a:defRPr/>
            </a:pP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3</a:t>
            </a: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）当</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r=3cm</a:t>
            </a: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时，</a:t>
            </a:r>
          </a:p>
        </p:txBody>
      </p:sp>
      <p:sp>
        <p:nvSpPr>
          <p:cNvPr id="133127" name="Text Box 7"/>
          <p:cNvSpPr txBox="1">
            <a:spLocks noChangeArrowheads="1"/>
          </p:cNvSpPr>
          <p:nvPr/>
        </p:nvSpPr>
        <p:spPr bwMode="auto">
          <a:xfrm>
            <a:off x="3946525" y="4203700"/>
            <a:ext cx="1628775" cy="584200"/>
          </a:xfrm>
          <a:prstGeom prst="rect">
            <a:avLst/>
          </a:prstGeom>
          <a:noFill/>
          <a:ln w="9525">
            <a:noFill/>
            <a:miter lim="800000"/>
          </a:ln>
        </p:spPr>
        <p:txBody>
          <a:bodyPr wrap="none" anchor="ctr">
            <a:spAutoFit/>
          </a:bodyPr>
          <a:lstStyle/>
          <a:p>
            <a:pPr eaLnBrk="1" fontAlgn="auto" hangingPunct="1">
              <a:spcBef>
                <a:spcPct val="50000"/>
              </a:spcBef>
              <a:spcAft>
                <a:spcPct val="0"/>
              </a:spcAft>
              <a:defRPr/>
            </a:pP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有</a:t>
            </a:r>
            <a:r>
              <a:rPr lang="en-US" altLang="zh-CN" sz="3200" b="1">
                <a:solidFill>
                  <a:schemeClr val="tx1">
                    <a:lumMod val="95000"/>
                    <a:lumOff val="5000"/>
                  </a:schemeClr>
                </a:solidFill>
                <a:latin typeface="Times New Roman" panose="02020603050405020304" pitchFamily="2" charset="-122"/>
                <a:ea typeface="楷体" panose="02010609060101010101" pitchFamily="49" charset="-122"/>
              </a:rPr>
              <a:t>d&lt;r</a:t>
            </a:r>
            <a:r>
              <a:rPr lang="zh-CN" altLang="en-US" sz="3200" b="1">
                <a:solidFill>
                  <a:schemeClr val="tx1">
                    <a:lumMod val="95000"/>
                    <a:lumOff val="5000"/>
                  </a:schemeClr>
                </a:solidFill>
                <a:latin typeface="Times New Roman" panose="02020603050405020304" pitchFamily="2" charset="-122"/>
                <a:ea typeface="楷体" panose="02010609060101010101" pitchFamily="49" charset="-122"/>
              </a:rPr>
              <a:t>，</a:t>
            </a:r>
          </a:p>
        </p:txBody>
      </p:sp>
      <p:sp>
        <p:nvSpPr>
          <p:cNvPr id="133128" name="Text Box 8"/>
          <p:cNvSpPr txBox="1">
            <a:spLocks noChangeArrowheads="1"/>
          </p:cNvSpPr>
          <p:nvPr/>
        </p:nvSpPr>
        <p:spPr bwMode="auto">
          <a:xfrm>
            <a:off x="1581150" y="4862513"/>
            <a:ext cx="3687763" cy="585787"/>
          </a:xfrm>
          <a:prstGeom prst="rect">
            <a:avLst/>
          </a:prstGeom>
          <a:noFill/>
          <a:ln w="9525">
            <a:noFill/>
            <a:miter lim="800000"/>
          </a:ln>
        </p:spPr>
        <p:txBody>
          <a:bodyPr wrap="none" anchor="ctr">
            <a:spAutoFit/>
          </a:bodyPr>
          <a:lstStyle/>
          <a:p>
            <a:pPr algn="ctr" eaLnBrk="1" fontAlgn="auto" hangingPunct="1">
              <a:spcBef>
                <a:spcPct val="50000"/>
              </a:spcBef>
              <a:spcAft>
                <a:spcPct val="0"/>
              </a:spcAft>
              <a:defRPr/>
            </a:pPr>
            <a:r>
              <a:rPr lang="zh-CN" altLang="en-US" sz="3200" b="1">
                <a:solidFill>
                  <a:schemeClr val="tx1">
                    <a:lumMod val="95000"/>
                    <a:lumOff val="5000"/>
                  </a:schemeClr>
                </a:solidFill>
                <a:latin typeface="Times New Roman" panose="02020603050405020304"/>
                <a:ea typeface="楷体" panose="02010609060101010101" pitchFamily="49" charset="-122"/>
              </a:rPr>
              <a:t>直线</a:t>
            </a:r>
            <a:r>
              <a:rPr lang="en-US" altLang="zh-CN" sz="3200" b="1">
                <a:solidFill>
                  <a:schemeClr val="tx1">
                    <a:lumMod val="95000"/>
                    <a:lumOff val="5000"/>
                  </a:schemeClr>
                </a:solidFill>
                <a:latin typeface="Times New Roman" panose="02020603050405020304"/>
                <a:ea typeface="楷体" panose="02010609060101010101" pitchFamily="49" charset="-122"/>
              </a:rPr>
              <a:t>AB</a:t>
            </a:r>
            <a:r>
              <a:rPr lang="zh-CN" altLang="en-US" sz="3200" b="1">
                <a:solidFill>
                  <a:schemeClr val="tx1">
                    <a:lumMod val="95000"/>
                    <a:lumOff val="5000"/>
                  </a:schemeClr>
                </a:solidFill>
                <a:latin typeface="Times New Roman" panose="02020603050405020304"/>
                <a:ea typeface="楷体" panose="02010609060101010101" pitchFamily="49" charset="-122"/>
              </a:rPr>
              <a:t>与⊙</a:t>
            </a:r>
            <a:r>
              <a:rPr lang="en-US" altLang="zh-CN" sz="3200" b="1">
                <a:solidFill>
                  <a:schemeClr val="tx1">
                    <a:lumMod val="95000"/>
                    <a:lumOff val="5000"/>
                  </a:schemeClr>
                </a:solidFill>
                <a:latin typeface="Times New Roman" panose="02020603050405020304"/>
                <a:ea typeface="楷体" panose="02010609060101010101" pitchFamily="49" charset="-122"/>
              </a:rPr>
              <a:t>C</a:t>
            </a:r>
            <a:r>
              <a:rPr lang="zh-CN" altLang="en-US" sz="3200" b="1">
                <a:solidFill>
                  <a:schemeClr val="tx1">
                    <a:lumMod val="95000"/>
                    <a:lumOff val="5000"/>
                  </a:schemeClr>
                </a:solidFill>
                <a:latin typeface="Times New Roman" panose="02020603050405020304"/>
                <a:ea typeface="楷体" panose="02010609060101010101" pitchFamily="49" charset="-122"/>
              </a:rPr>
              <a:t>相交；</a:t>
            </a:r>
          </a:p>
        </p:txBody>
      </p:sp>
      <p:sp>
        <p:nvSpPr>
          <p:cNvPr id="133129" name="Oval 9"/>
          <p:cNvSpPr>
            <a:spLocks noChangeArrowheads="1"/>
          </p:cNvSpPr>
          <p:nvPr/>
        </p:nvSpPr>
        <p:spPr bwMode="auto">
          <a:xfrm>
            <a:off x="5480050" y="4292600"/>
            <a:ext cx="2447925" cy="2376488"/>
          </a:xfrm>
          <a:prstGeom prst="ellipse">
            <a:avLst/>
          </a:prstGeom>
          <a:noFill/>
          <a:ln w="9525">
            <a:solidFill>
              <a:srgbClr val="0000FF"/>
            </a:solidFill>
            <a:round/>
          </a:ln>
          <a:extLst>
            <a:ext uri="{909E8E84-426E-40DD-AFC4-6F175D3DCCD1}">
              <a14:hiddenFill xmlns:a14="http://schemas.microsoft.com/office/drawing/2010/main">
                <a:solidFill>
                  <a:srgbClr val="FFFFFF"/>
                </a:solidFill>
              </a14:hiddenFill>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nvGrpSpPr>
          <p:cNvPr id="19466" name="Group 10"/>
          <p:cNvGrpSpPr/>
          <p:nvPr/>
        </p:nvGrpSpPr>
        <p:grpSpPr>
          <a:xfrm>
            <a:off x="6007100" y="260350"/>
            <a:ext cx="2093913" cy="2808288"/>
            <a:chOff x="0" y="0"/>
            <a:chExt cx="1686" cy="2242"/>
          </a:xfrm>
        </p:grpSpPr>
        <p:grpSp>
          <p:nvGrpSpPr>
            <p:cNvPr id="19483" name="Group 11"/>
            <p:cNvGrpSpPr/>
            <p:nvPr/>
          </p:nvGrpSpPr>
          <p:grpSpPr>
            <a:xfrm rot="-18294">
              <a:off x="0" y="0"/>
              <a:ext cx="1686" cy="2242"/>
              <a:chOff x="0" y="0"/>
              <a:chExt cx="1686" cy="2242"/>
            </a:xfrm>
          </p:grpSpPr>
          <p:grpSp>
            <p:nvGrpSpPr>
              <p:cNvPr id="19489" name="Group 12"/>
              <p:cNvGrpSpPr/>
              <p:nvPr/>
            </p:nvGrpSpPr>
            <p:grpSpPr>
              <a:xfrm>
                <a:off x="0" y="0"/>
                <a:ext cx="1686" cy="2071"/>
                <a:chOff x="0" y="0"/>
                <a:chExt cx="1686" cy="2071"/>
              </a:xfrm>
            </p:grpSpPr>
            <p:sp>
              <p:nvSpPr>
                <p:cNvPr id="19492" name="AutoShape 13"/>
                <p:cNvSpPr>
                  <a:spLocks noChangeArrowheads="1"/>
                </p:cNvSpPr>
                <p:nvPr/>
              </p:nvSpPr>
              <p:spPr bwMode="auto">
                <a:xfrm>
                  <a:off x="328" y="195"/>
                  <a:ext cx="1028" cy="1638"/>
                </a:xfrm>
                <a:prstGeom prst="rtTriangle">
                  <a:avLst/>
                </a:prstGeom>
                <a:noFill/>
                <a:ln w="2857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9493" name="Text Box 14"/>
                <p:cNvSpPr txBox="1">
                  <a:spLocks noChangeArrowheads="1"/>
                </p:cNvSpPr>
                <p:nvPr/>
              </p:nvSpPr>
              <p:spPr bwMode="auto">
                <a:xfrm>
                  <a:off x="41" y="0"/>
                  <a:ext cx="36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B</a:t>
                  </a:r>
                </a:p>
              </p:txBody>
            </p:sp>
            <p:sp>
              <p:nvSpPr>
                <p:cNvPr id="19494" name="Text Box 15"/>
                <p:cNvSpPr txBox="1">
                  <a:spLocks noChangeArrowheads="1"/>
                </p:cNvSpPr>
                <p:nvPr/>
              </p:nvSpPr>
              <p:spPr bwMode="auto">
                <a:xfrm>
                  <a:off x="0" y="1573"/>
                  <a:ext cx="385"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C</a:t>
                  </a:r>
                </a:p>
              </p:txBody>
            </p:sp>
            <p:sp>
              <p:nvSpPr>
                <p:cNvPr id="19495" name="Text Box 16"/>
                <p:cNvSpPr txBox="1">
                  <a:spLocks noChangeArrowheads="1"/>
                </p:cNvSpPr>
                <p:nvPr/>
              </p:nvSpPr>
              <p:spPr bwMode="auto">
                <a:xfrm>
                  <a:off x="1346" y="1609"/>
                  <a:ext cx="34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A</a:t>
                  </a:r>
                </a:p>
              </p:txBody>
            </p:sp>
          </p:grpSp>
          <p:sp>
            <p:nvSpPr>
              <p:cNvPr id="19490" name="Text Box 17"/>
              <p:cNvSpPr txBox="1">
                <a:spLocks noChangeArrowheads="1"/>
              </p:cNvSpPr>
              <p:nvPr/>
            </p:nvSpPr>
            <p:spPr bwMode="auto">
              <a:xfrm>
                <a:off x="0" y="959"/>
                <a:ext cx="312"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4</a:t>
                </a:r>
              </a:p>
            </p:txBody>
          </p:sp>
          <p:sp>
            <p:nvSpPr>
              <p:cNvPr id="19491" name="Text Box 18"/>
              <p:cNvSpPr txBox="1">
                <a:spLocks noChangeArrowheads="1"/>
              </p:cNvSpPr>
              <p:nvPr/>
            </p:nvSpPr>
            <p:spPr bwMode="auto">
              <a:xfrm>
                <a:off x="755" y="1779"/>
                <a:ext cx="312"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3</a:t>
                </a:r>
              </a:p>
            </p:txBody>
          </p:sp>
        </p:grpSp>
        <p:grpSp>
          <p:nvGrpSpPr>
            <p:cNvPr id="19484" name="Group 19"/>
            <p:cNvGrpSpPr/>
            <p:nvPr/>
          </p:nvGrpSpPr>
          <p:grpSpPr>
            <a:xfrm>
              <a:off x="335" y="1111"/>
              <a:ext cx="1092" cy="696"/>
              <a:chOff x="0" y="0"/>
              <a:chExt cx="1092" cy="696"/>
            </a:xfrm>
          </p:grpSpPr>
          <p:sp>
            <p:nvSpPr>
              <p:cNvPr id="19485" name="Text Box 20"/>
              <p:cNvSpPr txBox="1">
                <a:spLocks noChangeArrowheads="1"/>
              </p:cNvSpPr>
              <p:nvPr/>
            </p:nvSpPr>
            <p:spPr bwMode="auto">
              <a:xfrm>
                <a:off x="766" y="0"/>
                <a:ext cx="32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Calibri" panose="020F0502020204030204" pitchFamily="34" charset="0"/>
                  </a:rPr>
                  <a:t>D</a:t>
                </a:r>
              </a:p>
            </p:txBody>
          </p:sp>
          <p:grpSp>
            <p:nvGrpSpPr>
              <p:cNvPr id="19486" name="Group 21"/>
              <p:cNvGrpSpPr/>
              <p:nvPr/>
            </p:nvGrpSpPr>
            <p:grpSpPr>
              <a:xfrm rot="-7246165">
                <a:off x="167" y="91"/>
                <a:ext cx="438" cy="772"/>
                <a:chOff x="0" y="0"/>
                <a:chExt cx="438" cy="772"/>
              </a:xfrm>
            </p:grpSpPr>
            <p:sp>
              <p:nvSpPr>
                <p:cNvPr id="19487" name="Line 22"/>
                <p:cNvSpPr>
                  <a:spLocks noChangeShapeType="1"/>
                </p:cNvSpPr>
                <p:nvPr/>
              </p:nvSpPr>
              <p:spPr bwMode="auto">
                <a:xfrm rot="7149305" flipV="1">
                  <a:off x="-156" y="156"/>
                  <a:ext cx="749" cy="438"/>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488" name="未知"/>
                <p:cNvSpPr/>
                <p:nvPr/>
              </p:nvSpPr>
              <p:spPr bwMode="auto">
                <a:xfrm>
                  <a:off x="227" y="635"/>
                  <a:ext cx="136" cy="137"/>
                </a:xfrm>
                <a:custGeom>
                  <a:avLst/>
                  <a:gdLst>
                    <a:gd name="T0" fmla="*/ 0 w 952"/>
                    <a:gd name="T1" fmla="*/ 0 h 227"/>
                    <a:gd name="T2" fmla="*/ 0 w 952"/>
                    <a:gd name="T3" fmla="*/ 0 h 227"/>
                    <a:gd name="T4" fmla="*/ 0 w 952"/>
                    <a:gd name="T5" fmla="*/ 1 h 227"/>
                    <a:gd name="T6" fmla="*/ 0 60000 65536"/>
                    <a:gd name="T7" fmla="*/ 0 60000 65536"/>
                    <a:gd name="T8" fmla="*/ 0 60000 65536"/>
                    <a:gd name="T9" fmla="*/ 0 w 952"/>
                    <a:gd name="T10" fmla="*/ 0 h 227"/>
                    <a:gd name="T11" fmla="*/ 952 w 952"/>
                    <a:gd name="T12" fmla="*/ 227 h 227"/>
                  </a:gdLst>
                  <a:ahLst/>
                  <a:cxnLst>
                    <a:cxn ang="T6">
                      <a:pos x="T0" y="T1"/>
                    </a:cxn>
                    <a:cxn ang="T7">
                      <a:pos x="T2" y="T3"/>
                    </a:cxn>
                    <a:cxn ang="T8">
                      <a:pos x="T4" y="T5"/>
                    </a:cxn>
                  </a:cxnLst>
                  <a:rect l="T9" t="T10" r="T11" b="T12"/>
                  <a:pathLst>
                    <a:path w="952" h="226">
                      <a:moveTo>
                        <a:pt x="0" y="0"/>
                      </a:moveTo>
                      <a:lnTo>
                        <a:pt x="952" y="0"/>
                      </a:lnTo>
                      <a:lnTo>
                        <a:pt x="952" y="227"/>
                      </a:lnTo>
                    </a:path>
                  </a:pathLst>
                </a:custGeom>
                <a:noFill/>
                <a:ln w="28575" cap="flat" cmpd="sng">
                  <a:solidFill>
                    <a:schemeClr val="tx1"/>
                  </a:solidFill>
                  <a:round/>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grpSp>
        </p:grpSp>
      </p:grpSp>
      <p:grpSp>
        <p:nvGrpSpPr>
          <p:cNvPr id="7" name="Group 24"/>
          <p:cNvGrpSpPr/>
          <p:nvPr/>
        </p:nvGrpSpPr>
        <p:grpSpPr>
          <a:xfrm>
            <a:off x="6223000" y="3284538"/>
            <a:ext cx="2093913" cy="2808287"/>
            <a:chOff x="0" y="0"/>
            <a:chExt cx="1686" cy="2242"/>
          </a:xfrm>
        </p:grpSpPr>
        <p:grpSp>
          <p:nvGrpSpPr>
            <p:cNvPr id="19470" name="Group 25"/>
            <p:cNvGrpSpPr/>
            <p:nvPr/>
          </p:nvGrpSpPr>
          <p:grpSpPr>
            <a:xfrm rot="-18294">
              <a:off x="0" y="0"/>
              <a:ext cx="1686" cy="2242"/>
              <a:chOff x="0" y="0"/>
              <a:chExt cx="1686" cy="2242"/>
            </a:xfrm>
          </p:grpSpPr>
          <p:grpSp>
            <p:nvGrpSpPr>
              <p:cNvPr id="19476" name="Group 26"/>
              <p:cNvGrpSpPr/>
              <p:nvPr/>
            </p:nvGrpSpPr>
            <p:grpSpPr>
              <a:xfrm>
                <a:off x="0" y="0"/>
                <a:ext cx="1686" cy="2071"/>
                <a:chOff x="0" y="0"/>
                <a:chExt cx="1686" cy="2071"/>
              </a:xfrm>
            </p:grpSpPr>
            <p:sp>
              <p:nvSpPr>
                <p:cNvPr id="19479" name="AutoShape 27"/>
                <p:cNvSpPr>
                  <a:spLocks noChangeArrowheads="1"/>
                </p:cNvSpPr>
                <p:nvPr/>
              </p:nvSpPr>
              <p:spPr bwMode="auto">
                <a:xfrm>
                  <a:off x="328" y="195"/>
                  <a:ext cx="1028" cy="1638"/>
                </a:xfrm>
                <a:prstGeom prst="rtTriangle">
                  <a:avLst/>
                </a:prstGeom>
                <a:noFill/>
                <a:ln w="28575">
                  <a:solidFill>
                    <a:srgbClr val="FF0000"/>
                  </a:solidFill>
                  <a:miter lim="800000"/>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9480" name="Text Box 28"/>
                <p:cNvSpPr txBox="1">
                  <a:spLocks noChangeArrowheads="1"/>
                </p:cNvSpPr>
                <p:nvPr/>
              </p:nvSpPr>
              <p:spPr bwMode="auto">
                <a:xfrm>
                  <a:off x="41" y="0"/>
                  <a:ext cx="36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B</a:t>
                  </a:r>
                </a:p>
              </p:txBody>
            </p:sp>
            <p:sp>
              <p:nvSpPr>
                <p:cNvPr id="19481" name="Text Box 29"/>
                <p:cNvSpPr txBox="1">
                  <a:spLocks noChangeArrowheads="1"/>
                </p:cNvSpPr>
                <p:nvPr/>
              </p:nvSpPr>
              <p:spPr bwMode="auto">
                <a:xfrm>
                  <a:off x="0" y="1573"/>
                  <a:ext cx="385"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C</a:t>
                  </a:r>
                </a:p>
              </p:txBody>
            </p:sp>
            <p:sp>
              <p:nvSpPr>
                <p:cNvPr id="19482" name="Text Box 30"/>
                <p:cNvSpPr txBox="1">
                  <a:spLocks noChangeArrowheads="1"/>
                </p:cNvSpPr>
                <p:nvPr/>
              </p:nvSpPr>
              <p:spPr bwMode="auto">
                <a:xfrm>
                  <a:off x="1346" y="1609"/>
                  <a:ext cx="340"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latin typeface="Calibri" panose="020F0502020204030204" pitchFamily="34" charset="0"/>
                    </a:rPr>
                    <a:t>A</a:t>
                  </a:r>
                </a:p>
              </p:txBody>
            </p:sp>
          </p:grpSp>
          <p:sp>
            <p:nvSpPr>
              <p:cNvPr id="19477" name="Text Box 31"/>
              <p:cNvSpPr txBox="1">
                <a:spLocks noChangeArrowheads="1"/>
              </p:cNvSpPr>
              <p:nvPr/>
            </p:nvSpPr>
            <p:spPr bwMode="auto">
              <a:xfrm>
                <a:off x="0" y="959"/>
                <a:ext cx="312"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4</a:t>
                </a:r>
              </a:p>
            </p:txBody>
          </p:sp>
          <p:sp>
            <p:nvSpPr>
              <p:cNvPr id="19478" name="Text Box 32"/>
              <p:cNvSpPr txBox="1">
                <a:spLocks noChangeArrowheads="1"/>
              </p:cNvSpPr>
              <p:nvPr/>
            </p:nvSpPr>
            <p:spPr bwMode="auto">
              <a:xfrm>
                <a:off x="755" y="1779"/>
                <a:ext cx="312"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4" tIns="45707" rIns="91414" bIns="45707">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latin typeface="Calibri" panose="020F0502020204030204" pitchFamily="34" charset="0"/>
                  </a:rPr>
                  <a:t>3</a:t>
                </a:r>
              </a:p>
            </p:txBody>
          </p:sp>
        </p:grpSp>
        <p:grpSp>
          <p:nvGrpSpPr>
            <p:cNvPr id="19471" name="Group 33"/>
            <p:cNvGrpSpPr/>
            <p:nvPr/>
          </p:nvGrpSpPr>
          <p:grpSpPr>
            <a:xfrm>
              <a:off x="335" y="1111"/>
              <a:ext cx="1092" cy="696"/>
              <a:chOff x="0" y="0"/>
              <a:chExt cx="1092" cy="696"/>
            </a:xfrm>
          </p:grpSpPr>
          <p:sp>
            <p:nvSpPr>
              <p:cNvPr id="19472" name="Text Box 34"/>
              <p:cNvSpPr txBox="1">
                <a:spLocks noChangeArrowheads="1"/>
              </p:cNvSpPr>
              <p:nvPr/>
            </p:nvSpPr>
            <p:spPr bwMode="auto">
              <a:xfrm>
                <a:off x="766" y="0"/>
                <a:ext cx="32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Calibri" panose="020F0502020204030204" pitchFamily="34" charset="0"/>
                  </a:rPr>
                  <a:t>D</a:t>
                </a:r>
              </a:p>
            </p:txBody>
          </p:sp>
          <p:grpSp>
            <p:nvGrpSpPr>
              <p:cNvPr id="19473" name="Group 35"/>
              <p:cNvGrpSpPr/>
              <p:nvPr/>
            </p:nvGrpSpPr>
            <p:grpSpPr>
              <a:xfrm rot="-7246165">
                <a:off x="167" y="91"/>
                <a:ext cx="438" cy="772"/>
                <a:chOff x="0" y="0"/>
                <a:chExt cx="438" cy="772"/>
              </a:xfrm>
            </p:grpSpPr>
            <p:sp>
              <p:nvSpPr>
                <p:cNvPr id="19474" name="Line 36"/>
                <p:cNvSpPr>
                  <a:spLocks noChangeShapeType="1"/>
                </p:cNvSpPr>
                <p:nvPr/>
              </p:nvSpPr>
              <p:spPr bwMode="auto">
                <a:xfrm rot="7149305" flipV="1">
                  <a:off x="-156" y="156"/>
                  <a:ext cx="749" cy="438"/>
                </a:xfrm>
                <a:prstGeom prst="line">
                  <a:avLst/>
                </a:prstGeom>
                <a:noFill/>
                <a:ln w="38100" cap="rnd">
                  <a:solidFill>
                    <a:schemeClr val="tx1"/>
                  </a:solidFill>
                  <a:prstDash val="sysDot"/>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9475" name="未知"/>
                <p:cNvSpPr/>
                <p:nvPr/>
              </p:nvSpPr>
              <p:spPr bwMode="auto">
                <a:xfrm>
                  <a:off x="227" y="635"/>
                  <a:ext cx="136" cy="137"/>
                </a:xfrm>
                <a:custGeom>
                  <a:avLst/>
                  <a:gdLst>
                    <a:gd name="T0" fmla="*/ 0 w 952"/>
                    <a:gd name="T1" fmla="*/ 0 h 227"/>
                    <a:gd name="T2" fmla="*/ 0 w 952"/>
                    <a:gd name="T3" fmla="*/ 0 h 227"/>
                    <a:gd name="T4" fmla="*/ 0 w 952"/>
                    <a:gd name="T5" fmla="*/ 1 h 227"/>
                    <a:gd name="T6" fmla="*/ 0 60000 65536"/>
                    <a:gd name="T7" fmla="*/ 0 60000 65536"/>
                    <a:gd name="T8" fmla="*/ 0 60000 65536"/>
                    <a:gd name="T9" fmla="*/ 0 w 952"/>
                    <a:gd name="T10" fmla="*/ 0 h 227"/>
                    <a:gd name="T11" fmla="*/ 952 w 952"/>
                    <a:gd name="T12" fmla="*/ 227 h 227"/>
                  </a:gdLst>
                  <a:ahLst/>
                  <a:cxnLst>
                    <a:cxn ang="T6">
                      <a:pos x="T0" y="T1"/>
                    </a:cxn>
                    <a:cxn ang="T7">
                      <a:pos x="T2" y="T3"/>
                    </a:cxn>
                    <a:cxn ang="T8">
                      <a:pos x="T4" y="T5"/>
                    </a:cxn>
                  </a:cxnLst>
                  <a:rect l="T9" t="T10" r="T11" b="T12"/>
                  <a:pathLst>
                    <a:path w="952" h="226">
                      <a:moveTo>
                        <a:pt x="0" y="0"/>
                      </a:moveTo>
                      <a:lnTo>
                        <a:pt x="952" y="0"/>
                      </a:lnTo>
                      <a:lnTo>
                        <a:pt x="952" y="227"/>
                      </a:lnTo>
                    </a:path>
                  </a:pathLst>
                </a:custGeom>
                <a:noFill/>
                <a:ln w="28575" cap="flat" cmpd="sng">
                  <a:solidFill>
                    <a:schemeClr val="tx1"/>
                  </a:solidFill>
                  <a:round/>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grpSp>
        </p:grpSp>
      </p:grpSp>
      <p:sp>
        <p:nvSpPr>
          <p:cNvPr id="19468" name="Text Box 38"/>
          <p:cNvSpPr txBox="1">
            <a:spLocks noChangeArrowheads="1"/>
          </p:cNvSpPr>
          <p:nvPr/>
        </p:nvSpPr>
        <p:spPr bwMode="auto">
          <a:xfrm>
            <a:off x="6659563" y="1916113"/>
            <a:ext cx="4333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latin typeface="Times New Roman" panose="02020603050405020304"/>
                <a:ea typeface="楷体" panose="02010609060101010101" pitchFamily="49" charset="-122"/>
              </a:rPr>
              <a:t>d</a:t>
            </a:r>
          </a:p>
        </p:txBody>
      </p:sp>
      <p:sp>
        <p:nvSpPr>
          <p:cNvPr id="133159" name="Text Box 39"/>
          <p:cNvSpPr txBox="1">
            <a:spLocks noChangeArrowheads="1"/>
          </p:cNvSpPr>
          <p:nvPr/>
        </p:nvSpPr>
        <p:spPr bwMode="auto">
          <a:xfrm>
            <a:off x="6804025" y="5010150"/>
            <a:ext cx="4333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latin typeface="Times New Roman" panose="02020603050405020304"/>
                <a:ea typeface="楷体" panose="02010609060101010101" pitchFamily="49" charset="-122"/>
              </a:rPr>
              <a: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wipe(left)">
                                      <p:cBhvr>
                                        <p:cTn id="7" dur="500"/>
                                        <p:tgtEl>
                                          <p:spTgt spid="1331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3"/>
                                        </p:tgtEl>
                                        <p:attrNameLst>
                                          <p:attrName>style.visibility</p:attrName>
                                        </p:attrNameLst>
                                      </p:cBhvr>
                                      <p:to>
                                        <p:strVal val="visible"/>
                                      </p:to>
                                    </p:set>
                                    <p:animEffect transition="in" filter="wipe(left)">
                                      <p:cBhvr>
                                        <p:cTn id="12" dur="500"/>
                                        <p:tgtEl>
                                          <p:spTgt spid="1331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33124"/>
                                        </p:tgtEl>
                                        <p:attrNameLst>
                                          <p:attrName>style.visibility</p:attrName>
                                        </p:attrNameLst>
                                      </p:cBhvr>
                                      <p:to>
                                        <p:strVal val="visible"/>
                                      </p:to>
                                    </p:set>
                                    <p:animEffect transition="in" filter="blinds(vertical)">
                                      <p:cBhvr>
                                        <p:cTn id="17" dur="500"/>
                                        <p:tgtEl>
                                          <p:spTgt spid="1331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33125"/>
                                        </p:tgtEl>
                                        <p:attrNameLst>
                                          <p:attrName>style.visibility</p:attrName>
                                        </p:attrNameLst>
                                      </p:cBhvr>
                                      <p:to>
                                        <p:strVal val="visible"/>
                                      </p:to>
                                    </p:set>
                                    <p:animEffect transition="in" filter="blinds(vertical)">
                                      <p:cBhvr>
                                        <p:cTn id="22" dur="500"/>
                                        <p:tgtEl>
                                          <p:spTgt spid="133125"/>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heckerboard(across)">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315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33126"/>
                                        </p:tgtEl>
                                        <p:attrNameLst>
                                          <p:attrName>style.visibility</p:attrName>
                                        </p:attrNameLst>
                                      </p:cBhvr>
                                      <p:to>
                                        <p:strVal val="visible"/>
                                      </p:to>
                                    </p:set>
                                    <p:anim calcmode="lin" valueType="num">
                                      <p:cBhvr additive="base">
                                        <p:cTn id="36" dur="500" fill="hold"/>
                                        <p:tgtEl>
                                          <p:spTgt spid="133126"/>
                                        </p:tgtEl>
                                        <p:attrNameLst>
                                          <p:attrName>ppt_x</p:attrName>
                                        </p:attrNameLst>
                                      </p:cBhvr>
                                      <p:tavLst>
                                        <p:tav tm="0">
                                          <p:val>
                                            <p:strVal val="0-#ppt_w/2"/>
                                          </p:val>
                                        </p:tav>
                                        <p:tav tm="100000">
                                          <p:val>
                                            <p:strVal val="#ppt_x"/>
                                          </p:val>
                                        </p:tav>
                                      </p:tavLst>
                                    </p:anim>
                                    <p:anim calcmode="lin" valueType="num">
                                      <p:cBhvr additive="base">
                                        <p:cTn id="37" dur="500" fill="hold"/>
                                        <p:tgtEl>
                                          <p:spTgt spid="133126"/>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3129"/>
                                        </p:tgtEl>
                                        <p:attrNameLst>
                                          <p:attrName>style.visibility</p:attrName>
                                        </p:attrNameLst>
                                      </p:cBhvr>
                                      <p:to>
                                        <p:strVal val="visible"/>
                                      </p:to>
                                    </p:set>
                                    <p:animEffect transition="in" filter="wipe(left)">
                                      <p:cBhvr>
                                        <p:cTn id="42" dur="500"/>
                                        <p:tgtEl>
                                          <p:spTgt spid="13312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3127"/>
                                        </p:tgtEl>
                                        <p:attrNameLst>
                                          <p:attrName>style.visibility</p:attrName>
                                        </p:attrNameLst>
                                      </p:cBhvr>
                                      <p:to>
                                        <p:strVal val="visible"/>
                                      </p:to>
                                    </p:set>
                                    <p:animEffect transition="in" filter="dissolve">
                                      <p:cBhvr>
                                        <p:cTn id="47" dur="500"/>
                                        <p:tgtEl>
                                          <p:spTgt spid="133127"/>
                                        </p:tgtEl>
                                      </p:cBhvr>
                                    </p:animEffect>
                                  </p:childTnLst>
                                </p:cTn>
                              </p:par>
                            </p:childTnLst>
                          </p:cTn>
                        </p:par>
                      </p:childTnLst>
                    </p:cTn>
                  </p:par>
                  <p:par>
                    <p:cTn id="48" fill="hold">
                      <p:stCondLst>
                        <p:cond delay="indefinite"/>
                      </p:stCondLst>
                      <p:childTnLst>
                        <p:par>
                          <p:cTn id="49" fill="hold">
                            <p:stCondLst>
                              <p:cond delay="0"/>
                            </p:stCondLst>
                            <p:childTnLst>
                              <p:par>
                                <p:cTn id="50" presetID="17" presetClass="entr" presetSubtype="8" fill="hold" grpId="0" nodeType="clickEffect">
                                  <p:stCondLst>
                                    <p:cond delay="0"/>
                                  </p:stCondLst>
                                  <p:childTnLst>
                                    <p:set>
                                      <p:cBhvr>
                                        <p:cTn id="51" dur="1" fill="hold">
                                          <p:stCondLst>
                                            <p:cond delay="0"/>
                                          </p:stCondLst>
                                        </p:cTn>
                                        <p:tgtEl>
                                          <p:spTgt spid="133128"/>
                                        </p:tgtEl>
                                        <p:attrNameLst>
                                          <p:attrName>style.visibility</p:attrName>
                                        </p:attrNameLst>
                                      </p:cBhvr>
                                      <p:to>
                                        <p:strVal val="visible"/>
                                      </p:to>
                                    </p:set>
                                    <p:anim calcmode="lin" valueType="num">
                                      <p:cBhvr>
                                        <p:cTn id="52" dur="500" fill="hold"/>
                                        <p:tgtEl>
                                          <p:spTgt spid="133128"/>
                                        </p:tgtEl>
                                        <p:attrNameLst>
                                          <p:attrName>ppt_x</p:attrName>
                                        </p:attrNameLst>
                                      </p:cBhvr>
                                      <p:tavLst>
                                        <p:tav tm="0">
                                          <p:val>
                                            <p:strVal val="#ppt_x-#ppt_w/2"/>
                                          </p:val>
                                        </p:tav>
                                        <p:tav tm="100000">
                                          <p:val>
                                            <p:strVal val="#ppt_x"/>
                                          </p:val>
                                        </p:tav>
                                      </p:tavLst>
                                    </p:anim>
                                    <p:anim calcmode="lin" valueType="num">
                                      <p:cBhvr>
                                        <p:cTn id="53" dur="500" fill="hold"/>
                                        <p:tgtEl>
                                          <p:spTgt spid="133128"/>
                                        </p:tgtEl>
                                        <p:attrNameLst>
                                          <p:attrName>ppt_y</p:attrName>
                                        </p:attrNameLst>
                                      </p:cBhvr>
                                      <p:tavLst>
                                        <p:tav tm="0">
                                          <p:val>
                                            <p:strVal val="#ppt_y"/>
                                          </p:val>
                                        </p:tav>
                                        <p:tav tm="100000">
                                          <p:val>
                                            <p:strVal val="#ppt_y"/>
                                          </p:val>
                                        </p:tav>
                                      </p:tavLst>
                                    </p:anim>
                                    <p:anim calcmode="lin" valueType="num">
                                      <p:cBhvr>
                                        <p:cTn id="54" dur="500" fill="hold"/>
                                        <p:tgtEl>
                                          <p:spTgt spid="133128"/>
                                        </p:tgtEl>
                                        <p:attrNameLst>
                                          <p:attrName>ppt_w</p:attrName>
                                        </p:attrNameLst>
                                      </p:cBhvr>
                                      <p:tavLst>
                                        <p:tav tm="0">
                                          <p:val>
                                            <p:fltVal val="0"/>
                                          </p:val>
                                        </p:tav>
                                        <p:tav tm="100000">
                                          <p:val>
                                            <p:strVal val="#ppt_w"/>
                                          </p:val>
                                        </p:tav>
                                      </p:tavLst>
                                    </p:anim>
                                    <p:anim calcmode="lin" valueType="num">
                                      <p:cBhvr>
                                        <p:cTn id="55" dur="500" fill="hold"/>
                                        <p:tgtEl>
                                          <p:spTgt spid="1331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animBg="1"/>
      <p:bldP spid="133124" grpId="0"/>
      <p:bldP spid="133125" grpId="0"/>
      <p:bldP spid="133126" grpId="0"/>
      <p:bldP spid="133127" grpId="0"/>
      <p:bldP spid="133128" grpId="0"/>
      <p:bldP spid="133129" grpId="0" animBg="1"/>
      <p:bldP spid="1331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967480" cy="923330"/>
          </a:xfrm>
          <a:prstGeom prst="rect">
            <a:avLst/>
          </a:prstGeom>
          <a:noFill/>
        </p:spPr>
        <p:txBody>
          <a:bodyPr wrap="none">
            <a:spAutoFit/>
          </a:bodyPr>
          <a:lstStyle/>
          <a:p>
            <a:pPr algn="ctr" eaLnBrk="1" fontAlgn="auto" hangingPunct="1">
              <a:spcBef>
                <a:spcPct val="0"/>
              </a:spcBef>
              <a:spcAft>
                <a:spcPct val="0"/>
              </a:spcAft>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a:ea typeface="楷体" panose="02010609060101010101" pitchFamily="49" charset="-122"/>
              </a:rPr>
              <a:t>应用扩展</a:t>
            </a:r>
          </a:p>
        </p:txBody>
      </p:sp>
      <p:sp>
        <p:nvSpPr>
          <p:cNvPr id="3" name="TextBox 2"/>
          <p:cNvSpPr txBox="1"/>
          <p:nvPr/>
        </p:nvSpPr>
        <p:spPr>
          <a:xfrm>
            <a:off x="323850" y="1412875"/>
            <a:ext cx="8083550" cy="954088"/>
          </a:xfrm>
          <a:prstGeom prst="rect">
            <a:avLst/>
          </a:prstGeom>
          <a:noFill/>
        </p:spPr>
        <p:txBody>
          <a:bodyPr wrap="none">
            <a:spAutoFit/>
          </a:bodyPr>
          <a:lstStyle/>
          <a:p>
            <a:pPr eaLnBrk="1" fontAlgn="auto" hangingPunct="1">
              <a:spcBef>
                <a:spcPct val="0"/>
              </a:spcBef>
              <a:spcAft>
                <a:spcPct val="0"/>
              </a:spcAft>
              <a:defRPr/>
            </a:pPr>
            <a:r>
              <a:rPr lang="en-US" altLang="zh-CN" sz="2800" b="1" dirty="0">
                <a:latin typeface="Times New Roman" panose="02020603050405020304"/>
                <a:ea typeface="楷体" panose="02010609060101010101" pitchFamily="49" charset="-122"/>
              </a:rPr>
              <a:t>1.</a:t>
            </a:r>
            <a:r>
              <a:rPr lang="zh-CN" altLang="en-US" sz="2800" b="1" dirty="0">
                <a:latin typeface="Times New Roman" panose="02020603050405020304"/>
                <a:ea typeface="楷体" panose="02010609060101010101" pitchFamily="49" charset="-122"/>
              </a:rPr>
              <a:t>已知⊙</a:t>
            </a:r>
            <a:r>
              <a:rPr lang="en-US" altLang="zh-CN" sz="2800" b="1" dirty="0">
                <a:latin typeface="Times New Roman" panose="02020603050405020304"/>
                <a:ea typeface="楷体" panose="02010609060101010101" pitchFamily="49" charset="-122"/>
              </a:rPr>
              <a:t>O</a:t>
            </a:r>
            <a:r>
              <a:rPr lang="zh-CN" altLang="en-US" sz="2800" b="1" dirty="0">
                <a:latin typeface="Times New Roman" panose="02020603050405020304"/>
                <a:ea typeface="楷体" panose="02010609060101010101" pitchFamily="49" charset="-122"/>
              </a:rPr>
              <a:t>的半径为</a:t>
            </a:r>
            <a:r>
              <a:rPr lang="en-US" altLang="zh-CN" sz="2800" b="1" dirty="0">
                <a:latin typeface="Times New Roman" panose="02020603050405020304"/>
                <a:ea typeface="楷体" panose="02010609060101010101" pitchFamily="49" charset="-122"/>
              </a:rPr>
              <a:t>5cm,</a:t>
            </a:r>
            <a:r>
              <a:rPr lang="zh-CN" altLang="en-US" sz="2800" b="1" dirty="0">
                <a:latin typeface="Times New Roman" panose="02020603050405020304"/>
                <a:ea typeface="楷体" panose="02010609060101010101" pitchFamily="49" charset="-122"/>
              </a:rPr>
              <a:t>点</a:t>
            </a:r>
            <a:r>
              <a:rPr lang="en-US" altLang="zh-CN" sz="2800" b="1" dirty="0">
                <a:latin typeface="Times New Roman" panose="02020603050405020304"/>
                <a:ea typeface="楷体" panose="02010609060101010101" pitchFamily="49" charset="-122"/>
              </a:rPr>
              <a:t>P</a:t>
            </a:r>
            <a:r>
              <a:rPr lang="zh-CN" altLang="en-US" sz="2800" b="1" dirty="0">
                <a:latin typeface="Times New Roman" panose="02020603050405020304"/>
                <a:ea typeface="楷体" panose="02010609060101010101" pitchFamily="49" charset="-122"/>
              </a:rPr>
              <a:t>在直线</a:t>
            </a:r>
            <a:r>
              <a:rPr lang="en-US" altLang="zh-CN" sz="2800" b="1" dirty="0">
                <a:latin typeface="Times New Roman" panose="02020603050405020304"/>
                <a:ea typeface="楷体" panose="02010609060101010101" pitchFamily="49" charset="-122"/>
              </a:rPr>
              <a:t>L</a:t>
            </a:r>
            <a:r>
              <a:rPr lang="zh-CN" altLang="en-US" sz="2800" b="1" dirty="0">
                <a:latin typeface="Times New Roman" panose="02020603050405020304"/>
                <a:ea typeface="楷体" panose="02010609060101010101" pitchFamily="49" charset="-122"/>
              </a:rPr>
              <a:t>上，若</a:t>
            </a:r>
            <a:r>
              <a:rPr lang="en-US" altLang="zh-CN" sz="2800" b="1" dirty="0">
                <a:latin typeface="Times New Roman" panose="02020603050405020304"/>
                <a:ea typeface="楷体" panose="02010609060101010101" pitchFamily="49" charset="-122"/>
              </a:rPr>
              <a:t>OP=5cm,</a:t>
            </a:r>
          </a:p>
          <a:p>
            <a:pPr eaLnBrk="1" fontAlgn="auto" hangingPunct="1">
              <a:spcBef>
                <a:spcPct val="0"/>
              </a:spcBef>
              <a:spcAft>
                <a:spcPct val="0"/>
              </a:spcAft>
              <a:defRPr/>
            </a:pPr>
            <a:r>
              <a:rPr lang="zh-CN" altLang="en-US" sz="2800" b="1" dirty="0">
                <a:latin typeface="Times New Roman" panose="02020603050405020304"/>
                <a:ea typeface="楷体" panose="02010609060101010101" pitchFamily="49" charset="-122"/>
              </a:rPr>
              <a:t>则直线</a:t>
            </a:r>
            <a:r>
              <a:rPr lang="en-US" altLang="zh-CN" sz="2800" b="1" dirty="0">
                <a:latin typeface="Times New Roman" panose="02020603050405020304"/>
                <a:ea typeface="楷体" panose="02010609060101010101" pitchFamily="49" charset="-122"/>
              </a:rPr>
              <a:t>L</a:t>
            </a:r>
            <a:r>
              <a:rPr lang="zh-CN" altLang="en-US" sz="2800" b="1" dirty="0">
                <a:latin typeface="Times New Roman" panose="02020603050405020304"/>
                <a:ea typeface="楷体" panose="02010609060101010101" pitchFamily="49" charset="-122"/>
              </a:rPr>
              <a:t>与⊙</a:t>
            </a:r>
            <a:r>
              <a:rPr lang="en-US" altLang="zh-CN" sz="2800" b="1" dirty="0">
                <a:latin typeface="Times New Roman" panose="02020603050405020304"/>
                <a:ea typeface="楷体" panose="02010609060101010101" pitchFamily="49" charset="-122"/>
              </a:rPr>
              <a:t>O</a:t>
            </a:r>
            <a:r>
              <a:rPr lang="zh-CN" altLang="en-US" sz="2800" b="1" dirty="0">
                <a:latin typeface="Times New Roman" panose="02020603050405020304"/>
                <a:ea typeface="楷体" panose="02010609060101010101" pitchFamily="49" charset="-122"/>
              </a:rPr>
              <a:t>有怎样的位置关系？画图说明</a:t>
            </a:r>
            <a:r>
              <a:rPr lang="en-US" altLang="zh-CN" sz="2800" b="1" dirty="0">
                <a:latin typeface="Times New Roman" panose="02020603050405020304"/>
                <a:ea typeface="楷体" panose="02010609060101010101" pitchFamily="49" charset="-122"/>
              </a:rPr>
              <a:t>.</a:t>
            </a:r>
            <a:endParaRPr lang="zh-CN" altLang="en-US" sz="2800" b="1" dirty="0">
              <a:latin typeface="+mj-ea"/>
              <a:ea typeface="+mj-ea"/>
            </a:endParaRPr>
          </a:p>
        </p:txBody>
      </p:sp>
      <p:sp>
        <p:nvSpPr>
          <p:cNvPr id="4" name="TextBox 3"/>
          <p:cNvSpPr txBox="1"/>
          <p:nvPr/>
        </p:nvSpPr>
        <p:spPr>
          <a:xfrm>
            <a:off x="323850" y="2781300"/>
            <a:ext cx="8351838" cy="1384300"/>
          </a:xfrm>
          <a:prstGeom prst="rect">
            <a:avLst/>
          </a:prstGeom>
          <a:noFill/>
        </p:spPr>
        <p:txBody>
          <a:bodyPr>
            <a:spAutoFit/>
          </a:bodyPr>
          <a:lstStyle/>
          <a:p>
            <a:pPr eaLnBrk="1" fontAlgn="auto" hangingPunct="1">
              <a:spcBef>
                <a:spcPct val="0"/>
              </a:spcBef>
              <a:spcAft>
                <a:spcPct val="0"/>
              </a:spcAft>
              <a:defRPr/>
            </a:pPr>
            <a:r>
              <a:rPr lang="en-US" altLang="zh-CN" sz="2800" b="1" dirty="0">
                <a:latin typeface="Times New Roman" panose="02020603050405020304"/>
                <a:ea typeface="楷体" panose="02010609060101010101" pitchFamily="49" charset="-122"/>
              </a:rPr>
              <a:t>2.</a:t>
            </a:r>
            <a:r>
              <a:rPr lang="zh-CN" altLang="en-US" sz="2800" b="1" dirty="0">
                <a:latin typeface="Times New Roman" panose="02020603050405020304"/>
                <a:ea typeface="楷体" panose="02010609060101010101" pitchFamily="49" charset="-122"/>
              </a:rPr>
              <a:t>已知等腰直角三角形的直角边长为</a:t>
            </a:r>
            <a:r>
              <a:rPr lang="en-US" altLang="zh-CN" sz="2800" b="1" dirty="0">
                <a:latin typeface="Times New Roman" panose="02020603050405020304"/>
                <a:ea typeface="楷体" panose="02010609060101010101" pitchFamily="49" charset="-122"/>
              </a:rPr>
              <a:t>2cm</a:t>
            </a:r>
            <a:r>
              <a:rPr lang="zh-CN" altLang="en-US" sz="2800" b="1" dirty="0">
                <a:latin typeface="Times New Roman" panose="02020603050405020304"/>
                <a:ea typeface="楷体" panose="02010609060101010101" pitchFamily="49" charset="-122"/>
              </a:rPr>
              <a:t>，以直角顶点为圆心，以</a:t>
            </a:r>
            <a:r>
              <a:rPr lang="en-US" altLang="zh-CN" sz="2800" b="1" dirty="0">
                <a:latin typeface="Times New Roman" panose="02020603050405020304"/>
                <a:ea typeface="楷体" panose="02010609060101010101" pitchFamily="49" charset="-122"/>
              </a:rPr>
              <a:t>r</a:t>
            </a:r>
            <a:r>
              <a:rPr lang="zh-CN" altLang="en-US" sz="2800" b="1" dirty="0">
                <a:latin typeface="Times New Roman" panose="02020603050405020304"/>
                <a:ea typeface="楷体" panose="02010609060101010101" pitchFamily="49" charset="-122"/>
              </a:rPr>
              <a:t>为半径画圆</a:t>
            </a:r>
            <a:r>
              <a:rPr lang="en-US" altLang="zh-CN" sz="2800" b="1" dirty="0">
                <a:latin typeface="Times New Roman" panose="02020603050405020304"/>
                <a:ea typeface="楷体" panose="02010609060101010101" pitchFamily="49" charset="-122"/>
              </a:rPr>
              <a:t>.</a:t>
            </a:r>
            <a:r>
              <a:rPr lang="zh-CN" altLang="en-US" sz="2800" b="1" dirty="0">
                <a:latin typeface="Times New Roman" panose="02020603050405020304"/>
                <a:ea typeface="楷体" panose="02010609060101010101" pitchFamily="49" charset="-122"/>
              </a:rPr>
              <a:t>当</a:t>
            </a:r>
            <a:r>
              <a:rPr lang="en-US" altLang="zh-CN" sz="2800" b="1" dirty="0">
                <a:latin typeface="Times New Roman" panose="02020603050405020304"/>
                <a:ea typeface="楷体" panose="02010609060101010101" pitchFamily="49" charset="-122"/>
              </a:rPr>
              <a:t>r</a:t>
            </a:r>
            <a:r>
              <a:rPr lang="zh-CN" altLang="en-US" sz="2800" b="1" dirty="0">
                <a:latin typeface="Times New Roman" panose="02020603050405020304"/>
                <a:ea typeface="楷体" panose="02010609060101010101" pitchFamily="49" charset="-122"/>
              </a:rPr>
              <a:t>在什么范围内取值时，所画的圆与</a:t>
            </a:r>
            <a:r>
              <a:rPr lang="zh-CN" altLang="en-US" sz="2800" b="1" u="sng" dirty="0">
                <a:solidFill>
                  <a:srgbClr val="FF0000"/>
                </a:solidFill>
                <a:latin typeface="Times New Roman" panose="02020603050405020304"/>
                <a:ea typeface="楷体" panose="02010609060101010101" pitchFamily="49" charset="-122"/>
              </a:rPr>
              <a:t>斜边</a:t>
            </a:r>
            <a:r>
              <a:rPr lang="zh-CN" altLang="en-US" sz="2800" b="1" dirty="0">
                <a:latin typeface="Times New Roman" panose="02020603050405020304"/>
                <a:ea typeface="楷体" panose="02010609060101010101" pitchFamily="49" charset="-122"/>
              </a:rPr>
              <a:t>相交？</a:t>
            </a:r>
          </a:p>
        </p:txBody>
      </p:sp>
    </p:spTree>
  </p:cSld>
  <p:clrMapOvr>
    <a:masterClrMapping/>
  </p:clrMapOvr>
  <p:transition>
    <p:checke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2"/>
          <p:cNvSpPr txBox="1">
            <a:spLocks noChangeArrowheads="1"/>
          </p:cNvSpPr>
          <p:nvPr/>
        </p:nvSpPr>
        <p:spPr bwMode="auto">
          <a:xfrm>
            <a:off x="531813" y="168275"/>
            <a:ext cx="68595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3200" b="1">
                <a:solidFill>
                  <a:schemeClr val="accent2"/>
                </a:solidFill>
                <a:latin typeface="Times New Roman" panose="02020603050405020304" pitchFamily="18" charset="0"/>
                <a:ea typeface="楷体" panose="02010609060101010101" pitchFamily="49" charset="-122"/>
              </a:rPr>
              <a:t>课堂小结：直线与圆的位置关系：</a:t>
            </a:r>
            <a:endParaRPr lang="zh-CN" altLang="en-US" sz="3200" b="1">
              <a:solidFill>
                <a:schemeClr val="accent2"/>
              </a:solidFill>
              <a:latin typeface="Calibri" panose="020F0502020204030204" pitchFamily="34" charset="0"/>
              <a:ea typeface="隶书" panose="02010509060101010101" pitchFamily="49" charset="-122"/>
            </a:endParaRPr>
          </a:p>
        </p:txBody>
      </p:sp>
      <p:sp>
        <p:nvSpPr>
          <p:cNvPr id="136195" name="Text Box 3"/>
          <p:cNvSpPr txBox="1">
            <a:spLocks noChangeArrowheads="1"/>
          </p:cNvSpPr>
          <p:nvPr/>
        </p:nvSpPr>
        <p:spPr bwMode="auto">
          <a:xfrm>
            <a:off x="3733800" y="3443288"/>
            <a:ext cx="361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0</a:t>
            </a:r>
            <a:endParaRPr lang="en-US" altLang="zh-CN" b="1">
              <a:latin typeface="宋体" panose="02010600030101010101" pitchFamily="2" charset="-122"/>
            </a:endParaRPr>
          </a:p>
        </p:txBody>
      </p:sp>
      <p:sp>
        <p:nvSpPr>
          <p:cNvPr id="136196" name="Text Box 4"/>
          <p:cNvSpPr txBox="1">
            <a:spLocks noChangeArrowheads="1"/>
          </p:cNvSpPr>
          <p:nvPr/>
        </p:nvSpPr>
        <p:spPr bwMode="auto">
          <a:xfrm>
            <a:off x="3624263" y="4343400"/>
            <a:ext cx="722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d&gt;r</a:t>
            </a:r>
            <a:endParaRPr lang="en-US" altLang="zh-CN" b="1">
              <a:latin typeface="宋体" panose="02010600030101010101" pitchFamily="2" charset="-122"/>
            </a:endParaRPr>
          </a:p>
        </p:txBody>
      </p:sp>
      <p:sp>
        <p:nvSpPr>
          <p:cNvPr id="136197" name="Text Box 5"/>
          <p:cNvSpPr txBox="1">
            <a:spLocks noChangeArrowheads="1"/>
          </p:cNvSpPr>
          <p:nvPr/>
        </p:nvSpPr>
        <p:spPr bwMode="auto">
          <a:xfrm>
            <a:off x="5334000" y="35052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1</a:t>
            </a:r>
            <a:endParaRPr lang="en-US" altLang="zh-CN" b="1">
              <a:latin typeface="宋体" panose="02010600030101010101" pitchFamily="2" charset="-122"/>
            </a:endParaRPr>
          </a:p>
        </p:txBody>
      </p:sp>
      <p:sp>
        <p:nvSpPr>
          <p:cNvPr id="136198" name="Text Box 6"/>
          <p:cNvSpPr txBox="1">
            <a:spLocks noChangeArrowheads="1"/>
          </p:cNvSpPr>
          <p:nvPr/>
        </p:nvSpPr>
        <p:spPr bwMode="auto">
          <a:xfrm>
            <a:off x="5180013" y="4343400"/>
            <a:ext cx="72231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d=r</a:t>
            </a:r>
          </a:p>
        </p:txBody>
      </p:sp>
      <p:sp>
        <p:nvSpPr>
          <p:cNvPr id="136199" name="Text Box 7"/>
          <p:cNvSpPr txBox="1">
            <a:spLocks noChangeArrowheads="1"/>
          </p:cNvSpPr>
          <p:nvPr/>
        </p:nvSpPr>
        <p:spPr bwMode="auto">
          <a:xfrm>
            <a:off x="5029200" y="51054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b="1">
                <a:solidFill>
                  <a:srgbClr val="FF0066"/>
                </a:solidFill>
                <a:latin typeface="Times New Roman" panose="02020603050405020304" pitchFamily="2" charset="-122"/>
                <a:ea typeface="楷体" panose="02010609060101010101" pitchFamily="49" charset="-122"/>
              </a:rPr>
              <a:t>切点</a:t>
            </a:r>
            <a:endParaRPr lang="zh-CN" altLang="en-US" b="1">
              <a:latin typeface="宋体" panose="02010600030101010101" pitchFamily="2" charset="-122"/>
            </a:endParaRPr>
          </a:p>
        </p:txBody>
      </p:sp>
      <p:sp>
        <p:nvSpPr>
          <p:cNvPr id="136200" name="Text Box 8"/>
          <p:cNvSpPr txBox="1">
            <a:spLocks noChangeArrowheads="1"/>
          </p:cNvSpPr>
          <p:nvPr/>
        </p:nvSpPr>
        <p:spPr bwMode="auto">
          <a:xfrm>
            <a:off x="5048250" y="57912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b="1">
                <a:solidFill>
                  <a:srgbClr val="FF0066"/>
                </a:solidFill>
                <a:latin typeface="Times New Roman" panose="02020603050405020304" pitchFamily="2" charset="-122"/>
                <a:ea typeface="楷体" panose="02010609060101010101" pitchFamily="49" charset="-122"/>
              </a:rPr>
              <a:t>切线</a:t>
            </a:r>
            <a:endParaRPr lang="zh-CN" altLang="en-US" b="1">
              <a:latin typeface="宋体" panose="02010600030101010101" pitchFamily="2" charset="-122"/>
            </a:endParaRPr>
          </a:p>
        </p:txBody>
      </p:sp>
      <p:sp>
        <p:nvSpPr>
          <p:cNvPr id="136201" name="Text Box 9"/>
          <p:cNvSpPr txBox="1">
            <a:spLocks noChangeArrowheads="1"/>
          </p:cNvSpPr>
          <p:nvPr/>
        </p:nvSpPr>
        <p:spPr bwMode="auto">
          <a:xfrm>
            <a:off x="7010400" y="3505200"/>
            <a:ext cx="361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2</a:t>
            </a:r>
            <a:endParaRPr lang="en-US" altLang="zh-CN" b="1">
              <a:latin typeface="宋体" panose="02010600030101010101" pitchFamily="2" charset="-122"/>
            </a:endParaRPr>
          </a:p>
        </p:txBody>
      </p:sp>
      <p:sp>
        <p:nvSpPr>
          <p:cNvPr id="136202" name="Text Box 10"/>
          <p:cNvSpPr txBox="1">
            <a:spLocks noChangeArrowheads="1"/>
          </p:cNvSpPr>
          <p:nvPr/>
        </p:nvSpPr>
        <p:spPr bwMode="auto">
          <a:xfrm>
            <a:off x="6780213" y="4357688"/>
            <a:ext cx="7223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b="1">
                <a:solidFill>
                  <a:srgbClr val="FF0066"/>
                </a:solidFill>
                <a:latin typeface="Times New Roman" panose="02020603050405020304" pitchFamily="2" charset="-122"/>
                <a:ea typeface="楷体" panose="02010609060101010101" pitchFamily="49" charset="-122"/>
              </a:rPr>
              <a:t>d&lt;r</a:t>
            </a:r>
          </a:p>
        </p:txBody>
      </p:sp>
      <p:sp>
        <p:nvSpPr>
          <p:cNvPr id="136203" name="Text Box 11"/>
          <p:cNvSpPr txBox="1">
            <a:spLocks noChangeArrowheads="1"/>
          </p:cNvSpPr>
          <p:nvPr/>
        </p:nvSpPr>
        <p:spPr bwMode="auto">
          <a:xfrm>
            <a:off x="6724650" y="51054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b="1">
                <a:solidFill>
                  <a:srgbClr val="FF0066"/>
                </a:solidFill>
                <a:latin typeface="Times New Roman" panose="02020603050405020304" pitchFamily="2" charset="-122"/>
                <a:ea typeface="楷体" panose="02010609060101010101" pitchFamily="49" charset="-122"/>
              </a:rPr>
              <a:t>交点</a:t>
            </a:r>
          </a:p>
        </p:txBody>
      </p:sp>
      <p:sp>
        <p:nvSpPr>
          <p:cNvPr id="136204" name="Text Box 12"/>
          <p:cNvSpPr txBox="1">
            <a:spLocks noChangeArrowheads="1"/>
          </p:cNvSpPr>
          <p:nvPr/>
        </p:nvSpPr>
        <p:spPr bwMode="auto">
          <a:xfrm>
            <a:off x="6724650" y="57912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b="1">
                <a:solidFill>
                  <a:srgbClr val="FF0066"/>
                </a:solidFill>
                <a:latin typeface="Times New Roman" panose="02020603050405020304" pitchFamily="2" charset="-122"/>
                <a:ea typeface="楷体" panose="02010609060101010101" pitchFamily="49" charset="-122"/>
              </a:rPr>
              <a:t>割线</a:t>
            </a:r>
            <a:endParaRPr lang="zh-CN" altLang="en-US" b="1">
              <a:latin typeface="宋体" panose="02010600030101010101" pitchFamily="2" charset="-122"/>
            </a:endParaRPr>
          </a:p>
        </p:txBody>
      </p:sp>
      <p:sp>
        <p:nvSpPr>
          <p:cNvPr id="2062" name="Oval 13"/>
          <p:cNvSpPr>
            <a:spLocks noChangeArrowheads="1"/>
          </p:cNvSpPr>
          <p:nvPr/>
        </p:nvSpPr>
        <p:spPr bwMode="auto">
          <a:xfrm>
            <a:off x="3200400" y="838200"/>
            <a:ext cx="1371600" cy="13716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2063" name="Text Box 14"/>
          <p:cNvSpPr txBox="1">
            <a:spLocks noChangeArrowheads="1"/>
          </p:cNvSpPr>
          <p:nvPr/>
        </p:nvSpPr>
        <p:spPr bwMode="auto">
          <a:xfrm>
            <a:off x="3733800" y="12192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latin typeface="Times New Roman" panose="02020603050405020304" pitchFamily="18" charset="0"/>
                <a:ea typeface="楷体" panose="02010609060101010101" pitchFamily="49" charset="-122"/>
              </a:rPr>
              <a:t>．Ｏ</a:t>
            </a:r>
          </a:p>
        </p:txBody>
      </p:sp>
      <p:sp>
        <p:nvSpPr>
          <p:cNvPr id="2064" name="Line 15"/>
          <p:cNvSpPr>
            <a:spLocks noChangeShapeType="1"/>
          </p:cNvSpPr>
          <p:nvPr/>
        </p:nvSpPr>
        <p:spPr bwMode="auto">
          <a:xfrm>
            <a:off x="3200400" y="2362200"/>
            <a:ext cx="13716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65" name="Text Box 16"/>
          <p:cNvSpPr txBox="1">
            <a:spLocks noChangeArrowheads="1"/>
          </p:cNvSpPr>
          <p:nvPr/>
        </p:nvSpPr>
        <p:spPr bwMode="auto">
          <a:xfrm>
            <a:off x="4419600" y="1905000"/>
            <a:ext cx="268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ea typeface="楷体" panose="02010609060101010101" pitchFamily="49" charset="-122"/>
              </a:rPr>
              <a:t>l</a:t>
            </a:r>
          </a:p>
        </p:txBody>
      </p:sp>
      <p:sp>
        <p:nvSpPr>
          <p:cNvPr id="2066" name="Line 17"/>
          <p:cNvSpPr>
            <a:spLocks noChangeShapeType="1"/>
          </p:cNvSpPr>
          <p:nvPr/>
        </p:nvSpPr>
        <p:spPr bwMode="auto">
          <a:xfrm flipH="1">
            <a:off x="3886200" y="1524000"/>
            <a:ext cx="0" cy="838200"/>
          </a:xfrm>
          <a:prstGeom prst="line">
            <a:avLst/>
          </a:prstGeom>
          <a:noFill/>
          <a:ln w="28575">
            <a:solidFill>
              <a:srgbClr val="FF0066"/>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67" name="Text Box 18"/>
          <p:cNvSpPr txBox="1">
            <a:spLocks noChangeArrowheads="1"/>
          </p:cNvSpPr>
          <p:nvPr/>
        </p:nvSpPr>
        <p:spPr bwMode="auto">
          <a:xfrm>
            <a:off x="3541713" y="19050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d</a:t>
            </a:r>
          </a:p>
        </p:txBody>
      </p:sp>
      <p:sp>
        <p:nvSpPr>
          <p:cNvPr id="2068" name="Line 19"/>
          <p:cNvSpPr>
            <a:spLocks noChangeShapeType="1"/>
          </p:cNvSpPr>
          <p:nvPr/>
        </p:nvSpPr>
        <p:spPr bwMode="auto">
          <a:xfrm flipH="1">
            <a:off x="3886200" y="1524000"/>
            <a:ext cx="0" cy="68580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69" name="Text Box 20"/>
          <p:cNvSpPr txBox="1">
            <a:spLocks noChangeArrowheads="1"/>
          </p:cNvSpPr>
          <p:nvPr/>
        </p:nvSpPr>
        <p:spPr bwMode="auto">
          <a:xfrm>
            <a:off x="3870325" y="16764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r</a:t>
            </a:r>
          </a:p>
        </p:txBody>
      </p:sp>
      <p:sp>
        <p:nvSpPr>
          <p:cNvPr id="2070" name="Text Box 21"/>
          <p:cNvSpPr txBox="1">
            <a:spLocks noChangeArrowheads="1"/>
          </p:cNvSpPr>
          <p:nvPr/>
        </p:nvSpPr>
        <p:spPr bwMode="auto">
          <a:xfrm>
            <a:off x="3810000" y="19812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a:t>
            </a:r>
          </a:p>
        </p:txBody>
      </p:sp>
      <p:sp>
        <p:nvSpPr>
          <p:cNvPr id="2071" name="Text Box 22"/>
          <p:cNvSpPr txBox="1">
            <a:spLocks noChangeArrowheads="1"/>
          </p:cNvSpPr>
          <p:nvPr/>
        </p:nvSpPr>
        <p:spPr bwMode="auto">
          <a:xfrm>
            <a:off x="5486400" y="18288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a:t>
            </a:r>
          </a:p>
        </p:txBody>
      </p:sp>
      <p:sp>
        <p:nvSpPr>
          <p:cNvPr id="2072" name="Oval 23"/>
          <p:cNvSpPr>
            <a:spLocks noChangeArrowheads="1"/>
          </p:cNvSpPr>
          <p:nvPr/>
        </p:nvSpPr>
        <p:spPr bwMode="auto">
          <a:xfrm>
            <a:off x="4876800" y="914400"/>
            <a:ext cx="1295400" cy="12954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2073" name="Text Box 24"/>
          <p:cNvSpPr txBox="1">
            <a:spLocks noChangeArrowheads="1"/>
          </p:cNvSpPr>
          <p:nvPr/>
        </p:nvSpPr>
        <p:spPr bwMode="auto">
          <a:xfrm>
            <a:off x="5410200" y="12192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latin typeface="Times New Roman" panose="02020603050405020304" pitchFamily="18" charset="0"/>
                <a:ea typeface="楷体" panose="02010609060101010101" pitchFamily="49" charset="-122"/>
              </a:rPr>
              <a:t>．ｏ</a:t>
            </a:r>
          </a:p>
        </p:txBody>
      </p:sp>
      <p:sp>
        <p:nvSpPr>
          <p:cNvPr id="2074" name="Line 25"/>
          <p:cNvSpPr>
            <a:spLocks noChangeShapeType="1"/>
          </p:cNvSpPr>
          <p:nvPr/>
        </p:nvSpPr>
        <p:spPr bwMode="auto">
          <a:xfrm>
            <a:off x="4876800" y="2209800"/>
            <a:ext cx="13716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75" name="Text Box 26"/>
          <p:cNvSpPr txBox="1">
            <a:spLocks noChangeArrowheads="1"/>
          </p:cNvSpPr>
          <p:nvPr/>
        </p:nvSpPr>
        <p:spPr bwMode="auto">
          <a:xfrm>
            <a:off x="5980113" y="1828800"/>
            <a:ext cx="2682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l</a:t>
            </a:r>
          </a:p>
        </p:txBody>
      </p:sp>
      <p:sp>
        <p:nvSpPr>
          <p:cNvPr id="2076" name="Line 27"/>
          <p:cNvSpPr>
            <a:spLocks noChangeShapeType="1"/>
          </p:cNvSpPr>
          <p:nvPr/>
        </p:nvSpPr>
        <p:spPr bwMode="auto">
          <a:xfrm flipH="1">
            <a:off x="5562600" y="1524000"/>
            <a:ext cx="0" cy="685800"/>
          </a:xfrm>
          <a:prstGeom prst="line">
            <a:avLst/>
          </a:prstGeom>
          <a:noFill/>
          <a:ln w="28575">
            <a:solidFill>
              <a:srgbClr val="FF0066"/>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77" name="Text Box 28"/>
          <p:cNvSpPr txBox="1">
            <a:spLocks noChangeArrowheads="1"/>
          </p:cNvSpPr>
          <p:nvPr/>
        </p:nvSpPr>
        <p:spPr bwMode="auto">
          <a:xfrm>
            <a:off x="5173663" y="16002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d</a:t>
            </a:r>
          </a:p>
        </p:txBody>
      </p:sp>
      <p:sp>
        <p:nvSpPr>
          <p:cNvPr id="2078" name="Line 29"/>
          <p:cNvSpPr>
            <a:spLocks noChangeShapeType="1"/>
          </p:cNvSpPr>
          <p:nvPr/>
        </p:nvSpPr>
        <p:spPr bwMode="auto">
          <a:xfrm flipH="1">
            <a:off x="5562600" y="1524000"/>
            <a:ext cx="0" cy="68580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79" name="Text Box 30"/>
          <p:cNvSpPr txBox="1">
            <a:spLocks noChangeArrowheads="1"/>
          </p:cNvSpPr>
          <p:nvPr/>
        </p:nvSpPr>
        <p:spPr bwMode="auto">
          <a:xfrm>
            <a:off x="5546725" y="16002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r</a:t>
            </a:r>
          </a:p>
        </p:txBody>
      </p:sp>
      <p:sp>
        <p:nvSpPr>
          <p:cNvPr id="2080" name="Oval 31"/>
          <p:cNvSpPr>
            <a:spLocks noChangeArrowheads="1"/>
          </p:cNvSpPr>
          <p:nvPr/>
        </p:nvSpPr>
        <p:spPr bwMode="auto">
          <a:xfrm>
            <a:off x="6477000" y="990600"/>
            <a:ext cx="1447800" cy="1447800"/>
          </a:xfrm>
          <a:prstGeom prst="ellipse">
            <a:avLst/>
          </a:prstGeom>
          <a:noFill/>
          <a:ln w="952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2081" name="Text Box 32"/>
          <p:cNvSpPr txBox="1">
            <a:spLocks noChangeArrowheads="1"/>
          </p:cNvSpPr>
          <p:nvPr/>
        </p:nvSpPr>
        <p:spPr bwMode="auto">
          <a:xfrm>
            <a:off x="7078663" y="1371600"/>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b="1">
                <a:latin typeface="Times New Roman" panose="02020603050405020304" pitchFamily="18" charset="0"/>
                <a:ea typeface="楷体" panose="02010609060101010101" pitchFamily="49" charset="-122"/>
              </a:rPr>
              <a:t>．</a:t>
            </a:r>
            <a:r>
              <a:rPr lang="en-US" altLang="zh-CN" sz="2400" b="1">
                <a:latin typeface="Times New Roman" panose="02020603050405020304" pitchFamily="18" charset="0"/>
                <a:ea typeface="楷体" panose="02010609060101010101" pitchFamily="49" charset="-122"/>
              </a:rPr>
              <a:t>O</a:t>
            </a:r>
          </a:p>
        </p:txBody>
      </p:sp>
      <p:sp>
        <p:nvSpPr>
          <p:cNvPr id="2082" name="Line 33"/>
          <p:cNvSpPr>
            <a:spLocks noChangeShapeType="1"/>
          </p:cNvSpPr>
          <p:nvPr/>
        </p:nvSpPr>
        <p:spPr bwMode="auto">
          <a:xfrm>
            <a:off x="6477000" y="2133600"/>
            <a:ext cx="1447800"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83" name="Text Box 34"/>
          <p:cNvSpPr txBox="1">
            <a:spLocks noChangeArrowheads="1"/>
          </p:cNvSpPr>
          <p:nvPr/>
        </p:nvSpPr>
        <p:spPr bwMode="auto">
          <a:xfrm>
            <a:off x="7543800" y="2057400"/>
            <a:ext cx="30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l</a:t>
            </a:r>
          </a:p>
        </p:txBody>
      </p:sp>
      <p:sp>
        <p:nvSpPr>
          <p:cNvPr id="2084" name="Line 35"/>
          <p:cNvSpPr>
            <a:spLocks noChangeShapeType="1"/>
          </p:cNvSpPr>
          <p:nvPr/>
        </p:nvSpPr>
        <p:spPr bwMode="auto">
          <a:xfrm flipH="1">
            <a:off x="7086600" y="1676400"/>
            <a:ext cx="152400" cy="762000"/>
          </a:xfrm>
          <a:prstGeom prst="line">
            <a:avLst/>
          </a:prstGeom>
          <a:noFill/>
          <a:ln w="28575">
            <a:solidFill>
              <a:srgbClr val="FF0066"/>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85" name="Text Box 36"/>
          <p:cNvSpPr txBox="1">
            <a:spLocks noChangeArrowheads="1"/>
          </p:cNvSpPr>
          <p:nvPr/>
        </p:nvSpPr>
        <p:spPr bwMode="auto">
          <a:xfrm>
            <a:off x="7231063" y="1600200"/>
            <a:ext cx="354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d</a:t>
            </a:r>
          </a:p>
        </p:txBody>
      </p:sp>
      <p:sp>
        <p:nvSpPr>
          <p:cNvPr id="2086" name="Line 37"/>
          <p:cNvSpPr>
            <a:spLocks noChangeShapeType="1"/>
          </p:cNvSpPr>
          <p:nvPr/>
        </p:nvSpPr>
        <p:spPr bwMode="auto">
          <a:xfrm flipH="1">
            <a:off x="7239000" y="1676400"/>
            <a:ext cx="0" cy="45720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87" name="Text Box 38"/>
          <p:cNvSpPr txBox="1">
            <a:spLocks noChangeArrowheads="1"/>
          </p:cNvSpPr>
          <p:nvPr/>
        </p:nvSpPr>
        <p:spPr bwMode="auto">
          <a:xfrm>
            <a:off x="7162800" y="1752600"/>
            <a:ext cx="488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a:t>
            </a:r>
          </a:p>
        </p:txBody>
      </p:sp>
      <p:sp>
        <p:nvSpPr>
          <p:cNvPr id="2088" name="Text Box 39"/>
          <p:cNvSpPr txBox="1">
            <a:spLocks noChangeArrowheads="1"/>
          </p:cNvSpPr>
          <p:nvPr/>
        </p:nvSpPr>
        <p:spPr bwMode="auto">
          <a:xfrm>
            <a:off x="6918325" y="1752600"/>
            <a:ext cx="319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b="1">
                <a:latin typeface="Times New Roman" panose="02020603050405020304" pitchFamily="18" charset="0"/>
                <a:ea typeface="楷体" panose="02010609060101010101" pitchFamily="49" charset="-122"/>
              </a:rPr>
              <a:t>r</a:t>
            </a:r>
          </a:p>
        </p:txBody>
      </p:sp>
      <p:grpSp>
        <p:nvGrpSpPr>
          <p:cNvPr id="2089" name="Group 40"/>
          <p:cNvGrpSpPr/>
          <p:nvPr/>
        </p:nvGrpSpPr>
        <p:grpSpPr>
          <a:xfrm>
            <a:off x="309563" y="771525"/>
            <a:ext cx="8005762" cy="6384925"/>
            <a:chOff x="195" y="486"/>
            <a:chExt cx="5043" cy="4022"/>
          </a:xfrm>
        </p:grpSpPr>
        <p:graphicFrame>
          <p:nvGraphicFramePr>
            <p:cNvPr id="2050" name="Object 41"/>
            <p:cNvGraphicFramePr>
              <a:graphicFrameLocks noChangeAspect="1"/>
            </p:cNvGraphicFramePr>
            <p:nvPr/>
          </p:nvGraphicFramePr>
          <p:xfrm>
            <a:off x="195" y="486"/>
            <a:ext cx="5043" cy="4022"/>
          </p:xfrm>
          <a:graphic>
            <a:graphicData uri="http://schemas.openxmlformats.org/presentationml/2006/ole">
              <mc:AlternateContent xmlns:mc="http://schemas.openxmlformats.org/markup-compatibility/2006">
                <mc:Choice xmlns:v="urn:schemas-microsoft-com:vml" Requires="v">
                  <p:oleObj spid="_x0000_s2052" name="Document" r:id="rId4" imgW="8348980" imgH="6657340" progId="word.document.8">
                    <p:embed/>
                  </p:oleObj>
                </mc:Choice>
                <mc:Fallback>
                  <p:oleObj name="Document" r:id="rId4" imgW="8348980" imgH="6657340" progId="word.document.8">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195" y="486"/>
                          <a:ext cx="5043" cy="4022"/>
                        </a:xfrm>
                        <a:prstGeom prst="rect">
                          <a:avLst/>
                        </a:prstGeom>
                        <a:noFill/>
                        <a:ln>
                          <a:noFill/>
                        </a:ln>
                      </p:spPr>
                    </p:pic>
                  </p:oleObj>
                </mc:Fallback>
              </mc:AlternateContent>
            </a:graphicData>
          </a:graphic>
        </p:graphicFrame>
        <p:sp>
          <p:nvSpPr>
            <p:cNvPr id="2099" name="Line 42"/>
            <p:cNvSpPr>
              <a:spLocks noChangeShapeType="1"/>
            </p:cNvSpPr>
            <p:nvPr/>
          </p:nvSpPr>
          <p:spPr bwMode="auto">
            <a:xfrm flipV="1">
              <a:off x="2160" y="3216"/>
              <a:ext cx="624" cy="288"/>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sp>
          <p:nvSpPr>
            <p:cNvPr id="2100" name="Line 43"/>
            <p:cNvSpPr>
              <a:spLocks noChangeShapeType="1"/>
            </p:cNvSpPr>
            <p:nvPr/>
          </p:nvSpPr>
          <p:spPr bwMode="auto">
            <a:xfrm flipV="1">
              <a:off x="2112" y="3696"/>
              <a:ext cx="624" cy="288"/>
            </a:xfrm>
            <a:prstGeom prst="line">
              <a:avLst/>
            </a:prstGeom>
            <a:noFill/>
            <a:ln w="9525">
              <a:solidFill>
                <a:srgbClr val="FF0000"/>
              </a:solidFill>
              <a:round/>
            </a:ln>
            <a:extLst>
              <a:ext uri="{909E8E84-426E-40DD-AFC4-6F175D3DCCD1}">
                <a14:hiddenFill xmlns:a14="http://schemas.microsoft.com/office/drawing/2010/main">
                  <a:noFill/>
                </a14:hiddenFill>
              </a:ext>
            </a:extLst>
          </p:spPr>
          <p:txBody>
            <a:bodyPr>
              <a:spAutoFit/>
            </a:bodyPr>
            <a:lstStyle/>
            <a:p>
              <a:endParaRPr lang="zh-CN" altLang="en-US"/>
            </a:p>
          </p:txBody>
        </p:sp>
      </p:grpSp>
      <p:sp>
        <p:nvSpPr>
          <p:cNvPr id="2090" name="Text Box 44"/>
          <p:cNvSpPr txBox="1">
            <a:spLocks noChangeArrowheads="1"/>
          </p:cNvSpPr>
          <p:nvPr/>
        </p:nvSpPr>
        <p:spPr bwMode="auto">
          <a:xfrm>
            <a:off x="5410200" y="1782763"/>
            <a:ext cx="30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Times New Roman" panose="02020603050405020304" pitchFamily="2" charset="-122"/>
                <a:ea typeface="楷体" panose="02010609060101010101" pitchFamily="49" charset="-122"/>
              </a:rPr>
              <a:t>.</a:t>
            </a:r>
            <a:endParaRPr lang="en-US" altLang="zh-CN" sz="2000" b="1">
              <a:solidFill>
                <a:srgbClr val="FF0000"/>
              </a:solidFill>
              <a:latin typeface="隶书" panose="02010509060101010101" pitchFamily="49" charset="-122"/>
              <a:ea typeface="隶书" panose="02010509060101010101" pitchFamily="49" charset="-122"/>
            </a:endParaRPr>
          </a:p>
        </p:txBody>
      </p:sp>
      <p:sp>
        <p:nvSpPr>
          <p:cNvPr id="2091" name="Rectangle 45"/>
          <p:cNvSpPr>
            <a:spLocks noChangeArrowheads="1"/>
          </p:cNvSpPr>
          <p:nvPr/>
        </p:nvSpPr>
        <p:spPr bwMode="auto">
          <a:xfrm>
            <a:off x="5175250" y="2117725"/>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latin typeface="Times New Roman" panose="02020603050405020304" pitchFamily="2" charset="-122"/>
                <a:ea typeface="楷体" panose="02010609060101010101" pitchFamily="49" charset="-122"/>
              </a:rPr>
              <a:t>A</a:t>
            </a:r>
          </a:p>
        </p:txBody>
      </p:sp>
      <p:sp>
        <p:nvSpPr>
          <p:cNvPr id="2092" name="Rectangle 46"/>
          <p:cNvSpPr>
            <a:spLocks noChangeArrowheads="1"/>
          </p:cNvSpPr>
          <p:nvPr/>
        </p:nvSpPr>
        <p:spPr bwMode="auto">
          <a:xfrm>
            <a:off x="7696200" y="2117725"/>
            <a:ext cx="4413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latin typeface="Times New Roman" panose="02020603050405020304" pitchFamily="2" charset="-122"/>
                <a:ea typeface="楷体" panose="02010609060101010101" pitchFamily="49" charset="-122"/>
              </a:rPr>
              <a:t>C </a:t>
            </a:r>
          </a:p>
        </p:txBody>
      </p:sp>
      <p:sp>
        <p:nvSpPr>
          <p:cNvPr id="2093" name="Rectangle 47"/>
          <p:cNvSpPr>
            <a:spLocks noChangeArrowheads="1"/>
          </p:cNvSpPr>
          <p:nvPr/>
        </p:nvSpPr>
        <p:spPr bwMode="auto">
          <a:xfrm>
            <a:off x="6394450" y="2057400"/>
            <a:ext cx="311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000" b="1">
                <a:solidFill>
                  <a:srgbClr val="FF0000"/>
                </a:solidFill>
                <a:latin typeface="Times New Roman" panose="02020603050405020304" pitchFamily="2" charset="-122"/>
                <a:ea typeface="楷体" panose="02010609060101010101" pitchFamily="49" charset="-122"/>
              </a:rPr>
              <a:t>B</a:t>
            </a:r>
          </a:p>
        </p:txBody>
      </p:sp>
      <p:sp>
        <p:nvSpPr>
          <p:cNvPr id="2094" name="Text Box 48"/>
          <p:cNvSpPr txBox="1">
            <a:spLocks noChangeArrowheads="1"/>
          </p:cNvSpPr>
          <p:nvPr/>
        </p:nvSpPr>
        <p:spPr bwMode="auto">
          <a:xfrm>
            <a:off x="6477000" y="1706563"/>
            <a:ext cx="30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Times New Roman" panose="02020603050405020304" pitchFamily="2" charset="-122"/>
                <a:ea typeface="楷体" panose="02010609060101010101" pitchFamily="49" charset="-122"/>
              </a:rPr>
              <a:t>.</a:t>
            </a:r>
            <a:endParaRPr lang="en-US" altLang="zh-CN" sz="2000" b="1">
              <a:solidFill>
                <a:srgbClr val="FF0000"/>
              </a:solidFill>
              <a:latin typeface="隶书" panose="02010509060101010101" pitchFamily="49" charset="-122"/>
              <a:ea typeface="隶书" panose="02010509060101010101" pitchFamily="49" charset="-122"/>
            </a:endParaRPr>
          </a:p>
        </p:txBody>
      </p:sp>
      <p:sp>
        <p:nvSpPr>
          <p:cNvPr id="2095" name="Text Box 49"/>
          <p:cNvSpPr txBox="1">
            <a:spLocks noChangeArrowheads="1"/>
          </p:cNvSpPr>
          <p:nvPr/>
        </p:nvSpPr>
        <p:spPr bwMode="auto">
          <a:xfrm>
            <a:off x="7620000" y="1706563"/>
            <a:ext cx="30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a:solidFill>
                  <a:srgbClr val="FF0000"/>
                </a:solidFill>
                <a:latin typeface="Times New Roman" panose="02020603050405020304" pitchFamily="2" charset="-122"/>
                <a:ea typeface="楷体" panose="02010609060101010101" pitchFamily="49" charset="-122"/>
              </a:rPr>
              <a:t>.</a:t>
            </a:r>
            <a:endParaRPr lang="en-US" altLang="zh-CN" sz="2000" b="1">
              <a:solidFill>
                <a:srgbClr val="FF0000"/>
              </a:solidFill>
              <a:latin typeface="隶书" panose="02010509060101010101" pitchFamily="49" charset="-122"/>
              <a:ea typeface="隶书" panose="02010509060101010101" pitchFamily="49" charset="-122"/>
            </a:endParaRPr>
          </a:p>
        </p:txBody>
      </p:sp>
      <p:sp>
        <p:nvSpPr>
          <p:cNvPr id="2096" name="Rectangle 50"/>
          <p:cNvSpPr>
            <a:spLocks noChangeArrowheads="1"/>
          </p:cNvSpPr>
          <p:nvPr/>
        </p:nvSpPr>
        <p:spPr bwMode="auto">
          <a:xfrm>
            <a:off x="3352800" y="2667000"/>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Times New Roman" panose="02020603050405020304" pitchFamily="2" charset="-122"/>
                <a:ea typeface="楷体" panose="02010609060101010101" pitchFamily="49" charset="-122"/>
              </a:rPr>
              <a:t>相离</a:t>
            </a:r>
            <a:r>
              <a:rPr lang="zh-CN" altLang="en-US" sz="1100">
                <a:latin typeface="Times New Roman" panose="02020603050405020304" pitchFamily="2" charset="-122"/>
                <a:ea typeface="楷体" panose="02010609060101010101" pitchFamily="49" charset="-122"/>
              </a:rPr>
              <a:t> </a:t>
            </a:r>
            <a:endParaRPr lang="zh-CN" altLang="en-US" sz="2400">
              <a:latin typeface="Calibri" panose="020F0502020204030204" pitchFamily="34" charset="0"/>
            </a:endParaRPr>
          </a:p>
        </p:txBody>
      </p:sp>
      <p:sp>
        <p:nvSpPr>
          <p:cNvPr id="2097" name="Rectangle 51"/>
          <p:cNvSpPr>
            <a:spLocks noChangeArrowheads="1"/>
          </p:cNvSpPr>
          <p:nvPr/>
        </p:nvSpPr>
        <p:spPr bwMode="auto">
          <a:xfrm>
            <a:off x="5105400" y="2667000"/>
            <a:ext cx="1447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Times New Roman" panose="02020603050405020304" pitchFamily="2" charset="-122"/>
                <a:ea typeface="楷体" panose="02010609060101010101" pitchFamily="49" charset="-122"/>
              </a:rPr>
              <a:t>相切</a:t>
            </a:r>
            <a:r>
              <a:rPr lang="zh-CN" altLang="en-US" sz="1100">
                <a:latin typeface="Times New Roman" panose="02020603050405020304" pitchFamily="2" charset="-122"/>
                <a:ea typeface="楷体" panose="02010609060101010101" pitchFamily="49" charset="-122"/>
              </a:rPr>
              <a:t> </a:t>
            </a:r>
            <a:endParaRPr lang="zh-CN" altLang="en-US" sz="2400">
              <a:latin typeface="Calibri" panose="020F0502020204030204" pitchFamily="34" charset="0"/>
            </a:endParaRPr>
          </a:p>
        </p:txBody>
      </p:sp>
      <p:sp>
        <p:nvSpPr>
          <p:cNvPr id="2098" name="Rectangle 52"/>
          <p:cNvSpPr>
            <a:spLocks noChangeArrowheads="1"/>
          </p:cNvSpPr>
          <p:nvPr/>
        </p:nvSpPr>
        <p:spPr bwMode="auto">
          <a:xfrm>
            <a:off x="6781800" y="2697163"/>
            <a:ext cx="1066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latin typeface="Times New Roman" panose="02020603050405020304" pitchFamily="2" charset="-122"/>
                <a:ea typeface="楷体" panose="02010609060101010101" pitchFamily="49" charset="-122"/>
              </a:rPr>
              <a:t>相交</a:t>
            </a:r>
            <a:r>
              <a:rPr lang="zh-CN" altLang="en-US" sz="1100">
                <a:latin typeface="Times New Roman" panose="02020603050405020304" pitchFamily="2" charset="-122"/>
                <a:ea typeface="楷体" panose="02010609060101010101" pitchFamily="49" charset="-122"/>
              </a:rPr>
              <a:t> </a:t>
            </a:r>
            <a:endParaRPr lang="zh-CN" altLang="en-US" sz="2400">
              <a:latin typeface="Calibri" panose="020F050202020403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blinds(vertical)">
                                      <p:cBhvr>
                                        <p:cTn id="7" dur="500"/>
                                        <p:tgtEl>
                                          <p:spTgt spid="13619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36197"/>
                                        </p:tgtEl>
                                        <p:attrNameLst>
                                          <p:attrName>style.visibility</p:attrName>
                                        </p:attrNameLst>
                                      </p:cBhvr>
                                      <p:to>
                                        <p:strVal val="visible"/>
                                      </p:to>
                                    </p:set>
                                    <p:animEffect transition="in" filter="box(out)">
                                      <p:cBhvr>
                                        <p:cTn id="12" dur="500"/>
                                        <p:tgtEl>
                                          <p:spTgt spid="13619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62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 presetClass="entr" presetSubtype="5" fill="hold" grpId="0" nodeType="clickEffect">
                                  <p:stCondLst>
                                    <p:cond delay="0"/>
                                  </p:stCondLst>
                                  <p:childTnLst>
                                    <p:set>
                                      <p:cBhvr>
                                        <p:cTn id="20" dur="1" fill="hold">
                                          <p:stCondLst>
                                            <p:cond delay="0"/>
                                          </p:stCondLst>
                                        </p:cTn>
                                        <p:tgtEl>
                                          <p:spTgt spid="136196"/>
                                        </p:tgtEl>
                                        <p:attrNameLst>
                                          <p:attrName>style.visibility</p:attrName>
                                        </p:attrNameLst>
                                      </p:cBhvr>
                                      <p:to>
                                        <p:strVal val="visible"/>
                                      </p:to>
                                    </p:set>
                                    <p:animEffect transition="in" filter="checkerboard(down)">
                                      <p:cBhvr>
                                        <p:cTn id="21" dur="500"/>
                                        <p:tgtEl>
                                          <p:spTgt spid="13619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36198"/>
                                        </p:tgtEl>
                                        <p:attrNameLst>
                                          <p:attrName>style.visibility</p:attrName>
                                        </p:attrNameLst>
                                      </p:cBhvr>
                                      <p:to>
                                        <p:strVal val="visible"/>
                                      </p:to>
                                    </p:set>
                                    <p:animEffect transition="in" filter="dissolve">
                                      <p:cBhvr>
                                        <p:cTn id="26" dur="500"/>
                                        <p:tgtEl>
                                          <p:spTgt spid="136198"/>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5" fill="hold" grpId="0" nodeType="clickEffect">
                                  <p:stCondLst>
                                    <p:cond delay="0"/>
                                  </p:stCondLst>
                                  <p:childTnLst>
                                    <p:set>
                                      <p:cBhvr>
                                        <p:cTn id="30" dur="1" fill="hold">
                                          <p:stCondLst>
                                            <p:cond delay="0"/>
                                          </p:stCondLst>
                                        </p:cTn>
                                        <p:tgtEl>
                                          <p:spTgt spid="136202"/>
                                        </p:tgtEl>
                                        <p:attrNameLst>
                                          <p:attrName>style.visibility</p:attrName>
                                        </p:attrNameLst>
                                      </p:cBhvr>
                                      <p:to>
                                        <p:strVal val="visible"/>
                                      </p:to>
                                    </p:set>
                                    <p:animEffect transition="in" filter="checkerboard(down)">
                                      <p:cBhvr>
                                        <p:cTn id="31" dur="500"/>
                                        <p:tgtEl>
                                          <p:spTgt spid="136202"/>
                                        </p:tgtEl>
                                      </p:cBhvr>
                                    </p:animEffect>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36199"/>
                                        </p:tgtEl>
                                        <p:attrNameLst>
                                          <p:attrName>style.visibility</p:attrName>
                                        </p:attrNameLst>
                                      </p:cBhvr>
                                      <p:to>
                                        <p:strVal val="visible"/>
                                      </p:to>
                                    </p:set>
                                    <p:anim calcmode="lin" valueType="num">
                                      <p:cBhvr>
                                        <p:cTn id="36" dur="500" fill="hold"/>
                                        <p:tgtEl>
                                          <p:spTgt spid="136199"/>
                                        </p:tgtEl>
                                        <p:attrNameLst>
                                          <p:attrName>ppt_w</p:attrName>
                                        </p:attrNameLst>
                                      </p:cBhvr>
                                      <p:tavLst>
                                        <p:tav tm="0">
                                          <p:val>
                                            <p:fltVal val="0"/>
                                          </p:val>
                                        </p:tav>
                                        <p:tav tm="100000">
                                          <p:val>
                                            <p:strVal val="#ppt_w"/>
                                          </p:val>
                                        </p:tav>
                                      </p:tavLst>
                                    </p:anim>
                                    <p:anim calcmode="lin" valueType="num">
                                      <p:cBhvr>
                                        <p:cTn id="37" dur="500" fill="hold"/>
                                        <p:tgtEl>
                                          <p:spTgt spid="136199"/>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36203"/>
                                        </p:tgtEl>
                                        <p:attrNameLst>
                                          <p:attrName>style.visibility</p:attrName>
                                        </p:attrNameLst>
                                      </p:cBhvr>
                                      <p:to>
                                        <p:strVal val="visible"/>
                                      </p:to>
                                    </p:set>
                                    <p:anim calcmode="lin" valueType="num">
                                      <p:cBhvr>
                                        <p:cTn id="42" dur="500" fill="hold"/>
                                        <p:tgtEl>
                                          <p:spTgt spid="136203"/>
                                        </p:tgtEl>
                                        <p:attrNameLst>
                                          <p:attrName>ppt_w</p:attrName>
                                        </p:attrNameLst>
                                      </p:cBhvr>
                                      <p:tavLst>
                                        <p:tav tm="0">
                                          <p:val>
                                            <p:fltVal val="0"/>
                                          </p:val>
                                        </p:tav>
                                        <p:tav tm="100000">
                                          <p:val>
                                            <p:strVal val="#ppt_w"/>
                                          </p:val>
                                        </p:tav>
                                      </p:tavLst>
                                    </p:anim>
                                    <p:anim calcmode="lin" valueType="num">
                                      <p:cBhvr>
                                        <p:cTn id="43" dur="500" fill="hold"/>
                                        <p:tgtEl>
                                          <p:spTgt spid="136203"/>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6200"/>
                                        </p:tgtEl>
                                        <p:attrNameLst>
                                          <p:attrName>style.visibility</p:attrName>
                                        </p:attrNameLst>
                                      </p:cBhvr>
                                      <p:to>
                                        <p:strVal val="visible"/>
                                      </p:to>
                                    </p:set>
                                    <p:animEffect transition="in" filter="wipe(left)">
                                      <p:cBhvr>
                                        <p:cTn id="48" dur="500"/>
                                        <p:tgtEl>
                                          <p:spTgt spid="136200"/>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42" fill="hold" grpId="0" nodeType="clickEffect">
                                  <p:stCondLst>
                                    <p:cond delay="0"/>
                                  </p:stCondLst>
                                  <p:childTnLst>
                                    <p:set>
                                      <p:cBhvr>
                                        <p:cTn id="52" dur="1" fill="hold">
                                          <p:stCondLst>
                                            <p:cond delay="0"/>
                                          </p:stCondLst>
                                        </p:cTn>
                                        <p:tgtEl>
                                          <p:spTgt spid="136204"/>
                                        </p:tgtEl>
                                        <p:attrNameLst>
                                          <p:attrName>style.visibility</p:attrName>
                                        </p:attrNameLst>
                                      </p:cBhvr>
                                      <p:to>
                                        <p:strVal val="visible"/>
                                      </p:to>
                                    </p:set>
                                    <p:animEffect transition="in" filter="barn(outHorizontal)">
                                      <p:cBhvr>
                                        <p:cTn id="53" dur="500"/>
                                        <p:tgtEl>
                                          <p:spTgt spid="136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p:bldP spid="136196" grpId="0"/>
      <p:bldP spid="136197" grpId="0"/>
      <p:bldP spid="136198" grpId="0"/>
      <p:bldP spid="136199" grpId="0"/>
      <p:bldP spid="136200" grpId="0"/>
      <p:bldP spid="136201" grpId="0"/>
      <p:bldP spid="136202" grpId="0"/>
      <p:bldP spid="136203" grpId="0"/>
      <p:bldP spid="13620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628775"/>
            <a:ext cx="8675688" cy="5170488"/>
          </a:xfrm>
          <a:prstGeom prst="rect">
            <a:avLst/>
          </a:prstGeom>
        </p:spPr>
        <p:txBody>
          <a:bodyPr>
            <a:spAutoFit/>
          </a:bodyPr>
          <a:lstStyle/>
          <a:p>
            <a:pPr marL="415925" indent="-415925" defTabSz="830580" eaLnBrk="1" fontAlgn="auto" hangingPunct="1">
              <a:spcBef>
                <a:spcPct val="50000"/>
              </a:spcBef>
              <a:spcAft>
                <a:spcPct val="0"/>
              </a:spcAft>
              <a:defRPr/>
            </a:pPr>
            <a:r>
              <a:rPr kumimoji="1" lang="en-US" altLang="zh-CN" sz="2400" dirty="0">
                <a:solidFill>
                  <a:schemeClr val="tx1">
                    <a:lumMod val="95000"/>
                    <a:lumOff val="5000"/>
                  </a:schemeClr>
                </a:solidFill>
                <a:latin typeface="Times New Roman" panose="02020603050405020304"/>
                <a:ea typeface="楷体" panose="02010609060101010101" pitchFamily="49" charset="-122"/>
              </a:rPr>
              <a:t>1</a:t>
            </a:r>
            <a:r>
              <a:rPr kumimoji="1" lang="zh-CN" altLang="en-US" sz="2400" dirty="0">
                <a:solidFill>
                  <a:schemeClr val="tx1">
                    <a:lumMod val="95000"/>
                    <a:lumOff val="5000"/>
                  </a:schemeClr>
                </a:solidFill>
                <a:latin typeface="Times New Roman" panose="02020603050405020304"/>
                <a:ea typeface="楷体" panose="02010609060101010101" pitchFamily="49" charset="-122"/>
              </a:rPr>
              <a:t>．</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的半径为</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3</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，圆心</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到直线</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l</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的距离为</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d</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，若直线</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l</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与⊙</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没有公共点，则</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d</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为（　）</a:t>
            </a:r>
            <a:r>
              <a:rPr kumimoji="1" lang="en-US" altLang="zh-CN" sz="2400" b="1" dirty="0" err="1">
                <a:solidFill>
                  <a:schemeClr val="tx1">
                    <a:lumMod val="95000"/>
                    <a:lumOff val="5000"/>
                  </a:schemeClr>
                </a:solidFill>
                <a:latin typeface="Times New Roman" panose="02020603050405020304"/>
                <a:ea typeface="楷体" panose="02010609060101010101" pitchFamily="49" charset="-122"/>
              </a:rPr>
              <a:t>A.d</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3  </a:t>
            </a:r>
            <a:r>
              <a:rPr kumimoji="1" lang="en-US" altLang="zh-CN" sz="2400" b="1" dirty="0" err="1">
                <a:solidFill>
                  <a:schemeClr val="tx1">
                    <a:lumMod val="95000"/>
                    <a:lumOff val="5000"/>
                  </a:schemeClr>
                </a:solidFill>
                <a:latin typeface="Times New Roman" panose="02020603050405020304"/>
                <a:ea typeface="楷体" panose="02010609060101010101" pitchFamily="49" charset="-122"/>
              </a:rPr>
              <a:t>B.d</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&lt;3  C.d≤3    </a:t>
            </a:r>
            <a:r>
              <a:rPr kumimoji="1" lang="en-US" altLang="zh-CN" sz="2400" b="1" dirty="0" err="1">
                <a:solidFill>
                  <a:schemeClr val="tx1">
                    <a:lumMod val="95000"/>
                    <a:lumOff val="5000"/>
                  </a:schemeClr>
                </a:solidFill>
                <a:latin typeface="Times New Roman" panose="02020603050405020304"/>
                <a:ea typeface="楷体" panose="02010609060101010101" pitchFamily="49" charset="-122"/>
              </a:rPr>
              <a:t>D.d</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=3</a:t>
            </a:r>
          </a:p>
          <a:p>
            <a:pPr marL="415925" indent="-415925" defTabSz="830580" eaLnBrk="1" fontAlgn="auto" hangingPunct="1">
              <a:spcBef>
                <a:spcPct val="50000"/>
              </a:spcBef>
              <a:spcAft>
                <a:spcPct val="0"/>
              </a:spcAft>
              <a:defRPr/>
            </a:pPr>
            <a:r>
              <a:rPr kumimoji="1" lang="en-US" altLang="zh-CN" sz="2400" b="1" dirty="0">
                <a:solidFill>
                  <a:schemeClr val="tx1">
                    <a:lumMod val="95000"/>
                    <a:lumOff val="5000"/>
                  </a:schemeClr>
                </a:solidFill>
                <a:latin typeface="Times New Roman" panose="02020603050405020304"/>
                <a:ea typeface="楷体" panose="02010609060101010101" pitchFamily="49" charset="-122"/>
              </a:rPr>
              <a:t>2</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．圆心</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到直线的距离等于⊙</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的半径，则直线和⊙</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O</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的位置关系是（　）</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．相离  </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B.</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相交  </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C.</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相切   </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D.</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相切或相交    </a:t>
            </a:r>
            <a:endParaRPr kumimoji="1" lang="en-US" altLang="zh-CN" sz="2400" b="1" dirty="0">
              <a:solidFill>
                <a:schemeClr val="tx1">
                  <a:lumMod val="95000"/>
                  <a:lumOff val="5000"/>
                </a:schemeClr>
              </a:solidFill>
              <a:latin typeface="+mj-ea"/>
              <a:ea typeface="+mj-ea"/>
            </a:endParaRPr>
          </a:p>
          <a:p>
            <a:pPr marL="415925" indent="-415925" defTabSz="830580" eaLnBrk="1" fontAlgn="auto" hangingPunct="1">
              <a:spcBef>
                <a:spcPct val="50000"/>
              </a:spcBef>
              <a:spcAft>
                <a:spcPct val="0"/>
              </a:spcAft>
              <a:defRPr/>
            </a:pPr>
            <a:r>
              <a:rPr lang="en-US" altLang="zh-CN" sz="2400" b="1" dirty="0">
                <a:solidFill>
                  <a:schemeClr val="tx1">
                    <a:lumMod val="95000"/>
                    <a:lumOff val="5000"/>
                  </a:schemeClr>
                </a:solidFill>
                <a:latin typeface="Times New Roman" panose="02020603050405020304"/>
                <a:ea typeface="楷体" panose="02010609060101010101" pitchFamily="49" charset="-122"/>
              </a:rPr>
              <a:t>3.</a:t>
            </a:r>
            <a:r>
              <a:rPr lang="zh-CN" altLang="en-US" sz="2400" b="1" dirty="0">
                <a:solidFill>
                  <a:schemeClr val="tx1">
                    <a:lumMod val="95000"/>
                    <a:lumOff val="5000"/>
                  </a:schemeClr>
                </a:solidFill>
                <a:latin typeface="Times New Roman" panose="02020603050405020304"/>
                <a:ea typeface="楷体" panose="02010609060101010101" pitchFamily="49" charset="-122"/>
              </a:rPr>
              <a:t>如图，已知∠</a:t>
            </a:r>
            <a:r>
              <a:rPr lang="en-US" altLang="zh-CN" sz="2400" b="1" dirty="0">
                <a:solidFill>
                  <a:schemeClr val="tx1">
                    <a:lumMod val="95000"/>
                    <a:lumOff val="5000"/>
                  </a:schemeClr>
                </a:solidFill>
                <a:latin typeface="Times New Roman" panose="02020603050405020304"/>
                <a:ea typeface="楷体" panose="02010609060101010101" pitchFamily="49" charset="-122"/>
              </a:rPr>
              <a:t>BAC=30</a:t>
            </a:r>
            <a:r>
              <a:rPr lang="en-US" altLang="zh-CN" sz="2400" b="1" baseline="30000" dirty="0">
                <a:solidFill>
                  <a:schemeClr val="tx1">
                    <a:lumMod val="95000"/>
                    <a:lumOff val="5000"/>
                  </a:schemeClr>
                </a:solidFill>
                <a:latin typeface="Times New Roman" panose="02020603050405020304"/>
                <a:ea typeface="楷体" panose="02010609060101010101" pitchFamily="49" charset="-122"/>
              </a:rPr>
              <a:t>0</a:t>
            </a:r>
            <a:r>
              <a:rPr lang="zh-CN" altLang="en-US" sz="2400" b="1" dirty="0">
                <a:solidFill>
                  <a:schemeClr val="tx1">
                    <a:lumMod val="95000"/>
                    <a:lumOff val="5000"/>
                  </a:schemeClr>
                </a:solidFill>
                <a:latin typeface="Times New Roman" panose="02020603050405020304"/>
                <a:ea typeface="楷体" panose="02010609060101010101" pitchFamily="49" charset="-122"/>
              </a:rPr>
              <a:t>，</a:t>
            </a:r>
            <a:r>
              <a:rPr lang="en-US" altLang="zh-CN" sz="2400" b="1" dirty="0">
                <a:solidFill>
                  <a:schemeClr val="tx1">
                    <a:lumMod val="95000"/>
                    <a:lumOff val="5000"/>
                  </a:schemeClr>
                </a:solidFill>
                <a:latin typeface="Times New Roman" panose="02020603050405020304"/>
                <a:ea typeface="楷体" panose="02010609060101010101" pitchFamily="49" charset="-122"/>
              </a:rPr>
              <a:t>M</a:t>
            </a:r>
            <a:r>
              <a:rPr lang="zh-CN" altLang="en-US" sz="2400" b="1" dirty="0">
                <a:solidFill>
                  <a:schemeClr val="tx1">
                    <a:lumMod val="95000"/>
                    <a:lumOff val="5000"/>
                  </a:schemeClr>
                </a:solidFill>
                <a:latin typeface="Times New Roman" panose="02020603050405020304"/>
                <a:ea typeface="楷体" panose="02010609060101010101" pitchFamily="49" charset="-122"/>
              </a:rPr>
              <a:t>为</a:t>
            </a:r>
            <a:r>
              <a:rPr lang="en-US" altLang="zh-CN" sz="2400" b="1" dirty="0">
                <a:solidFill>
                  <a:schemeClr val="tx1">
                    <a:lumMod val="95000"/>
                    <a:lumOff val="5000"/>
                  </a:schemeClr>
                </a:solidFill>
                <a:latin typeface="Times New Roman" panose="02020603050405020304"/>
                <a:ea typeface="楷体" panose="02010609060101010101" pitchFamily="49" charset="-122"/>
              </a:rPr>
              <a:t>AC</a:t>
            </a:r>
            <a:r>
              <a:rPr lang="zh-CN" altLang="en-US" sz="2400" b="1" dirty="0">
                <a:solidFill>
                  <a:schemeClr val="tx1">
                    <a:lumMod val="95000"/>
                    <a:lumOff val="5000"/>
                  </a:schemeClr>
                </a:solidFill>
                <a:latin typeface="Times New Roman" panose="02020603050405020304"/>
                <a:ea typeface="楷体" panose="02010609060101010101" pitchFamily="49" charset="-122"/>
              </a:rPr>
              <a:t>上一点，且</a:t>
            </a:r>
            <a:r>
              <a:rPr lang="en-US" altLang="zh-CN" sz="2400" b="1" dirty="0">
                <a:solidFill>
                  <a:schemeClr val="tx1">
                    <a:lumMod val="95000"/>
                    <a:lumOff val="5000"/>
                  </a:schemeClr>
                </a:solidFill>
                <a:latin typeface="Times New Roman" panose="02020603050405020304"/>
                <a:ea typeface="楷体" panose="02010609060101010101" pitchFamily="49" charset="-122"/>
              </a:rPr>
              <a:t>AM=5cm</a:t>
            </a:r>
            <a:r>
              <a:rPr lang="zh-CN" altLang="en-US" sz="2400" b="1" dirty="0">
                <a:solidFill>
                  <a:schemeClr val="tx1">
                    <a:lumMod val="95000"/>
                    <a:lumOff val="5000"/>
                  </a:schemeClr>
                </a:solidFill>
                <a:latin typeface="Times New Roman" panose="02020603050405020304"/>
                <a:ea typeface="楷体" panose="02010609060101010101" pitchFamily="49" charset="-122"/>
              </a:rPr>
              <a:t>，以</a:t>
            </a:r>
            <a:r>
              <a:rPr lang="en-US" altLang="zh-CN" sz="2400" b="1" dirty="0">
                <a:solidFill>
                  <a:schemeClr val="tx1">
                    <a:lumMod val="95000"/>
                    <a:lumOff val="5000"/>
                  </a:schemeClr>
                </a:solidFill>
                <a:latin typeface="Times New Roman" panose="02020603050405020304"/>
                <a:ea typeface="楷体" panose="02010609060101010101" pitchFamily="49" charset="-122"/>
              </a:rPr>
              <a:t>M</a:t>
            </a:r>
            <a:r>
              <a:rPr lang="zh-CN" altLang="en-US" sz="2400" b="1" dirty="0">
                <a:solidFill>
                  <a:schemeClr val="tx1">
                    <a:lumMod val="95000"/>
                    <a:lumOff val="5000"/>
                  </a:schemeClr>
                </a:solidFill>
                <a:latin typeface="Times New Roman" panose="02020603050405020304"/>
                <a:ea typeface="楷体" panose="02010609060101010101" pitchFamily="49" charset="-122"/>
              </a:rPr>
              <a:t>为圆心、</a:t>
            </a:r>
            <a:r>
              <a:rPr lang="en-US" altLang="zh-CN" sz="2400" b="1" dirty="0">
                <a:solidFill>
                  <a:schemeClr val="tx1">
                    <a:lumMod val="95000"/>
                    <a:lumOff val="5000"/>
                  </a:schemeClr>
                </a:solidFill>
                <a:latin typeface="Times New Roman" panose="02020603050405020304"/>
                <a:ea typeface="楷体" panose="02010609060101010101" pitchFamily="49" charset="-122"/>
              </a:rPr>
              <a:t>r</a:t>
            </a:r>
            <a:r>
              <a:rPr lang="zh-CN" altLang="en-US" sz="2400" b="1" dirty="0">
                <a:solidFill>
                  <a:schemeClr val="tx1">
                    <a:lumMod val="95000"/>
                    <a:lumOff val="5000"/>
                  </a:schemeClr>
                </a:solidFill>
                <a:latin typeface="Times New Roman" panose="02020603050405020304"/>
                <a:ea typeface="楷体" panose="02010609060101010101" pitchFamily="49" charset="-122"/>
              </a:rPr>
              <a:t>为半径的圆与直线</a:t>
            </a:r>
            <a:r>
              <a:rPr lang="en-US" altLang="zh-CN" sz="2400" b="1" dirty="0">
                <a:solidFill>
                  <a:schemeClr val="tx1">
                    <a:lumMod val="95000"/>
                    <a:lumOff val="5000"/>
                  </a:schemeClr>
                </a:solidFill>
                <a:latin typeface="Times New Roman" panose="02020603050405020304"/>
                <a:ea typeface="楷体" panose="02010609060101010101" pitchFamily="49" charset="-122"/>
              </a:rPr>
              <a:t>AB</a:t>
            </a:r>
            <a:r>
              <a:rPr lang="zh-CN" altLang="en-US" sz="2400" b="1" dirty="0">
                <a:solidFill>
                  <a:schemeClr val="tx1">
                    <a:lumMod val="95000"/>
                    <a:lumOff val="5000"/>
                  </a:schemeClr>
                </a:solidFill>
                <a:latin typeface="Times New Roman" panose="02020603050405020304"/>
                <a:ea typeface="楷体" panose="02010609060101010101" pitchFamily="49" charset="-122"/>
              </a:rPr>
              <a:t>有怎样的位置关系？为什么？</a:t>
            </a:r>
            <a:endParaRPr lang="en-US" altLang="zh-CN" sz="2400" b="1" dirty="0">
              <a:solidFill>
                <a:schemeClr val="tx1">
                  <a:lumMod val="95000"/>
                  <a:lumOff val="5000"/>
                </a:schemeClr>
              </a:solidFill>
              <a:latin typeface="+mj-ea"/>
              <a:ea typeface="+mj-ea"/>
            </a:endParaRPr>
          </a:p>
          <a:p>
            <a:pPr marL="415925" indent="-415925" defTabSz="830580" eaLnBrk="1" fontAlgn="auto" hangingPunct="1">
              <a:spcBef>
                <a:spcPct val="50000"/>
              </a:spcBef>
              <a:spcAft>
                <a:spcPct val="0"/>
              </a:spcAft>
              <a:defRPr/>
            </a:pPr>
            <a:r>
              <a:rPr lang="en-US" altLang="zh-CN" sz="2400" b="1" dirty="0">
                <a:solidFill>
                  <a:schemeClr val="tx1">
                    <a:lumMod val="95000"/>
                    <a:lumOff val="5000"/>
                  </a:schemeClr>
                </a:solidFill>
                <a:latin typeface="Times New Roman" panose="02020603050405020304"/>
                <a:ea typeface="楷体" panose="02010609060101010101" pitchFamily="49" charset="-122"/>
              </a:rPr>
              <a:t>   (1)r=2cm;  </a:t>
            </a:r>
          </a:p>
          <a:p>
            <a:pPr marL="415925" indent="-415925" defTabSz="830580" eaLnBrk="1" fontAlgn="auto" hangingPunct="1">
              <a:spcBef>
                <a:spcPct val="50000"/>
              </a:spcBef>
              <a:spcAft>
                <a:spcPct val="0"/>
              </a:spcAft>
              <a:defRPr/>
            </a:pPr>
            <a:r>
              <a:rPr lang="en-US" altLang="zh-CN" sz="2400" b="1" dirty="0">
                <a:solidFill>
                  <a:schemeClr val="tx1">
                    <a:lumMod val="95000"/>
                    <a:lumOff val="5000"/>
                  </a:schemeClr>
                </a:solidFill>
                <a:latin typeface="Times New Roman" panose="02020603050405020304"/>
                <a:ea typeface="楷体" panose="02010609060101010101" pitchFamily="49" charset="-122"/>
              </a:rPr>
              <a:t>   (2)r=4cm;  </a:t>
            </a:r>
          </a:p>
          <a:p>
            <a:pPr marL="415925" indent="-415925" defTabSz="830580" eaLnBrk="1" fontAlgn="auto" hangingPunct="1">
              <a:spcBef>
                <a:spcPct val="50000"/>
              </a:spcBef>
              <a:spcAft>
                <a:spcPct val="0"/>
              </a:spcAft>
              <a:defRPr/>
            </a:pPr>
            <a:r>
              <a:rPr lang="en-US" altLang="zh-CN" sz="2400" b="1" dirty="0">
                <a:solidFill>
                  <a:schemeClr val="tx1">
                    <a:lumMod val="95000"/>
                    <a:lumOff val="5000"/>
                  </a:schemeClr>
                </a:solidFill>
                <a:latin typeface="Times New Roman" panose="02020603050405020304"/>
                <a:ea typeface="楷体" panose="02010609060101010101" pitchFamily="49" charset="-122"/>
              </a:rPr>
              <a:t>   (3)r=2.5cm.</a:t>
            </a:r>
            <a:endParaRPr lang="zh-CN" altLang="en-US" sz="2400" dirty="0">
              <a:solidFill>
                <a:schemeClr val="tx1">
                  <a:lumMod val="95000"/>
                  <a:lumOff val="5000"/>
                </a:schemeClr>
              </a:solidFill>
              <a:latin typeface="+mj-ea"/>
              <a:ea typeface="+mj-ea"/>
            </a:endParaRPr>
          </a:p>
          <a:p>
            <a:pPr marL="415925" indent="-415925" defTabSz="830580" eaLnBrk="1" fontAlgn="auto" hangingPunct="1">
              <a:spcBef>
                <a:spcPct val="50000"/>
              </a:spcBef>
              <a:spcAft>
                <a:spcPct val="0"/>
              </a:spcAft>
              <a:defRPr/>
            </a:pPr>
            <a:r>
              <a:rPr kumimoji="1" lang="zh-CN" altLang="en-US" b="1" dirty="0">
                <a:latin typeface="Times New Roman" panose="02020603050405020304" pitchFamily="2" charset="-122"/>
                <a:ea typeface="楷体" panose="02010609060101010101" pitchFamily="49" charset="-122"/>
              </a:rPr>
              <a:t> </a:t>
            </a:r>
          </a:p>
          <a:p>
            <a:pPr marL="415925" indent="-415925" defTabSz="830580" eaLnBrk="1" fontAlgn="auto" hangingPunct="1">
              <a:spcBef>
                <a:spcPct val="50000"/>
              </a:spcBef>
              <a:spcAft>
                <a:spcPct val="0"/>
              </a:spcAft>
              <a:defRPr/>
            </a:pPr>
            <a:endParaRPr lang="zh-CN" altLang="en-US" dirty="0">
              <a:latin typeface="+mn-lt"/>
              <a:ea typeface="+mn-ea"/>
            </a:endParaRPr>
          </a:p>
        </p:txBody>
      </p:sp>
      <p:grpSp>
        <p:nvGrpSpPr>
          <p:cNvPr id="5" name="组合 30"/>
          <p:cNvGrpSpPr/>
          <p:nvPr/>
        </p:nvGrpSpPr>
        <p:grpSpPr>
          <a:xfrm>
            <a:off x="0" y="0"/>
            <a:ext cx="2967038" cy="1482725"/>
            <a:chOff x="0" y="0"/>
            <a:chExt cx="2967480" cy="1483043"/>
          </a:xfrm>
        </p:grpSpPr>
        <p:sp>
          <p:nvSpPr>
            <p:cNvPr id="3" name="矩形 2"/>
            <p:cNvSpPr/>
            <p:nvPr/>
          </p:nvSpPr>
          <p:spPr>
            <a:xfrm>
              <a:off x="0" y="0"/>
              <a:ext cx="2967480" cy="923330"/>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Bef>
                  <a:spcPct val="0"/>
                </a:spcBef>
                <a:spcAft>
                  <a:spcPct val="0"/>
                </a:spcAft>
                <a:defRPr/>
              </a:pPr>
              <a:r>
                <a:rPr lang="zh-CN" altLang="en-US" sz="54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rPr>
                <a:t>达标检测</a:t>
              </a:r>
            </a:p>
          </p:txBody>
        </p:sp>
        <p:sp>
          <p:nvSpPr>
            <p:cNvPr id="4" name="TextBox 3"/>
            <p:cNvSpPr txBox="1"/>
            <p:nvPr/>
          </p:nvSpPr>
          <p:spPr>
            <a:xfrm>
              <a:off x="250862" y="836792"/>
              <a:ext cx="878019" cy="646251"/>
            </a:xfrm>
            <a:prstGeom prst="rect">
              <a:avLst/>
            </a:prstGeom>
            <a:noFill/>
          </p:spPr>
          <p:txBody>
            <a:bodyPr wrap="none">
              <a:spAutoFit/>
            </a:bodyPr>
            <a:lstStyle/>
            <a:p>
              <a:pPr eaLnBrk="1" fontAlgn="auto" hangingPunct="1">
                <a:spcBef>
                  <a:spcPct val="0"/>
                </a:spcBef>
                <a:spcAft>
                  <a:spcPct val="0"/>
                </a:spcAft>
                <a:defRPr/>
              </a:pPr>
              <a:r>
                <a:rPr lang="en-US" altLang="zh-CN" sz="3600" b="1">
                  <a:latin typeface="+mn-ea"/>
                  <a:ea typeface="+mn-ea"/>
                </a:rPr>
                <a:t>A</a:t>
              </a:r>
              <a:r>
                <a:rPr lang="zh-CN" altLang="en-US" sz="3600" b="1">
                  <a:latin typeface="+mn-ea"/>
                  <a:ea typeface="+mn-ea"/>
                </a:rPr>
                <a:t>层</a:t>
              </a:r>
            </a:p>
          </p:txBody>
        </p:sp>
      </p:grpSp>
      <p:grpSp>
        <p:nvGrpSpPr>
          <p:cNvPr id="6" name="Group 11"/>
          <p:cNvGrpSpPr/>
          <p:nvPr/>
        </p:nvGrpSpPr>
        <p:grpSpPr>
          <a:xfrm rot="32553">
            <a:off x="3419475" y="4149725"/>
            <a:ext cx="3441700" cy="2424113"/>
            <a:chOff x="-1" y="-1"/>
            <a:chExt cx="1949" cy="1373"/>
          </a:xfrm>
        </p:grpSpPr>
        <p:sp>
          <p:nvSpPr>
            <p:cNvPr id="21519" name="Text Box 12"/>
            <p:cNvSpPr txBox="1">
              <a:spLocks noChangeArrowheads="1"/>
            </p:cNvSpPr>
            <p:nvPr/>
          </p:nvSpPr>
          <p:spPr bwMode="auto">
            <a:xfrm>
              <a:off x="1214" y="1111"/>
              <a:ext cx="250" cy="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zh-CN" altLang="en-US" sz="2400">
                  <a:solidFill>
                    <a:srgbClr val="0000FF"/>
                  </a:solidFill>
                  <a:latin typeface="Calibri" panose="020F0502020204030204" pitchFamily="34" charset="0"/>
                </a:rPr>
                <a:t>Ｍ</a:t>
              </a:r>
            </a:p>
          </p:txBody>
        </p:sp>
        <p:grpSp>
          <p:nvGrpSpPr>
            <p:cNvPr id="21520" name="Group 13"/>
            <p:cNvGrpSpPr/>
            <p:nvPr/>
          </p:nvGrpSpPr>
          <p:grpSpPr>
            <a:xfrm>
              <a:off x="-1" y="-1"/>
              <a:ext cx="1949" cy="1307"/>
              <a:chOff x="-1" y="-1"/>
              <a:chExt cx="1949" cy="1307"/>
            </a:xfrm>
          </p:grpSpPr>
          <p:grpSp>
            <p:nvGrpSpPr>
              <p:cNvPr id="21521" name="Group 14"/>
              <p:cNvGrpSpPr/>
              <p:nvPr/>
            </p:nvGrpSpPr>
            <p:grpSpPr>
              <a:xfrm>
                <a:off x="194" y="232"/>
                <a:ext cx="1536" cy="912"/>
                <a:chOff x="0" y="0"/>
                <a:chExt cx="1536" cy="912"/>
              </a:xfrm>
            </p:grpSpPr>
            <p:sp>
              <p:nvSpPr>
                <p:cNvPr id="21525" name="Line 15"/>
                <p:cNvSpPr>
                  <a:spLocks noChangeShapeType="1"/>
                </p:cNvSpPr>
                <p:nvPr/>
              </p:nvSpPr>
              <p:spPr bwMode="auto">
                <a:xfrm>
                  <a:off x="0" y="912"/>
                  <a:ext cx="1536" cy="0"/>
                </a:xfrm>
                <a:prstGeom prst="line">
                  <a:avLst/>
                </a:prstGeom>
                <a:noFill/>
                <a:ln w="9525">
                  <a:solidFill>
                    <a:srgbClr val="0000FF"/>
                  </a:solidFill>
                  <a:round/>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21526" name="Line 16"/>
                <p:cNvSpPr>
                  <a:spLocks noChangeShapeType="1"/>
                </p:cNvSpPr>
                <p:nvPr/>
              </p:nvSpPr>
              <p:spPr bwMode="auto">
                <a:xfrm flipV="1">
                  <a:off x="0" y="0"/>
                  <a:ext cx="1104" cy="912"/>
                </a:xfrm>
                <a:prstGeom prst="line">
                  <a:avLst/>
                </a:prstGeom>
                <a:noFill/>
                <a:ln w="9525">
                  <a:solidFill>
                    <a:srgbClr val="0000FF"/>
                  </a:solidFill>
                  <a:round/>
                </a:ln>
                <a:extLst>
                  <a:ext uri="{909E8E84-426E-40DD-AFC4-6F175D3DCCD1}">
                    <a14:hiddenFill xmlns:a14="http://schemas.microsoft.com/office/drawing/2010/main">
                      <a:noFill/>
                    </a14:hiddenFill>
                  </a:ext>
                </a:extLst>
              </p:spPr>
              <p:txBody>
                <a:bodyPr wrap="none" anchor="ctr">
                  <a:spAutoFit/>
                </a:bodyPr>
                <a:lstStyle/>
                <a:p>
                  <a:endParaRPr lang="zh-CN" altLang="en-US"/>
                </a:p>
              </p:txBody>
            </p:sp>
          </p:grpSp>
          <p:sp>
            <p:nvSpPr>
              <p:cNvPr id="21522" name="Text Box 17"/>
              <p:cNvSpPr txBox="1">
                <a:spLocks noChangeArrowheads="1"/>
              </p:cNvSpPr>
              <p:nvPr/>
            </p:nvSpPr>
            <p:spPr bwMode="auto">
              <a:xfrm>
                <a:off x="-1" y="1072"/>
                <a:ext cx="54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latin typeface="Tahoma" panose="020B0604030504040204" pitchFamily="34" charset="0"/>
                  </a:rPr>
                  <a:t>A</a:t>
                </a:r>
              </a:p>
            </p:txBody>
          </p:sp>
          <p:sp>
            <p:nvSpPr>
              <p:cNvPr id="21523" name="Text Box 18"/>
              <p:cNvSpPr txBox="1">
                <a:spLocks noChangeArrowheads="1"/>
              </p:cNvSpPr>
              <p:nvPr/>
            </p:nvSpPr>
            <p:spPr bwMode="auto">
              <a:xfrm>
                <a:off x="1269" y="-1"/>
                <a:ext cx="31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latin typeface="Tahoma" panose="020B0604030504040204" pitchFamily="34" charset="0"/>
                  </a:rPr>
                  <a:t>B</a:t>
                </a:r>
              </a:p>
            </p:txBody>
          </p:sp>
          <p:sp>
            <p:nvSpPr>
              <p:cNvPr id="21524" name="Text Box 19"/>
              <p:cNvSpPr txBox="1">
                <a:spLocks noChangeArrowheads="1"/>
              </p:cNvSpPr>
              <p:nvPr/>
            </p:nvSpPr>
            <p:spPr bwMode="auto">
              <a:xfrm>
                <a:off x="1675" y="1072"/>
                <a:ext cx="27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latin typeface="Tahoma" panose="020B0604030504040204" pitchFamily="34" charset="0"/>
                  </a:rPr>
                  <a:t>C</a:t>
                </a:r>
              </a:p>
            </p:txBody>
          </p:sp>
        </p:grpSp>
      </p:grpSp>
      <p:grpSp>
        <p:nvGrpSpPr>
          <p:cNvPr id="9" name="Group 6"/>
          <p:cNvGrpSpPr/>
          <p:nvPr/>
        </p:nvGrpSpPr>
        <p:grpSpPr>
          <a:xfrm>
            <a:off x="4689475" y="4749800"/>
            <a:ext cx="992188" cy="1423988"/>
            <a:chOff x="70" y="106"/>
            <a:chExt cx="433" cy="649"/>
          </a:xfrm>
        </p:grpSpPr>
        <p:sp>
          <p:nvSpPr>
            <p:cNvPr id="21515" name="Text Box 7"/>
            <p:cNvSpPr txBox="1">
              <a:spLocks noChangeArrowheads="1"/>
            </p:cNvSpPr>
            <p:nvPr/>
          </p:nvSpPr>
          <p:spPr bwMode="auto">
            <a:xfrm>
              <a:off x="70" y="106"/>
              <a:ext cx="15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a:solidFill>
                    <a:srgbClr val="0000FF"/>
                  </a:solidFill>
                  <a:latin typeface="Calibri" panose="020F0502020204030204" pitchFamily="34" charset="0"/>
                </a:rPr>
                <a:t>D</a:t>
              </a:r>
            </a:p>
          </p:txBody>
        </p:sp>
        <p:grpSp>
          <p:nvGrpSpPr>
            <p:cNvPr id="21516" name="Group 8"/>
            <p:cNvGrpSpPr/>
            <p:nvPr/>
          </p:nvGrpSpPr>
          <p:grpSpPr>
            <a:xfrm rot="8601069">
              <a:off x="215" y="239"/>
              <a:ext cx="288" cy="516"/>
              <a:chOff x="0" y="0"/>
              <a:chExt cx="288" cy="516"/>
            </a:xfrm>
          </p:grpSpPr>
          <p:sp>
            <p:nvSpPr>
              <p:cNvPr id="21517" name="Line 9"/>
              <p:cNvSpPr>
                <a:spLocks noChangeShapeType="1"/>
              </p:cNvSpPr>
              <p:nvPr/>
            </p:nvSpPr>
            <p:spPr bwMode="auto">
              <a:xfrm rot="1882469" flipH="1" flipV="1">
                <a:off x="0" y="0"/>
                <a:ext cx="288" cy="480"/>
              </a:xfrm>
              <a:prstGeom prst="line">
                <a:avLst/>
              </a:prstGeom>
              <a:noFill/>
              <a:ln w="38100" cap="rnd">
                <a:solidFill>
                  <a:srgbClr val="FF0000"/>
                </a:solidFill>
                <a:prstDash val="sysDot"/>
                <a:round/>
              </a:ln>
              <a:extLst>
                <a:ext uri="{909E8E84-426E-40DD-AFC4-6F175D3DCCD1}">
                  <a14:hiddenFill xmlns:a14="http://schemas.microsoft.com/office/drawing/2010/main">
                    <a:noFill/>
                  </a14:hiddenFill>
                </a:ext>
              </a:extLst>
            </p:spPr>
            <p:txBody>
              <a:bodyPr anchor="ctr">
                <a:spAutoFit/>
              </a:bodyPr>
              <a:lstStyle/>
              <a:p>
                <a:endParaRPr lang="zh-CN" altLang="en-US"/>
              </a:p>
            </p:txBody>
          </p:sp>
          <p:sp>
            <p:nvSpPr>
              <p:cNvPr id="21518" name="未知"/>
              <p:cNvSpPr/>
              <p:nvPr/>
            </p:nvSpPr>
            <p:spPr bwMode="auto">
              <a:xfrm rot="10800000">
                <a:off x="162" y="426"/>
                <a:ext cx="90" cy="90"/>
              </a:xfrm>
              <a:custGeom>
                <a:avLst/>
                <a:gdLst>
                  <a:gd name="T0" fmla="*/ 0 w 90"/>
                  <a:gd name="T1" fmla="*/ 0 h 90"/>
                  <a:gd name="T2" fmla="*/ 0 w 90"/>
                  <a:gd name="T3" fmla="*/ 90 h 90"/>
                  <a:gd name="T4" fmla="*/ 90 w 90"/>
                  <a:gd name="T5" fmla="*/ 90 h 90"/>
                  <a:gd name="T6" fmla="*/ 0 60000 65536"/>
                  <a:gd name="T7" fmla="*/ 0 60000 65536"/>
                  <a:gd name="T8" fmla="*/ 0 60000 65536"/>
                  <a:gd name="T9" fmla="*/ 0 w 90"/>
                  <a:gd name="T10" fmla="*/ 0 h 90"/>
                  <a:gd name="T11" fmla="*/ 90 w 90"/>
                  <a:gd name="T12" fmla="*/ 90 h 90"/>
                </a:gdLst>
                <a:ahLst/>
                <a:cxnLst>
                  <a:cxn ang="T6">
                    <a:pos x="T0" y="T1"/>
                  </a:cxn>
                  <a:cxn ang="T7">
                    <a:pos x="T2" y="T3"/>
                  </a:cxn>
                  <a:cxn ang="T8">
                    <a:pos x="T4" y="T5"/>
                  </a:cxn>
                </a:cxnLst>
                <a:rect l="T9" t="T10" r="T11" b="T12"/>
                <a:pathLst>
                  <a:path w="90" h="90">
                    <a:moveTo>
                      <a:pt x="0" y="0"/>
                    </a:moveTo>
                    <a:lnTo>
                      <a:pt x="0" y="90"/>
                    </a:lnTo>
                    <a:lnTo>
                      <a:pt x="90" y="90"/>
                    </a:lnTo>
                  </a:path>
                </a:pathLst>
              </a:custGeom>
              <a:noFill/>
              <a:ln w="9525" cap="flat" cmpd="sng">
                <a:solidFill>
                  <a:srgbClr val="FF0000"/>
                </a:solidFill>
                <a:round/>
              </a:ln>
              <a:extLst>
                <a:ext uri="{909E8E84-426E-40DD-AFC4-6F175D3DCCD1}">
                  <a14:hiddenFill xmlns:a14="http://schemas.microsoft.com/office/drawing/2010/main">
                    <a:solidFill>
                      <a:srgbClr val="FFFFFF"/>
                    </a:solidFill>
                  </a14:hiddenFill>
                </a:ext>
              </a:extLst>
            </p:spPr>
            <p:txBody>
              <a:bodyPr wrap="none"/>
              <a:lstStyle/>
              <a:p>
                <a:endParaRPr lang="zh-CN" altLang="en-US"/>
              </a:p>
            </p:txBody>
          </p:sp>
        </p:grpSp>
      </p:grpSp>
      <p:sp>
        <p:nvSpPr>
          <p:cNvPr id="24" name="Text Box 4"/>
          <p:cNvSpPr txBox="1">
            <a:spLocks noChangeArrowheads="1"/>
          </p:cNvSpPr>
          <p:nvPr/>
        </p:nvSpPr>
        <p:spPr bwMode="auto">
          <a:xfrm>
            <a:off x="3132138" y="1989138"/>
            <a:ext cx="320675"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2400" b="1">
                <a:solidFill>
                  <a:srgbClr val="FF3300"/>
                </a:solidFill>
                <a:latin typeface="Times New Roman" panose="02020603050405020304" pitchFamily="2" charset="-122"/>
                <a:ea typeface="楷体" panose="02010609060101010101" pitchFamily="49" charset="-122"/>
              </a:rPr>
              <a:t>A</a:t>
            </a:r>
          </a:p>
        </p:txBody>
      </p:sp>
      <p:sp>
        <p:nvSpPr>
          <p:cNvPr id="25" name="Text Box 5"/>
          <p:cNvSpPr txBox="1">
            <a:spLocks noChangeArrowheads="1"/>
          </p:cNvSpPr>
          <p:nvPr/>
        </p:nvSpPr>
        <p:spPr bwMode="auto">
          <a:xfrm>
            <a:off x="1403350" y="2924175"/>
            <a:ext cx="444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2400" b="1">
                <a:solidFill>
                  <a:srgbClr val="FF3300"/>
                </a:solidFill>
                <a:latin typeface="Times New Roman" panose="02020603050405020304" pitchFamily="2" charset="-122"/>
                <a:ea typeface="楷体" panose="02010609060101010101" pitchFamily="49" charset="-122"/>
              </a:rPr>
              <a:t>C</a:t>
            </a:r>
          </a:p>
        </p:txBody>
      </p:sp>
      <p:sp>
        <p:nvSpPr>
          <p:cNvPr id="27" name="TextBox 26"/>
          <p:cNvSpPr txBox="1">
            <a:spLocks noChangeArrowheads="1"/>
          </p:cNvSpPr>
          <p:nvPr/>
        </p:nvSpPr>
        <p:spPr bwMode="auto">
          <a:xfrm>
            <a:off x="2268538" y="4437063"/>
            <a:ext cx="80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latin typeface="Times New Roman" panose="02020603050405020304" pitchFamily="18" charset="0"/>
                <a:ea typeface="楷体" panose="02010609060101010101" pitchFamily="49" charset="-122"/>
              </a:rPr>
              <a:t>相离</a:t>
            </a:r>
          </a:p>
        </p:txBody>
      </p:sp>
      <p:sp>
        <p:nvSpPr>
          <p:cNvPr id="29" name="TextBox 28"/>
          <p:cNvSpPr txBox="1">
            <a:spLocks noChangeArrowheads="1"/>
          </p:cNvSpPr>
          <p:nvPr/>
        </p:nvSpPr>
        <p:spPr bwMode="auto">
          <a:xfrm>
            <a:off x="2339975" y="4941888"/>
            <a:ext cx="8032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latin typeface="Times New Roman" panose="02020603050405020304" pitchFamily="18" charset="0"/>
                <a:ea typeface="楷体" panose="02010609060101010101" pitchFamily="49" charset="-122"/>
              </a:rPr>
              <a:t>相交</a:t>
            </a:r>
          </a:p>
        </p:txBody>
      </p:sp>
      <p:sp>
        <p:nvSpPr>
          <p:cNvPr id="30" name="TextBox 29"/>
          <p:cNvSpPr txBox="1">
            <a:spLocks noChangeArrowheads="1"/>
          </p:cNvSpPr>
          <p:nvPr/>
        </p:nvSpPr>
        <p:spPr bwMode="auto">
          <a:xfrm>
            <a:off x="2411413" y="5516563"/>
            <a:ext cx="80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400" b="1">
                <a:solidFill>
                  <a:srgbClr val="FF0000"/>
                </a:solidFill>
                <a:latin typeface="Times New Roman" panose="02020603050405020304" pitchFamily="18" charset="0"/>
                <a:ea typeface="楷体" panose="02010609060101010101" pitchFamily="49" charset="-122"/>
              </a:rPr>
              <a:t>相切</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checkerboard(across)">
                                      <p:cBhvr>
                                        <p:cTn id="15" dur="500"/>
                                        <p:tgtEl>
                                          <p:spTgt spid="2">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checkerboard(across)">
                                      <p:cBhvr>
                                        <p:cTn id="18" dur="500"/>
                                        <p:tgtEl>
                                          <p:spTgt spid="2">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checkerboard(across)">
                                      <p:cBhvr>
                                        <p:cTn id="21" dur="500"/>
                                        <p:tgtEl>
                                          <p:spTgt spid="2">
                                            <p:txEl>
                                              <p:pRg st="3" end="3"/>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checkerboard(across)">
                                      <p:cBhvr>
                                        <p:cTn id="24" dur="500"/>
                                        <p:tgtEl>
                                          <p:spTgt spid="2">
                                            <p:txEl>
                                              <p:pRg st="4" end="4"/>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dissolv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dissolve">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dissolve">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7">
                                            <p:txEl>
                                              <p:pRg st="0" end="0"/>
                                            </p:txEl>
                                          </p:spTgt>
                                        </p:tgtEl>
                                        <p:attrNameLst>
                                          <p:attrName>style.visibility</p:attrName>
                                        </p:attrNameLst>
                                      </p:cBhvr>
                                      <p:to>
                                        <p:strVal val="visible"/>
                                      </p:to>
                                    </p:set>
                                    <p:animEffect transition="in" filter="dissolve">
                                      <p:cBhvr>
                                        <p:cTn id="52" dur="500"/>
                                        <p:tgtEl>
                                          <p:spTgt spid="27">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dissolv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dissolve">
                                      <p:cBhvr>
                                        <p:cTn id="6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9" grpId="0"/>
      <p:bldP spid="3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825" y="1916113"/>
            <a:ext cx="8353425" cy="3786187"/>
          </a:xfrm>
          <a:prstGeom prst="rect">
            <a:avLst/>
          </a:prstGeom>
          <a:noFill/>
        </p:spPr>
        <p:txBody>
          <a:bodyPr>
            <a:spAutoFit/>
          </a:bodyPr>
          <a:lstStyle/>
          <a:p>
            <a:pPr eaLnBrk="1" fontAlgn="auto" hangingPunct="1">
              <a:spcBef>
                <a:spcPct val="0"/>
              </a:spcBef>
              <a:spcAft>
                <a:spcPct val="0"/>
              </a:spcAft>
              <a:defRPr/>
            </a:pPr>
            <a:r>
              <a:rPr kumimoji="1" lang="en-US" altLang="zh-CN" sz="2400" b="1" dirty="0">
                <a:latin typeface="Times New Roman" panose="02020603050405020304"/>
                <a:ea typeface="楷体" panose="02010609060101010101" pitchFamily="49" charset="-122"/>
              </a:rPr>
              <a:t>1.</a:t>
            </a:r>
            <a:r>
              <a:rPr kumimoji="1" lang="zh-CN" altLang="en-US" sz="2400" b="1" dirty="0">
                <a:latin typeface="Times New Roman" panose="02020603050405020304"/>
                <a:ea typeface="楷体" panose="02010609060101010101" pitchFamily="49" charset="-122"/>
              </a:rPr>
              <a:t>等边三角形</a:t>
            </a:r>
            <a:r>
              <a:rPr kumimoji="1" lang="en-US" altLang="zh-CN" sz="2400" b="1" dirty="0">
                <a:latin typeface="Times New Roman" panose="02020603050405020304"/>
                <a:ea typeface="楷体" panose="02010609060101010101" pitchFamily="49" charset="-122"/>
              </a:rPr>
              <a:t>ABC</a:t>
            </a:r>
            <a:r>
              <a:rPr kumimoji="1" lang="zh-CN" altLang="en-US" sz="2400" b="1" dirty="0">
                <a:latin typeface="Times New Roman" panose="02020603050405020304"/>
                <a:ea typeface="楷体" panose="02010609060101010101" pitchFamily="49" charset="-122"/>
              </a:rPr>
              <a:t>的边长为</a:t>
            </a:r>
            <a:r>
              <a:rPr kumimoji="1" lang="en-US" altLang="zh-CN" sz="2400" b="1" dirty="0">
                <a:latin typeface="Times New Roman" panose="02020603050405020304"/>
                <a:ea typeface="楷体" panose="02010609060101010101" pitchFamily="49" charset="-122"/>
              </a:rPr>
              <a:t>2,</a:t>
            </a:r>
            <a:r>
              <a:rPr kumimoji="1" lang="zh-CN" altLang="en-US" sz="2400" b="1" dirty="0">
                <a:latin typeface="Times New Roman" panose="02020603050405020304"/>
                <a:ea typeface="楷体" panose="02010609060101010101" pitchFamily="49" charset="-122"/>
              </a:rPr>
              <a:t>则以点</a:t>
            </a:r>
            <a:r>
              <a:rPr kumimoji="1" lang="en-US" altLang="zh-CN" sz="2400" b="1" dirty="0">
                <a:latin typeface="Times New Roman" panose="02020603050405020304"/>
                <a:ea typeface="楷体" panose="02010609060101010101" pitchFamily="49" charset="-122"/>
              </a:rPr>
              <a:t>A</a:t>
            </a:r>
            <a:r>
              <a:rPr kumimoji="1" lang="zh-CN" altLang="en-US" sz="2400" b="1" dirty="0">
                <a:latin typeface="Times New Roman" panose="02020603050405020304"/>
                <a:ea typeface="楷体" panose="02010609060101010101" pitchFamily="49" charset="-122"/>
              </a:rPr>
              <a:t>为圆心</a:t>
            </a:r>
            <a:r>
              <a:rPr kumimoji="1" lang="en-US" altLang="zh-CN" sz="2400" b="1" dirty="0">
                <a:latin typeface="Times New Roman" panose="02020603050405020304"/>
                <a:ea typeface="楷体" panose="02010609060101010101" pitchFamily="49" charset="-122"/>
              </a:rPr>
              <a:t>,</a:t>
            </a:r>
            <a:r>
              <a:rPr kumimoji="1" lang="zh-CN" altLang="en-US" sz="2400" b="1" dirty="0">
                <a:latin typeface="Times New Roman" panose="02020603050405020304"/>
                <a:ea typeface="楷体" panose="02010609060101010101" pitchFamily="49" charset="-122"/>
              </a:rPr>
              <a:t>半径为</a:t>
            </a:r>
            <a:r>
              <a:rPr kumimoji="1" lang="en-US" altLang="zh-CN" sz="2400" b="1" dirty="0">
                <a:latin typeface="Times New Roman" panose="02020603050405020304"/>
                <a:ea typeface="楷体" panose="02010609060101010101" pitchFamily="49" charset="-122"/>
              </a:rPr>
              <a:t>1.7</a:t>
            </a:r>
            <a:r>
              <a:rPr kumimoji="1" lang="zh-CN" altLang="en-US" sz="2400" b="1" dirty="0">
                <a:latin typeface="Times New Roman" panose="02020603050405020304"/>
                <a:ea typeface="楷体" panose="02010609060101010101" pitchFamily="49" charset="-122"/>
              </a:rPr>
              <a:t>的圆与直线</a:t>
            </a:r>
            <a:r>
              <a:rPr kumimoji="1" lang="en-US" altLang="zh-CN" sz="2400" b="1" dirty="0">
                <a:latin typeface="Times New Roman" panose="02020603050405020304"/>
                <a:ea typeface="楷体" panose="02010609060101010101" pitchFamily="49" charset="-122"/>
              </a:rPr>
              <a:t>BC</a:t>
            </a:r>
            <a:r>
              <a:rPr kumimoji="1" lang="zh-CN" altLang="en-US" sz="2400" b="1" dirty="0">
                <a:latin typeface="Times New Roman" panose="02020603050405020304"/>
                <a:ea typeface="楷体" panose="02010609060101010101" pitchFamily="49" charset="-122"/>
              </a:rPr>
              <a:t>的位置关系是</a:t>
            </a:r>
            <a:r>
              <a:rPr kumimoji="1" lang="zh-CN" altLang="en-US" sz="2400" b="1" u="sng" dirty="0">
                <a:latin typeface="Times New Roman" panose="02020603050405020304"/>
                <a:ea typeface="楷体" panose="02010609060101010101" pitchFamily="49" charset="-122"/>
              </a:rPr>
              <a:t>         </a:t>
            </a:r>
            <a:r>
              <a:rPr kumimoji="1" lang="zh-CN" altLang="en-US" sz="2400" b="1" dirty="0">
                <a:latin typeface="Times New Roman" panose="02020603050405020304"/>
                <a:ea typeface="楷体" panose="02010609060101010101" pitchFamily="49" charset="-122"/>
              </a:rPr>
              <a:t>；以点</a:t>
            </a:r>
            <a:r>
              <a:rPr kumimoji="1" lang="en-US" altLang="zh-CN" sz="2400" b="1" dirty="0">
                <a:latin typeface="Times New Roman" panose="02020603050405020304"/>
                <a:ea typeface="楷体" panose="02010609060101010101" pitchFamily="49" charset="-122"/>
              </a:rPr>
              <a:t>A</a:t>
            </a:r>
            <a:r>
              <a:rPr kumimoji="1" lang="zh-CN" altLang="en-US" sz="2400" b="1" dirty="0">
                <a:latin typeface="Times New Roman" panose="02020603050405020304"/>
                <a:ea typeface="楷体" panose="02010609060101010101" pitchFamily="49" charset="-122"/>
              </a:rPr>
              <a:t>为圆心</a:t>
            </a:r>
            <a:r>
              <a:rPr kumimoji="1" lang="en-US" altLang="zh-CN" sz="2400" b="1" dirty="0">
                <a:latin typeface="Times New Roman" panose="02020603050405020304"/>
                <a:ea typeface="楷体" panose="02010609060101010101" pitchFamily="49" charset="-122"/>
              </a:rPr>
              <a:t>,</a:t>
            </a:r>
            <a:r>
              <a:rPr kumimoji="1" lang="en-US" altLang="zh-CN" sz="2400" b="1" u="sng" dirty="0">
                <a:latin typeface="Times New Roman" panose="02020603050405020304"/>
                <a:ea typeface="楷体" panose="02010609060101010101" pitchFamily="49" charset="-122"/>
              </a:rPr>
              <a:t>     </a:t>
            </a:r>
            <a:r>
              <a:rPr kumimoji="1" lang="zh-CN" altLang="en-US" sz="2400" b="1" dirty="0">
                <a:latin typeface="Times New Roman" panose="02020603050405020304"/>
                <a:ea typeface="楷体" panose="02010609060101010101" pitchFamily="49" charset="-122"/>
              </a:rPr>
              <a:t>为半径的圆与直线</a:t>
            </a:r>
            <a:r>
              <a:rPr kumimoji="1" lang="en-US" altLang="zh-CN" sz="2400" b="1" dirty="0">
                <a:latin typeface="Times New Roman" panose="02020603050405020304"/>
                <a:ea typeface="楷体" panose="02010609060101010101" pitchFamily="49" charset="-122"/>
              </a:rPr>
              <a:t>BC</a:t>
            </a:r>
            <a:r>
              <a:rPr kumimoji="1" lang="zh-CN" altLang="en-US" sz="2400" b="1" dirty="0">
                <a:latin typeface="Times New Roman" panose="02020603050405020304"/>
                <a:ea typeface="楷体" panose="02010609060101010101" pitchFamily="49" charset="-122"/>
              </a:rPr>
              <a:t>相切</a:t>
            </a:r>
            <a:r>
              <a:rPr kumimoji="1" lang="en-US" altLang="zh-CN" sz="2400" b="1" dirty="0">
                <a:latin typeface="Times New Roman" panose="02020603050405020304"/>
                <a:ea typeface="楷体" panose="02010609060101010101" pitchFamily="49" charset="-122"/>
              </a:rPr>
              <a:t>.</a:t>
            </a:r>
          </a:p>
          <a:p>
            <a:pPr eaLnBrk="1" fontAlgn="auto" hangingPunct="1">
              <a:spcBef>
                <a:spcPct val="0"/>
              </a:spcBef>
              <a:spcAft>
                <a:spcPct val="0"/>
              </a:spcAft>
              <a:defRPr/>
            </a:pPr>
            <a:r>
              <a:rPr kumimoji="1" lang="en-US" altLang="zh-CN" sz="2400" b="1" dirty="0">
                <a:solidFill>
                  <a:schemeClr val="tx1">
                    <a:lumMod val="95000"/>
                    <a:lumOff val="5000"/>
                  </a:schemeClr>
                </a:solidFill>
                <a:latin typeface="Times New Roman" panose="02020603050405020304"/>
                <a:ea typeface="楷体" panose="02010609060101010101" pitchFamily="49" charset="-122"/>
              </a:rPr>
              <a:t>2.</a:t>
            </a:r>
            <a:r>
              <a:rPr lang="zh-CN" altLang="en-US" sz="2400" b="1" dirty="0">
                <a:solidFill>
                  <a:schemeClr val="tx1">
                    <a:lumMod val="95000"/>
                    <a:lumOff val="5000"/>
                  </a:schemeClr>
                </a:solidFill>
                <a:latin typeface="Times New Roman" panose="02020603050405020304"/>
                <a:ea typeface="楷体" panose="02010609060101010101" pitchFamily="49" charset="-122"/>
              </a:rPr>
              <a:t>已知</a:t>
            </a:r>
            <a:r>
              <a:rPr lang="en-US" altLang="zh-CN" sz="2400" b="1" dirty="0" err="1">
                <a:solidFill>
                  <a:schemeClr val="tx1">
                    <a:lumMod val="95000"/>
                    <a:lumOff val="5000"/>
                  </a:schemeClr>
                </a:solidFill>
                <a:latin typeface="Times New Roman" panose="02020603050405020304"/>
                <a:ea typeface="楷体" panose="02010609060101010101" pitchFamily="49" charset="-122"/>
              </a:rPr>
              <a:t>Rt△ABC</a:t>
            </a:r>
            <a:r>
              <a:rPr lang="zh-CN" altLang="en-US" sz="2400" b="1" dirty="0">
                <a:solidFill>
                  <a:schemeClr val="tx1">
                    <a:lumMod val="95000"/>
                    <a:lumOff val="5000"/>
                  </a:schemeClr>
                </a:solidFill>
                <a:latin typeface="Times New Roman" panose="02020603050405020304"/>
                <a:ea typeface="楷体" panose="02010609060101010101" pitchFamily="49" charset="-122"/>
              </a:rPr>
              <a:t>的斜边</a:t>
            </a:r>
            <a:r>
              <a:rPr lang="en-US" altLang="zh-CN" sz="2400" b="1" dirty="0">
                <a:solidFill>
                  <a:schemeClr val="tx1">
                    <a:lumMod val="95000"/>
                    <a:lumOff val="5000"/>
                  </a:schemeClr>
                </a:solidFill>
                <a:latin typeface="Times New Roman" panose="02020603050405020304"/>
                <a:ea typeface="楷体" panose="02010609060101010101" pitchFamily="49" charset="-122"/>
              </a:rPr>
              <a:t>AB=8cm,</a:t>
            </a:r>
            <a:r>
              <a:rPr lang="zh-CN" altLang="en-US" sz="2400" b="1" dirty="0">
                <a:solidFill>
                  <a:schemeClr val="tx1">
                    <a:lumMod val="95000"/>
                    <a:lumOff val="5000"/>
                  </a:schemeClr>
                </a:solidFill>
                <a:latin typeface="Times New Roman" panose="02020603050405020304"/>
                <a:ea typeface="楷体" panose="02010609060101010101" pitchFamily="49" charset="-122"/>
              </a:rPr>
              <a:t>直角边</a:t>
            </a:r>
            <a:r>
              <a:rPr lang="en-US" altLang="zh-CN" sz="2400" b="1" dirty="0">
                <a:solidFill>
                  <a:schemeClr val="tx1">
                    <a:lumMod val="95000"/>
                    <a:lumOff val="5000"/>
                  </a:schemeClr>
                </a:solidFill>
                <a:latin typeface="Times New Roman" panose="02020603050405020304"/>
                <a:ea typeface="楷体" panose="02010609060101010101" pitchFamily="49" charset="-122"/>
              </a:rPr>
              <a:t>AC=4cm.</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 </a:t>
            </a:r>
          </a:p>
          <a:p>
            <a:pPr eaLnBrk="1" fontAlgn="auto" hangingPunct="1">
              <a:spcBef>
                <a:spcPct val="0"/>
              </a:spcBef>
              <a:spcAft>
                <a:spcPct val="0"/>
              </a:spcAft>
              <a:defRPr/>
            </a:pPr>
            <a:r>
              <a:rPr kumimoji="1" lang="en-US" altLang="zh-CN" sz="2400" b="1" dirty="0">
                <a:solidFill>
                  <a:schemeClr val="tx1">
                    <a:lumMod val="95000"/>
                    <a:lumOff val="5000"/>
                  </a:schemeClr>
                </a:solidFill>
                <a:latin typeface="Times New Roman" panose="02020603050405020304"/>
                <a:ea typeface="楷体" panose="02010609060101010101" pitchFamily="49" charset="-122"/>
              </a:rPr>
              <a:t>(1)</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以点</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C</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为圆心作圆</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当半径为多长时</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,AB</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与⊙</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C</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相切</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 </a:t>
            </a:r>
          </a:p>
          <a:p>
            <a:pPr eaLnBrk="1" fontAlgn="auto" hangingPunct="1">
              <a:spcBef>
                <a:spcPct val="0"/>
              </a:spcBef>
              <a:spcAft>
                <a:spcPct val="0"/>
              </a:spcAft>
              <a:defRPr/>
            </a:pPr>
            <a:r>
              <a:rPr kumimoji="1" lang="en-US" altLang="zh-CN" sz="2400" b="1" dirty="0">
                <a:solidFill>
                  <a:schemeClr val="tx1">
                    <a:lumMod val="95000"/>
                    <a:lumOff val="5000"/>
                  </a:schemeClr>
                </a:solidFill>
                <a:latin typeface="Times New Roman" panose="02020603050405020304"/>
                <a:ea typeface="楷体" panose="02010609060101010101" pitchFamily="49" charset="-122"/>
              </a:rPr>
              <a:t>(2)</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以点</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C</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为圆心</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分别以</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2cm,4cm</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为半径作两个圆</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这两个圆与直线</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AB</a:t>
            </a:r>
            <a:r>
              <a:rPr kumimoji="1" lang="zh-CN" altLang="en-US" sz="2400" b="1" dirty="0">
                <a:solidFill>
                  <a:schemeClr val="tx1">
                    <a:lumMod val="95000"/>
                    <a:lumOff val="5000"/>
                  </a:schemeClr>
                </a:solidFill>
                <a:latin typeface="Times New Roman" panose="02020603050405020304"/>
                <a:ea typeface="楷体" panose="02010609060101010101" pitchFamily="49" charset="-122"/>
              </a:rPr>
              <a:t>分别有怎样的位置关系</a:t>
            </a:r>
            <a:r>
              <a:rPr kumimoji="1" lang="en-US" altLang="zh-CN" sz="2400" b="1" dirty="0">
                <a:solidFill>
                  <a:schemeClr val="tx1">
                    <a:lumMod val="95000"/>
                    <a:lumOff val="5000"/>
                  </a:schemeClr>
                </a:solidFill>
                <a:latin typeface="Times New Roman" panose="02020603050405020304"/>
                <a:ea typeface="楷体" panose="02010609060101010101" pitchFamily="49" charset="-122"/>
              </a:rPr>
              <a:t>?</a:t>
            </a:r>
          </a:p>
          <a:p>
            <a:pPr eaLnBrk="1" fontAlgn="auto" hangingPunct="1">
              <a:spcBef>
                <a:spcPct val="0"/>
              </a:spcBef>
              <a:spcAft>
                <a:spcPct val="0"/>
              </a:spcAft>
              <a:defRPr/>
            </a:pPr>
            <a:endParaRPr kumimoji="1" lang="en-US" altLang="zh-CN" sz="2400" b="1" dirty="0">
              <a:solidFill>
                <a:srgbClr val="006600"/>
              </a:solidFill>
              <a:latin typeface="黑体" panose="02010609060101010101" pitchFamily="2" charset="-122"/>
              <a:ea typeface="黑体" panose="02010609060101010101" pitchFamily="2" charset="-122"/>
            </a:endParaRPr>
          </a:p>
          <a:p>
            <a:pPr eaLnBrk="1" fontAlgn="auto" hangingPunct="1">
              <a:spcBef>
                <a:spcPct val="0"/>
              </a:spcBef>
              <a:spcAft>
                <a:spcPct val="0"/>
              </a:spcAft>
              <a:defRPr/>
            </a:pPr>
            <a:endParaRPr lang="en-US" altLang="zh-CN" sz="2400" b="1" dirty="0">
              <a:latin typeface="黑体" panose="02010609060101010101" pitchFamily="2" charset="-122"/>
              <a:ea typeface="黑体" panose="02010609060101010101" pitchFamily="2" charset="-122"/>
            </a:endParaRPr>
          </a:p>
          <a:p>
            <a:pPr eaLnBrk="1" fontAlgn="auto" hangingPunct="1">
              <a:spcBef>
                <a:spcPct val="0"/>
              </a:spcBef>
              <a:spcAft>
                <a:spcPct val="0"/>
              </a:spcAft>
              <a:defRPr/>
            </a:pPr>
            <a:endParaRPr lang="zh-CN" altLang="en-US" sz="2400" dirty="0">
              <a:latin typeface="+mn-ea"/>
              <a:ea typeface="+mn-ea"/>
            </a:endParaRPr>
          </a:p>
        </p:txBody>
      </p:sp>
      <p:sp>
        <p:nvSpPr>
          <p:cNvPr id="5" name="矩形 4"/>
          <p:cNvSpPr/>
          <p:nvPr/>
        </p:nvSpPr>
        <p:spPr>
          <a:xfrm>
            <a:off x="0" y="0"/>
            <a:ext cx="2967480" cy="1754326"/>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Bef>
                <a:spcPct val="0"/>
              </a:spcBef>
              <a:spcAft>
                <a:spcPct val="0"/>
              </a:spcAft>
              <a:defRPr/>
            </a:pPr>
            <a:r>
              <a:rPr lang="zh-CN" altLang="en-US" sz="54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a:ea typeface="楷体" panose="02010609060101010101" pitchFamily="49" charset="-122"/>
              </a:rPr>
              <a:t>达标检测</a:t>
            </a:r>
            <a:endParaRPr lang="en-US" altLang="zh-CN" sz="54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n-lt"/>
              <a:ea typeface="+mn-ea"/>
            </a:endParaRPr>
          </a:p>
          <a:p>
            <a:pPr eaLnBrk="1" fontAlgn="auto" hangingPunct="1">
              <a:spcBef>
                <a:spcPct val="0"/>
              </a:spcBef>
              <a:spcAft>
                <a:spcPct val="0"/>
              </a:spcAft>
              <a:defRPr/>
            </a:pPr>
            <a:r>
              <a:rPr lang="zh-CN" altLang="en-US" sz="54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anose="02020603050405020304"/>
                <a:ea typeface="楷体" panose="02010609060101010101" pitchFamily="49" charset="-122"/>
              </a:rPr>
              <a:t>  </a:t>
            </a:r>
            <a:r>
              <a:rPr lang="en-US" altLang="zh-CN" sz="5400" b="1">
                <a:ln w="11430"/>
                <a:solidFill>
                  <a:schemeClr val="tx1">
                    <a:lumMod val="95000"/>
                    <a:lumOff val="5000"/>
                  </a:schemeClr>
                </a:solidFill>
                <a:effectLst>
                  <a:outerShdw blurRad="80000" dist="40000" dir="5040000" algn="tl">
                    <a:srgbClr val="000000">
                      <a:alpha val="30000"/>
                    </a:srgbClr>
                  </a:outerShdw>
                </a:effectLst>
                <a:latin typeface="Times New Roman" panose="02020603050405020304"/>
                <a:ea typeface="楷体" panose="02010609060101010101" pitchFamily="49" charset="-122"/>
              </a:rPr>
              <a:t>B</a:t>
            </a:r>
            <a:r>
              <a:rPr lang="zh-CN" altLang="en-US" sz="5400" b="1">
                <a:ln w="11430"/>
                <a:solidFill>
                  <a:schemeClr val="tx1">
                    <a:lumMod val="95000"/>
                    <a:lumOff val="5000"/>
                  </a:schemeClr>
                </a:solidFill>
                <a:effectLst>
                  <a:outerShdw blurRad="80000" dist="40000" dir="5040000" algn="tl">
                    <a:srgbClr val="000000">
                      <a:alpha val="30000"/>
                    </a:srgbClr>
                  </a:outerShdw>
                </a:effectLst>
                <a:latin typeface="Times New Roman" panose="02020603050405020304"/>
                <a:ea typeface="楷体" panose="02010609060101010101" pitchFamily="49" charset="-122"/>
              </a:rPr>
              <a:t>层</a:t>
            </a:r>
          </a:p>
        </p:txBody>
      </p:sp>
      <p:sp>
        <p:nvSpPr>
          <p:cNvPr id="25" name="Text Box 7"/>
          <p:cNvSpPr txBox="1">
            <a:spLocks noChangeArrowheads="1"/>
          </p:cNvSpPr>
          <p:nvPr/>
        </p:nvSpPr>
        <p:spPr bwMode="auto">
          <a:xfrm>
            <a:off x="3708400" y="2205038"/>
            <a:ext cx="1401763" cy="50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800" b="1">
                <a:solidFill>
                  <a:srgbClr val="FF3300"/>
                </a:solidFill>
                <a:latin typeface="Times New Roman" panose="02020603050405020304" pitchFamily="18" charset="0"/>
                <a:ea typeface="楷体" panose="02010609060101010101" pitchFamily="49" charset="-122"/>
              </a:rPr>
              <a:t>相离</a:t>
            </a:r>
          </a:p>
        </p:txBody>
      </p:sp>
      <p:graphicFrame>
        <p:nvGraphicFramePr>
          <p:cNvPr id="34818" name="Object 2"/>
          <p:cNvGraphicFramePr>
            <a:graphicFrameLocks noChangeAspect="1"/>
          </p:cNvGraphicFramePr>
          <p:nvPr/>
        </p:nvGraphicFramePr>
        <p:xfrm>
          <a:off x="7164388" y="2276475"/>
          <a:ext cx="431800" cy="431800"/>
        </p:xfrm>
        <a:graphic>
          <a:graphicData uri="http://schemas.openxmlformats.org/presentationml/2006/ole">
            <mc:AlternateContent xmlns:mc="http://schemas.openxmlformats.org/markup-compatibility/2006">
              <mc:Choice xmlns:v="urn:schemas-microsoft-com:vml" Requires="v">
                <p:oleObj spid="_x0000_s3079" name="Equation" r:id="rId4" imgW="228600" imgH="228600" progId="">
                  <p:embed/>
                </p:oleObj>
              </mc:Choice>
              <mc:Fallback>
                <p:oleObj name="Equation" r:id="rId4" imgW="228600" imgH="228600" progId="">
                  <p:embed/>
                  <p:pic>
                    <p:nvPicPr>
                      <p:cNvPr id="0" name="OLE substitute image"/>
                      <p:cNvPicPr/>
                      <p:nvPr/>
                    </p:nvPicPr>
                    <p:blipFill>
                      <a:blip r:embed="rId5">
                        <a:extLst>
                          <a:ext uri="{28A0092B-C50C-407E-A947-70E740481C1C}">
                            <a14:useLocalDpi xmlns:a14="http://schemas.microsoft.com/office/drawing/2010/main" val="0"/>
                          </a:ext>
                        </a:extLst>
                      </a:blip>
                      <a:stretch>
                        <a:fillRect/>
                      </a:stretch>
                    </p:blipFill>
                    <p:spPr>
                      <a:xfrm>
                        <a:off x="7164388" y="2276475"/>
                        <a:ext cx="431800" cy="431800"/>
                      </a:xfrm>
                      <a:prstGeom prst="rect">
                        <a:avLst/>
                      </a:prstGeom>
                      <a:noFill/>
                      <a:ln>
                        <a:noFill/>
                      </a:ln>
                    </p:spPr>
                  </p:pic>
                </p:oleObj>
              </mc:Fallback>
            </mc:AlternateContent>
          </a:graphicData>
        </a:graphic>
      </p:graphicFrame>
      <p:pic>
        <p:nvPicPr>
          <p:cNvPr id="3078" name="Picture 25"/>
          <p:cNvPicPr>
            <a:picLocks noChangeAspect="1" noChangeArrowheads="1"/>
          </p:cNvPicPr>
          <p:nvPr/>
        </p:nvPicPr>
        <p:blipFill>
          <a:blip r:embed="rId6" cstate="email"/>
          <a:stretch>
            <a:fillRect/>
          </a:stretch>
        </p:blipFill>
        <p:spPr bwMode="auto">
          <a:xfrm>
            <a:off x="5508625" y="4365625"/>
            <a:ext cx="2376488"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矩形 2"/>
          <p:cNvSpPr>
            <a:spLocks noRot="1" noChangeAspect="1" noMove="1" noResize="1" noEditPoints="1" noAdjustHandles="1" noChangeArrowheads="1" noChangeShapeType="1" noTextEdit="1"/>
          </p:cNvSpPr>
          <p:nvPr/>
        </p:nvSpPr>
        <p:spPr>
          <a:xfrm>
            <a:off x="7614092" y="3407236"/>
            <a:ext cx="656846" cy="401970"/>
          </a:xfrm>
          <a:prstGeom prst="rect">
            <a:avLst/>
          </a:prstGeom>
          <a:blipFill>
            <a:blip r:embed="rId7" cstate="email"/>
            <a:stretch>
              <a:fillRect/>
            </a:stretch>
          </a:blipFill>
        </p:spPr>
        <p:txBody>
          <a:bodyPr/>
          <a:lstStyle/>
          <a:p>
            <a:pPr>
              <a:defRPr/>
            </a:pPr>
            <a:r>
              <a:rPr lang="zh-CN" altLang="en-US">
                <a:noFill/>
                <a:latin typeface="Times New Roman" panose="02020603050405020304"/>
                <a:ea typeface="楷体" panose="02010609060101010101" pitchFamily="49" charset="-122"/>
              </a:rPr>
              <a:t> </a:t>
            </a:r>
          </a:p>
        </p:txBody>
      </p:sp>
      <p:sp>
        <p:nvSpPr>
          <p:cNvPr id="4" name="文本框 3"/>
          <p:cNvSpPr txBox="1"/>
          <p:nvPr/>
        </p:nvSpPr>
        <p:spPr>
          <a:xfrm>
            <a:off x="1522413" y="4756150"/>
            <a:ext cx="2185987" cy="1108075"/>
          </a:xfrm>
          <a:prstGeom prst="rect">
            <a:avLst/>
          </a:prstGeom>
          <a:noFill/>
        </p:spPr>
        <p:txBody>
          <a:bodyPr wrap="none">
            <a:spAutoFit/>
          </a:bodyPr>
          <a:lstStyle/>
          <a:p>
            <a:pPr eaLnBrk="1" hangingPunct="1">
              <a:defRPr/>
            </a:pPr>
            <a:r>
              <a:rPr lang="en-US" altLang="zh-CN" sz="2400" b="1">
                <a:solidFill>
                  <a:srgbClr val="FF0000"/>
                </a:solidFill>
                <a:latin typeface="Times New Roman" panose="02020603050405020304"/>
                <a:ea typeface="楷体" panose="02010609060101010101" pitchFamily="49" charset="-122"/>
              </a:rPr>
              <a:t>r=2</a:t>
            </a:r>
            <a:r>
              <a:rPr lang="zh-CN" altLang="en-US" sz="2400" b="1">
                <a:solidFill>
                  <a:srgbClr val="FF0000"/>
                </a:solidFill>
                <a:latin typeface="Times New Roman" panose="02020603050405020304"/>
                <a:ea typeface="楷体" panose="02010609060101010101" pitchFamily="49" charset="-122"/>
              </a:rPr>
              <a:t>时，相离；</a:t>
            </a:r>
            <a:endParaRPr lang="en-US" altLang="zh-CN" sz="2400" b="1">
              <a:solidFill>
                <a:srgbClr val="FF0000"/>
              </a:solidFill>
              <a:latin typeface="+mj-ea"/>
              <a:ea typeface="+mj-ea"/>
            </a:endParaRPr>
          </a:p>
          <a:p>
            <a:pPr eaLnBrk="1" hangingPunct="1">
              <a:defRPr/>
            </a:pPr>
            <a:r>
              <a:rPr lang="en-US" altLang="zh-CN" sz="2400" b="1">
                <a:solidFill>
                  <a:srgbClr val="FF0000"/>
                </a:solidFill>
                <a:latin typeface="Times New Roman" panose="02020603050405020304"/>
                <a:ea typeface="楷体" panose="02010609060101010101" pitchFamily="49" charset="-122"/>
              </a:rPr>
              <a:t>r=4</a:t>
            </a:r>
            <a:r>
              <a:rPr lang="zh-CN" altLang="en-US" sz="2400" b="1">
                <a:solidFill>
                  <a:srgbClr val="FF0000"/>
                </a:solidFill>
                <a:latin typeface="Times New Roman" panose="02020603050405020304"/>
                <a:ea typeface="楷体" panose="02010609060101010101" pitchFamily="49" charset="-122"/>
              </a:rPr>
              <a:t>时，相交；</a:t>
            </a:r>
            <a:endParaRPr lang="en-US" altLang="zh-CN" sz="2400" b="1">
              <a:solidFill>
                <a:srgbClr val="FF0000"/>
              </a:solidFill>
              <a:latin typeface="+mj-ea"/>
              <a:ea typeface="+mj-ea"/>
            </a:endParaRPr>
          </a:p>
          <a:p>
            <a:pPr eaLnBrk="1" hangingPunct="1">
              <a:defRPr/>
            </a:pPr>
            <a:endParaRPr lang="zh-CN" altLang="en-US"/>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4818"/>
                                        </p:tgtEl>
                                        <p:attrNameLst>
                                          <p:attrName>style.visibility</p:attrName>
                                        </p:attrNameLst>
                                      </p:cBhvr>
                                      <p:to>
                                        <p:strVal val="visible"/>
                                      </p:to>
                                    </p:set>
                                    <p:animEffect transition="in" filter="dissolve">
                                      <p:cBhvr>
                                        <p:cTn id="11" dur="500"/>
                                        <p:tgtEl>
                                          <p:spTgt spid="3481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linds(horizontal)">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linds(horizontal)">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0530" name="Picture 2"/>
          <p:cNvPicPr>
            <a:picLocks noChangeAspect="1" noChangeArrowheads="1"/>
          </p:cNvPicPr>
          <p:nvPr/>
        </p:nvPicPr>
        <p:blipFill>
          <a:blip r:embed="rId3" cstate="email"/>
          <a:stretch>
            <a:fillRect/>
          </a:stretch>
        </p:blipFill>
        <p:spPr bwMode="auto">
          <a:xfrm>
            <a:off x="6011863" y="1916113"/>
            <a:ext cx="2751137"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21"/>
          <p:cNvGrpSpPr/>
          <p:nvPr/>
        </p:nvGrpSpPr>
        <p:grpSpPr>
          <a:xfrm>
            <a:off x="2916238" y="2393950"/>
            <a:ext cx="2303462" cy="641350"/>
            <a:chOff x="2909696" y="2393950"/>
            <a:chExt cx="2109979" cy="641350"/>
          </a:xfrm>
        </p:grpSpPr>
        <p:sp>
          <p:nvSpPr>
            <p:cNvPr id="7189" name="AutoShape 5"/>
            <p:cNvSpPr>
              <a:spLocks noChangeArrowheads="1"/>
            </p:cNvSpPr>
            <p:nvPr/>
          </p:nvSpPr>
          <p:spPr bwMode="auto">
            <a:xfrm>
              <a:off x="2909696" y="2636912"/>
              <a:ext cx="1152525" cy="287338"/>
            </a:xfrm>
            <a:prstGeom prst="leftRightArrow">
              <a:avLst>
                <a:gd name="adj1" fmla="val 50000"/>
                <a:gd name="adj2" fmla="val 80221"/>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7190" name="Text Box 6"/>
            <p:cNvSpPr txBox="1">
              <a:spLocks noChangeArrowheads="1"/>
            </p:cNvSpPr>
            <p:nvPr/>
          </p:nvSpPr>
          <p:spPr bwMode="auto">
            <a:xfrm>
              <a:off x="4111625" y="2393950"/>
              <a:ext cx="908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i="1"/>
                <a:t>d&gt;r</a:t>
              </a:r>
            </a:p>
          </p:txBody>
        </p:sp>
      </p:grpSp>
      <p:grpSp>
        <p:nvGrpSpPr>
          <p:cNvPr id="3" name="组合 22"/>
          <p:cNvGrpSpPr/>
          <p:nvPr/>
        </p:nvGrpSpPr>
        <p:grpSpPr>
          <a:xfrm>
            <a:off x="2911475" y="3054350"/>
            <a:ext cx="2668588" cy="641350"/>
            <a:chOff x="2911181" y="3054350"/>
            <a:chExt cx="2668882" cy="641350"/>
          </a:xfrm>
        </p:grpSpPr>
        <p:sp>
          <p:nvSpPr>
            <p:cNvPr id="7187" name="AutoShape 9"/>
            <p:cNvSpPr>
              <a:spLocks noChangeArrowheads="1"/>
            </p:cNvSpPr>
            <p:nvPr/>
          </p:nvSpPr>
          <p:spPr bwMode="auto">
            <a:xfrm>
              <a:off x="2911181" y="3213100"/>
              <a:ext cx="1186533" cy="287338"/>
            </a:xfrm>
            <a:prstGeom prst="leftRightArrow">
              <a:avLst>
                <a:gd name="adj1" fmla="val 50000"/>
                <a:gd name="adj2" fmla="val 80217"/>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t> </a:t>
              </a:r>
            </a:p>
          </p:txBody>
        </p:sp>
        <p:sp>
          <p:nvSpPr>
            <p:cNvPr id="7188" name="Rectangle 10"/>
            <p:cNvSpPr>
              <a:spLocks noChangeArrowheads="1"/>
            </p:cNvSpPr>
            <p:nvPr/>
          </p:nvSpPr>
          <p:spPr bwMode="auto">
            <a:xfrm>
              <a:off x="4203946" y="3054350"/>
              <a:ext cx="137611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i="1"/>
                <a:t>d=r</a:t>
              </a:r>
            </a:p>
          </p:txBody>
        </p:sp>
      </p:grpSp>
      <p:grpSp>
        <p:nvGrpSpPr>
          <p:cNvPr id="4" name="组合 25"/>
          <p:cNvGrpSpPr/>
          <p:nvPr/>
        </p:nvGrpSpPr>
        <p:grpSpPr>
          <a:xfrm>
            <a:off x="539750" y="2420938"/>
            <a:ext cx="2232025" cy="2009775"/>
            <a:chOff x="539552" y="2420888"/>
            <a:chExt cx="2232025" cy="2009825"/>
          </a:xfrm>
        </p:grpSpPr>
        <p:sp>
          <p:nvSpPr>
            <p:cNvPr id="7184" name="Text Box 4"/>
            <p:cNvSpPr txBox="1">
              <a:spLocks noChangeArrowheads="1"/>
            </p:cNvSpPr>
            <p:nvPr/>
          </p:nvSpPr>
          <p:spPr bwMode="auto">
            <a:xfrm>
              <a:off x="539552" y="2420888"/>
              <a:ext cx="22320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t>点在圆外</a:t>
              </a:r>
            </a:p>
          </p:txBody>
        </p:sp>
        <p:sp>
          <p:nvSpPr>
            <p:cNvPr id="7185" name="Rectangle 8"/>
            <p:cNvSpPr>
              <a:spLocks noChangeArrowheads="1"/>
            </p:cNvSpPr>
            <p:nvPr/>
          </p:nvSpPr>
          <p:spPr bwMode="auto">
            <a:xfrm>
              <a:off x="539750" y="3074988"/>
              <a:ext cx="2078884"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t>点在圆上</a:t>
              </a:r>
            </a:p>
          </p:txBody>
        </p:sp>
        <p:sp>
          <p:nvSpPr>
            <p:cNvPr id="7186" name="Rectangle 12"/>
            <p:cNvSpPr>
              <a:spLocks noChangeArrowheads="1"/>
            </p:cNvSpPr>
            <p:nvPr/>
          </p:nvSpPr>
          <p:spPr bwMode="auto">
            <a:xfrm>
              <a:off x="539750" y="3790018"/>
              <a:ext cx="2019497" cy="64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t>点在圆内</a:t>
              </a:r>
            </a:p>
          </p:txBody>
        </p:sp>
      </p:grpSp>
      <p:grpSp>
        <p:nvGrpSpPr>
          <p:cNvPr id="5" name="组合 24"/>
          <p:cNvGrpSpPr/>
          <p:nvPr/>
        </p:nvGrpSpPr>
        <p:grpSpPr>
          <a:xfrm>
            <a:off x="2913063" y="3716338"/>
            <a:ext cx="2522537" cy="641350"/>
            <a:chOff x="2912455" y="3716338"/>
            <a:chExt cx="2523145" cy="640695"/>
          </a:xfrm>
        </p:grpSpPr>
        <p:sp>
          <p:nvSpPr>
            <p:cNvPr id="7182" name="AutoShape 13"/>
            <p:cNvSpPr>
              <a:spLocks noChangeArrowheads="1"/>
            </p:cNvSpPr>
            <p:nvPr/>
          </p:nvSpPr>
          <p:spPr bwMode="auto">
            <a:xfrm>
              <a:off x="2912455" y="3935776"/>
              <a:ext cx="1187170" cy="289915"/>
            </a:xfrm>
            <a:prstGeom prst="leftRightArrow">
              <a:avLst>
                <a:gd name="adj1" fmla="val 50000"/>
                <a:gd name="adj2" fmla="val 80230"/>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t> </a:t>
              </a:r>
            </a:p>
          </p:txBody>
        </p:sp>
        <p:sp>
          <p:nvSpPr>
            <p:cNvPr id="7183" name="Rectangle 14"/>
            <p:cNvSpPr>
              <a:spLocks noChangeArrowheads="1"/>
            </p:cNvSpPr>
            <p:nvPr/>
          </p:nvSpPr>
          <p:spPr bwMode="auto">
            <a:xfrm>
              <a:off x="4173210" y="3716338"/>
              <a:ext cx="1262390" cy="640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i="1" dirty="0"/>
                <a:t>d&lt;r</a:t>
              </a:r>
            </a:p>
          </p:txBody>
        </p:sp>
      </p:grpSp>
      <p:sp>
        <p:nvSpPr>
          <p:cNvPr id="150543" name="Rectangle 15"/>
          <p:cNvSpPr>
            <a:spLocks noChangeArrowheads="1"/>
          </p:cNvSpPr>
          <p:nvPr/>
        </p:nvSpPr>
        <p:spPr bwMode="auto">
          <a:xfrm>
            <a:off x="539750" y="833438"/>
            <a:ext cx="67706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Times New Roman" panose="02020603050405020304"/>
                <a:ea typeface="楷体" panose="02010609060101010101" pitchFamily="49" charset="-122"/>
              </a:rPr>
              <a:t>1</a:t>
            </a:r>
            <a:r>
              <a:rPr lang="zh-CN" altLang="en-US" sz="3600" b="1" dirty="0">
                <a:latin typeface="Times New Roman" panose="02020603050405020304"/>
                <a:ea typeface="楷体" panose="02010609060101010101" pitchFamily="49" charset="-122"/>
              </a:rPr>
              <a:t>：点与圆有哪几种位置关系</a:t>
            </a:r>
            <a:r>
              <a:rPr lang="en-US" altLang="zh-CN" sz="3600" b="1" dirty="0">
                <a:latin typeface="Times New Roman" panose="02020603050405020304"/>
                <a:ea typeface="楷体" panose="02010609060101010101" pitchFamily="49" charset="-122"/>
              </a:rPr>
              <a:t>? </a:t>
            </a:r>
          </a:p>
        </p:txBody>
      </p:sp>
      <p:sp>
        <p:nvSpPr>
          <p:cNvPr id="150544" name="Text Box 16"/>
          <p:cNvSpPr txBox="1">
            <a:spLocks noChangeArrowheads="1"/>
          </p:cNvSpPr>
          <p:nvPr/>
        </p:nvSpPr>
        <p:spPr bwMode="auto">
          <a:xfrm>
            <a:off x="684213" y="1557338"/>
            <a:ext cx="8064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solidFill>
                  <a:srgbClr val="3333CC"/>
                </a:solidFill>
                <a:latin typeface="Times New Roman" panose="02020603050405020304"/>
                <a:ea typeface="楷体" panose="02010609060101010101" pitchFamily="49" charset="-122"/>
              </a:rPr>
              <a:t>d</a:t>
            </a:r>
            <a:r>
              <a:rPr lang="zh-CN" altLang="en-US" sz="3600" b="1" dirty="0">
                <a:solidFill>
                  <a:srgbClr val="3333CC"/>
                </a:solidFill>
                <a:latin typeface="Times New Roman" panose="02020603050405020304"/>
                <a:ea typeface="楷体" panose="02010609060101010101" pitchFamily="49" charset="-122"/>
              </a:rPr>
              <a:t>表示点到圆心的距离，</a:t>
            </a:r>
            <a:r>
              <a:rPr lang="en-US" altLang="zh-CN" sz="3600" b="1" dirty="0">
                <a:solidFill>
                  <a:srgbClr val="3333CC"/>
                </a:solidFill>
                <a:latin typeface="Times New Roman" panose="02020603050405020304"/>
                <a:ea typeface="楷体" panose="02010609060101010101" pitchFamily="49" charset="-122"/>
              </a:rPr>
              <a:t>r</a:t>
            </a:r>
            <a:r>
              <a:rPr lang="zh-CN" altLang="en-US" sz="3600" b="1" dirty="0">
                <a:solidFill>
                  <a:srgbClr val="3333CC"/>
                </a:solidFill>
                <a:latin typeface="Times New Roman" panose="02020603050405020304"/>
                <a:ea typeface="楷体" panose="02010609060101010101" pitchFamily="49" charset="-122"/>
              </a:rPr>
              <a:t>表示圆的半径</a:t>
            </a:r>
          </a:p>
        </p:txBody>
      </p:sp>
      <p:grpSp>
        <p:nvGrpSpPr>
          <p:cNvPr id="6" name="Group 17"/>
          <p:cNvGrpSpPr/>
          <p:nvPr/>
        </p:nvGrpSpPr>
        <p:grpSpPr>
          <a:xfrm>
            <a:off x="250825" y="5300663"/>
            <a:ext cx="7993063" cy="698500"/>
            <a:chOff x="0" y="0"/>
            <a:chExt cx="5035" cy="440"/>
          </a:xfrm>
        </p:grpSpPr>
        <p:sp>
          <p:nvSpPr>
            <p:cNvPr id="7179" name="Text Box 18"/>
            <p:cNvSpPr txBox="1">
              <a:spLocks noChangeArrowheads="1"/>
            </p:cNvSpPr>
            <p:nvPr/>
          </p:nvSpPr>
          <p:spPr bwMode="auto">
            <a:xfrm>
              <a:off x="0" y="36"/>
              <a:ext cx="2767"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FF0000"/>
                  </a:solidFill>
                </a:rPr>
                <a:t>数形结合：</a:t>
              </a:r>
              <a:r>
                <a:rPr lang="zh-CN" altLang="en-US" sz="3600" b="1" dirty="0">
                  <a:solidFill>
                    <a:srgbClr val="3333CC"/>
                  </a:solidFill>
                </a:rPr>
                <a:t>位置关系</a:t>
              </a:r>
            </a:p>
          </p:txBody>
        </p:sp>
        <p:sp>
          <p:nvSpPr>
            <p:cNvPr id="7180" name="AutoShape 19"/>
            <p:cNvSpPr>
              <a:spLocks noChangeArrowheads="1"/>
            </p:cNvSpPr>
            <p:nvPr/>
          </p:nvSpPr>
          <p:spPr bwMode="auto">
            <a:xfrm>
              <a:off x="2813" y="136"/>
              <a:ext cx="771" cy="181"/>
            </a:xfrm>
            <a:prstGeom prst="leftRightArrow">
              <a:avLst>
                <a:gd name="adj1" fmla="val 50000"/>
                <a:gd name="adj2" fmla="val 85193"/>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600"/>
                <a:t> </a:t>
              </a:r>
            </a:p>
          </p:txBody>
        </p:sp>
        <p:sp>
          <p:nvSpPr>
            <p:cNvPr id="7181" name="Text Box 20"/>
            <p:cNvSpPr txBox="1">
              <a:spLocks noChangeArrowheads="1"/>
            </p:cNvSpPr>
            <p:nvPr/>
          </p:nvSpPr>
          <p:spPr bwMode="auto">
            <a:xfrm>
              <a:off x="3753" y="0"/>
              <a:ext cx="128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solidFill>
                    <a:srgbClr val="0000CC"/>
                  </a:solidFill>
                </a:rPr>
                <a:t>数量关系</a:t>
              </a:r>
            </a:p>
          </p:txBody>
        </p:sp>
      </p:grpSp>
      <p:sp>
        <p:nvSpPr>
          <p:cNvPr id="28" name="矩形 27"/>
          <p:cNvSpPr/>
          <p:nvPr/>
        </p:nvSpPr>
        <p:spPr>
          <a:xfrm>
            <a:off x="-252536" y="0"/>
            <a:ext cx="5050508" cy="923330"/>
          </a:xfrm>
          <a:prstGeom prst="rect">
            <a:avLst/>
          </a:prstGeom>
        </p:spPr>
        <p:txBody>
          <a:bodyPr>
            <a:spAutoFit/>
          </a:bodyPr>
          <a:lstStyle/>
          <a:p>
            <a:pPr algn="ctr" eaLnBrk="1" hangingPunct="1">
              <a:defRPr/>
            </a:pPr>
            <a:r>
              <a:rPr lang="zh-CN" altLang="en-US" sz="5400" b="1" dirty="0">
                <a:ln w="18000">
                  <a:solidFill>
                    <a:srgbClr val="C0504D">
                      <a:satMod val="140000"/>
                    </a:srgbClr>
                  </a:solidFill>
                  <a:prstDash val="solid"/>
                  <a:miter lim="800000"/>
                </a:ln>
                <a:noFill/>
                <a:effectLst>
                  <a:outerShdw blurRad="25500" dist="23000" dir="7020000" algn="tl">
                    <a:srgbClr val="000000">
                      <a:alpha val="50000"/>
                    </a:srgbClr>
                  </a:outerShdw>
                </a:effectLst>
                <a:latin typeface="Times New Roman" panose="02020603050405020304"/>
                <a:ea typeface="楷体" panose="02010609060101010101" pitchFamily="49" charset="-122"/>
              </a:rPr>
              <a:t>温故知新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0543"/>
                                        </p:tgtEl>
                                        <p:attrNameLst>
                                          <p:attrName>style.visibility</p:attrName>
                                        </p:attrNameLst>
                                      </p:cBhvr>
                                      <p:to>
                                        <p:strVal val="visible"/>
                                      </p:to>
                                    </p:set>
                                    <p:animEffect transition="in" filter="dissolve">
                                      <p:cBhvr>
                                        <p:cTn id="7" dur="500"/>
                                        <p:tgtEl>
                                          <p:spTgt spid="15054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0530"/>
                                        </p:tgtEl>
                                        <p:attrNameLst>
                                          <p:attrName>style.visibility</p:attrName>
                                        </p:attrNameLst>
                                      </p:cBhvr>
                                      <p:to>
                                        <p:strVal val="visible"/>
                                      </p:to>
                                    </p:set>
                                    <p:animEffect transition="in" filter="blinds(horizontal)">
                                      <p:cBhvr>
                                        <p:cTn id="12" dur="500"/>
                                        <p:tgtEl>
                                          <p:spTgt spid="15053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0544"/>
                                        </p:tgtEl>
                                        <p:attrNameLst>
                                          <p:attrName>style.visibility</p:attrName>
                                        </p:attrNameLst>
                                      </p:cBhvr>
                                      <p:to>
                                        <p:strVal val="visible"/>
                                      </p:to>
                                    </p:set>
                                    <p:animEffect transition="in" filter="dissolve">
                                      <p:cBhvr>
                                        <p:cTn id="22" dur="500"/>
                                        <p:tgtEl>
                                          <p:spTgt spid="15054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43" grpId="0"/>
      <p:bldP spid="15054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p:nvPr/>
        </p:nvGrpSpPr>
        <p:grpSpPr>
          <a:xfrm>
            <a:off x="2411413" y="-546100"/>
            <a:ext cx="5473700" cy="2141538"/>
            <a:chOff x="816" y="2489"/>
            <a:chExt cx="1896" cy="1348"/>
          </a:xfrm>
        </p:grpSpPr>
        <p:pic>
          <p:nvPicPr>
            <p:cNvPr id="22533" name="Picture 3" descr="AG00029_"/>
            <p:cNvPicPr>
              <a:picLocks noChangeAspect="1" noChangeArrowheads="1" noCrop="1"/>
            </p:cNvPicPr>
            <p:nvPr/>
          </p:nvPicPr>
          <p:blipFill>
            <a:blip r:embed="rId3"/>
            <a:stretch>
              <a:fillRect/>
            </a:stretch>
          </p:blipFill>
          <p:spPr bwMode="auto">
            <a:xfrm>
              <a:off x="1632" y="2935"/>
              <a:ext cx="1080"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534" name="Group 4"/>
            <p:cNvGrpSpPr/>
            <p:nvPr/>
          </p:nvGrpSpPr>
          <p:grpSpPr>
            <a:xfrm>
              <a:off x="816" y="2489"/>
              <a:ext cx="816" cy="1348"/>
              <a:chOff x="672" y="3290"/>
              <a:chExt cx="4177" cy="742"/>
            </a:xfrm>
          </p:grpSpPr>
          <p:sp>
            <p:nvSpPr>
              <p:cNvPr id="22536" name="AutoShape 5"/>
              <p:cNvSpPr>
                <a:spLocks noChangeArrowheads="1"/>
              </p:cNvSpPr>
              <p:nvPr/>
            </p:nvSpPr>
            <p:spPr bwMode="auto">
              <a:xfrm>
                <a:off x="672" y="3504"/>
                <a:ext cx="4080" cy="528"/>
              </a:xfrm>
              <a:prstGeom prst="horizontalScroll">
                <a:avLst>
                  <a:gd name="adj" fmla="val 12500"/>
                </a:avLst>
              </a:prstGeom>
              <a:gradFill rotWithShape="0">
                <a:gsLst>
                  <a:gs pos="0">
                    <a:srgbClr val="FFEDED"/>
                  </a:gs>
                  <a:gs pos="100000">
                    <a:srgbClr val="FFFFFF"/>
                  </a:gs>
                </a:gsLst>
                <a:path path="rect">
                  <a:fillToRect r="100000" b="100000"/>
                </a:path>
              </a:gradFill>
              <a:ln w="9525">
                <a:solidFill>
                  <a:srgbClr val="000099"/>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22537" name="Text Box 6"/>
              <p:cNvSpPr txBox="1">
                <a:spLocks noChangeArrowheads="1"/>
              </p:cNvSpPr>
              <p:nvPr/>
            </p:nvSpPr>
            <p:spPr bwMode="auto">
              <a:xfrm>
                <a:off x="720" y="3290"/>
                <a:ext cx="4129"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en-US" altLang="zh-CN" sz="4000" b="1">
                  <a:solidFill>
                    <a:srgbClr val="FF0000"/>
                  </a:solidFill>
                  <a:latin typeface="Times New Roman" panose="02020603050405020304" pitchFamily="18" charset="0"/>
                  <a:ea typeface="隶书" panose="02010509060101010101" pitchFamily="49" charset="-122"/>
                </a:endParaRPr>
              </a:p>
              <a:p>
                <a:pPr algn="ctr"/>
                <a:r>
                  <a:rPr lang="zh-CN" altLang="en-US" sz="4000" b="1">
                    <a:solidFill>
                      <a:srgbClr val="FF0000"/>
                    </a:solidFill>
                    <a:latin typeface="Times New Roman" panose="02020603050405020304" pitchFamily="18" charset="0"/>
                    <a:ea typeface="隶书" panose="02010509060101010101" pitchFamily="49" charset="-122"/>
                  </a:rPr>
                  <a:t>课后作业</a:t>
                </a:r>
              </a:p>
            </p:txBody>
          </p:sp>
        </p:grpSp>
        <p:sp>
          <p:nvSpPr>
            <p:cNvPr id="22535" name="Text Box 7"/>
            <p:cNvSpPr txBox="1">
              <a:spLocks noChangeArrowheads="1"/>
            </p:cNvSpPr>
            <p:nvPr/>
          </p:nvSpPr>
          <p:spPr bwMode="auto">
            <a:xfrm>
              <a:off x="912" y="2995"/>
              <a:ext cx="672" cy="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3200" b="1">
                <a:solidFill>
                  <a:srgbClr val="FF0000"/>
                </a:solidFill>
                <a:latin typeface="Times New Roman" panose="02020603050405020304" pitchFamily="18" charset="0"/>
                <a:ea typeface="隶书" panose="02010509060101010101" pitchFamily="49" charset="-122"/>
              </a:endParaRPr>
            </a:p>
          </p:txBody>
        </p:sp>
      </p:grpSp>
      <p:sp>
        <p:nvSpPr>
          <p:cNvPr id="22531" name="TextBox 8"/>
          <p:cNvSpPr txBox="1">
            <a:spLocks noChangeArrowheads="1"/>
          </p:cNvSpPr>
          <p:nvPr/>
        </p:nvSpPr>
        <p:spPr bwMode="auto">
          <a:xfrm>
            <a:off x="1331913" y="2420938"/>
            <a:ext cx="62134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3600" b="1">
                <a:solidFill>
                  <a:srgbClr val="0000FF"/>
                </a:solidFill>
                <a:latin typeface="Times New Roman" panose="02020603050405020304" pitchFamily="2" charset="-122"/>
                <a:ea typeface="楷体" panose="02010609060101010101" pitchFamily="49" charset="-122"/>
              </a:rPr>
              <a:t>1.</a:t>
            </a:r>
            <a:r>
              <a:rPr lang="zh-CN" altLang="en-US" sz="3600" b="1">
                <a:solidFill>
                  <a:srgbClr val="0000FF"/>
                </a:solidFill>
                <a:latin typeface="Times New Roman" panose="02020603050405020304" pitchFamily="2" charset="-122"/>
                <a:ea typeface="楷体" panose="02010609060101010101" pitchFamily="49" charset="-122"/>
              </a:rPr>
              <a:t>必做</a:t>
            </a:r>
            <a:r>
              <a:rPr lang="en-US" altLang="zh-CN" sz="3600" b="1">
                <a:solidFill>
                  <a:srgbClr val="0000FF"/>
                </a:solidFill>
                <a:latin typeface="Times New Roman" panose="02020603050405020304" pitchFamily="2" charset="-122"/>
                <a:ea typeface="楷体" panose="02010609060101010101" pitchFamily="49" charset="-122"/>
              </a:rPr>
              <a:t>:</a:t>
            </a:r>
            <a:r>
              <a:rPr lang="zh-CN" altLang="en-US" sz="3600" b="1">
                <a:solidFill>
                  <a:srgbClr val="0000FF"/>
                </a:solidFill>
                <a:latin typeface="Times New Roman" panose="02020603050405020304" pitchFamily="2" charset="-122"/>
                <a:ea typeface="楷体" panose="02010609060101010101" pitchFamily="49" charset="-122"/>
              </a:rPr>
              <a:t>配套练习册</a:t>
            </a:r>
            <a:r>
              <a:rPr lang="en-US" altLang="zh-CN" sz="3600" b="1">
                <a:solidFill>
                  <a:srgbClr val="0000FF"/>
                </a:solidFill>
                <a:latin typeface="Times New Roman" panose="02020603050405020304" pitchFamily="2" charset="-122"/>
                <a:ea typeface="楷体" panose="02010609060101010101" pitchFamily="49" charset="-122"/>
              </a:rPr>
              <a:t>39</a:t>
            </a:r>
            <a:r>
              <a:rPr lang="zh-CN" altLang="en-US" sz="3600" b="1">
                <a:solidFill>
                  <a:srgbClr val="0000FF"/>
                </a:solidFill>
                <a:latin typeface="Times New Roman" panose="02020603050405020304" pitchFamily="2" charset="-122"/>
                <a:ea typeface="楷体" panose="02010609060101010101" pitchFamily="49" charset="-122"/>
              </a:rPr>
              <a:t>页</a:t>
            </a:r>
            <a:r>
              <a:rPr lang="en-US" altLang="zh-CN" sz="3600" b="1">
                <a:solidFill>
                  <a:srgbClr val="0000FF"/>
                </a:solidFill>
                <a:latin typeface="Times New Roman" panose="02020603050405020304" pitchFamily="2" charset="-122"/>
                <a:ea typeface="楷体" panose="02010609060101010101" pitchFamily="49" charset="-122"/>
              </a:rPr>
              <a:t>1-4</a:t>
            </a:r>
            <a:r>
              <a:rPr lang="zh-CN" altLang="en-US" sz="3600" b="1">
                <a:solidFill>
                  <a:srgbClr val="0000FF"/>
                </a:solidFill>
                <a:latin typeface="Times New Roman" panose="02020603050405020304" pitchFamily="2" charset="-122"/>
                <a:ea typeface="楷体" panose="02010609060101010101" pitchFamily="49" charset="-122"/>
              </a:rPr>
              <a:t>题</a:t>
            </a:r>
            <a:endParaRPr lang="en-US" altLang="zh-CN" sz="3600" b="1">
              <a:solidFill>
                <a:srgbClr val="0000FF"/>
              </a:solidFill>
              <a:latin typeface="宋体" panose="02010600030101010101" pitchFamily="2" charset="-122"/>
            </a:endParaRPr>
          </a:p>
          <a:p>
            <a:pPr eaLnBrk="1" hangingPunct="1">
              <a:spcBef>
                <a:spcPct val="20000"/>
              </a:spcBef>
            </a:pPr>
            <a:r>
              <a:rPr lang="en-US" altLang="zh-CN" sz="3600" b="1">
                <a:solidFill>
                  <a:srgbClr val="0000FF"/>
                </a:solidFill>
                <a:latin typeface="Times New Roman" panose="02020603050405020304" pitchFamily="2" charset="-122"/>
                <a:ea typeface="楷体" panose="02010609060101010101" pitchFamily="49" charset="-122"/>
              </a:rPr>
              <a:t>2.</a:t>
            </a:r>
            <a:r>
              <a:rPr lang="zh-CN" altLang="en-US" sz="3600" b="1">
                <a:solidFill>
                  <a:srgbClr val="0000FF"/>
                </a:solidFill>
                <a:latin typeface="Times New Roman" panose="02020603050405020304" pitchFamily="2" charset="-122"/>
                <a:ea typeface="楷体" panose="02010609060101010101" pitchFamily="49" charset="-122"/>
              </a:rPr>
              <a:t>选做</a:t>
            </a:r>
            <a:r>
              <a:rPr lang="en-US" altLang="zh-CN" sz="3600" b="1">
                <a:solidFill>
                  <a:srgbClr val="0000FF"/>
                </a:solidFill>
                <a:latin typeface="Times New Roman" panose="02020603050405020304" pitchFamily="2" charset="-122"/>
                <a:ea typeface="楷体" panose="02010609060101010101" pitchFamily="49" charset="-122"/>
              </a:rPr>
              <a:t>:</a:t>
            </a:r>
            <a:r>
              <a:rPr lang="zh-CN" altLang="en-US" sz="3600" b="1">
                <a:solidFill>
                  <a:srgbClr val="0000FF"/>
                </a:solidFill>
                <a:latin typeface="Times New Roman" panose="02020603050405020304" pitchFamily="2" charset="-122"/>
                <a:ea typeface="楷体" panose="02010609060101010101" pitchFamily="49" charset="-122"/>
              </a:rPr>
              <a:t>课本</a:t>
            </a:r>
            <a:r>
              <a:rPr lang="en-US" altLang="zh-CN" sz="3600" b="1">
                <a:solidFill>
                  <a:srgbClr val="0000FF"/>
                </a:solidFill>
                <a:latin typeface="Times New Roman" panose="02020603050405020304" pitchFamily="2" charset="-122"/>
                <a:ea typeface="楷体" panose="02010609060101010101" pitchFamily="49" charset="-122"/>
              </a:rPr>
              <a:t>99</a:t>
            </a:r>
            <a:r>
              <a:rPr lang="zh-CN" altLang="en-US" sz="3600" b="1">
                <a:solidFill>
                  <a:srgbClr val="0000FF"/>
                </a:solidFill>
                <a:latin typeface="Times New Roman" panose="02020603050405020304" pitchFamily="2" charset="-122"/>
                <a:ea typeface="楷体" panose="02010609060101010101" pitchFamily="49" charset="-122"/>
              </a:rPr>
              <a:t>页</a:t>
            </a:r>
            <a:r>
              <a:rPr lang="en-US" altLang="zh-CN" sz="3600" b="1">
                <a:solidFill>
                  <a:srgbClr val="0000FF"/>
                </a:solidFill>
                <a:latin typeface="Times New Roman" panose="02020603050405020304" pitchFamily="2" charset="-122"/>
                <a:ea typeface="楷体" panose="02010609060101010101" pitchFamily="49" charset="-122"/>
              </a:rPr>
              <a:t>1-2</a:t>
            </a:r>
            <a:r>
              <a:rPr lang="zh-CN" altLang="en-US" sz="3600" b="1">
                <a:solidFill>
                  <a:srgbClr val="0000FF"/>
                </a:solidFill>
                <a:latin typeface="Times New Roman" panose="02020603050405020304" pitchFamily="2" charset="-122"/>
                <a:ea typeface="楷体" panose="02010609060101010101" pitchFamily="49" charset="-122"/>
              </a:rPr>
              <a:t>题</a:t>
            </a:r>
            <a:endParaRPr lang="en-US" altLang="zh-CN" sz="3600" b="1">
              <a:solidFill>
                <a:srgbClr val="0000FF"/>
              </a:solidFill>
              <a:latin typeface="宋体" panose="02010600030101010101" pitchFamily="2" charset="-122"/>
            </a:endParaRPr>
          </a:p>
        </p:txBody>
      </p:sp>
      <p:sp>
        <p:nvSpPr>
          <p:cNvPr id="10" name="矩形 9"/>
          <p:cNvSpPr/>
          <p:nvPr/>
        </p:nvSpPr>
        <p:spPr>
          <a:xfrm>
            <a:off x="1476375" y="4652963"/>
            <a:ext cx="6762750" cy="923925"/>
          </a:xfrm>
          <a:prstGeom prst="rect">
            <a:avLst/>
          </a:prstGeom>
        </p:spPr>
        <p:txBody>
          <a:bodyPr wrap="none">
            <a:spAutoFit/>
          </a:bodyPr>
          <a:lstStyle/>
          <a:p>
            <a:pPr eaLnBrk="1" fontAlgn="auto" hangingPunct="1">
              <a:spcBef>
                <a:spcPct val="0"/>
              </a:spcBef>
              <a:spcAft>
                <a:spcPct val="0"/>
              </a:spcAft>
              <a:defRPr/>
            </a:pPr>
            <a:r>
              <a:rPr lang="en-US" altLang="zh-CN" sz="5400" b="1" dirty="0">
                <a:solidFill>
                  <a:srgbClr val="EB070C"/>
                </a:solidFill>
                <a:latin typeface="Times New Roman" panose="02020603050405020304"/>
                <a:ea typeface="楷体" panose="02010609060101010101" pitchFamily="49" charset="-122"/>
              </a:rPr>
              <a:t> </a:t>
            </a:r>
            <a:r>
              <a:rPr lang="zh-CN" altLang="en-US" sz="5400" b="1" dirty="0">
                <a:solidFill>
                  <a:srgbClr val="EB070C"/>
                </a:solidFill>
                <a:latin typeface="Times New Roman" panose="02020603050405020304"/>
                <a:ea typeface="楷体" panose="02010609060101010101" pitchFamily="49" charset="-122"/>
              </a:rPr>
              <a:t>祝同学们学习进步！</a:t>
            </a:r>
            <a:endParaRPr lang="zh-CN" altLang="en-US" sz="5400" b="1" dirty="0">
              <a:latin typeface="+mn-ea"/>
              <a:ea typeface="+mn-ea"/>
            </a:endParaRPr>
          </a:p>
        </p:txBody>
      </p:sp>
    </p:spTree>
  </p:cSld>
  <p:clrMapOvr>
    <a:masterClrMapping/>
  </p:clrMapOvr>
  <p:transition>
    <p:checke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sz="quarter" idx="13"/>
          </p:nvPr>
        </p:nvSpPr>
        <p:spPr/>
        <p:txBody>
          <a:bodyPr/>
          <a:lstStyle/>
          <a:p>
            <a:r>
              <a:rPr lang="zh-CN" altLang="en-US"/>
              <a:t>谢    谢</a:t>
            </a:r>
          </a:p>
        </p:txBody>
      </p:sp>
      <p:pic>
        <p:nvPicPr>
          <p:cNvPr id="3" name="New picture" hidden="1"/>
          <p:cNvPicPr/>
          <p:nvPr/>
        </p:nvPicPr>
        <p:blipFill>
          <a:blip r:embed="rId2"/>
          <a:stretch>
            <a:fillRect/>
          </a:stretch>
        </p:blipFill>
        <p:spPr>
          <a:xfrm>
            <a:off x="11379200" y="10833100"/>
            <a:ext cx="368300" cy="317500"/>
          </a:xfrm>
          <a:prstGeom prst="cube">
            <a:avLst/>
          </a:prstGeom>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0"/>
          <p:cNvSpPr>
            <a:spLocks noChangeArrowheads="1"/>
          </p:cNvSpPr>
          <p:nvPr/>
        </p:nvSpPr>
        <p:spPr bwMode="auto">
          <a:xfrm>
            <a:off x="20638" y="20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2400" b="1">
              <a:solidFill>
                <a:srgbClr val="CC00FF"/>
              </a:solidFill>
              <a:latin typeface="Calibri" panose="020F0502020204030204" pitchFamily="34" charset="0"/>
              <a:ea typeface="楷体_GB2312" charset="-122"/>
              <a:cs typeface="楷体_GB2312"/>
            </a:endParaRPr>
          </a:p>
        </p:txBody>
      </p:sp>
      <p:sp>
        <p:nvSpPr>
          <p:cNvPr id="8195" name="Rectangle 22"/>
          <p:cNvSpPr>
            <a:spLocks noChangeArrowheads="1"/>
          </p:cNvSpPr>
          <p:nvPr/>
        </p:nvSpPr>
        <p:spPr bwMode="auto">
          <a:xfrm>
            <a:off x="20638" y="20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sz="2400" b="1">
              <a:solidFill>
                <a:srgbClr val="CC00FF"/>
              </a:solidFill>
              <a:latin typeface="Calibri" panose="020F0502020204030204" pitchFamily="34" charset="0"/>
              <a:ea typeface="楷体_GB2312"/>
              <a:cs typeface="楷体_GB2312"/>
            </a:endParaRPr>
          </a:p>
        </p:txBody>
      </p:sp>
      <p:sp>
        <p:nvSpPr>
          <p:cNvPr id="13316" name="Text Box 25"/>
          <p:cNvSpPr txBox="1">
            <a:spLocks noChangeArrowheads="1"/>
          </p:cNvSpPr>
          <p:nvPr/>
        </p:nvSpPr>
        <p:spPr bwMode="auto">
          <a:xfrm>
            <a:off x="465138" y="3398838"/>
            <a:ext cx="8305800"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20000"/>
              </a:spcBef>
            </a:pPr>
            <a:r>
              <a:rPr lang="en-US" altLang="zh-CN" sz="2800" b="1" dirty="0">
                <a:solidFill>
                  <a:srgbClr val="0000FF"/>
                </a:solidFill>
                <a:latin typeface="Times New Roman" panose="02020603050405020304" pitchFamily="2" charset="-122"/>
                <a:ea typeface="楷体" panose="02010609060101010101" pitchFamily="49" charset="-122"/>
              </a:rPr>
              <a:t>3.</a:t>
            </a:r>
            <a:r>
              <a:rPr lang="zh-CN" altLang="en-US" sz="2800" b="1" dirty="0">
                <a:solidFill>
                  <a:srgbClr val="0000FF"/>
                </a:solidFill>
                <a:latin typeface="Times New Roman" panose="02020603050405020304" pitchFamily="2" charset="-122"/>
                <a:ea typeface="楷体" panose="02010609060101010101" pitchFamily="49" charset="-122"/>
              </a:rPr>
              <a:t>连接直线外一点与直线上所有点的线段中</a:t>
            </a:r>
            <a:r>
              <a:rPr lang="en-US" altLang="zh-CN" sz="2800" b="1" dirty="0">
                <a:solidFill>
                  <a:srgbClr val="0000FF"/>
                </a:solidFill>
                <a:latin typeface="Times New Roman" panose="02020603050405020304" pitchFamily="2" charset="-122"/>
                <a:ea typeface="楷体" panose="02010609060101010101" pitchFamily="49" charset="-122"/>
              </a:rPr>
              <a:t>,</a:t>
            </a:r>
            <a:r>
              <a:rPr lang="zh-CN" altLang="en-US" sz="2800" b="1" dirty="0">
                <a:solidFill>
                  <a:srgbClr val="0000FF"/>
                </a:solidFill>
                <a:latin typeface="Times New Roman" panose="02020603050405020304" pitchFamily="2" charset="-122"/>
                <a:ea typeface="楷体" panose="02010609060101010101" pitchFamily="49" charset="-122"/>
              </a:rPr>
              <a:t>最短</a:t>
            </a:r>
          </a:p>
          <a:p>
            <a:pPr eaLnBrk="1" hangingPunct="1">
              <a:lnSpc>
                <a:spcPct val="130000"/>
              </a:lnSpc>
              <a:spcBef>
                <a:spcPct val="20000"/>
              </a:spcBef>
            </a:pPr>
            <a:r>
              <a:rPr lang="zh-CN" altLang="en-US" sz="2800" b="1" dirty="0">
                <a:solidFill>
                  <a:srgbClr val="0000FF"/>
                </a:solidFill>
                <a:latin typeface="Times New Roman" panose="02020603050405020304" pitchFamily="2" charset="-122"/>
                <a:ea typeface="楷体" panose="02010609060101010101" pitchFamily="49" charset="-122"/>
              </a:rPr>
              <a:t>的是</a:t>
            </a:r>
            <a:r>
              <a:rPr lang="en-US" altLang="zh-CN" sz="2800" b="1" dirty="0">
                <a:solidFill>
                  <a:srgbClr val="0000FF"/>
                </a:solidFill>
                <a:latin typeface="Times New Roman" panose="02020603050405020304" pitchFamily="2" charset="-122"/>
                <a:ea typeface="楷体" panose="02010609060101010101" pitchFamily="49" charset="-122"/>
              </a:rPr>
              <a:t>_______.       </a:t>
            </a:r>
          </a:p>
        </p:txBody>
      </p:sp>
      <p:sp>
        <p:nvSpPr>
          <p:cNvPr id="8197" name="Text Box 26"/>
          <p:cNvSpPr txBox="1">
            <a:spLocks noChangeArrowheads="1"/>
          </p:cNvSpPr>
          <p:nvPr/>
        </p:nvSpPr>
        <p:spPr bwMode="auto">
          <a:xfrm>
            <a:off x="468313" y="1773238"/>
            <a:ext cx="5673725"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20000"/>
              </a:spcBef>
            </a:pPr>
            <a:r>
              <a:rPr lang="en-US" altLang="zh-CN" sz="2800" b="1" dirty="0">
                <a:solidFill>
                  <a:srgbClr val="0000FF"/>
                </a:solidFill>
                <a:latin typeface="Times New Roman" panose="02020603050405020304" pitchFamily="2" charset="-122"/>
                <a:ea typeface="楷体" panose="02010609060101010101" pitchFamily="49" charset="-122"/>
              </a:rPr>
              <a:t>2.</a:t>
            </a:r>
            <a:r>
              <a:rPr lang="zh-CN" altLang="en-US" sz="2800" b="1" dirty="0">
                <a:solidFill>
                  <a:srgbClr val="0000FF"/>
                </a:solidFill>
                <a:latin typeface="Times New Roman" panose="02020603050405020304" pitchFamily="2" charset="-122"/>
                <a:ea typeface="楷体" panose="02010609060101010101" pitchFamily="49" charset="-122"/>
              </a:rPr>
              <a:t>直线外一点到这条直线的</a:t>
            </a:r>
            <a:r>
              <a:rPr lang="en-US" altLang="zh-CN" sz="2800" b="1" dirty="0">
                <a:solidFill>
                  <a:srgbClr val="0000FF"/>
                </a:solidFill>
                <a:latin typeface="Times New Roman" panose="02020603050405020304" pitchFamily="2" charset="-122"/>
                <a:ea typeface="楷体" panose="02010609060101010101" pitchFamily="49" charset="-122"/>
              </a:rPr>
              <a:t>__________</a:t>
            </a:r>
            <a:r>
              <a:rPr lang="zh-CN" altLang="en-US" sz="2800" b="1" dirty="0">
                <a:solidFill>
                  <a:srgbClr val="0000FF"/>
                </a:solidFill>
                <a:latin typeface="Times New Roman" panose="02020603050405020304" pitchFamily="2" charset="-122"/>
                <a:ea typeface="楷体" panose="02010609060101010101" pitchFamily="49" charset="-122"/>
              </a:rPr>
              <a:t>叫点到直线的距离</a:t>
            </a:r>
            <a:r>
              <a:rPr lang="en-US" altLang="zh-CN" sz="2800" b="1" dirty="0">
                <a:solidFill>
                  <a:srgbClr val="0000FF"/>
                </a:solidFill>
                <a:latin typeface="Times New Roman" panose="02020603050405020304" pitchFamily="2" charset="-122"/>
                <a:ea typeface="楷体" panose="02010609060101010101" pitchFamily="49" charset="-122"/>
              </a:rPr>
              <a:t>.</a:t>
            </a:r>
          </a:p>
        </p:txBody>
      </p:sp>
      <p:sp>
        <p:nvSpPr>
          <p:cNvPr id="13318" name="Text Box 27"/>
          <p:cNvSpPr txBox="1">
            <a:spLocks noChangeArrowheads="1"/>
          </p:cNvSpPr>
          <p:nvPr/>
        </p:nvSpPr>
        <p:spPr bwMode="auto">
          <a:xfrm>
            <a:off x="774700" y="4119563"/>
            <a:ext cx="2220913"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06" tIns="41503" rIns="83006" bIns="41503">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FF0000"/>
                </a:solidFill>
                <a:latin typeface="Times New Roman" panose="02020603050405020304" pitchFamily="18" charset="0"/>
                <a:ea typeface="楷体" panose="02010609060101010101" pitchFamily="49" charset="-122"/>
                <a:cs typeface="楷体_GB2312"/>
              </a:rPr>
              <a:t>垂线段</a:t>
            </a:r>
          </a:p>
        </p:txBody>
      </p:sp>
      <p:sp>
        <p:nvSpPr>
          <p:cNvPr id="8199" name="Text Box 33"/>
          <p:cNvSpPr txBox="1">
            <a:spLocks noChangeArrowheads="1"/>
          </p:cNvSpPr>
          <p:nvPr/>
        </p:nvSpPr>
        <p:spPr bwMode="auto">
          <a:xfrm>
            <a:off x="7889875" y="4262438"/>
            <a:ext cx="165100" cy="96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06" tIns="41503" rIns="83006" bIns="41503">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en-US" altLang="zh-CN" sz="3300" b="1">
              <a:latin typeface="Times New Roman" panose="02020603050405020304" pitchFamily="18" charset="0"/>
            </a:endParaRPr>
          </a:p>
          <a:p>
            <a:pPr eaLnBrk="1" hangingPunct="1"/>
            <a:endParaRPr lang="en-US" altLang="zh-CN" sz="2500">
              <a:latin typeface="Times New Roman" panose="02020603050405020304" pitchFamily="18" charset="0"/>
            </a:endParaRPr>
          </a:p>
        </p:txBody>
      </p:sp>
      <p:grpSp>
        <p:nvGrpSpPr>
          <p:cNvPr id="8200" name="Group 25"/>
          <p:cNvGrpSpPr/>
          <p:nvPr/>
        </p:nvGrpSpPr>
        <p:grpSpPr>
          <a:xfrm>
            <a:off x="5724525" y="1844675"/>
            <a:ext cx="2519363" cy="1552575"/>
            <a:chOff x="3609" y="1166"/>
            <a:chExt cx="1565" cy="978"/>
          </a:xfrm>
        </p:grpSpPr>
        <p:sp>
          <p:nvSpPr>
            <p:cNvPr id="8208" name="Line 28"/>
            <p:cNvSpPr>
              <a:spLocks noChangeShapeType="1"/>
            </p:cNvSpPr>
            <p:nvPr/>
          </p:nvSpPr>
          <p:spPr bwMode="auto">
            <a:xfrm>
              <a:off x="3609" y="1869"/>
              <a:ext cx="1565" cy="3"/>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09" name="Line 29"/>
            <p:cNvSpPr>
              <a:spLocks noChangeShapeType="1"/>
            </p:cNvSpPr>
            <p:nvPr/>
          </p:nvSpPr>
          <p:spPr bwMode="auto">
            <a:xfrm>
              <a:off x="4368" y="1389"/>
              <a:ext cx="3" cy="480"/>
            </a:xfrm>
            <a:prstGeom prst="line">
              <a:avLst/>
            </a:prstGeom>
            <a:noFill/>
            <a:ln w="38100">
              <a:solidFill>
                <a:srgbClr val="FF33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0" name="Line 30"/>
            <p:cNvSpPr>
              <a:spLocks noChangeShapeType="1"/>
            </p:cNvSpPr>
            <p:nvPr/>
          </p:nvSpPr>
          <p:spPr bwMode="auto">
            <a:xfrm flipV="1">
              <a:off x="4371" y="1729"/>
              <a:ext cx="133" cy="4"/>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1" name="Line 31"/>
            <p:cNvSpPr>
              <a:spLocks noChangeShapeType="1"/>
            </p:cNvSpPr>
            <p:nvPr/>
          </p:nvSpPr>
          <p:spPr bwMode="auto">
            <a:xfrm flipH="1">
              <a:off x="4492" y="1733"/>
              <a:ext cx="0" cy="146"/>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8212" name="Text Box 34"/>
            <p:cNvSpPr txBox="1">
              <a:spLocks noChangeArrowheads="1"/>
            </p:cNvSpPr>
            <p:nvPr/>
          </p:nvSpPr>
          <p:spPr bwMode="auto">
            <a:xfrm>
              <a:off x="4879" y="1773"/>
              <a:ext cx="197" cy="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06" tIns="41503" rIns="83006" bIns="41503">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楷体_GB2312"/>
                  <a:ea typeface="楷体_GB2312"/>
                  <a:cs typeface="楷体_GB2312"/>
                </a:rPr>
                <a:t>a</a:t>
              </a:r>
            </a:p>
          </p:txBody>
        </p:sp>
        <p:sp>
          <p:nvSpPr>
            <p:cNvPr id="8213" name="Text Box 36"/>
            <p:cNvSpPr txBox="1">
              <a:spLocks noChangeArrowheads="1"/>
            </p:cNvSpPr>
            <p:nvPr/>
          </p:nvSpPr>
          <p:spPr bwMode="auto">
            <a:xfrm>
              <a:off x="4190" y="1166"/>
              <a:ext cx="49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08" tIns="45703" rIns="91408" bIns="4570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楷体_GB2312"/>
                  <a:ea typeface="楷体_GB2312"/>
                  <a:cs typeface="楷体_GB2312"/>
                </a:rPr>
                <a:t>  </a:t>
              </a:r>
              <a:r>
                <a:rPr lang="en-US" altLang="zh-CN" sz="2400" b="1">
                  <a:latin typeface="楷体_GB2312"/>
                  <a:ea typeface="楷体_GB2312"/>
                  <a:cs typeface="楷体_GB2312"/>
                </a:rPr>
                <a:t>.A</a:t>
              </a:r>
            </a:p>
          </p:txBody>
        </p:sp>
        <p:sp>
          <p:nvSpPr>
            <p:cNvPr id="8214" name="Text Box 37"/>
            <p:cNvSpPr txBox="1">
              <a:spLocks noChangeArrowheads="1"/>
            </p:cNvSpPr>
            <p:nvPr/>
          </p:nvSpPr>
          <p:spPr bwMode="auto">
            <a:xfrm>
              <a:off x="4244" y="1856"/>
              <a:ext cx="20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08" tIns="45703" rIns="91408" bIns="45703">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a:latin typeface="楷体_GB2312"/>
                  <a:ea typeface="楷体_GB2312"/>
                  <a:cs typeface="楷体_GB2312"/>
                </a:rPr>
                <a:t>D</a:t>
              </a:r>
            </a:p>
          </p:txBody>
        </p:sp>
        <p:sp>
          <p:nvSpPr>
            <p:cNvPr id="8215" name="Line 38"/>
            <p:cNvSpPr>
              <a:spLocks noChangeShapeType="1"/>
            </p:cNvSpPr>
            <p:nvPr/>
          </p:nvSpPr>
          <p:spPr bwMode="auto">
            <a:xfrm flipH="1">
              <a:off x="3972" y="1370"/>
              <a:ext cx="409" cy="499"/>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216" name="Line 39"/>
            <p:cNvSpPr>
              <a:spLocks noChangeShapeType="1"/>
            </p:cNvSpPr>
            <p:nvPr/>
          </p:nvSpPr>
          <p:spPr bwMode="auto">
            <a:xfrm flipH="1">
              <a:off x="3609" y="1370"/>
              <a:ext cx="772" cy="499"/>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8217" name="Line 40"/>
            <p:cNvSpPr>
              <a:spLocks noChangeShapeType="1"/>
            </p:cNvSpPr>
            <p:nvPr/>
          </p:nvSpPr>
          <p:spPr bwMode="auto">
            <a:xfrm>
              <a:off x="4380" y="1370"/>
              <a:ext cx="317" cy="499"/>
            </a:xfrm>
            <a:prstGeom prst="line">
              <a:avLst/>
            </a:prstGeom>
            <a:noFill/>
            <a:ln w="9525">
              <a:solidFill>
                <a:schemeClr val="tx1"/>
              </a:solidFill>
              <a:miter lim="800000"/>
            </a:ln>
            <a:extLst>
              <a:ext uri="{909E8E84-426E-40DD-AFC4-6F175D3DCCD1}">
                <a14:hiddenFill xmlns:a14="http://schemas.microsoft.com/office/drawing/2010/main">
                  <a:noFill/>
                </a14:hiddenFill>
              </a:ext>
            </a:extLst>
          </p:spPr>
          <p:txBody>
            <a:bodyPr/>
            <a:lstStyle/>
            <a:p>
              <a:endParaRPr lang="zh-CN" altLang="en-US"/>
            </a:p>
          </p:txBody>
        </p:sp>
      </p:grpSp>
      <p:sp>
        <p:nvSpPr>
          <p:cNvPr id="20" name="Text Box 27"/>
          <p:cNvSpPr txBox="1">
            <a:spLocks noChangeArrowheads="1"/>
          </p:cNvSpPr>
          <p:nvPr/>
        </p:nvSpPr>
        <p:spPr bwMode="auto">
          <a:xfrm>
            <a:off x="395288" y="2492375"/>
            <a:ext cx="222091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06" tIns="41503" rIns="83006" bIns="41503">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sz="2400" b="1">
                <a:solidFill>
                  <a:srgbClr val="FF0000"/>
                </a:solidFill>
                <a:latin typeface="Times New Roman" panose="02020603050405020304" pitchFamily="18" charset="0"/>
                <a:ea typeface="楷体" panose="02010609060101010101" pitchFamily="49" charset="-122"/>
                <a:cs typeface="楷体_GB2312"/>
              </a:rPr>
              <a:t>垂线段的长度</a:t>
            </a:r>
          </a:p>
        </p:txBody>
      </p:sp>
      <p:grpSp>
        <p:nvGrpSpPr>
          <p:cNvPr id="8202" name="组合 21"/>
          <p:cNvGrpSpPr/>
          <p:nvPr/>
        </p:nvGrpSpPr>
        <p:grpSpPr>
          <a:xfrm>
            <a:off x="323850" y="260350"/>
            <a:ext cx="3960813" cy="1296988"/>
            <a:chOff x="323850" y="0"/>
            <a:chExt cx="3771900" cy="895350"/>
          </a:xfrm>
        </p:grpSpPr>
        <p:grpSp>
          <p:nvGrpSpPr>
            <p:cNvPr id="8203" name="Group 22"/>
            <p:cNvGrpSpPr/>
            <p:nvPr/>
          </p:nvGrpSpPr>
          <p:grpSpPr>
            <a:xfrm>
              <a:off x="400050" y="0"/>
              <a:ext cx="2925763" cy="817563"/>
              <a:chOff x="0" y="0"/>
              <a:chExt cx="2253" cy="368"/>
            </a:xfrm>
          </p:grpSpPr>
          <p:sp>
            <p:nvSpPr>
              <p:cNvPr id="8206" name="Rectangle 23"/>
              <p:cNvSpPr>
                <a:spLocks noChangeArrowheads="1"/>
              </p:cNvSpPr>
              <p:nvPr/>
            </p:nvSpPr>
            <p:spPr bwMode="auto">
              <a:xfrm>
                <a:off x="0" y="90"/>
                <a:ext cx="2112" cy="278"/>
              </a:xfrm>
              <a:prstGeom prst="rect">
                <a:avLst/>
              </a:prstGeom>
              <a:gradFill rotWithShape="0">
                <a:gsLst>
                  <a:gs pos="0">
                    <a:srgbClr val="FFCC99"/>
                  </a:gs>
                  <a:gs pos="100000">
                    <a:srgbClr val="FFFFFF"/>
                  </a:gs>
                </a:gsLst>
                <a:path path="shape">
                  <a:fillToRect l="50000" t="50000" r="50000" b="50000"/>
                </a:path>
              </a:gradFill>
              <a:ln w="38100">
                <a:solidFill>
                  <a:srgbClr val="CC0000"/>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a:solidFill>
                      <a:srgbClr val="FF0000"/>
                    </a:solidFill>
                  </a:rPr>
                  <a:t>  </a:t>
                </a:r>
                <a:r>
                  <a:rPr lang="zh-CN" altLang="en-US" sz="3200">
                    <a:solidFill>
                      <a:srgbClr val="FF0000"/>
                    </a:solidFill>
                    <a:latin typeface="隶书" panose="02010509060101010101" pitchFamily="49" charset="-122"/>
                    <a:ea typeface="隶书" panose="02010509060101010101" pitchFamily="49" charset="-122"/>
                  </a:rPr>
                  <a:t>回顾与复习</a:t>
                </a:r>
                <a:endParaRPr lang="en-US" altLang="zh-CN" sz="3200">
                  <a:solidFill>
                    <a:srgbClr val="FF0000"/>
                  </a:solidFill>
                  <a:latin typeface="隶书" panose="02010509060101010101" pitchFamily="49" charset="-122"/>
                  <a:ea typeface="隶书" panose="02010509060101010101" pitchFamily="49" charset="-122"/>
                </a:endParaRPr>
              </a:p>
            </p:txBody>
          </p:sp>
          <p:sp>
            <p:nvSpPr>
              <p:cNvPr id="27" name="Rectangle 24" descr="PE03255_"/>
              <p:cNvSpPr>
                <a:spLocks noChangeArrowheads="1"/>
              </p:cNvSpPr>
              <p:nvPr/>
            </p:nvSpPr>
            <p:spPr bwMode="auto">
              <a:xfrm>
                <a:off x="1681" y="0"/>
                <a:ext cx="576" cy="343"/>
              </a:xfrm>
              <a:prstGeom prst="rect">
                <a:avLst/>
              </a:prstGeom>
              <a:noFill/>
              <a:ln w="9525">
                <a:noFill/>
                <a:miter lim="800000"/>
              </a:ln>
              <a:effectLst/>
            </p:spPr>
            <p:txBody>
              <a:bodyPr wrap="none">
                <a:spAutoFit/>
              </a:bodyPr>
              <a:lstStyle/>
              <a:p>
                <a:pPr fontAlgn="auto">
                  <a:spcBef>
                    <a:spcPct val="0"/>
                  </a:spcBef>
                  <a:spcAft>
                    <a:spcPct val="0"/>
                  </a:spcAft>
                  <a:defRPr/>
                </a:pPr>
                <a:r>
                  <a:rPr lang="en-US" altLang="zh-CN" sz="4400" b="1">
                    <a:effectLst>
                      <a:outerShdw blurRad="38100" dist="38100" dir="2700000" algn="tl">
                        <a:srgbClr val="C0C0C0"/>
                      </a:outerShdw>
                    </a:effectLst>
                    <a:ea typeface="BatangChe" pitchFamily="49" charset="-127"/>
                  </a:rPr>
                  <a:t>☞</a:t>
                </a:r>
              </a:p>
            </p:txBody>
          </p:sp>
        </p:grpSp>
        <p:pic>
          <p:nvPicPr>
            <p:cNvPr id="8204" name="Picture 25" descr="rcvzpuuu[1]"/>
            <p:cNvPicPr>
              <a:picLocks noChangeAspect="1" noChangeArrowheads="1"/>
            </p:cNvPicPr>
            <p:nvPr/>
          </p:nvPicPr>
          <p:blipFill>
            <a:blip r:embed="rId3"/>
            <a:stretch>
              <a:fillRect/>
            </a:stretch>
          </p:blipFill>
          <p:spPr bwMode="auto">
            <a:xfrm>
              <a:off x="3143250" y="76200"/>
              <a:ext cx="9525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6" descr="gif003[1]">
              <a:hlinkClick r:id="" action="ppaction://hlinkshowjump?jump=lastslide"/>
            </p:cNvPr>
            <p:cNvPicPr>
              <a:picLocks noChangeAspect="1" noChangeArrowheads="1"/>
            </p:cNvPicPr>
            <p:nvPr/>
          </p:nvPicPr>
          <p:blipFill>
            <a:blip r:embed="rId4"/>
            <a:stretch>
              <a:fillRect/>
            </a:stretch>
          </p:blipFill>
          <p:spPr bwMode="auto">
            <a:xfrm>
              <a:off x="323850" y="3048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8"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0"/>
          <p:cNvGrpSpPr/>
          <p:nvPr/>
        </p:nvGrpSpPr>
        <p:grpSpPr>
          <a:xfrm>
            <a:off x="611188" y="260350"/>
            <a:ext cx="8280400" cy="2808288"/>
            <a:chOff x="340" y="391"/>
            <a:chExt cx="5126" cy="2812"/>
          </a:xfrm>
        </p:grpSpPr>
        <p:grpSp>
          <p:nvGrpSpPr>
            <p:cNvPr id="9225" name="Group 11"/>
            <p:cNvGrpSpPr/>
            <p:nvPr/>
          </p:nvGrpSpPr>
          <p:grpSpPr>
            <a:xfrm>
              <a:off x="340" y="482"/>
              <a:ext cx="5126" cy="2721"/>
              <a:chOff x="385" y="482"/>
              <a:chExt cx="5126" cy="2721"/>
            </a:xfrm>
          </p:grpSpPr>
          <p:sp>
            <p:nvSpPr>
              <p:cNvPr id="9243" name="Rectangle 12"/>
              <p:cNvSpPr>
                <a:spLocks noChangeArrowheads="1"/>
              </p:cNvSpPr>
              <p:nvPr/>
            </p:nvSpPr>
            <p:spPr bwMode="auto">
              <a:xfrm>
                <a:off x="385" y="482"/>
                <a:ext cx="5126" cy="272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36877" name="Rectangle 13"/>
              <p:cNvSpPr>
                <a:spLocks noChangeArrowheads="1"/>
              </p:cNvSpPr>
              <p:nvPr/>
            </p:nvSpPr>
            <p:spPr bwMode="auto">
              <a:xfrm>
                <a:off x="385" y="482"/>
                <a:ext cx="5126" cy="316"/>
              </a:xfrm>
              <a:prstGeom prst="rect">
                <a:avLst/>
              </a:prstGeom>
              <a:solidFill>
                <a:srgbClr val="66CCFF"/>
              </a:solidFill>
              <a:ln w="9525">
                <a:noFill/>
                <a:miter lim="800000"/>
              </a:ln>
              <a:effectLst>
                <a:outerShdw dist="107763" dir="2700000" algn="ctr" rotWithShape="0">
                  <a:srgbClr val="808080">
                    <a:alpha val="50000"/>
                  </a:srgbClr>
                </a:outerShdw>
              </a:effectLst>
            </p:spPr>
            <p:txBody>
              <a:bodyPr wrap="none" anchor="ctr"/>
              <a:lstStyle/>
              <a:p>
                <a:pPr eaLnBrk="1" fontAlgn="auto" hangingPunct="1">
                  <a:spcBef>
                    <a:spcPct val="0"/>
                  </a:spcBef>
                  <a:spcAft>
                    <a:spcPct val="0"/>
                  </a:spcAft>
                  <a:defRPr/>
                </a:pPr>
                <a:endParaRPr lang="zh-CN" altLang="en-US">
                  <a:latin typeface="+mn-lt"/>
                  <a:ea typeface="+mn-ea"/>
                </a:endParaRPr>
              </a:p>
            </p:txBody>
          </p:sp>
        </p:grpSp>
        <p:grpSp>
          <p:nvGrpSpPr>
            <p:cNvPr id="9226" name="Group 14"/>
            <p:cNvGrpSpPr/>
            <p:nvPr/>
          </p:nvGrpSpPr>
          <p:grpSpPr>
            <a:xfrm>
              <a:off x="340" y="391"/>
              <a:ext cx="635" cy="487"/>
              <a:chOff x="939" y="147"/>
              <a:chExt cx="635" cy="487"/>
            </a:xfrm>
          </p:grpSpPr>
          <p:sp>
            <p:nvSpPr>
              <p:cNvPr id="9228" name="Freeform 15"/>
              <p:cNvSpPr/>
              <p:nvPr/>
            </p:nvSpPr>
            <p:spPr bwMode="auto">
              <a:xfrm>
                <a:off x="939" y="279"/>
                <a:ext cx="635" cy="227"/>
              </a:xfrm>
              <a:custGeom>
                <a:avLst/>
                <a:gdLst>
                  <a:gd name="T0" fmla="*/ 1 w 942"/>
                  <a:gd name="T1" fmla="*/ 1 h 393"/>
                  <a:gd name="T2" fmla="*/ 1 w 942"/>
                  <a:gd name="T3" fmla="*/ 1 h 393"/>
                  <a:gd name="T4" fmla="*/ 1 w 942"/>
                  <a:gd name="T5" fmla="*/ 1 h 393"/>
                  <a:gd name="T6" fmla="*/ 1 w 942"/>
                  <a:gd name="T7" fmla="*/ 1 h 393"/>
                  <a:gd name="T8" fmla="*/ 1 w 942"/>
                  <a:gd name="T9" fmla="*/ 1 h 393"/>
                  <a:gd name="T10" fmla="*/ 1 w 942"/>
                  <a:gd name="T11" fmla="*/ 1 h 393"/>
                  <a:gd name="T12" fmla="*/ 1 w 942"/>
                  <a:gd name="T13" fmla="*/ 1 h 393"/>
                  <a:gd name="T14" fmla="*/ 1 w 942"/>
                  <a:gd name="T15" fmla="*/ 1 h 393"/>
                  <a:gd name="T16" fmla="*/ 1 w 942"/>
                  <a:gd name="T17" fmla="*/ 1 h 393"/>
                  <a:gd name="T18" fmla="*/ 1 w 942"/>
                  <a:gd name="T19" fmla="*/ 1 h 393"/>
                  <a:gd name="T20" fmla="*/ 1 w 942"/>
                  <a:gd name="T21" fmla="*/ 1 h 393"/>
                  <a:gd name="T22" fmla="*/ 1 w 942"/>
                  <a:gd name="T23" fmla="*/ 1 h 393"/>
                  <a:gd name="T24" fmla="*/ 1 w 942"/>
                  <a:gd name="T25" fmla="*/ 1 h 393"/>
                  <a:gd name="T26" fmla="*/ 1 w 942"/>
                  <a:gd name="T27" fmla="*/ 1 h 393"/>
                  <a:gd name="T28" fmla="*/ 1 w 942"/>
                  <a:gd name="T29" fmla="*/ 1 h 393"/>
                  <a:gd name="T30" fmla="*/ 1 w 942"/>
                  <a:gd name="T31" fmla="*/ 1 h 393"/>
                  <a:gd name="T32" fmla="*/ 1 w 942"/>
                  <a:gd name="T33" fmla="*/ 1 h 393"/>
                  <a:gd name="T34" fmla="*/ 1 w 942"/>
                  <a:gd name="T35" fmla="*/ 1 h 393"/>
                  <a:gd name="T36" fmla="*/ 1 w 942"/>
                  <a:gd name="T37" fmla="*/ 1 h 393"/>
                  <a:gd name="T38" fmla="*/ 1 w 942"/>
                  <a:gd name="T39" fmla="*/ 1 h 393"/>
                  <a:gd name="T40" fmla="*/ 1 w 942"/>
                  <a:gd name="T41" fmla="*/ 1 h 393"/>
                  <a:gd name="T42" fmla="*/ 1 w 942"/>
                  <a:gd name="T43" fmla="*/ 1 h 393"/>
                  <a:gd name="T44" fmla="*/ 1 w 942"/>
                  <a:gd name="T45" fmla="*/ 1 h 393"/>
                  <a:gd name="T46" fmla="*/ 1 w 942"/>
                  <a:gd name="T47" fmla="*/ 1 h 393"/>
                  <a:gd name="T48" fmla="*/ 1 w 942"/>
                  <a:gd name="T49" fmla="*/ 1 h 393"/>
                  <a:gd name="T50" fmla="*/ 1 w 942"/>
                  <a:gd name="T51" fmla="*/ 1 h 393"/>
                  <a:gd name="T52" fmla="*/ 1 w 942"/>
                  <a:gd name="T53" fmla="*/ 1 h 393"/>
                  <a:gd name="T54" fmla="*/ 1 w 942"/>
                  <a:gd name="T55" fmla="*/ 1 h 393"/>
                  <a:gd name="T56" fmla="*/ 2 w 942"/>
                  <a:gd name="T57" fmla="*/ 1 h 393"/>
                  <a:gd name="T58" fmla="*/ 3 w 942"/>
                  <a:gd name="T59" fmla="*/ 1 h 393"/>
                  <a:gd name="T60" fmla="*/ 3 w 942"/>
                  <a:gd name="T61" fmla="*/ 1 h 393"/>
                  <a:gd name="T62" fmla="*/ 5 w 942"/>
                  <a:gd name="T63" fmla="*/ 1 h 393"/>
                  <a:gd name="T64" fmla="*/ 5 w 942"/>
                  <a:gd name="T65" fmla="*/ 1 h 393"/>
                  <a:gd name="T66" fmla="*/ 5 w 942"/>
                  <a:gd name="T67" fmla="*/ 1 h 393"/>
                  <a:gd name="T68" fmla="*/ 5 w 942"/>
                  <a:gd name="T69" fmla="*/ 1 h 393"/>
                  <a:gd name="T70" fmla="*/ 6 w 942"/>
                  <a:gd name="T71" fmla="*/ 1 h 393"/>
                  <a:gd name="T72" fmla="*/ 6 w 942"/>
                  <a:gd name="T73" fmla="*/ 1 h 393"/>
                  <a:gd name="T74" fmla="*/ 6 w 942"/>
                  <a:gd name="T75" fmla="*/ 1 h 393"/>
                  <a:gd name="T76" fmla="*/ 7 w 942"/>
                  <a:gd name="T77" fmla="*/ 1 h 393"/>
                  <a:gd name="T78" fmla="*/ 7 w 942"/>
                  <a:gd name="T79" fmla="*/ 1 h 393"/>
                  <a:gd name="T80" fmla="*/ 8 w 942"/>
                  <a:gd name="T81" fmla="*/ 1 h 393"/>
                  <a:gd name="T82" fmla="*/ 8 w 942"/>
                  <a:gd name="T83" fmla="*/ 1 h 393"/>
                  <a:gd name="T84" fmla="*/ 8 w 942"/>
                  <a:gd name="T85" fmla="*/ 1 h 393"/>
                  <a:gd name="T86" fmla="*/ 8 w 942"/>
                  <a:gd name="T87" fmla="*/ 1 h 393"/>
                  <a:gd name="T88" fmla="*/ 8 w 942"/>
                  <a:gd name="T89" fmla="*/ 1 h 393"/>
                  <a:gd name="T90" fmla="*/ 8 w 942"/>
                  <a:gd name="T91" fmla="*/ 1 h 393"/>
                  <a:gd name="T92" fmla="*/ 7 w 942"/>
                  <a:gd name="T93" fmla="*/ 1 h 393"/>
                  <a:gd name="T94" fmla="*/ 7 w 942"/>
                  <a:gd name="T95" fmla="*/ 1 h 393"/>
                  <a:gd name="T96" fmla="*/ 6 w 942"/>
                  <a:gd name="T97" fmla="*/ 1 h 393"/>
                  <a:gd name="T98" fmla="*/ 5 w 942"/>
                  <a:gd name="T99" fmla="*/ 1 h 393"/>
                  <a:gd name="T100" fmla="*/ 5 w 942"/>
                  <a:gd name="T101" fmla="*/ 1 h 393"/>
                  <a:gd name="T102" fmla="*/ 4 w 942"/>
                  <a:gd name="T103" fmla="*/ 1 h 393"/>
                  <a:gd name="T104" fmla="*/ 3 w 942"/>
                  <a:gd name="T105" fmla="*/ 1 h 393"/>
                  <a:gd name="T106" fmla="*/ 3 w 942"/>
                  <a:gd name="T107" fmla="*/ 1 h 393"/>
                  <a:gd name="T108" fmla="*/ 2 w 942"/>
                  <a:gd name="T109" fmla="*/ 1 h 393"/>
                  <a:gd name="T110" fmla="*/ 2 w 942"/>
                  <a:gd name="T111" fmla="*/ 1 h 393"/>
                  <a:gd name="T112" fmla="*/ 2 w 942"/>
                  <a:gd name="T113" fmla="*/ 1 h 393"/>
                  <a:gd name="T114" fmla="*/ 1 w 942"/>
                  <a:gd name="T115" fmla="*/ 1 h 393"/>
                  <a:gd name="T116" fmla="*/ 1 w 942"/>
                  <a:gd name="T117" fmla="*/ 1 h 3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42"/>
                  <a:gd name="T178" fmla="*/ 0 h 393"/>
                  <a:gd name="T179" fmla="*/ 942 w 942"/>
                  <a:gd name="T180" fmla="*/ 393 h 39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42" h="393">
                    <a:moveTo>
                      <a:pt x="127" y="277"/>
                    </a:moveTo>
                    <a:cubicBezTo>
                      <a:pt x="100" y="272"/>
                      <a:pt x="73" y="280"/>
                      <a:pt x="46" y="280"/>
                    </a:cubicBezTo>
                    <a:cubicBezTo>
                      <a:pt x="38" y="279"/>
                      <a:pt x="31" y="279"/>
                      <a:pt x="22" y="281"/>
                    </a:cubicBezTo>
                    <a:cubicBezTo>
                      <a:pt x="18" y="281"/>
                      <a:pt x="15" y="283"/>
                      <a:pt x="11" y="283"/>
                    </a:cubicBezTo>
                    <a:cubicBezTo>
                      <a:pt x="7" y="283"/>
                      <a:pt x="0" y="286"/>
                      <a:pt x="2" y="284"/>
                    </a:cubicBezTo>
                    <a:cubicBezTo>
                      <a:pt x="22" y="276"/>
                      <a:pt x="41" y="270"/>
                      <a:pt x="61" y="263"/>
                    </a:cubicBezTo>
                    <a:cubicBezTo>
                      <a:pt x="76" y="261"/>
                      <a:pt x="90" y="258"/>
                      <a:pt x="105" y="255"/>
                    </a:cubicBezTo>
                    <a:cubicBezTo>
                      <a:pt x="108" y="253"/>
                      <a:pt x="114" y="253"/>
                      <a:pt x="115" y="249"/>
                    </a:cubicBezTo>
                    <a:cubicBezTo>
                      <a:pt x="116" y="246"/>
                      <a:pt x="111" y="249"/>
                      <a:pt x="108" y="248"/>
                    </a:cubicBezTo>
                    <a:cubicBezTo>
                      <a:pt x="106" y="246"/>
                      <a:pt x="105" y="245"/>
                      <a:pt x="102" y="244"/>
                    </a:cubicBezTo>
                    <a:cubicBezTo>
                      <a:pt x="86" y="237"/>
                      <a:pt x="65" y="236"/>
                      <a:pt x="48" y="238"/>
                    </a:cubicBezTo>
                    <a:cubicBezTo>
                      <a:pt x="41" y="238"/>
                      <a:pt x="35" y="238"/>
                      <a:pt x="28" y="237"/>
                    </a:cubicBezTo>
                    <a:cubicBezTo>
                      <a:pt x="24" y="237"/>
                      <a:pt x="12" y="239"/>
                      <a:pt x="15" y="236"/>
                    </a:cubicBezTo>
                    <a:cubicBezTo>
                      <a:pt x="16" y="234"/>
                      <a:pt x="28" y="234"/>
                      <a:pt x="31" y="234"/>
                    </a:cubicBezTo>
                    <a:cubicBezTo>
                      <a:pt x="52" y="232"/>
                      <a:pt x="73" y="226"/>
                      <a:pt x="94" y="228"/>
                    </a:cubicBezTo>
                    <a:cubicBezTo>
                      <a:pt x="94" y="228"/>
                      <a:pt x="109" y="227"/>
                      <a:pt x="113" y="226"/>
                    </a:cubicBezTo>
                    <a:cubicBezTo>
                      <a:pt x="117" y="226"/>
                      <a:pt x="125" y="226"/>
                      <a:pt x="125" y="226"/>
                    </a:cubicBezTo>
                    <a:cubicBezTo>
                      <a:pt x="119" y="219"/>
                      <a:pt x="116" y="218"/>
                      <a:pt x="107" y="218"/>
                    </a:cubicBezTo>
                    <a:cubicBezTo>
                      <a:pt x="100" y="213"/>
                      <a:pt x="83" y="209"/>
                      <a:pt x="73" y="210"/>
                    </a:cubicBezTo>
                    <a:cubicBezTo>
                      <a:pt x="54" y="202"/>
                      <a:pt x="63" y="203"/>
                      <a:pt x="45" y="204"/>
                    </a:cubicBezTo>
                    <a:cubicBezTo>
                      <a:pt x="41" y="205"/>
                      <a:pt x="54" y="202"/>
                      <a:pt x="59" y="201"/>
                    </a:cubicBezTo>
                    <a:cubicBezTo>
                      <a:pt x="66" y="199"/>
                      <a:pt x="75" y="200"/>
                      <a:pt x="82" y="198"/>
                    </a:cubicBezTo>
                    <a:cubicBezTo>
                      <a:pt x="109" y="192"/>
                      <a:pt x="134" y="191"/>
                      <a:pt x="161" y="187"/>
                    </a:cubicBezTo>
                    <a:cubicBezTo>
                      <a:pt x="170" y="179"/>
                      <a:pt x="160" y="179"/>
                      <a:pt x="153" y="177"/>
                    </a:cubicBezTo>
                    <a:cubicBezTo>
                      <a:pt x="149" y="173"/>
                      <a:pt x="135" y="170"/>
                      <a:pt x="135" y="170"/>
                    </a:cubicBezTo>
                    <a:cubicBezTo>
                      <a:pt x="129" y="163"/>
                      <a:pt x="121" y="159"/>
                      <a:pt x="114" y="155"/>
                    </a:cubicBezTo>
                    <a:cubicBezTo>
                      <a:pt x="126" y="148"/>
                      <a:pt x="138" y="145"/>
                      <a:pt x="150" y="138"/>
                    </a:cubicBezTo>
                    <a:cubicBezTo>
                      <a:pt x="160" y="134"/>
                      <a:pt x="170" y="123"/>
                      <a:pt x="180" y="119"/>
                    </a:cubicBezTo>
                    <a:cubicBezTo>
                      <a:pt x="188" y="116"/>
                      <a:pt x="204" y="101"/>
                      <a:pt x="212" y="95"/>
                    </a:cubicBezTo>
                    <a:cubicBezTo>
                      <a:pt x="234" y="76"/>
                      <a:pt x="269" y="64"/>
                      <a:pt x="293" y="48"/>
                    </a:cubicBezTo>
                    <a:cubicBezTo>
                      <a:pt x="325" y="39"/>
                      <a:pt x="348" y="24"/>
                      <a:pt x="380" y="18"/>
                    </a:cubicBezTo>
                    <a:cubicBezTo>
                      <a:pt x="420" y="9"/>
                      <a:pt x="464" y="9"/>
                      <a:pt x="503" y="4"/>
                    </a:cubicBezTo>
                    <a:cubicBezTo>
                      <a:pt x="530" y="0"/>
                      <a:pt x="537" y="5"/>
                      <a:pt x="564" y="3"/>
                    </a:cubicBezTo>
                    <a:cubicBezTo>
                      <a:pt x="570" y="2"/>
                      <a:pt x="584" y="4"/>
                      <a:pt x="590" y="4"/>
                    </a:cubicBezTo>
                    <a:cubicBezTo>
                      <a:pt x="595" y="5"/>
                      <a:pt x="620" y="13"/>
                      <a:pt x="620" y="13"/>
                    </a:cubicBezTo>
                    <a:cubicBezTo>
                      <a:pt x="635" y="21"/>
                      <a:pt x="646" y="23"/>
                      <a:pt x="659" y="25"/>
                    </a:cubicBezTo>
                    <a:cubicBezTo>
                      <a:pt x="666" y="27"/>
                      <a:pt x="680" y="37"/>
                      <a:pt x="680" y="37"/>
                    </a:cubicBezTo>
                    <a:cubicBezTo>
                      <a:pt x="683" y="39"/>
                      <a:pt x="691" y="41"/>
                      <a:pt x="701" y="46"/>
                    </a:cubicBezTo>
                    <a:cubicBezTo>
                      <a:pt x="711" y="51"/>
                      <a:pt x="721" y="59"/>
                      <a:pt x="740" y="69"/>
                    </a:cubicBezTo>
                    <a:cubicBezTo>
                      <a:pt x="741" y="90"/>
                      <a:pt x="807" y="99"/>
                      <a:pt x="818" y="109"/>
                    </a:cubicBezTo>
                    <a:cubicBezTo>
                      <a:pt x="855" y="141"/>
                      <a:pt x="870" y="129"/>
                      <a:pt x="903" y="167"/>
                    </a:cubicBezTo>
                    <a:cubicBezTo>
                      <a:pt x="914" y="180"/>
                      <a:pt x="927" y="192"/>
                      <a:pt x="938" y="204"/>
                    </a:cubicBezTo>
                    <a:cubicBezTo>
                      <a:pt x="940" y="208"/>
                      <a:pt x="942" y="209"/>
                      <a:pt x="941" y="213"/>
                    </a:cubicBezTo>
                    <a:cubicBezTo>
                      <a:pt x="941" y="215"/>
                      <a:pt x="939" y="228"/>
                      <a:pt x="936" y="228"/>
                    </a:cubicBezTo>
                    <a:cubicBezTo>
                      <a:pt x="925" y="235"/>
                      <a:pt x="927" y="229"/>
                      <a:pt x="919" y="238"/>
                    </a:cubicBezTo>
                    <a:cubicBezTo>
                      <a:pt x="915" y="243"/>
                      <a:pt x="905" y="250"/>
                      <a:pt x="905" y="250"/>
                    </a:cubicBezTo>
                    <a:cubicBezTo>
                      <a:pt x="887" y="255"/>
                      <a:pt x="869" y="254"/>
                      <a:pt x="851" y="246"/>
                    </a:cubicBezTo>
                    <a:cubicBezTo>
                      <a:pt x="843" y="243"/>
                      <a:pt x="819" y="248"/>
                      <a:pt x="810" y="246"/>
                    </a:cubicBezTo>
                    <a:cubicBezTo>
                      <a:pt x="778" y="273"/>
                      <a:pt x="742" y="285"/>
                      <a:pt x="701" y="304"/>
                    </a:cubicBezTo>
                    <a:cubicBezTo>
                      <a:pt x="667" y="318"/>
                      <a:pt x="657" y="342"/>
                      <a:pt x="605" y="354"/>
                    </a:cubicBezTo>
                    <a:cubicBezTo>
                      <a:pt x="576" y="366"/>
                      <a:pt x="551" y="372"/>
                      <a:pt x="529" y="377"/>
                    </a:cubicBezTo>
                    <a:cubicBezTo>
                      <a:pt x="507" y="382"/>
                      <a:pt x="494" y="384"/>
                      <a:pt x="475" y="386"/>
                    </a:cubicBezTo>
                    <a:cubicBezTo>
                      <a:pt x="456" y="388"/>
                      <a:pt x="445" y="391"/>
                      <a:pt x="415" y="389"/>
                    </a:cubicBezTo>
                    <a:cubicBezTo>
                      <a:pt x="392" y="393"/>
                      <a:pt x="316" y="381"/>
                      <a:pt x="295" y="372"/>
                    </a:cubicBezTo>
                    <a:cubicBezTo>
                      <a:pt x="284" y="367"/>
                      <a:pt x="290" y="370"/>
                      <a:pt x="273" y="366"/>
                    </a:cubicBezTo>
                    <a:cubicBezTo>
                      <a:pt x="269" y="365"/>
                      <a:pt x="259" y="363"/>
                      <a:pt x="259" y="363"/>
                    </a:cubicBezTo>
                    <a:cubicBezTo>
                      <a:pt x="249" y="356"/>
                      <a:pt x="227" y="343"/>
                      <a:pt x="215" y="340"/>
                    </a:cubicBezTo>
                    <a:cubicBezTo>
                      <a:pt x="198" y="320"/>
                      <a:pt x="167" y="313"/>
                      <a:pt x="148" y="296"/>
                    </a:cubicBezTo>
                    <a:cubicBezTo>
                      <a:pt x="141" y="290"/>
                      <a:pt x="135" y="280"/>
                      <a:pt x="127" y="277"/>
                    </a:cubicBezTo>
                    <a:close/>
                  </a:path>
                </a:pathLst>
              </a:custGeom>
              <a:solidFill>
                <a:srgbClr val="66CCFF"/>
              </a:solidFill>
              <a:ln w="38100" cmpd="sng">
                <a:solidFill>
                  <a:srgbClr val="333300"/>
                </a:solidFill>
                <a:round/>
              </a:ln>
            </p:spPr>
            <p:txBody>
              <a:bodyPr/>
              <a:lstStyle/>
              <a:p>
                <a:endParaRPr lang="zh-CN" altLang="en-US"/>
              </a:p>
            </p:txBody>
          </p:sp>
          <p:sp>
            <p:nvSpPr>
              <p:cNvPr id="9229" name="Oval 16"/>
              <p:cNvSpPr>
                <a:spLocks noChangeArrowheads="1"/>
              </p:cNvSpPr>
              <p:nvPr/>
            </p:nvSpPr>
            <p:spPr bwMode="auto">
              <a:xfrm>
                <a:off x="1123" y="279"/>
                <a:ext cx="272" cy="226"/>
              </a:xfrm>
              <a:prstGeom prst="ellipse">
                <a:avLst/>
              </a:prstGeom>
              <a:solidFill>
                <a:srgbClr val="66CCFF"/>
              </a:solidFill>
              <a:ln w="28575">
                <a:solidFill>
                  <a:srgbClr val="3333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0" name="Oval 17"/>
              <p:cNvSpPr>
                <a:spLocks noChangeArrowheads="1"/>
              </p:cNvSpPr>
              <p:nvPr/>
            </p:nvSpPr>
            <p:spPr bwMode="auto">
              <a:xfrm>
                <a:off x="1238" y="366"/>
                <a:ext cx="46" cy="46"/>
              </a:xfrm>
              <a:prstGeom prst="ellipse">
                <a:avLst/>
              </a:prstGeom>
              <a:solidFill>
                <a:srgbClr val="66CCFF"/>
              </a:solidFill>
              <a:ln w="9525">
                <a:solidFill>
                  <a:srgbClr val="3333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nvGrpSpPr>
              <p:cNvPr id="9231" name="Group 18"/>
              <p:cNvGrpSpPr/>
              <p:nvPr/>
            </p:nvGrpSpPr>
            <p:grpSpPr>
              <a:xfrm>
                <a:off x="1059" y="147"/>
                <a:ext cx="415" cy="127"/>
                <a:chOff x="1104" y="119"/>
                <a:chExt cx="506" cy="155"/>
              </a:xfrm>
            </p:grpSpPr>
            <p:sp>
              <p:nvSpPr>
                <p:cNvPr id="9238" name="AutoShape 19"/>
                <p:cNvSpPr>
                  <a:spLocks noChangeArrowheads="1"/>
                </p:cNvSpPr>
                <p:nvPr/>
              </p:nvSpPr>
              <p:spPr bwMode="auto">
                <a:xfrm>
                  <a:off x="1337" y="119"/>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9" name="AutoShape 20"/>
                <p:cNvSpPr>
                  <a:spLocks noChangeArrowheads="1"/>
                </p:cNvSpPr>
                <p:nvPr/>
              </p:nvSpPr>
              <p:spPr bwMode="auto">
                <a:xfrm rot="900000">
                  <a:off x="1450" y="131"/>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40" name="AutoShape 21"/>
                <p:cNvSpPr>
                  <a:spLocks noChangeArrowheads="1"/>
                </p:cNvSpPr>
                <p:nvPr/>
              </p:nvSpPr>
              <p:spPr bwMode="auto">
                <a:xfrm rot="1200000">
                  <a:off x="1562" y="164"/>
                  <a:ext cx="48"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41" name="AutoShape 22"/>
                <p:cNvSpPr>
                  <a:spLocks noChangeArrowheads="1"/>
                </p:cNvSpPr>
                <p:nvPr/>
              </p:nvSpPr>
              <p:spPr bwMode="auto">
                <a:xfrm rot="-900000">
                  <a:off x="1214" y="140"/>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42" name="AutoShape 23"/>
                <p:cNvSpPr>
                  <a:spLocks noChangeArrowheads="1"/>
                </p:cNvSpPr>
                <p:nvPr/>
              </p:nvSpPr>
              <p:spPr bwMode="auto">
                <a:xfrm rot="-1800000">
                  <a:off x="1104" y="183"/>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grpSp>
            <p:nvGrpSpPr>
              <p:cNvPr id="9232" name="Group 24"/>
              <p:cNvGrpSpPr/>
              <p:nvPr/>
            </p:nvGrpSpPr>
            <p:grpSpPr>
              <a:xfrm rot="10800000">
                <a:off x="1063" y="508"/>
                <a:ext cx="411" cy="126"/>
                <a:chOff x="1104" y="119"/>
                <a:chExt cx="506" cy="155"/>
              </a:xfrm>
            </p:grpSpPr>
            <p:sp>
              <p:nvSpPr>
                <p:cNvPr id="9233" name="AutoShape 25"/>
                <p:cNvSpPr>
                  <a:spLocks noChangeArrowheads="1"/>
                </p:cNvSpPr>
                <p:nvPr/>
              </p:nvSpPr>
              <p:spPr bwMode="auto">
                <a:xfrm>
                  <a:off x="1337" y="119"/>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4" name="AutoShape 26"/>
                <p:cNvSpPr>
                  <a:spLocks noChangeArrowheads="1"/>
                </p:cNvSpPr>
                <p:nvPr/>
              </p:nvSpPr>
              <p:spPr bwMode="auto">
                <a:xfrm rot="900000">
                  <a:off x="1450" y="131"/>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5" name="AutoShape 27"/>
                <p:cNvSpPr>
                  <a:spLocks noChangeArrowheads="1"/>
                </p:cNvSpPr>
                <p:nvPr/>
              </p:nvSpPr>
              <p:spPr bwMode="auto">
                <a:xfrm rot="1200000">
                  <a:off x="1562" y="164"/>
                  <a:ext cx="48"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6" name="AutoShape 28"/>
                <p:cNvSpPr>
                  <a:spLocks noChangeArrowheads="1"/>
                </p:cNvSpPr>
                <p:nvPr/>
              </p:nvSpPr>
              <p:spPr bwMode="auto">
                <a:xfrm rot="-900000">
                  <a:off x="1214" y="140"/>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37" name="AutoShape 29"/>
                <p:cNvSpPr>
                  <a:spLocks noChangeArrowheads="1"/>
                </p:cNvSpPr>
                <p:nvPr/>
              </p:nvSpPr>
              <p:spPr bwMode="auto">
                <a:xfrm rot="-1800000">
                  <a:off x="1104" y="183"/>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grpSp>
        <p:sp>
          <p:nvSpPr>
            <p:cNvPr id="9227" name="WordArt 30"/>
            <p:cNvSpPr>
              <a:spLocks noChangeArrowheads="1" noChangeShapeType="1" noTextEdit="1"/>
            </p:cNvSpPr>
            <p:nvPr/>
          </p:nvSpPr>
          <p:spPr bwMode="auto">
            <a:xfrm>
              <a:off x="1066" y="436"/>
              <a:ext cx="720" cy="288"/>
            </a:xfrm>
            <a:prstGeom prst="rect">
              <a:avLst/>
            </a:prstGeom>
          </p:spPr>
          <p:txBody>
            <a:bodyPr wrap="none" fromWordArt="1">
              <a:prstTxWarp prst="textPlain">
                <a:avLst>
                  <a:gd name="adj" fmla="val 50000"/>
                </a:avLst>
              </a:prstTxWarp>
            </a:bodyPr>
            <a:lstStyle/>
            <a:p>
              <a:pPr algn="ctr"/>
              <a:r>
                <a:rPr lang="zh-CN" altLang="en-US" sz="3600" kern="10" dirty="0">
                  <a:ln w="9525">
                    <a:solidFill>
                      <a:srgbClr val="FF3300"/>
                    </a:solidFill>
                    <a:round/>
                  </a:ln>
                  <a:solidFill>
                    <a:srgbClr val="66CCFF"/>
                  </a:solidFill>
                  <a:latin typeface="宋体" panose="02010600030101010101" pitchFamily="2" charset="-122"/>
                </a:rPr>
                <a:t>观 察</a:t>
              </a:r>
            </a:p>
          </p:txBody>
        </p:sp>
      </p:grpSp>
      <p:sp>
        <p:nvSpPr>
          <p:cNvPr id="36870" name="Rectangle 6"/>
          <p:cNvSpPr>
            <a:spLocks noChangeArrowheads="1"/>
          </p:cNvSpPr>
          <p:nvPr/>
        </p:nvSpPr>
        <p:spPr bwMode="auto">
          <a:xfrm>
            <a:off x="2339751" y="3357563"/>
            <a:ext cx="4464497" cy="1655762"/>
          </a:xfrm>
          <a:prstGeom prst="rect">
            <a:avLst/>
          </a:prstGeom>
          <a:gradFill rotWithShape="1">
            <a:gsLst>
              <a:gs pos="0">
                <a:srgbClr val="000082">
                  <a:alpha val="74001"/>
                </a:srgbClr>
              </a:gs>
              <a:gs pos="30000">
                <a:srgbClr val="66008F">
                  <a:alpha val="73101"/>
                </a:srgbClr>
              </a:gs>
              <a:gs pos="64999">
                <a:srgbClr val="BA0066">
                  <a:alpha val="72051"/>
                </a:srgbClr>
              </a:gs>
              <a:gs pos="89999">
                <a:srgbClr val="FF0000">
                  <a:alpha val="71301"/>
                </a:srgbClr>
              </a:gs>
              <a:gs pos="100000">
                <a:srgbClr val="FF8200">
                  <a:alpha val="71001"/>
                </a:srgbClr>
              </a:gs>
            </a:gsLst>
            <a:lin ang="5400000" scaled="1"/>
          </a:gradFill>
          <a:ln w="9525" algn="ctr">
            <a:noFill/>
            <a:miter lim="800000"/>
          </a:ln>
          <a:effectLst/>
        </p:spPr>
        <p:txBody>
          <a:bodyPr wrap="none" anchor="ctr"/>
          <a:lstStyle/>
          <a:p>
            <a:pPr eaLnBrk="1" fontAlgn="auto" hangingPunct="1">
              <a:spcBef>
                <a:spcPct val="0"/>
              </a:spcBef>
              <a:spcAft>
                <a:spcPct val="0"/>
              </a:spcAft>
              <a:defRPr/>
            </a:pPr>
            <a:endParaRPr lang="zh-CN" altLang="en-US">
              <a:latin typeface="+mn-lt"/>
              <a:ea typeface="+mn-ea"/>
            </a:endParaRPr>
          </a:p>
        </p:txBody>
      </p:sp>
      <p:sp>
        <p:nvSpPr>
          <p:cNvPr id="36872" name="Oval 8"/>
          <p:cNvSpPr>
            <a:spLocks noChangeArrowheads="1"/>
          </p:cNvSpPr>
          <p:nvPr/>
        </p:nvSpPr>
        <p:spPr bwMode="auto">
          <a:xfrm>
            <a:off x="4140200" y="3573463"/>
            <a:ext cx="1152525" cy="1152525"/>
          </a:xfrm>
          <a:prstGeom prst="ellipse">
            <a:avLst/>
          </a:prstGeom>
          <a:solidFill>
            <a:srgbClr val="FFCC0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23" name="Rectangle 7"/>
          <p:cNvSpPr>
            <a:spLocks noChangeArrowheads="1"/>
          </p:cNvSpPr>
          <p:nvPr/>
        </p:nvSpPr>
        <p:spPr bwMode="auto">
          <a:xfrm>
            <a:off x="2339975" y="5013325"/>
            <a:ext cx="4464050" cy="1295400"/>
          </a:xfrm>
          <a:prstGeom prst="rect">
            <a:avLst/>
          </a:prstGeom>
          <a:gradFill rotWithShape="1">
            <a:gsLst>
              <a:gs pos="0">
                <a:srgbClr val="00182F"/>
              </a:gs>
              <a:gs pos="100000">
                <a:srgbClr val="003366">
                  <a:alpha val="25998"/>
                </a:srgbClr>
              </a:gs>
            </a:gsLst>
            <a:lin ang="5400000" scaled="1"/>
          </a:gradFill>
          <a:ln w="9525" algn="ctr">
            <a:solidFill>
              <a:schemeClr val="bg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9224" name="Text Box 4"/>
          <p:cNvSpPr txBox="1">
            <a:spLocks noChangeArrowheads="1"/>
          </p:cNvSpPr>
          <p:nvPr/>
        </p:nvSpPr>
        <p:spPr bwMode="auto">
          <a:xfrm>
            <a:off x="1116013" y="981075"/>
            <a:ext cx="7488237"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400" b="1" dirty="0">
                <a:solidFill>
                  <a:srgbClr val="0000FF"/>
                </a:solidFill>
                <a:latin typeface="Times New Roman" panose="02020603050405020304" pitchFamily="2" charset="-122"/>
                <a:ea typeface="楷体" panose="02010609060101010101" pitchFamily="49" charset="-122"/>
              </a:rPr>
              <a:t>“</a:t>
            </a:r>
            <a:r>
              <a:rPr lang="zh-CN" altLang="en-US" sz="2400" b="1" dirty="0">
                <a:solidFill>
                  <a:srgbClr val="0000FF"/>
                </a:solidFill>
                <a:latin typeface="Times New Roman" panose="02020603050405020304" pitchFamily="2" charset="-122"/>
                <a:ea typeface="楷体" panose="02010609060101010101" pitchFamily="49" charset="-122"/>
              </a:rPr>
              <a:t>大漠孤烟直，长河落日圆” 是唐朝诗人王维的诗句，它描述了黄昏日落时分塞外特有的景象</a:t>
            </a:r>
            <a:r>
              <a:rPr lang="en-US" altLang="zh-CN" sz="2400" b="1" dirty="0">
                <a:solidFill>
                  <a:srgbClr val="0000FF"/>
                </a:solidFill>
                <a:latin typeface="Times New Roman" panose="02020603050405020304" pitchFamily="2" charset="-122"/>
                <a:ea typeface="楷体" panose="02010609060101010101" pitchFamily="49" charset="-122"/>
              </a:rPr>
              <a:t>.</a:t>
            </a:r>
            <a:r>
              <a:rPr lang="zh-CN" altLang="en-US" sz="2400" b="1" dirty="0">
                <a:latin typeface="Times New Roman" panose="02020603050405020304"/>
                <a:ea typeface="楷体" panose="02010609060101010101" pitchFamily="49" charset="-122"/>
              </a:rPr>
              <a:t>我们把太阳看作一个圆，地平线看作一条直线，由此你能得出直线和圆有几种位置关系？</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44444E-06 2.31214E-07 L -0.004 0.22566" pathEditMode="relative" rAng="0" ptsTypes="AA">
                                      <p:cBhvr>
                                        <p:cTn id="6" dur="5000" fill="hold"/>
                                        <p:tgtEl>
                                          <p:spTgt spid="36872"/>
                                        </p:tgtEl>
                                        <p:attrNameLst>
                                          <p:attrName>ppt_x</p:attrName>
                                          <p:attrName>ppt_y</p:attrName>
                                        </p:attrNameLst>
                                      </p:cBhvr>
                                      <p:rCtr x="-200" y="11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ChangeArrowheads="1"/>
          </p:cNvSpPr>
          <p:nvPr/>
        </p:nvSpPr>
        <p:spPr bwMode="auto">
          <a:xfrm>
            <a:off x="611188" y="1916113"/>
            <a:ext cx="7705725"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dirty="0">
                <a:latin typeface="Times New Roman" panose="02020603050405020304" pitchFamily="2" charset="-122"/>
                <a:ea typeface="楷体" panose="02010609060101010101" pitchFamily="49" charset="-122"/>
              </a:rPr>
              <a:t>1.</a:t>
            </a:r>
            <a:r>
              <a:rPr lang="zh-CN" altLang="en-US" sz="3200" dirty="0">
                <a:latin typeface="Times New Roman" panose="02020603050405020304" pitchFamily="2" charset="-122"/>
                <a:ea typeface="楷体" panose="02010609060101010101" pitchFamily="49" charset="-122"/>
              </a:rPr>
              <a:t>了解直线与圆的位置关系</a:t>
            </a:r>
            <a:r>
              <a:rPr lang="en-US" altLang="zh-CN" sz="3200" dirty="0">
                <a:latin typeface="Times New Roman" panose="02020603050405020304" pitchFamily="2" charset="-122"/>
                <a:ea typeface="楷体" panose="02010609060101010101" pitchFamily="49" charset="-122"/>
              </a:rPr>
              <a:t>;</a:t>
            </a:r>
          </a:p>
          <a:p>
            <a:pPr eaLnBrk="1" hangingPunct="1"/>
            <a:r>
              <a:rPr lang="en-US" altLang="zh-CN" sz="3200" dirty="0">
                <a:latin typeface="Times New Roman" panose="02020603050405020304" pitchFamily="2" charset="-122"/>
                <a:ea typeface="楷体" panose="02010609060101010101" pitchFamily="49" charset="-122"/>
              </a:rPr>
              <a:t>2.</a:t>
            </a:r>
            <a:r>
              <a:rPr lang="zh-CN" altLang="en-US" sz="3200" dirty="0">
                <a:latin typeface="Times New Roman" panose="02020603050405020304" pitchFamily="2" charset="-122"/>
                <a:ea typeface="楷体" panose="02010609060101010101" pitchFamily="49" charset="-122"/>
              </a:rPr>
              <a:t>会根据公共点的个数或圆心到直线的距离与圆的半径的关系判定直线与圆的位置关系</a:t>
            </a:r>
            <a:r>
              <a:rPr lang="en-US" altLang="zh-CN" sz="3200" dirty="0">
                <a:latin typeface="Times New Roman" panose="02020603050405020304" pitchFamily="2" charset="-122"/>
                <a:ea typeface="楷体" panose="02010609060101010101" pitchFamily="49" charset="-122"/>
              </a:rPr>
              <a:t>;</a:t>
            </a:r>
          </a:p>
          <a:p>
            <a:pPr eaLnBrk="1" hangingPunct="1"/>
            <a:r>
              <a:rPr lang="en-US" altLang="zh-CN" sz="3200" dirty="0">
                <a:latin typeface="Times New Roman" panose="02020603050405020304" pitchFamily="2" charset="-122"/>
                <a:ea typeface="楷体" panose="02010609060101010101" pitchFamily="49" charset="-122"/>
              </a:rPr>
              <a:t>3.</a:t>
            </a:r>
            <a:r>
              <a:rPr lang="zh-CN" altLang="en-US" sz="3200" dirty="0">
                <a:latin typeface="Times New Roman" panose="02020603050405020304" pitchFamily="2" charset="-122"/>
                <a:ea typeface="楷体" panose="02010609060101010101" pitchFamily="49" charset="-122"/>
              </a:rPr>
              <a:t>感悟分类的数学思想</a:t>
            </a:r>
            <a:r>
              <a:rPr lang="en-US" altLang="zh-CN" sz="3200" dirty="0">
                <a:latin typeface="Times New Roman" panose="02020603050405020304" pitchFamily="2" charset="-122"/>
                <a:ea typeface="楷体" panose="02010609060101010101" pitchFamily="49" charset="-122"/>
              </a:rPr>
              <a:t>.</a:t>
            </a:r>
          </a:p>
        </p:txBody>
      </p:sp>
      <p:sp>
        <p:nvSpPr>
          <p:cNvPr id="6" name="矩形 5"/>
          <p:cNvSpPr/>
          <p:nvPr/>
        </p:nvSpPr>
        <p:spPr>
          <a:xfrm>
            <a:off x="547813" y="422127"/>
            <a:ext cx="2967479" cy="923330"/>
          </a:xfrm>
          <a:prstGeom prst="rect">
            <a:avLst/>
          </a:prstGeom>
          <a:noFill/>
        </p:spPr>
        <p:txBody>
          <a:bodyPr wrap="none">
            <a:spAutoFit/>
          </a:bodyPr>
          <a:lstStyle/>
          <a:p>
            <a:pPr algn="ctr" eaLnBrk="1" fontAlgn="auto" hangingPunct="1">
              <a:spcBef>
                <a:spcPct val="0"/>
              </a:spcBef>
              <a:spcAft>
                <a:spcPct val="0"/>
              </a:spcAft>
              <a:defRPr/>
            </a:pPr>
            <a:r>
              <a:rPr lang="zh-CN" alt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imes New Roman" panose="02020603050405020304"/>
                <a:ea typeface="楷体" panose="02010609060101010101" pitchFamily="49" charset="-122"/>
              </a:rPr>
              <a:t>学习目标</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0"/>
          <p:cNvGrpSpPr/>
          <p:nvPr/>
        </p:nvGrpSpPr>
        <p:grpSpPr>
          <a:xfrm>
            <a:off x="611188" y="404813"/>
            <a:ext cx="8280400" cy="2232025"/>
            <a:chOff x="340" y="391"/>
            <a:chExt cx="5126" cy="2812"/>
          </a:xfrm>
        </p:grpSpPr>
        <p:grpSp>
          <p:nvGrpSpPr>
            <p:cNvPr id="11275" name="Group 11"/>
            <p:cNvGrpSpPr/>
            <p:nvPr/>
          </p:nvGrpSpPr>
          <p:grpSpPr>
            <a:xfrm>
              <a:off x="340" y="482"/>
              <a:ext cx="5126" cy="2721"/>
              <a:chOff x="385" y="482"/>
              <a:chExt cx="5126" cy="2721"/>
            </a:xfrm>
          </p:grpSpPr>
          <p:sp>
            <p:nvSpPr>
              <p:cNvPr id="11292" name="Rectangle 12"/>
              <p:cNvSpPr>
                <a:spLocks noChangeArrowheads="1"/>
              </p:cNvSpPr>
              <p:nvPr/>
            </p:nvSpPr>
            <p:spPr bwMode="auto">
              <a:xfrm>
                <a:off x="385" y="482"/>
                <a:ext cx="5126" cy="2721"/>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36877" name="Rectangle 13"/>
              <p:cNvSpPr>
                <a:spLocks noChangeArrowheads="1"/>
              </p:cNvSpPr>
              <p:nvPr/>
            </p:nvSpPr>
            <p:spPr bwMode="auto">
              <a:xfrm>
                <a:off x="385" y="483"/>
                <a:ext cx="5126" cy="316"/>
              </a:xfrm>
              <a:prstGeom prst="rect">
                <a:avLst/>
              </a:prstGeom>
              <a:solidFill>
                <a:srgbClr val="66CCFF"/>
              </a:solidFill>
              <a:ln w="9525">
                <a:noFill/>
                <a:miter lim="800000"/>
              </a:ln>
              <a:effectLst>
                <a:outerShdw dist="107763" dir="2700000" algn="ctr" rotWithShape="0">
                  <a:srgbClr val="808080">
                    <a:alpha val="50000"/>
                  </a:srgbClr>
                </a:outerShdw>
              </a:effectLst>
            </p:spPr>
            <p:txBody>
              <a:bodyPr wrap="none" anchor="ctr"/>
              <a:lstStyle/>
              <a:p>
                <a:pPr eaLnBrk="1" fontAlgn="auto" hangingPunct="1">
                  <a:spcBef>
                    <a:spcPct val="0"/>
                  </a:spcBef>
                  <a:spcAft>
                    <a:spcPct val="0"/>
                  </a:spcAft>
                  <a:defRPr/>
                </a:pPr>
                <a:endParaRPr lang="zh-CN" altLang="en-US">
                  <a:latin typeface="+mn-lt"/>
                  <a:ea typeface="+mn-ea"/>
                </a:endParaRPr>
              </a:p>
            </p:txBody>
          </p:sp>
        </p:grpSp>
        <p:grpSp>
          <p:nvGrpSpPr>
            <p:cNvPr id="11276" name="Group 14"/>
            <p:cNvGrpSpPr/>
            <p:nvPr/>
          </p:nvGrpSpPr>
          <p:grpSpPr>
            <a:xfrm>
              <a:off x="340" y="391"/>
              <a:ext cx="635" cy="487"/>
              <a:chOff x="939" y="147"/>
              <a:chExt cx="635" cy="487"/>
            </a:xfrm>
          </p:grpSpPr>
          <p:sp>
            <p:nvSpPr>
              <p:cNvPr id="11277" name="Freeform 15"/>
              <p:cNvSpPr/>
              <p:nvPr/>
            </p:nvSpPr>
            <p:spPr bwMode="auto">
              <a:xfrm>
                <a:off x="939" y="279"/>
                <a:ext cx="635" cy="227"/>
              </a:xfrm>
              <a:custGeom>
                <a:avLst/>
                <a:gdLst>
                  <a:gd name="T0" fmla="*/ 1 w 942"/>
                  <a:gd name="T1" fmla="*/ 1 h 393"/>
                  <a:gd name="T2" fmla="*/ 1 w 942"/>
                  <a:gd name="T3" fmla="*/ 1 h 393"/>
                  <a:gd name="T4" fmla="*/ 1 w 942"/>
                  <a:gd name="T5" fmla="*/ 1 h 393"/>
                  <a:gd name="T6" fmla="*/ 1 w 942"/>
                  <a:gd name="T7" fmla="*/ 1 h 393"/>
                  <a:gd name="T8" fmla="*/ 1 w 942"/>
                  <a:gd name="T9" fmla="*/ 1 h 393"/>
                  <a:gd name="T10" fmla="*/ 1 w 942"/>
                  <a:gd name="T11" fmla="*/ 1 h 393"/>
                  <a:gd name="T12" fmla="*/ 1 w 942"/>
                  <a:gd name="T13" fmla="*/ 1 h 393"/>
                  <a:gd name="T14" fmla="*/ 1 w 942"/>
                  <a:gd name="T15" fmla="*/ 1 h 393"/>
                  <a:gd name="T16" fmla="*/ 1 w 942"/>
                  <a:gd name="T17" fmla="*/ 1 h 393"/>
                  <a:gd name="T18" fmla="*/ 1 w 942"/>
                  <a:gd name="T19" fmla="*/ 1 h 393"/>
                  <a:gd name="T20" fmla="*/ 1 w 942"/>
                  <a:gd name="T21" fmla="*/ 1 h 393"/>
                  <a:gd name="T22" fmla="*/ 1 w 942"/>
                  <a:gd name="T23" fmla="*/ 1 h 393"/>
                  <a:gd name="T24" fmla="*/ 1 w 942"/>
                  <a:gd name="T25" fmla="*/ 1 h 393"/>
                  <a:gd name="T26" fmla="*/ 1 w 942"/>
                  <a:gd name="T27" fmla="*/ 1 h 393"/>
                  <a:gd name="T28" fmla="*/ 1 w 942"/>
                  <a:gd name="T29" fmla="*/ 1 h 393"/>
                  <a:gd name="T30" fmla="*/ 1 w 942"/>
                  <a:gd name="T31" fmla="*/ 1 h 393"/>
                  <a:gd name="T32" fmla="*/ 1 w 942"/>
                  <a:gd name="T33" fmla="*/ 1 h 393"/>
                  <a:gd name="T34" fmla="*/ 1 w 942"/>
                  <a:gd name="T35" fmla="*/ 1 h 393"/>
                  <a:gd name="T36" fmla="*/ 1 w 942"/>
                  <a:gd name="T37" fmla="*/ 1 h 393"/>
                  <a:gd name="T38" fmla="*/ 1 w 942"/>
                  <a:gd name="T39" fmla="*/ 1 h 393"/>
                  <a:gd name="T40" fmla="*/ 1 w 942"/>
                  <a:gd name="T41" fmla="*/ 1 h 393"/>
                  <a:gd name="T42" fmla="*/ 1 w 942"/>
                  <a:gd name="T43" fmla="*/ 1 h 393"/>
                  <a:gd name="T44" fmla="*/ 1 w 942"/>
                  <a:gd name="T45" fmla="*/ 1 h 393"/>
                  <a:gd name="T46" fmla="*/ 1 w 942"/>
                  <a:gd name="T47" fmla="*/ 1 h 393"/>
                  <a:gd name="T48" fmla="*/ 1 w 942"/>
                  <a:gd name="T49" fmla="*/ 1 h 393"/>
                  <a:gd name="T50" fmla="*/ 1 w 942"/>
                  <a:gd name="T51" fmla="*/ 1 h 393"/>
                  <a:gd name="T52" fmla="*/ 1 w 942"/>
                  <a:gd name="T53" fmla="*/ 1 h 393"/>
                  <a:gd name="T54" fmla="*/ 1 w 942"/>
                  <a:gd name="T55" fmla="*/ 1 h 393"/>
                  <a:gd name="T56" fmla="*/ 2 w 942"/>
                  <a:gd name="T57" fmla="*/ 1 h 393"/>
                  <a:gd name="T58" fmla="*/ 3 w 942"/>
                  <a:gd name="T59" fmla="*/ 1 h 393"/>
                  <a:gd name="T60" fmla="*/ 3 w 942"/>
                  <a:gd name="T61" fmla="*/ 1 h 393"/>
                  <a:gd name="T62" fmla="*/ 5 w 942"/>
                  <a:gd name="T63" fmla="*/ 1 h 393"/>
                  <a:gd name="T64" fmla="*/ 5 w 942"/>
                  <a:gd name="T65" fmla="*/ 1 h 393"/>
                  <a:gd name="T66" fmla="*/ 5 w 942"/>
                  <a:gd name="T67" fmla="*/ 1 h 393"/>
                  <a:gd name="T68" fmla="*/ 5 w 942"/>
                  <a:gd name="T69" fmla="*/ 1 h 393"/>
                  <a:gd name="T70" fmla="*/ 6 w 942"/>
                  <a:gd name="T71" fmla="*/ 1 h 393"/>
                  <a:gd name="T72" fmla="*/ 6 w 942"/>
                  <a:gd name="T73" fmla="*/ 1 h 393"/>
                  <a:gd name="T74" fmla="*/ 6 w 942"/>
                  <a:gd name="T75" fmla="*/ 1 h 393"/>
                  <a:gd name="T76" fmla="*/ 7 w 942"/>
                  <a:gd name="T77" fmla="*/ 1 h 393"/>
                  <a:gd name="T78" fmla="*/ 7 w 942"/>
                  <a:gd name="T79" fmla="*/ 1 h 393"/>
                  <a:gd name="T80" fmla="*/ 8 w 942"/>
                  <a:gd name="T81" fmla="*/ 1 h 393"/>
                  <a:gd name="T82" fmla="*/ 8 w 942"/>
                  <a:gd name="T83" fmla="*/ 1 h 393"/>
                  <a:gd name="T84" fmla="*/ 8 w 942"/>
                  <a:gd name="T85" fmla="*/ 1 h 393"/>
                  <a:gd name="T86" fmla="*/ 8 w 942"/>
                  <a:gd name="T87" fmla="*/ 1 h 393"/>
                  <a:gd name="T88" fmla="*/ 8 w 942"/>
                  <a:gd name="T89" fmla="*/ 1 h 393"/>
                  <a:gd name="T90" fmla="*/ 8 w 942"/>
                  <a:gd name="T91" fmla="*/ 1 h 393"/>
                  <a:gd name="T92" fmla="*/ 7 w 942"/>
                  <a:gd name="T93" fmla="*/ 1 h 393"/>
                  <a:gd name="T94" fmla="*/ 7 w 942"/>
                  <a:gd name="T95" fmla="*/ 1 h 393"/>
                  <a:gd name="T96" fmla="*/ 6 w 942"/>
                  <a:gd name="T97" fmla="*/ 1 h 393"/>
                  <a:gd name="T98" fmla="*/ 5 w 942"/>
                  <a:gd name="T99" fmla="*/ 1 h 393"/>
                  <a:gd name="T100" fmla="*/ 5 w 942"/>
                  <a:gd name="T101" fmla="*/ 1 h 393"/>
                  <a:gd name="T102" fmla="*/ 4 w 942"/>
                  <a:gd name="T103" fmla="*/ 1 h 393"/>
                  <a:gd name="T104" fmla="*/ 3 w 942"/>
                  <a:gd name="T105" fmla="*/ 1 h 393"/>
                  <a:gd name="T106" fmla="*/ 3 w 942"/>
                  <a:gd name="T107" fmla="*/ 1 h 393"/>
                  <a:gd name="T108" fmla="*/ 2 w 942"/>
                  <a:gd name="T109" fmla="*/ 1 h 393"/>
                  <a:gd name="T110" fmla="*/ 2 w 942"/>
                  <a:gd name="T111" fmla="*/ 1 h 393"/>
                  <a:gd name="T112" fmla="*/ 2 w 942"/>
                  <a:gd name="T113" fmla="*/ 1 h 393"/>
                  <a:gd name="T114" fmla="*/ 1 w 942"/>
                  <a:gd name="T115" fmla="*/ 1 h 393"/>
                  <a:gd name="T116" fmla="*/ 1 w 942"/>
                  <a:gd name="T117" fmla="*/ 1 h 39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42"/>
                  <a:gd name="T178" fmla="*/ 0 h 393"/>
                  <a:gd name="T179" fmla="*/ 942 w 942"/>
                  <a:gd name="T180" fmla="*/ 393 h 393"/>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42" h="393">
                    <a:moveTo>
                      <a:pt x="127" y="277"/>
                    </a:moveTo>
                    <a:cubicBezTo>
                      <a:pt x="100" y="272"/>
                      <a:pt x="73" y="280"/>
                      <a:pt x="46" y="280"/>
                    </a:cubicBezTo>
                    <a:cubicBezTo>
                      <a:pt x="38" y="279"/>
                      <a:pt x="31" y="279"/>
                      <a:pt x="22" y="281"/>
                    </a:cubicBezTo>
                    <a:cubicBezTo>
                      <a:pt x="18" y="281"/>
                      <a:pt x="15" y="283"/>
                      <a:pt x="11" y="283"/>
                    </a:cubicBezTo>
                    <a:cubicBezTo>
                      <a:pt x="7" y="283"/>
                      <a:pt x="0" y="286"/>
                      <a:pt x="2" y="284"/>
                    </a:cubicBezTo>
                    <a:cubicBezTo>
                      <a:pt x="22" y="276"/>
                      <a:pt x="41" y="270"/>
                      <a:pt x="61" y="263"/>
                    </a:cubicBezTo>
                    <a:cubicBezTo>
                      <a:pt x="76" y="261"/>
                      <a:pt x="90" y="258"/>
                      <a:pt x="105" y="255"/>
                    </a:cubicBezTo>
                    <a:cubicBezTo>
                      <a:pt x="108" y="253"/>
                      <a:pt x="114" y="253"/>
                      <a:pt x="115" y="249"/>
                    </a:cubicBezTo>
                    <a:cubicBezTo>
                      <a:pt x="116" y="246"/>
                      <a:pt x="111" y="249"/>
                      <a:pt x="108" y="248"/>
                    </a:cubicBezTo>
                    <a:cubicBezTo>
                      <a:pt x="106" y="246"/>
                      <a:pt x="105" y="245"/>
                      <a:pt x="102" y="244"/>
                    </a:cubicBezTo>
                    <a:cubicBezTo>
                      <a:pt x="86" y="237"/>
                      <a:pt x="65" y="236"/>
                      <a:pt x="48" y="238"/>
                    </a:cubicBezTo>
                    <a:cubicBezTo>
                      <a:pt x="41" y="238"/>
                      <a:pt x="35" y="238"/>
                      <a:pt x="28" y="237"/>
                    </a:cubicBezTo>
                    <a:cubicBezTo>
                      <a:pt x="24" y="237"/>
                      <a:pt x="12" y="239"/>
                      <a:pt x="15" y="236"/>
                    </a:cubicBezTo>
                    <a:cubicBezTo>
                      <a:pt x="16" y="234"/>
                      <a:pt x="28" y="234"/>
                      <a:pt x="31" y="234"/>
                    </a:cubicBezTo>
                    <a:cubicBezTo>
                      <a:pt x="52" y="232"/>
                      <a:pt x="73" y="226"/>
                      <a:pt x="94" y="228"/>
                    </a:cubicBezTo>
                    <a:cubicBezTo>
                      <a:pt x="94" y="228"/>
                      <a:pt x="109" y="227"/>
                      <a:pt x="113" y="226"/>
                    </a:cubicBezTo>
                    <a:cubicBezTo>
                      <a:pt x="117" y="226"/>
                      <a:pt x="125" y="226"/>
                      <a:pt x="125" y="226"/>
                    </a:cubicBezTo>
                    <a:cubicBezTo>
                      <a:pt x="119" y="219"/>
                      <a:pt x="116" y="218"/>
                      <a:pt x="107" y="218"/>
                    </a:cubicBezTo>
                    <a:cubicBezTo>
                      <a:pt x="100" y="213"/>
                      <a:pt x="83" y="209"/>
                      <a:pt x="73" y="210"/>
                    </a:cubicBezTo>
                    <a:cubicBezTo>
                      <a:pt x="54" y="202"/>
                      <a:pt x="63" y="203"/>
                      <a:pt x="45" y="204"/>
                    </a:cubicBezTo>
                    <a:cubicBezTo>
                      <a:pt x="41" y="205"/>
                      <a:pt x="54" y="202"/>
                      <a:pt x="59" y="201"/>
                    </a:cubicBezTo>
                    <a:cubicBezTo>
                      <a:pt x="66" y="199"/>
                      <a:pt x="75" y="200"/>
                      <a:pt x="82" y="198"/>
                    </a:cubicBezTo>
                    <a:cubicBezTo>
                      <a:pt x="109" y="192"/>
                      <a:pt x="134" y="191"/>
                      <a:pt x="161" y="187"/>
                    </a:cubicBezTo>
                    <a:cubicBezTo>
                      <a:pt x="170" y="179"/>
                      <a:pt x="160" y="179"/>
                      <a:pt x="153" y="177"/>
                    </a:cubicBezTo>
                    <a:cubicBezTo>
                      <a:pt x="149" y="173"/>
                      <a:pt x="135" y="170"/>
                      <a:pt x="135" y="170"/>
                    </a:cubicBezTo>
                    <a:cubicBezTo>
                      <a:pt x="129" y="163"/>
                      <a:pt x="121" y="159"/>
                      <a:pt x="114" y="155"/>
                    </a:cubicBezTo>
                    <a:cubicBezTo>
                      <a:pt x="126" y="148"/>
                      <a:pt x="138" y="145"/>
                      <a:pt x="150" y="138"/>
                    </a:cubicBezTo>
                    <a:cubicBezTo>
                      <a:pt x="160" y="134"/>
                      <a:pt x="170" y="123"/>
                      <a:pt x="180" y="119"/>
                    </a:cubicBezTo>
                    <a:cubicBezTo>
                      <a:pt x="188" y="116"/>
                      <a:pt x="204" y="101"/>
                      <a:pt x="212" y="95"/>
                    </a:cubicBezTo>
                    <a:cubicBezTo>
                      <a:pt x="234" y="76"/>
                      <a:pt x="269" y="64"/>
                      <a:pt x="293" y="48"/>
                    </a:cubicBezTo>
                    <a:cubicBezTo>
                      <a:pt x="325" y="39"/>
                      <a:pt x="348" y="24"/>
                      <a:pt x="380" y="18"/>
                    </a:cubicBezTo>
                    <a:cubicBezTo>
                      <a:pt x="420" y="9"/>
                      <a:pt x="464" y="9"/>
                      <a:pt x="503" y="4"/>
                    </a:cubicBezTo>
                    <a:cubicBezTo>
                      <a:pt x="530" y="0"/>
                      <a:pt x="537" y="5"/>
                      <a:pt x="564" y="3"/>
                    </a:cubicBezTo>
                    <a:cubicBezTo>
                      <a:pt x="570" y="2"/>
                      <a:pt x="584" y="4"/>
                      <a:pt x="590" y="4"/>
                    </a:cubicBezTo>
                    <a:cubicBezTo>
                      <a:pt x="595" y="5"/>
                      <a:pt x="620" y="13"/>
                      <a:pt x="620" y="13"/>
                    </a:cubicBezTo>
                    <a:cubicBezTo>
                      <a:pt x="635" y="21"/>
                      <a:pt x="646" y="23"/>
                      <a:pt x="659" y="25"/>
                    </a:cubicBezTo>
                    <a:cubicBezTo>
                      <a:pt x="666" y="27"/>
                      <a:pt x="680" y="37"/>
                      <a:pt x="680" y="37"/>
                    </a:cubicBezTo>
                    <a:cubicBezTo>
                      <a:pt x="683" y="39"/>
                      <a:pt x="691" y="41"/>
                      <a:pt x="701" y="46"/>
                    </a:cubicBezTo>
                    <a:cubicBezTo>
                      <a:pt x="711" y="51"/>
                      <a:pt x="721" y="59"/>
                      <a:pt x="740" y="69"/>
                    </a:cubicBezTo>
                    <a:cubicBezTo>
                      <a:pt x="741" y="90"/>
                      <a:pt x="807" y="99"/>
                      <a:pt x="818" y="109"/>
                    </a:cubicBezTo>
                    <a:cubicBezTo>
                      <a:pt x="855" y="141"/>
                      <a:pt x="870" y="129"/>
                      <a:pt x="903" y="167"/>
                    </a:cubicBezTo>
                    <a:cubicBezTo>
                      <a:pt x="914" y="180"/>
                      <a:pt x="927" y="192"/>
                      <a:pt x="938" y="204"/>
                    </a:cubicBezTo>
                    <a:cubicBezTo>
                      <a:pt x="940" y="208"/>
                      <a:pt x="942" y="209"/>
                      <a:pt x="941" y="213"/>
                    </a:cubicBezTo>
                    <a:cubicBezTo>
                      <a:pt x="941" y="215"/>
                      <a:pt x="939" y="228"/>
                      <a:pt x="936" y="228"/>
                    </a:cubicBezTo>
                    <a:cubicBezTo>
                      <a:pt x="925" y="235"/>
                      <a:pt x="927" y="229"/>
                      <a:pt x="919" y="238"/>
                    </a:cubicBezTo>
                    <a:cubicBezTo>
                      <a:pt x="915" y="243"/>
                      <a:pt x="905" y="250"/>
                      <a:pt x="905" y="250"/>
                    </a:cubicBezTo>
                    <a:cubicBezTo>
                      <a:pt x="887" y="255"/>
                      <a:pt x="869" y="254"/>
                      <a:pt x="851" y="246"/>
                    </a:cubicBezTo>
                    <a:cubicBezTo>
                      <a:pt x="843" y="243"/>
                      <a:pt x="819" y="248"/>
                      <a:pt x="810" y="246"/>
                    </a:cubicBezTo>
                    <a:cubicBezTo>
                      <a:pt x="778" y="273"/>
                      <a:pt x="742" y="285"/>
                      <a:pt x="701" y="304"/>
                    </a:cubicBezTo>
                    <a:cubicBezTo>
                      <a:pt x="667" y="318"/>
                      <a:pt x="657" y="342"/>
                      <a:pt x="605" y="354"/>
                    </a:cubicBezTo>
                    <a:cubicBezTo>
                      <a:pt x="576" y="366"/>
                      <a:pt x="551" y="372"/>
                      <a:pt x="529" y="377"/>
                    </a:cubicBezTo>
                    <a:cubicBezTo>
                      <a:pt x="507" y="382"/>
                      <a:pt x="494" y="384"/>
                      <a:pt x="475" y="386"/>
                    </a:cubicBezTo>
                    <a:cubicBezTo>
                      <a:pt x="456" y="388"/>
                      <a:pt x="445" y="391"/>
                      <a:pt x="415" y="389"/>
                    </a:cubicBezTo>
                    <a:cubicBezTo>
                      <a:pt x="392" y="393"/>
                      <a:pt x="316" y="381"/>
                      <a:pt x="295" y="372"/>
                    </a:cubicBezTo>
                    <a:cubicBezTo>
                      <a:pt x="284" y="367"/>
                      <a:pt x="290" y="370"/>
                      <a:pt x="273" y="366"/>
                    </a:cubicBezTo>
                    <a:cubicBezTo>
                      <a:pt x="269" y="365"/>
                      <a:pt x="259" y="363"/>
                      <a:pt x="259" y="363"/>
                    </a:cubicBezTo>
                    <a:cubicBezTo>
                      <a:pt x="249" y="356"/>
                      <a:pt x="227" y="343"/>
                      <a:pt x="215" y="340"/>
                    </a:cubicBezTo>
                    <a:cubicBezTo>
                      <a:pt x="198" y="320"/>
                      <a:pt x="167" y="313"/>
                      <a:pt x="148" y="296"/>
                    </a:cubicBezTo>
                    <a:cubicBezTo>
                      <a:pt x="141" y="290"/>
                      <a:pt x="135" y="280"/>
                      <a:pt x="127" y="277"/>
                    </a:cubicBezTo>
                    <a:close/>
                  </a:path>
                </a:pathLst>
              </a:custGeom>
              <a:solidFill>
                <a:srgbClr val="66CCFF"/>
              </a:solidFill>
              <a:ln w="38100" cmpd="sng">
                <a:solidFill>
                  <a:srgbClr val="333300"/>
                </a:solidFill>
                <a:round/>
              </a:ln>
            </p:spPr>
            <p:txBody>
              <a:bodyPr/>
              <a:lstStyle/>
              <a:p>
                <a:endParaRPr lang="zh-CN" altLang="en-US"/>
              </a:p>
            </p:txBody>
          </p:sp>
          <p:sp>
            <p:nvSpPr>
              <p:cNvPr id="11278" name="Oval 16"/>
              <p:cNvSpPr>
                <a:spLocks noChangeArrowheads="1"/>
              </p:cNvSpPr>
              <p:nvPr/>
            </p:nvSpPr>
            <p:spPr bwMode="auto">
              <a:xfrm>
                <a:off x="1123" y="279"/>
                <a:ext cx="272" cy="226"/>
              </a:xfrm>
              <a:prstGeom prst="ellipse">
                <a:avLst/>
              </a:prstGeom>
              <a:solidFill>
                <a:srgbClr val="66CCFF"/>
              </a:solidFill>
              <a:ln w="28575">
                <a:solidFill>
                  <a:srgbClr val="3333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79" name="Oval 17"/>
              <p:cNvSpPr>
                <a:spLocks noChangeArrowheads="1"/>
              </p:cNvSpPr>
              <p:nvPr/>
            </p:nvSpPr>
            <p:spPr bwMode="auto">
              <a:xfrm>
                <a:off x="1238" y="366"/>
                <a:ext cx="46" cy="46"/>
              </a:xfrm>
              <a:prstGeom prst="ellipse">
                <a:avLst/>
              </a:prstGeom>
              <a:solidFill>
                <a:srgbClr val="66CCFF"/>
              </a:solidFill>
              <a:ln w="9525">
                <a:solidFill>
                  <a:srgbClr val="3333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nvGrpSpPr>
              <p:cNvPr id="11280" name="Group 18"/>
              <p:cNvGrpSpPr/>
              <p:nvPr/>
            </p:nvGrpSpPr>
            <p:grpSpPr>
              <a:xfrm>
                <a:off x="1059" y="147"/>
                <a:ext cx="415" cy="127"/>
                <a:chOff x="1104" y="119"/>
                <a:chExt cx="506" cy="155"/>
              </a:xfrm>
            </p:grpSpPr>
            <p:sp>
              <p:nvSpPr>
                <p:cNvPr id="11287" name="AutoShape 19"/>
                <p:cNvSpPr>
                  <a:spLocks noChangeArrowheads="1"/>
                </p:cNvSpPr>
                <p:nvPr/>
              </p:nvSpPr>
              <p:spPr bwMode="auto">
                <a:xfrm>
                  <a:off x="1337" y="119"/>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8" name="AutoShape 20"/>
                <p:cNvSpPr>
                  <a:spLocks noChangeArrowheads="1"/>
                </p:cNvSpPr>
                <p:nvPr/>
              </p:nvSpPr>
              <p:spPr bwMode="auto">
                <a:xfrm rot="900000">
                  <a:off x="1450" y="131"/>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9" name="AutoShape 21"/>
                <p:cNvSpPr>
                  <a:spLocks noChangeArrowheads="1"/>
                </p:cNvSpPr>
                <p:nvPr/>
              </p:nvSpPr>
              <p:spPr bwMode="auto">
                <a:xfrm rot="1200000">
                  <a:off x="1562" y="164"/>
                  <a:ext cx="48"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90" name="AutoShape 22"/>
                <p:cNvSpPr>
                  <a:spLocks noChangeArrowheads="1"/>
                </p:cNvSpPr>
                <p:nvPr/>
              </p:nvSpPr>
              <p:spPr bwMode="auto">
                <a:xfrm rot="-900000">
                  <a:off x="1214" y="140"/>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91" name="AutoShape 23"/>
                <p:cNvSpPr>
                  <a:spLocks noChangeArrowheads="1"/>
                </p:cNvSpPr>
                <p:nvPr/>
              </p:nvSpPr>
              <p:spPr bwMode="auto">
                <a:xfrm rot="-1800000">
                  <a:off x="1104" y="183"/>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grpSp>
            <p:nvGrpSpPr>
              <p:cNvPr id="11281" name="Group 24"/>
              <p:cNvGrpSpPr/>
              <p:nvPr/>
            </p:nvGrpSpPr>
            <p:grpSpPr>
              <a:xfrm rot="10800000">
                <a:off x="1063" y="508"/>
                <a:ext cx="411" cy="126"/>
                <a:chOff x="1104" y="119"/>
                <a:chExt cx="506" cy="155"/>
              </a:xfrm>
            </p:grpSpPr>
            <p:sp>
              <p:nvSpPr>
                <p:cNvPr id="11282" name="AutoShape 25"/>
                <p:cNvSpPr>
                  <a:spLocks noChangeArrowheads="1"/>
                </p:cNvSpPr>
                <p:nvPr/>
              </p:nvSpPr>
              <p:spPr bwMode="auto">
                <a:xfrm>
                  <a:off x="1337" y="119"/>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3" name="AutoShape 26"/>
                <p:cNvSpPr>
                  <a:spLocks noChangeArrowheads="1"/>
                </p:cNvSpPr>
                <p:nvPr/>
              </p:nvSpPr>
              <p:spPr bwMode="auto">
                <a:xfrm rot="900000">
                  <a:off x="1450" y="131"/>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4" name="AutoShape 27"/>
                <p:cNvSpPr>
                  <a:spLocks noChangeArrowheads="1"/>
                </p:cNvSpPr>
                <p:nvPr/>
              </p:nvSpPr>
              <p:spPr bwMode="auto">
                <a:xfrm rot="1200000">
                  <a:off x="1562" y="164"/>
                  <a:ext cx="48"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5" name="AutoShape 28"/>
                <p:cNvSpPr>
                  <a:spLocks noChangeArrowheads="1"/>
                </p:cNvSpPr>
                <p:nvPr/>
              </p:nvSpPr>
              <p:spPr bwMode="auto">
                <a:xfrm rot="-900000">
                  <a:off x="1214" y="140"/>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86" name="AutoShape 29"/>
                <p:cNvSpPr>
                  <a:spLocks noChangeArrowheads="1"/>
                </p:cNvSpPr>
                <p:nvPr/>
              </p:nvSpPr>
              <p:spPr bwMode="auto">
                <a:xfrm rot="-1800000">
                  <a:off x="1104" y="183"/>
                  <a:ext cx="46" cy="91"/>
                </a:xfrm>
                <a:prstGeom prst="flowChartMerge">
                  <a:avLst/>
                </a:prstGeom>
                <a:solidFill>
                  <a:srgbClr val="66CCFF"/>
                </a:solidFill>
                <a:ln w="9525">
                  <a:solidFill>
                    <a:schemeClr val="tx2"/>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grpSp>
      </p:grpSp>
      <p:sp>
        <p:nvSpPr>
          <p:cNvPr id="36870" name="Rectangle 6"/>
          <p:cNvSpPr>
            <a:spLocks noChangeArrowheads="1"/>
          </p:cNvSpPr>
          <p:nvPr/>
        </p:nvSpPr>
        <p:spPr bwMode="auto">
          <a:xfrm>
            <a:off x="2339751" y="3357563"/>
            <a:ext cx="4464497" cy="1655762"/>
          </a:xfrm>
          <a:prstGeom prst="rect">
            <a:avLst/>
          </a:prstGeom>
          <a:gradFill rotWithShape="1">
            <a:gsLst>
              <a:gs pos="0">
                <a:srgbClr val="000082">
                  <a:alpha val="74001"/>
                </a:srgbClr>
              </a:gs>
              <a:gs pos="30000">
                <a:srgbClr val="66008F">
                  <a:alpha val="73101"/>
                </a:srgbClr>
              </a:gs>
              <a:gs pos="64999">
                <a:srgbClr val="BA0066">
                  <a:alpha val="72051"/>
                </a:srgbClr>
              </a:gs>
              <a:gs pos="89999">
                <a:srgbClr val="FF0000">
                  <a:alpha val="71301"/>
                </a:srgbClr>
              </a:gs>
              <a:gs pos="100000">
                <a:srgbClr val="FF8200">
                  <a:alpha val="71001"/>
                </a:srgbClr>
              </a:gs>
            </a:gsLst>
            <a:lin ang="5400000" scaled="1"/>
          </a:gradFill>
          <a:ln w="9525" algn="ctr">
            <a:noFill/>
            <a:miter lim="800000"/>
          </a:ln>
          <a:effectLst/>
        </p:spPr>
        <p:txBody>
          <a:bodyPr wrap="none" anchor="ctr"/>
          <a:lstStyle/>
          <a:p>
            <a:pPr eaLnBrk="1" fontAlgn="auto" hangingPunct="1">
              <a:spcBef>
                <a:spcPct val="0"/>
              </a:spcBef>
              <a:spcAft>
                <a:spcPct val="0"/>
              </a:spcAft>
              <a:defRPr/>
            </a:pPr>
            <a:endParaRPr lang="zh-CN" altLang="en-US">
              <a:latin typeface="+mn-lt"/>
              <a:ea typeface="+mn-ea"/>
            </a:endParaRPr>
          </a:p>
        </p:txBody>
      </p:sp>
      <p:sp>
        <p:nvSpPr>
          <p:cNvPr id="36872" name="Oval 8"/>
          <p:cNvSpPr>
            <a:spLocks noChangeArrowheads="1"/>
          </p:cNvSpPr>
          <p:nvPr/>
        </p:nvSpPr>
        <p:spPr bwMode="auto">
          <a:xfrm>
            <a:off x="4140200" y="3573463"/>
            <a:ext cx="1152525" cy="1152525"/>
          </a:xfrm>
          <a:prstGeom prst="ellipse">
            <a:avLst/>
          </a:prstGeom>
          <a:solidFill>
            <a:srgbClr val="FFCC00"/>
          </a:solidFill>
          <a:ln>
            <a:noFill/>
          </a:ln>
          <a:extLst>
            <a:ext uri="{91240B29-F687-4F45-9708-019B960494DF}">
              <a14:hiddenLine xmlns:a14="http://schemas.microsoft.com/office/drawing/2010/main" w="9525">
                <a:solidFill>
                  <a:srgbClr val="000000"/>
                </a:solidFill>
                <a:round/>
              </a14:hiddenLine>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71" name="Rectangle 7"/>
          <p:cNvSpPr>
            <a:spLocks noChangeArrowheads="1"/>
          </p:cNvSpPr>
          <p:nvPr/>
        </p:nvSpPr>
        <p:spPr bwMode="auto">
          <a:xfrm>
            <a:off x="2339975" y="5013325"/>
            <a:ext cx="4464050" cy="1295400"/>
          </a:xfrm>
          <a:prstGeom prst="rect">
            <a:avLst/>
          </a:prstGeom>
          <a:gradFill rotWithShape="1">
            <a:gsLst>
              <a:gs pos="0">
                <a:srgbClr val="00182F"/>
              </a:gs>
              <a:gs pos="100000">
                <a:srgbClr val="003366">
                  <a:alpha val="25998"/>
                </a:srgbClr>
              </a:gs>
            </a:gsLst>
            <a:lin ang="5400000" scaled="1"/>
          </a:gradFill>
          <a:ln w="9525" algn="ctr">
            <a:solidFill>
              <a:schemeClr val="bg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1272" name="Text Box 4"/>
          <p:cNvSpPr txBox="1">
            <a:spLocks noChangeArrowheads="1"/>
          </p:cNvSpPr>
          <p:nvPr/>
        </p:nvSpPr>
        <p:spPr bwMode="auto">
          <a:xfrm>
            <a:off x="1116013" y="981075"/>
            <a:ext cx="74882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endParaRPr lang="zh-CN" altLang="en-US" sz="2400" b="1"/>
          </a:p>
        </p:txBody>
      </p:sp>
      <p:sp>
        <p:nvSpPr>
          <p:cNvPr id="27" name="矩形 26"/>
          <p:cNvSpPr/>
          <p:nvPr/>
        </p:nvSpPr>
        <p:spPr>
          <a:xfrm>
            <a:off x="1042988" y="1412875"/>
            <a:ext cx="7632700" cy="954088"/>
          </a:xfrm>
          <a:prstGeom prst="rect">
            <a:avLst/>
          </a:prstGeom>
        </p:spPr>
        <p:txBody>
          <a:bodyPr>
            <a:spAutoFit/>
          </a:bodyPr>
          <a:lstStyle/>
          <a:p>
            <a:pPr eaLnBrk="1" fontAlgn="auto" hangingPunct="1">
              <a:spcBef>
                <a:spcPct val="0"/>
              </a:spcBef>
              <a:spcAft>
                <a:spcPct val="0"/>
              </a:spcAft>
              <a:defRPr/>
            </a:pPr>
            <a:r>
              <a:rPr lang="zh-CN" altLang="en-US" sz="2800" b="1">
                <a:latin typeface="Times New Roman" panose="02020603050405020304"/>
                <a:ea typeface="楷体" panose="02010609060101010101" pitchFamily="49" charset="-122"/>
              </a:rPr>
              <a:t>请根据你的观察，在纸上画出直线与圆的位置关系示意图。</a:t>
            </a:r>
          </a:p>
        </p:txBody>
      </p:sp>
      <p:sp>
        <p:nvSpPr>
          <p:cNvPr id="28" name="TextBox 27"/>
          <p:cNvSpPr txBox="1"/>
          <p:nvPr/>
        </p:nvSpPr>
        <p:spPr>
          <a:xfrm>
            <a:off x="1042988" y="765175"/>
            <a:ext cx="3097212" cy="646113"/>
          </a:xfrm>
          <a:prstGeom prst="rect">
            <a:avLst/>
          </a:prstGeom>
          <a:noFill/>
        </p:spPr>
        <p:txBody>
          <a:bodyPr>
            <a:spAutoFit/>
          </a:bodyPr>
          <a:lstStyle/>
          <a:p>
            <a:pPr eaLnBrk="1" fontAlgn="auto" hangingPunct="1">
              <a:spcBef>
                <a:spcPct val="0"/>
              </a:spcBef>
              <a:spcAft>
                <a:spcPct val="0"/>
              </a:spcAft>
              <a:defRPr/>
            </a:pPr>
            <a:r>
              <a:rPr lang="zh-CN" altLang="en-US" sz="3600" b="1">
                <a:solidFill>
                  <a:srgbClr val="FF0000"/>
                </a:solidFill>
                <a:latin typeface="Times New Roman" panose="02020603050405020304"/>
                <a:ea typeface="楷体" panose="02010609060101010101" pitchFamily="49" charset="-122"/>
              </a:rPr>
              <a:t>动手操作：</a:t>
            </a:r>
            <a:endParaRPr lang="en-US" altLang="zh-CN" sz="3600" b="1">
              <a:solidFill>
                <a:srgbClr val="FF0000"/>
              </a:solidFill>
              <a:latin typeface="+mj-ea"/>
              <a:ea typeface="+mn-ea"/>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44444E-06 2.31214E-07 L -0.004 0.22566" pathEditMode="relative" rAng="0" ptsTypes="AA">
                                      <p:cBhvr>
                                        <p:cTn id="6" dur="5000" fill="hold"/>
                                        <p:tgtEl>
                                          <p:spTgt spid="36872"/>
                                        </p:tgtEl>
                                        <p:attrNameLst>
                                          <p:attrName>ppt_x</p:attrName>
                                          <p:attrName>ppt_y</p:attrName>
                                        </p:attrNameLst>
                                      </p:cBhvr>
                                      <p:rCtr x="-200" y="11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
          <p:cNvSpPr>
            <a:spLocks noChangeArrowheads="1"/>
          </p:cNvSpPr>
          <p:nvPr/>
        </p:nvSpPr>
        <p:spPr bwMode="auto">
          <a:xfrm>
            <a:off x="395288" y="1773238"/>
            <a:ext cx="7848600" cy="1938337"/>
          </a:xfrm>
          <a:prstGeom prst="rect">
            <a:avLst/>
          </a:prstGeom>
          <a:noFill/>
          <a:ln w="9525">
            <a:noFill/>
            <a:miter lim="800000"/>
          </a:ln>
        </p:spPr>
        <p:txBody>
          <a:bodyPr>
            <a:spAutoFit/>
          </a:bodyPr>
          <a:lstStyle/>
          <a:p>
            <a:pPr eaLnBrk="1" fontAlgn="auto" hangingPunct="1">
              <a:spcBef>
                <a:spcPct val="0"/>
              </a:spcBef>
              <a:spcAft>
                <a:spcPct val="0"/>
              </a:spcAft>
              <a:defRPr/>
            </a:pPr>
            <a:r>
              <a:rPr lang="zh-CN" altLang="en-US" sz="2400" b="1" dirty="0">
                <a:latin typeface="Times New Roman" panose="02020603050405020304"/>
                <a:ea typeface="楷体" panose="02010609060101010101" pitchFamily="49" charset="-122"/>
              </a:rPr>
              <a:t>自学课本</a:t>
            </a:r>
            <a:r>
              <a:rPr lang="en-US" altLang="zh-CN" sz="2400" b="1" dirty="0">
                <a:latin typeface="Times New Roman" panose="02020603050405020304"/>
                <a:ea typeface="楷体" panose="02010609060101010101" pitchFamily="49" charset="-122"/>
              </a:rPr>
              <a:t>91</a:t>
            </a:r>
            <a:r>
              <a:rPr lang="zh-CN" altLang="en-US" sz="2400" b="1" dirty="0">
                <a:latin typeface="Times New Roman" panose="02020603050405020304"/>
                <a:ea typeface="楷体" panose="02010609060101010101" pitchFamily="49" charset="-122"/>
              </a:rPr>
              <a:t>页</a:t>
            </a:r>
            <a:r>
              <a:rPr lang="en-US" altLang="zh-CN" sz="2400" b="1" dirty="0">
                <a:latin typeface="Times New Roman" panose="02020603050405020304"/>
                <a:ea typeface="楷体" panose="02010609060101010101" pitchFamily="49" charset="-122"/>
              </a:rPr>
              <a:t>-92</a:t>
            </a:r>
            <a:r>
              <a:rPr lang="zh-CN" altLang="en-US" sz="2400" b="1" dirty="0">
                <a:latin typeface="Times New Roman" panose="02020603050405020304"/>
                <a:ea typeface="楷体" panose="02010609060101010101" pitchFamily="49" charset="-122"/>
              </a:rPr>
              <a:t>页内容，并完成以下问题：</a:t>
            </a:r>
          </a:p>
          <a:p>
            <a:pPr eaLnBrk="1" fontAlgn="auto" hangingPunct="1">
              <a:spcBef>
                <a:spcPct val="0"/>
              </a:spcBef>
              <a:spcAft>
                <a:spcPct val="0"/>
              </a:spcAft>
              <a:defRPr/>
            </a:pPr>
            <a:r>
              <a:rPr lang="zh-CN" altLang="en-US" sz="2400" b="1" dirty="0">
                <a:latin typeface="Times New Roman" panose="02020603050405020304"/>
                <a:ea typeface="楷体" panose="02010609060101010101" pitchFamily="49" charset="-122"/>
              </a:rPr>
              <a:t>（</a:t>
            </a:r>
            <a:r>
              <a:rPr lang="en-US" altLang="zh-CN" sz="2400" b="1" dirty="0">
                <a:latin typeface="Times New Roman" panose="02020603050405020304"/>
                <a:ea typeface="楷体" panose="02010609060101010101" pitchFamily="49" charset="-122"/>
              </a:rPr>
              <a:t>1</a:t>
            </a:r>
            <a:r>
              <a:rPr lang="zh-CN" altLang="en-US" sz="2400" b="1" dirty="0">
                <a:latin typeface="Times New Roman" panose="02020603050405020304"/>
                <a:ea typeface="楷体" panose="02010609060101010101" pitchFamily="49" charset="-122"/>
              </a:rPr>
              <a:t>）直线和圆的公共点个数最少时有几个？最多时有几个？</a:t>
            </a:r>
          </a:p>
          <a:p>
            <a:pPr eaLnBrk="1" fontAlgn="auto" hangingPunct="1">
              <a:spcBef>
                <a:spcPct val="0"/>
              </a:spcBef>
              <a:spcAft>
                <a:spcPct val="0"/>
              </a:spcAft>
              <a:defRPr/>
            </a:pPr>
            <a:r>
              <a:rPr lang="zh-CN" altLang="en-US" sz="2400" b="1" dirty="0">
                <a:latin typeface="Times New Roman" panose="02020603050405020304"/>
                <a:ea typeface="楷体" panose="02010609060101010101" pitchFamily="49" charset="-122"/>
              </a:rPr>
              <a:t>（</a:t>
            </a:r>
            <a:r>
              <a:rPr lang="en-US" altLang="zh-CN" sz="2400" b="1" dirty="0">
                <a:latin typeface="Times New Roman" panose="02020603050405020304"/>
                <a:ea typeface="楷体" panose="02010609060101010101" pitchFamily="49" charset="-122"/>
              </a:rPr>
              <a:t>2</a:t>
            </a:r>
            <a:r>
              <a:rPr lang="zh-CN" altLang="en-US" sz="2400" b="1" dirty="0">
                <a:latin typeface="Times New Roman" panose="02020603050405020304"/>
                <a:ea typeface="楷体" panose="02010609060101010101" pitchFamily="49" charset="-122"/>
              </a:rPr>
              <a:t>）通过学习，归纳直线和圆的位置关系可分为几种类型？</a:t>
            </a:r>
          </a:p>
        </p:txBody>
      </p:sp>
      <p:sp>
        <p:nvSpPr>
          <p:cNvPr id="12291" name="WordArt 4"/>
          <p:cNvSpPr>
            <a:spLocks noChangeArrowheads="1" noChangeShapeType="1" noTextEdit="1"/>
          </p:cNvSpPr>
          <p:nvPr/>
        </p:nvSpPr>
        <p:spPr bwMode="auto">
          <a:xfrm>
            <a:off x="323850" y="333375"/>
            <a:ext cx="2808288" cy="1028700"/>
          </a:xfrm>
          <a:prstGeom prst="rect">
            <a:avLst/>
          </a:prstGeom>
        </p:spPr>
        <p:txBody>
          <a:bodyPr wrap="none" fromWordArt="1">
            <a:prstTxWarp prst="textSlantUp">
              <a:avLst>
                <a:gd name="adj" fmla="val 32056"/>
              </a:avLst>
            </a:prstTxWarp>
          </a:bodyPr>
          <a:lstStyle/>
          <a:p>
            <a:pPr algn="ctr"/>
            <a:r>
              <a:rPr lang="zh-CN" altLang="en-US" sz="3600" kern="10" dirty="0">
                <a:ln w="9525">
                  <a:solidFill>
                    <a:srgbClr val="CC99FF"/>
                  </a:solidFill>
                  <a:rou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imes New Roman" panose="02020603050405020304" pitchFamily="2" charset="-122"/>
                <a:ea typeface="楷体" panose="02010609060101010101" pitchFamily="49" charset="-122"/>
              </a:rPr>
              <a:t>自主先学</a:t>
            </a:r>
          </a:p>
        </p:txBody>
      </p:sp>
    </p:spTree>
  </p:cSld>
  <p:clrMapOvr>
    <a:masterClrMapping/>
  </p:clrMapOvr>
  <p:transition>
    <p:checke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3"/>
          <p:cNvGrpSpPr/>
          <p:nvPr/>
        </p:nvGrpSpPr>
        <p:grpSpPr>
          <a:xfrm>
            <a:off x="6156325" y="1341438"/>
            <a:ext cx="2286000" cy="1289050"/>
            <a:chOff x="6300788" y="4876800"/>
            <a:chExt cx="2286000" cy="1289050"/>
          </a:xfrm>
        </p:grpSpPr>
        <p:sp>
          <p:nvSpPr>
            <p:cNvPr id="13335" name="Oval 2"/>
            <p:cNvSpPr>
              <a:spLocks noChangeArrowheads="1"/>
            </p:cNvSpPr>
            <p:nvPr/>
          </p:nvSpPr>
          <p:spPr bwMode="auto">
            <a:xfrm>
              <a:off x="6858000" y="4876800"/>
              <a:ext cx="1143000" cy="1143000"/>
            </a:xfrm>
            <a:prstGeom prst="ellipse">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p>
          </p:txBody>
        </p:sp>
        <p:sp>
          <p:nvSpPr>
            <p:cNvPr id="13336" name="Line 3"/>
            <p:cNvSpPr>
              <a:spLocks noChangeShapeType="1"/>
            </p:cNvSpPr>
            <p:nvPr/>
          </p:nvSpPr>
          <p:spPr bwMode="auto">
            <a:xfrm>
              <a:off x="6300788" y="6165850"/>
              <a:ext cx="22860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337" name="Text Box 4"/>
            <p:cNvSpPr txBox="1">
              <a:spLocks noChangeArrowheads="1"/>
            </p:cNvSpPr>
            <p:nvPr/>
          </p:nvSpPr>
          <p:spPr bwMode="auto">
            <a:xfrm>
              <a:off x="7315200" y="51816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latin typeface="Calibri" panose="020F0502020204030204" pitchFamily="34" charset="0"/>
                </a:rPr>
                <a:t>.</a:t>
              </a:r>
              <a:r>
                <a:rPr lang="en-US" altLang="zh-CN" sz="2400" i="1">
                  <a:latin typeface="Calibri" panose="020F0502020204030204" pitchFamily="34" charset="0"/>
                </a:rPr>
                <a:t>O</a:t>
              </a:r>
            </a:p>
          </p:txBody>
        </p:sp>
      </p:grpSp>
      <p:sp>
        <p:nvSpPr>
          <p:cNvPr id="87045" name="Text Box 5"/>
          <p:cNvSpPr txBox="1">
            <a:spLocks noChangeArrowheads="1"/>
          </p:cNvSpPr>
          <p:nvPr/>
        </p:nvSpPr>
        <p:spPr bwMode="auto">
          <a:xfrm>
            <a:off x="468313" y="2276475"/>
            <a:ext cx="54181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latin typeface="Times New Roman" panose="02020603050405020304" pitchFamily="2" charset="-122"/>
                <a:ea typeface="楷体" panose="02010609060101010101" pitchFamily="49" charset="-122"/>
              </a:rPr>
              <a:t>特点：直线和圆没有公共点时，叫做直线和圆</a:t>
            </a:r>
            <a:r>
              <a:rPr lang="zh-CN" altLang="en-US" sz="2400" b="1" dirty="0">
                <a:solidFill>
                  <a:srgbClr val="FF3300"/>
                </a:solidFill>
                <a:latin typeface="Times New Roman" panose="02020603050405020304" pitchFamily="2" charset="-122"/>
                <a:ea typeface="楷体" panose="02010609060101010101" pitchFamily="49" charset="-122"/>
              </a:rPr>
              <a:t>相离</a:t>
            </a:r>
            <a:r>
              <a:rPr lang="en-US" altLang="zh-CN" sz="2400" b="1" dirty="0">
                <a:latin typeface="Times New Roman" panose="02020603050405020304" pitchFamily="2" charset="-122"/>
                <a:ea typeface="楷体" panose="02010609060101010101" pitchFamily="49" charset="-122"/>
              </a:rPr>
              <a:t>.</a:t>
            </a:r>
          </a:p>
        </p:txBody>
      </p:sp>
      <p:sp>
        <p:nvSpPr>
          <p:cNvPr id="87051" name="Text Box 11"/>
          <p:cNvSpPr txBox="1">
            <a:spLocks noChangeArrowheads="1"/>
          </p:cNvSpPr>
          <p:nvPr/>
        </p:nvSpPr>
        <p:spPr bwMode="auto">
          <a:xfrm>
            <a:off x="323850" y="3429000"/>
            <a:ext cx="547370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Times New Roman" panose="02020603050405020304" pitchFamily="2" charset="-122"/>
                <a:ea typeface="楷体" panose="02010609060101010101" pitchFamily="49" charset="-122"/>
              </a:rPr>
              <a:t> </a:t>
            </a:r>
            <a:r>
              <a:rPr lang="zh-CN" altLang="en-US" sz="2400" b="1" dirty="0">
                <a:latin typeface="Times New Roman" panose="02020603050405020304" pitchFamily="2" charset="-122"/>
                <a:ea typeface="楷体" panose="02010609060101010101" pitchFamily="49" charset="-122"/>
              </a:rPr>
              <a:t>特点：直线和圆有唯一的公共点时，叫做直线和圆</a:t>
            </a:r>
            <a:r>
              <a:rPr lang="zh-CN" altLang="en-US" sz="2400" b="1" dirty="0">
                <a:solidFill>
                  <a:srgbClr val="FF3300"/>
                </a:solidFill>
                <a:latin typeface="Times New Roman" panose="02020603050405020304" pitchFamily="2" charset="-122"/>
                <a:ea typeface="楷体" panose="02010609060101010101" pitchFamily="49" charset="-122"/>
              </a:rPr>
              <a:t>相切</a:t>
            </a:r>
            <a:r>
              <a:rPr lang="en-US" altLang="zh-CN" sz="2400" b="1" dirty="0">
                <a:latin typeface="Times New Roman" panose="02020603050405020304" pitchFamily="2" charset="-122"/>
                <a:ea typeface="楷体" panose="02010609060101010101" pitchFamily="49" charset="-122"/>
              </a:rPr>
              <a:t>.</a:t>
            </a:r>
            <a:r>
              <a:rPr lang="zh-CN" altLang="en-US" sz="2400" b="1" dirty="0">
                <a:latin typeface="Times New Roman" panose="02020603050405020304" pitchFamily="2" charset="-122"/>
                <a:ea typeface="楷体" panose="02010609060101010101" pitchFamily="49" charset="-122"/>
              </a:rPr>
              <a:t>这时的直线叫做圆的</a:t>
            </a:r>
            <a:r>
              <a:rPr lang="zh-CN" altLang="en-US" sz="2400" b="1" dirty="0">
                <a:solidFill>
                  <a:srgbClr val="FF0000"/>
                </a:solidFill>
                <a:latin typeface="Times New Roman" panose="02020603050405020304" pitchFamily="2" charset="-122"/>
                <a:ea typeface="楷体" panose="02010609060101010101" pitchFamily="49" charset="-122"/>
              </a:rPr>
              <a:t>切线</a:t>
            </a:r>
            <a:r>
              <a:rPr lang="zh-CN" altLang="en-US" sz="2400" b="1" dirty="0">
                <a:latin typeface="Times New Roman" panose="02020603050405020304" pitchFamily="2" charset="-122"/>
                <a:ea typeface="楷体" panose="02010609060101010101" pitchFamily="49" charset="-122"/>
              </a:rPr>
              <a:t>， 唯一的公共点叫做</a:t>
            </a:r>
            <a:r>
              <a:rPr lang="zh-CN" altLang="en-US" sz="2400" b="1" dirty="0">
                <a:solidFill>
                  <a:srgbClr val="FF0000"/>
                </a:solidFill>
                <a:latin typeface="Times New Roman" panose="02020603050405020304" pitchFamily="2" charset="-122"/>
                <a:ea typeface="楷体" panose="02010609060101010101" pitchFamily="49" charset="-122"/>
              </a:rPr>
              <a:t>切点</a:t>
            </a:r>
            <a:r>
              <a:rPr lang="en-US" altLang="zh-CN" sz="2400" b="1" dirty="0">
                <a:latin typeface="Times New Roman" panose="02020603050405020304" pitchFamily="2" charset="-122"/>
                <a:ea typeface="楷体" panose="02010609060101010101" pitchFamily="49" charset="-122"/>
              </a:rPr>
              <a:t>.</a:t>
            </a:r>
          </a:p>
          <a:p>
            <a:pPr algn="ctr" eaLnBrk="1" hangingPunct="1">
              <a:spcBef>
                <a:spcPct val="50000"/>
              </a:spcBef>
            </a:pPr>
            <a:endParaRPr lang="en-US" altLang="zh-CN" sz="2400" b="1" dirty="0">
              <a:latin typeface="宋体" panose="02010600030101010101" pitchFamily="2" charset="-122"/>
            </a:endParaRPr>
          </a:p>
        </p:txBody>
      </p:sp>
      <p:sp>
        <p:nvSpPr>
          <p:cNvPr id="87062" name="Text Box 22"/>
          <p:cNvSpPr txBox="1">
            <a:spLocks noChangeArrowheads="1"/>
          </p:cNvSpPr>
          <p:nvPr/>
        </p:nvSpPr>
        <p:spPr bwMode="auto">
          <a:xfrm>
            <a:off x="539750" y="1268413"/>
            <a:ext cx="5472113" cy="461962"/>
          </a:xfrm>
          <a:prstGeom prst="rect">
            <a:avLst/>
          </a:prstGeom>
          <a:noFill/>
          <a:ln>
            <a:noFill/>
          </a:ln>
          <a:effectLst/>
        </p:spPr>
        <p:txBody>
          <a:bodyPr anchor="ctr">
            <a:spAutoFit/>
          </a:bodyPr>
          <a:lstStyle/>
          <a:p>
            <a:pPr eaLnBrk="1" fontAlgn="auto" hangingPunct="1">
              <a:spcBef>
                <a:spcPct val="50000"/>
              </a:spcBef>
              <a:spcAft>
                <a:spcPct val="0"/>
              </a:spcAft>
              <a:defRPr/>
            </a:pPr>
            <a:r>
              <a:rPr lang="en-US" altLang="zh-CN" sz="2400" b="1" dirty="0">
                <a:latin typeface="Times New Roman" panose="02020603050405020304" pitchFamily="2" charset="-122"/>
                <a:ea typeface="楷体" panose="02010609060101010101" pitchFamily="49" charset="-122"/>
              </a:rPr>
              <a:t>1.</a:t>
            </a:r>
            <a:r>
              <a:rPr lang="zh-CN" altLang="en-US" sz="2400" b="1" dirty="0">
                <a:latin typeface="Times New Roman" panose="02020603050405020304" pitchFamily="2" charset="-122"/>
                <a:ea typeface="楷体" panose="02010609060101010101" pitchFamily="49" charset="-122"/>
              </a:rPr>
              <a:t>直线与圆的位置关系</a:t>
            </a:r>
          </a:p>
        </p:txBody>
      </p:sp>
      <p:grpSp>
        <p:nvGrpSpPr>
          <p:cNvPr id="3" name="组合 22"/>
          <p:cNvGrpSpPr/>
          <p:nvPr/>
        </p:nvGrpSpPr>
        <p:grpSpPr>
          <a:xfrm>
            <a:off x="5940425" y="4941888"/>
            <a:ext cx="2667000" cy="1443037"/>
            <a:chOff x="5940425" y="1341438"/>
            <a:chExt cx="2667000" cy="1443037"/>
          </a:xfrm>
        </p:grpSpPr>
        <p:sp>
          <p:nvSpPr>
            <p:cNvPr id="13330" name="Oval 15"/>
            <p:cNvSpPr>
              <a:spLocks noChangeArrowheads="1"/>
            </p:cNvSpPr>
            <p:nvPr/>
          </p:nvSpPr>
          <p:spPr bwMode="auto">
            <a:xfrm>
              <a:off x="6659563" y="1341438"/>
              <a:ext cx="1295400" cy="1295400"/>
            </a:xfrm>
            <a:prstGeom prst="ellipse">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p>
          </p:txBody>
        </p:sp>
        <p:sp>
          <p:nvSpPr>
            <p:cNvPr id="13331" name="Line 16"/>
            <p:cNvSpPr>
              <a:spLocks noChangeShapeType="1"/>
            </p:cNvSpPr>
            <p:nvPr/>
          </p:nvSpPr>
          <p:spPr bwMode="auto">
            <a:xfrm>
              <a:off x="5940425" y="2276475"/>
              <a:ext cx="26670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332" name="Text Box 17"/>
            <p:cNvSpPr txBox="1">
              <a:spLocks noChangeArrowheads="1"/>
            </p:cNvSpPr>
            <p:nvPr/>
          </p:nvSpPr>
          <p:spPr bwMode="auto">
            <a:xfrm>
              <a:off x="7235825" y="1628775"/>
              <a:ext cx="481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2400">
                  <a:latin typeface="Calibri" panose="020F0502020204030204" pitchFamily="34" charset="0"/>
                </a:rPr>
                <a:t>.</a:t>
              </a:r>
              <a:r>
                <a:rPr lang="en-US" altLang="zh-CN" sz="2400" i="1">
                  <a:latin typeface="Calibri" panose="020F0502020204030204" pitchFamily="34" charset="0"/>
                </a:rPr>
                <a:t>O</a:t>
              </a:r>
            </a:p>
          </p:txBody>
        </p:sp>
        <p:sp>
          <p:nvSpPr>
            <p:cNvPr id="13333" name="Text Box 24"/>
            <p:cNvSpPr txBox="1">
              <a:spLocks noChangeArrowheads="1"/>
            </p:cNvSpPr>
            <p:nvPr/>
          </p:nvSpPr>
          <p:spPr bwMode="auto">
            <a:xfrm>
              <a:off x="6588125" y="1833563"/>
              <a:ext cx="3810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0000"/>
                  </a:solidFill>
                  <a:latin typeface="隶书" panose="02010509060101010101" pitchFamily="49" charset="-122"/>
                  <a:ea typeface="隶书" panose="02010509060101010101" pitchFamily="49" charset="-122"/>
                </a:rPr>
                <a:t>.</a:t>
              </a:r>
              <a:r>
                <a:rPr lang="en-US" altLang="zh-CN" sz="2400" i="1">
                  <a:solidFill>
                    <a:srgbClr val="FF0000"/>
                  </a:solidFill>
                  <a:latin typeface="隶书" panose="02010509060101010101" pitchFamily="49" charset="-122"/>
                  <a:ea typeface="隶书" panose="02010509060101010101" pitchFamily="49" charset="-122"/>
                </a:rPr>
                <a:t>A</a:t>
              </a:r>
            </a:p>
          </p:txBody>
        </p:sp>
        <p:sp>
          <p:nvSpPr>
            <p:cNvPr id="13334" name="Text Box 25"/>
            <p:cNvSpPr txBox="1">
              <a:spLocks noChangeArrowheads="1"/>
            </p:cNvSpPr>
            <p:nvPr/>
          </p:nvSpPr>
          <p:spPr bwMode="auto">
            <a:xfrm>
              <a:off x="7720013" y="1839913"/>
              <a:ext cx="3810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0000"/>
                  </a:solidFill>
                  <a:latin typeface="隶书" panose="02010509060101010101" pitchFamily="49" charset="-122"/>
                  <a:ea typeface="隶书" panose="02010509060101010101" pitchFamily="49" charset="-122"/>
                </a:rPr>
                <a:t>.</a:t>
              </a:r>
              <a:r>
                <a:rPr lang="en-US" altLang="zh-CN" sz="2400" i="1">
                  <a:solidFill>
                    <a:srgbClr val="FF0000"/>
                  </a:solidFill>
                  <a:latin typeface="隶书" panose="02010509060101010101" pitchFamily="49" charset="-122"/>
                  <a:ea typeface="隶书" panose="02010509060101010101" pitchFamily="49" charset="-122"/>
                </a:rPr>
                <a:t>B</a:t>
              </a:r>
            </a:p>
          </p:txBody>
        </p:sp>
      </p:grpSp>
      <p:grpSp>
        <p:nvGrpSpPr>
          <p:cNvPr id="4" name="组合 24"/>
          <p:cNvGrpSpPr/>
          <p:nvPr/>
        </p:nvGrpSpPr>
        <p:grpSpPr>
          <a:xfrm>
            <a:off x="5943600" y="3184525"/>
            <a:ext cx="2667000" cy="1658938"/>
            <a:chOff x="5943600" y="3184525"/>
            <a:chExt cx="2667000" cy="1658938"/>
          </a:xfrm>
        </p:grpSpPr>
        <p:sp>
          <p:nvSpPr>
            <p:cNvPr id="13325" name="Oval 6"/>
            <p:cNvSpPr>
              <a:spLocks noChangeArrowheads="1"/>
            </p:cNvSpPr>
            <p:nvPr/>
          </p:nvSpPr>
          <p:spPr bwMode="auto">
            <a:xfrm>
              <a:off x="6781800" y="3184525"/>
              <a:ext cx="1143000" cy="1143000"/>
            </a:xfrm>
            <a:prstGeom prst="ellipse">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zh-CN"/>
            </a:p>
          </p:txBody>
        </p:sp>
        <p:sp>
          <p:nvSpPr>
            <p:cNvPr id="13326" name="Text Box 7"/>
            <p:cNvSpPr txBox="1">
              <a:spLocks noChangeArrowheads="1"/>
            </p:cNvSpPr>
            <p:nvPr/>
          </p:nvSpPr>
          <p:spPr bwMode="auto">
            <a:xfrm>
              <a:off x="7239000" y="3489325"/>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a:latin typeface="Calibri" panose="020F0502020204030204" pitchFamily="34" charset="0"/>
                </a:rPr>
                <a:t>.</a:t>
              </a:r>
              <a:r>
                <a:rPr lang="en-US" altLang="zh-CN" sz="2400" i="1">
                  <a:latin typeface="Calibri" panose="020F0502020204030204" pitchFamily="34" charset="0"/>
                </a:rPr>
                <a:t>O</a:t>
              </a:r>
            </a:p>
          </p:txBody>
        </p:sp>
        <p:sp>
          <p:nvSpPr>
            <p:cNvPr id="13327" name="Line 10"/>
            <p:cNvSpPr>
              <a:spLocks noChangeShapeType="1"/>
            </p:cNvSpPr>
            <p:nvPr/>
          </p:nvSpPr>
          <p:spPr bwMode="auto">
            <a:xfrm>
              <a:off x="5943600" y="4337050"/>
              <a:ext cx="2667000" cy="0"/>
            </a:xfrm>
            <a:prstGeom prst="line">
              <a:avLst/>
            </a:prstGeom>
            <a:noFill/>
            <a:ln w="28575">
              <a:solidFill>
                <a:schemeClr val="accent2"/>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3328" name="Text Box 23"/>
            <p:cNvSpPr txBox="1">
              <a:spLocks noChangeArrowheads="1"/>
            </p:cNvSpPr>
            <p:nvPr/>
          </p:nvSpPr>
          <p:spPr bwMode="auto">
            <a:xfrm>
              <a:off x="7239000" y="3898900"/>
              <a:ext cx="4572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a:solidFill>
                    <a:srgbClr val="FF0000"/>
                  </a:solidFill>
                  <a:latin typeface="隶书" panose="02010509060101010101" pitchFamily="49" charset="-122"/>
                  <a:ea typeface="隶书" panose="02010509060101010101" pitchFamily="49" charset="-122"/>
                </a:rPr>
                <a:t>.</a:t>
              </a:r>
              <a:r>
                <a:rPr lang="en-US" altLang="zh-CN" sz="2400" i="1">
                  <a:solidFill>
                    <a:srgbClr val="FF0000"/>
                  </a:solidFill>
                  <a:latin typeface="隶书" panose="02010509060101010101" pitchFamily="49" charset="-122"/>
                  <a:ea typeface="隶书" panose="02010509060101010101" pitchFamily="49" charset="-122"/>
                </a:rPr>
                <a:t>A</a:t>
              </a:r>
            </a:p>
          </p:txBody>
        </p:sp>
        <p:sp>
          <p:nvSpPr>
            <p:cNvPr id="13329" name="Text Box 26"/>
            <p:cNvSpPr txBox="1">
              <a:spLocks noChangeArrowheads="1"/>
            </p:cNvSpPr>
            <p:nvPr/>
          </p:nvSpPr>
          <p:spPr bwMode="auto">
            <a:xfrm>
              <a:off x="6659563" y="4437063"/>
              <a:ext cx="838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000">
                  <a:solidFill>
                    <a:srgbClr val="FF0000"/>
                  </a:solidFill>
                  <a:latin typeface="宋体" panose="02010600030101010101" pitchFamily="2" charset="-122"/>
                </a:rPr>
                <a:t>切点</a:t>
              </a:r>
            </a:p>
          </p:txBody>
        </p:sp>
      </p:grpSp>
      <p:sp>
        <p:nvSpPr>
          <p:cNvPr id="13320" name="Text Box 27"/>
          <p:cNvSpPr txBox="1">
            <a:spLocks noChangeArrowheads="1"/>
          </p:cNvSpPr>
          <p:nvPr/>
        </p:nvSpPr>
        <p:spPr bwMode="auto">
          <a:xfrm>
            <a:off x="4787900" y="6092825"/>
            <a:ext cx="2952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lang="zh-CN" altLang="zh-CN"/>
          </a:p>
        </p:txBody>
      </p:sp>
      <p:sp>
        <p:nvSpPr>
          <p:cNvPr id="22548" name="Text Box 28"/>
          <p:cNvSpPr txBox="1">
            <a:spLocks noChangeArrowheads="1"/>
          </p:cNvSpPr>
          <p:nvPr/>
        </p:nvSpPr>
        <p:spPr bwMode="auto">
          <a:xfrm>
            <a:off x="395288" y="476250"/>
            <a:ext cx="3168650" cy="708025"/>
          </a:xfrm>
          <a:prstGeom prst="rect">
            <a:avLst/>
          </a:prstGeom>
          <a:noFill/>
          <a:ln w="9525">
            <a:noFill/>
            <a:miter lim="800000"/>
          </a:ln>
        </p:spPr>
        <p:txBody>
          <a:bodyPr>
            <a:spAutoFit/>
          </a:bodyPr>
          <a:lstStyle/>
          <a:p>
            <a:pPr eaLnBrk="1" fontAlgn="auto" hangingPunct="1">
              <a:spcBef>
                <a:spcPct val="0"/>
              </a:spcBef>
              <a:spcAft>
                <a:spcPct val="0"/>
              </a:spcAft>
              <a:defRPr/>
            </a:pPr>
            <a:r>
              <a:rPr lang="zh-CN" altLang="en-US" sz="4000" b="1" dirty="0">
                <a:solidFill>
                  <a:srgbClr val="FF3300"/>
                </a:solidFill>
                <a:latin typeface="Times New Roman" panose="02020603050405020304"/>
                <a:ea typeface="楷体" panose="02010609060101010101" pitchFamily="49" charset="-122"/>
              </a:rPr>
              <a:t>归纳小结</a:t>
            </a:r>
            <a:r>
              <a:rPr lang="en-US" altLang="zh-CN" sz="4000" b="1" dirty="0">
                <a:solidFill>
                  <a:srgbClr val="FF3300"/>
                </a:solidFill>
                <a:latin typeface="Times New Roman" panose="02020603050405020304"/>
                <a:ea typeface="楷体" panose="02010609060101010101" pitchFamily="49" charset="-122"/>
              </a:rPr>
              <a:t>:</a:t>
            </a:r>
          </a:p>
        </p:txBody>
      </p:sp>
      <p:pic>
        <p:nvPicPr>
          <p:cNvPr id="13322" name="Picture 29"/>
          <p:cNvPicPr>
            <a:picLocks noChangeAspect="1" noChangeArrowheads="1"/>
          </p:cNvPicPr>
          <p:nvPr/>
        </p:nvPicPr>
        <p:blipFill>
          <a:blip r:embed="rId3" cstate="email"/>
          <a:stretch>
            <a:fillRect/>
          </a:stretch>
        </p:blipFill>
        <p:spPr bwMode="auto">
          <a:xfrm>
            <a:off x="4514850" y="3321050"/>
            <a:ext cx="1143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Box 18"/>
          <p:cNvSpPr txBox="1">
            <a:spLocks noChangeArrowheads="1"/>
          </p:cNvSpPr>
          <p:nvPr/>
        </p:nvSpPr>
        <p:spPr bwMode="auto">
          <a:xfrm>
            <a:off x="468313" y="4808538"/>
            <a:ext cx="56165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sz="2400" b="1" dirty="0">
                <a:latin typeface="Times New Roman" panose="02020603050405020304" pitchFamily="2" charset="-122"/>
                <a:ea typeface="楷体" panose="02010609060101010101" pitchFamily="49" charset="-122"/>
              </a:rPr>
              <a:t>特点：直线和圆有两个公共点时，叫做</a:t>
            </a:r>
            <a:endParaRPr lang="en-US" altLang="zh-CN" sz="2400" b="1" dirty="0">
              <a:latin typeface="宋体" panose="02010600030101010101" pitchFamily="2" charset="-122"/>
            </a:endParaRPr>
          </a:p>
          <a:p>
            <a:pPr eaLnBrk="1" hangingPunct="1">
              <a:spcBef>
                <a:spcPct val="50000"/>
              </a:spcBef>
            </a:pPr>
            <a:r>
              <a:rPr lang="zh-CN" altLang="en-US" sz="2400" b="1" dirty="0">
                <a:latin typeface="Times New Roman" panose="02020603050405020304" pitchFamily="2" charset="-122"/>
                <a:ea typeface="楷体" panose="02010609060101010101" pitchFamily="49" charset="-122"/>
              </a:rPr>
              <a:t>直线和圆</a:t>
            </a:r>
            <a:r>
              <a:rPr lang="zh-CN" altLang="en-US" sz="2400" b="1" dirty="0">
                <a:solidFill>
                  <a:srgbClr val="FF3300"/>
                </a:solidFill>
                <a:latin typeface="Times New Roman" panose="02020603050405020304" pitchFamily="2" charset="-122"/>
                <a:ea typeface="楷体" panose="02010609060101010101" pitchFamily="49" charset="-122"/>
              </a:rPr>
              <a:t>相交</a:t>
            </a:r>
            <a:r>
              <a:rPr lang="zh-CN" altLang="en-US" sz="2400" b="1" dirty="0">
                <a:solidFill>
                  <a:schemeClr val="tx2"/>
                </a:solidFill>
                <a:latin typeface="Times New Roman" panose="02020603050405020304" pitchFamily="2" charset="-122"/>
                <a:ea typeface="楷体" panose="02010609060101010101" pitchFamily="49" charset="-122"/>
              </a:rPr>
              <a:t>，</a:t>
            </a:r>
            <a:r>
              <a:rPr lang="zh-CN" altLang="en-US" sz="2400" b="1" dirty="0">
                <a:latin typeface="Times New Roman" panose="02020603050405020304" pitchFamily="2" charset="-122"/>
                <a:ea typeface="楷体" panose="02010609060101010101" pitchFamily="49" charset="-122"/>
              </a:rPr>
              <a:t>这时的直线叫做圆的</a:t>
            </a:r>
            <a:r>
              <a:rPr lang="zh-CN" altLang="en-US" sz="2400" b="1" dirty="0">
                <a:solidFill>
                  <a:srgbClr val="FF0000"/>
                </a:solidFill>
                <a:latin typeface="Times New Roman" panose="02020603050405020304" pitchFamily="2" charset="-122"/>
                <a:ea typeface="楷体" panose="02010609060101010101" pitchFamily="49" charset="-122"/>
              </a:rPr>
              <a:t>割线</a:t>
            </a:r>
            <a:r>
              <a:rPr lang="en-US" altLang="zh-CN" sz="2400" b="1" dirty="0">
                <a:solidFill>
                  <a:srgbClr val="FF0000"/>
                </a:solidFill>
                <a:latin typeface="Times New Roman" panose="02020603050405020304" pitchFamily="2" charset="-122"/>
                <a:ea typeface="楷体" panose="02010609060101010101" pitchFamily="49" charset="-122"/>
              </a:rPr>
              <a:t>.</a:t>
            </a:r>
            <a:endParaRPr lang="zh-CN" altLang="en-US" sz="2400" b="1" dirty="0">
              <a:solidFill>
                <a:srgbClr val="FF0000"/>
              </a:solidFill>
              <a:latin typeface="宋体" panose="02010600030101010101" pitchFamily="2" charset="-122"/>
            </a:endParaRPr>
          </a:p>
        </p:txBody>
      </p:sp>
      <p:sp>
        <p:nvSpPr>
          <p:cNvPr id="25" name="矩形 24"/>
          <p:cNvSpPr/>
          <p:nvPr/>
        </p:nvSpPr>
        <p:spPr>
          <a:xfrm>
            <a:off x="468313" y="1773238"/>
            <a:ext cx="5291137" cy="461962"/>
          </a:xfrm>
          <a:prstGeom prst="rect">
            <a:avLst/>
          </a:prstGeom>
        </p:spPr>
        <p:txBody>
          <a:bodyPr wrap="none">
            <a:spAutoFit/>
          </a:bodyPr>
          <a:lstStyle/>
          <a:p>
            <a:pPr>
              <a:defRPr/>
            </a:pPr>
            <a:r>
              <a:rPr lang="en-US" altLang="zh-CN" sz="2400" b="1" dirty="0">
                <a:effectLst>
                  <a:outerShdw blurRad="38100" dist="38100" dir="2700000" algn="tl">
                    <a:srgbClr val="C0C0C0"/>
                  </a:outerShdw>
                </a:effectLst>
                <a:latin typeface="Times New Roman" panose="02020603050405020304" pitchFamily="2" charset="-122"/>
                <a:ea typeface="楷体" panose="02010609060101010101" pitchFamily="49" charset="-122"/>
              </a:rPr>
              <a:t>(</a:t>
            </a:r>
            <a:r>
              <a:rPr lang="zh-CN" altLang="en-US" sz="2400" b="1" dirty="0">
                <a:effectLst>
                  <a:outerShdw blurRad="38100" dist="38100" dir="2700000" algn="tl">
                    <a:srgbClr val="C0C0C0"/>
                  </a:outerShdw>
                </a:effectLst>
                <a:latin typeface="Times New Roman" panose="02020603050405020304" pitchFamily="2" charset="-122"/>
                <a:ea typeface="楷体" panose="02010609060101010101" pitchFamily="49" charset="-122"/>
              </a:rPr>
              <a:t>图形特征</a:t>
            </a:r>
            <a:r>
              <a:rPr lang="en-US" altLang="zh-CN" sz="2400" b="1" dirty="0">
                <a:effectLst>
                  <a:outerShdw blurRad="38100" dist="38100" dir="2700000" algn="tl">
                    <a:srgbClr val="C0C0C0"/>
                  </a:outerShdw>
                </a:effectLst>
                <a:latin typeface="Times New Roman" panose="02020603050405020304" pitchFamily="2" charset="-122"/>
                <a:ea typeface="楷体" panose="02010609060101010101" pitchFamily="49" charset="-122"/>
              </a:rPr>
              <a:t>--</a:t>
            </a:r>
            <a:r>
              <a:rPr lang="zh-CN" altLang="en-US" sz="2400" b="1" dirty="0">
                <a:latin typeface="Times New Roman" panose="02020603050405020304" pitchFamily="2" charset="-122"/>
                <a:ea typeface="楷体" panose="02010609060101010101" pitchFamily="49" charset="-122"/>
              </a:rPr>
              <a:t>用</a:t>
            </a:r>
            <a:r>
              <a:rPr lang="zh-CN" altLang="en-US" sz="2400" b="1" dirty="0">
                <a:solidFill>
                  <a:srgbClr val="FF3300"/>
                </a:solidFill>
                <a:latin typeface="Times New Roman" panose="02020603050405020304" pitchFamily="2" charset="-122"/>
                <a:ea typeface="楷体" panose="02010609060101010101" pitchFamily="49" charset="-122"/>
              </a:rPr>
              <a:t>公共点的个数</a:t>
            </a:r>
            <a:r>
              <a:rPr lang="zh-CN" altLang="en-US" sz="2400" b="1" dirty="0">
                <a:latin typeface="Times New Roman" panose="02020603050405020304" pitchFamily="2" charset="-122"/>
                <a:ea typeface="楷体" panose="02010609060101010101" pitchFamily="49" charset="-122"/>
              </a:rPr>
              <a:t>来区分）</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7062">
                                            <p:txEl>
                                              <p:pRg st="0" end="0"/>
                                            </p:txEl>
                                          </p:spTgt>
                                        </p:tgtEl>
                                        <p:attrNameLst>
                                          <p:attrName>style.visibility</p:attrName>
                                        </p:attrNameLst>
                                      </p:cBhvr>
                                      <p:to>
                                        <p:strVal val="visible"/>
                                      </p:to>
                                    </p:set>
                                    <p:animEffect transition="in" filter="blinds(horizontal)">
                                      <p:cBhvr>
                                        <p:cTn id="7" dur="500"/>
                                        <p:tgtEl>
                                          <p:spTgt spid="8706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87045"/>
                                        </p:tgtEl>
                                        <p:attrNameLst>
                                          <p:attrName>style.visibility</p:attrName>
                                        </p:attrNameLst>
                                      </p:cBhvr>
                                      <p:to>
                                        <p:strVal val="visible"/>
                                      </p:to>
                                    </p:set>
                                    <p:animEffect transition="in" filter="blinds(vertical)">
                                      <p:cBhvr>
                                        <p:cTn id="17" dur="500"/>
                                        <p:tgtEl>
                                          <p:spTgt spid="8704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87051"/>
                                        </p:tgtEl>
                                        <p:attrNameLst>
                                          <p:attrName>style.visibility</p:attrName>
                                        </p:attrNameLst>
                                      </p:cBhvr>
                                      <p:to>
                                        <p:strVal val="visible"/>
                                      </p:to>
                                    </p:set>
                                    <p:animEffect transition="in" filter="slide(fromLeft)">
                                      <p:cBhvr>
                                        <p:cTn id="27" dur="500"/>
                                        <p:tgtEl>
                                          <p:spTgt spid="8705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dissolv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0-#ppt_w/2"/>
                                          </p:val>
                                        </p:tav>
                                        <p:tav tm="100000">
                                          <p:val>
                                            <p:strVal val="#ppt_x"/>
                                          </p:val>
                                        </p:tav>
                                      </p:tavLst>
                                    </p:anim>
                                    <p:anim calcmode="lin" valueType="num">
                                      <p:cBhvr additive="base">
                                        <p:cTn id="38"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linds(horizontal)">
                                      <p:cBhvr>
                                        <p:cTn id="4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5" grpId="0"/>
      <p:bldP spid="87051" grpId="0"/>
      <p:bldP spid="22"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Text Box 3"/>
          <p:cNvSpPr txBox="1">
            <a:spLocks noChangeArrowheads="1"/>
          </p:cNvSpPr>
          <p:nvPr/>
        </p:nvSpPr>
        <p:spPr bwMode="auto">
          <a:xfrm>
            <a:off x="395288" y="1773238"/>
            <a:ext cx="6781800" cy="3176587"/>
          </a:xfrm>
          <a:prstGeom prst="rect">
            <a:avLst/>
          </a:prstGeom>
          <a:noFill/>
          <a:ln w="9525">
            <a:noFill/>
            <a:miter lim="800000"/>
          </a:ln>
          <a:effectLst/>
        </p:spPr>
        <p:txBody>
          <a:bodyPr lIns="83037" tIns="41518" rIns="83037" bIns="41518">
            <a:spAutoFit/>
          </a:bodyPr>
          <a:lstStyle/>
          <a:p>
            <a:pPr defTabSz="830580" eaLnBrk="1" fontAlgn="auto" hangingPunct="1">
              <a:spcBef>
                <a:spcPct val="0"/>
              </a:spcBef>
              <a:spcAft>
                <a:spcPct val="0"/>
              </a:spcAft>
              <a:defRPr/>
            </a:pPr>
            <a:r>
              <a:rPr kumimoji="1" lang="en-US" altLang="zh-CN" sz="3300" b="1">
                <a:solidFill>
                  <a:srgbClr val="FF3300"/>
                </a:solidFill>
                <a:latin typeface="Times New Roman" panose="02020603050405020304" pitchFamily="18" charset="0"/>
                <a:ea typeface="楷体" panose="02010609060101010101" pitchFamily="49" charset="-122"/>
              </a:rPr>
              <a:t> </a:t>
            </a:r>
            <a:r>
              <a:rPr kumimoji="1" lang="en-US" altLang="zh-CN" sz="2400" b="1">
                <a:solidFill>
                  <a:srgbClr val="FF3300"/>
                </a:solidFill>
                <a:latin typeface="Times New Roman" panose="02020603050405020304"/>
                <a:ea typeface="楷体" panose="02010609060101010101" pitchFamily="49" charset="-122"/>
              </a:rPr>
              <a:t>1.</a:t>
            </a:r>
            <a:r>
              <a:rPr kumimoji="1" lang="zh-CN" altLang="en-US" sz="2400" b="1">
                <a:solidFill>
                  <a:srgbClr val="0066FF"/>
                </a:solidFill>
                <a:latin typeface="Times New Roman" panose="02020603050405020304"/>
                <a:ea typeface="楷体" panose="02010609060101010101" pitchFamily="49" charset="-122"/>
              </a:rPr>
              <a:t>直线与圆最多有两个公共</a:t>
            </a:r>
          </a:p>
          <a:p>
            <a:pPr defTabSz="830580" eaLnBrk="1" fontAlgn="auto" hangingPunct="1">
              <a:spcBef>
                <a:spcPct val="0"/>
              </a:spcBef>
              <a:spcAft>
                <a:spcPct val="0"/>
              </a:spcAft>
              <a:defRPr/>
            </a:pPr>
            <a:r>
              <a:rPr kumimoji="1" lang="zh-CN" altLang="en-US" sz="2400" b="1">
                <a:solidFill>
                  <a:srgbClr val="0066FF"/>
                </a:solidFill>
                <a:latin typeface="Times New Roman" panose="02020603050405020304"/>
                <a:ea typeface="楷体" panose="02010609060101010101" pitchFamily="49" charset="-122"/>
              </a:rPr>
              <a:t>   点</a:t>
            </a:r>
            <a:r>
              <a:rPr kumimoji="1" lang="en-US" altLang="zh-CN" sz="2400" b="1">
                <a:solidFill>
                  <a:srgbClr val="0066FF"/>
                </a:solidFill>
                <a:latin typeface="Times New Roman" panose="02020603050405020304"/>
                <a:ea typeface="楷体" panose="02010609060101010101" pitchFamily="49" charset="-122"/>
              </a:rPr>
              <a:t>.</a:t>
            </a:r>
            <a:r>
              <a:rPr kumimoji="1" lang="zh-CN" altLang="en-US" sz="2400" b="1">
                <a:solidFill>
                  <a:srgbClr val="0066FF"/>
                </a:solidFill>
                <a:latin typeface="Times New Roman" panose="02020603050405020304"/>
                <a:ea typeface="楷体" panose="02010609060101010101" pitchFamily="49" charset="-122"/>
              </a:rPr>
              <a:t>    </a:t>
            </a:r>
            <a:r>
              <a:rPr kumimoji="1" lang="en-US" altLang="zh-CN" sz="2400" b="1">
                <a:solidFill>
                  <a:srgbClr val="0066FF"/>
                </a:solidFill>
                <a:latin typeface="Times New Roman" panose="02020603050405020304"/>
                <a:ea typeface="楷体" panose="02010609060101010101" pitchFamily="49" charset="-122"/>
              </a:rPr>
              <a:t> </a:t>
            </a:r>
            <a:r>
              <a:rPr kumimoji="1" lang="zh-CN" altLang="en-US" sz="2400" b="1">
                <a:solidFill>
                  <a:srgbClr val="0066FF"/>
                </a:solidFill>
                <a:latin typeface="Times New Roman" panose="02020603050405020304"/>
                <a:ea typeface="楷体" panose="02010609060101010101" pitchFamily="49" charset="-122"/>
              </a:rPr>
              <a:t>（　 ）</a:t>
            </a:r>
          </a:p>
          <a:p>
            <a:pPr defTabSz="830580" eaLnBrk="1" fontAlgn="auto" hangingPunct="1">
              <a:spcBef>
                <a:spcPct val="0"/>
              </a:spcBef>
              <a:spcAft>
                <a:spcPct val="0"/>
              </a:spcAft>
              <a:defRPr/>
            </a:pPr>
            <a:endParaRPr kumimoji="1" lang="zh-CN" altLang="en-US" sz="2400" b="1">
              <a:solidFill>
                <a:srgbClr val="0066FF"/>
              </a:solidFill>
              <a:latin typeface="+mn-ea"/>
              <a:ea typeface="+mn-ea"/>
            </a:endParaRPr>
          </a:p>
          <a:p>
            <a:pPr defTabSz="830580" eaLnBrk="1" fontAlgn="auto" hangingPunct="1">
              <a:spcBef>
                <a:spcPct val="0"/>
              </a:spcBef>
              <a:spcAft>
                <a:spcPct val="0"/>
              </a:spcAft>
              <a:defRPr/>
            </a:pPr>
            <a:endParaRPr kumimoji="1" lang="zh-CN" altLang="en-US" sz="2400" b="1">
              <a:solidFill>
                <a:srgbClr val="0066FF"/>
              </a:solidFill>
              <a:latin typeface="+mn-ea"/>
              <a:ea typeface="+mn-ea"/>
            </a:endParaRPr>
          </a:p>
          <a:p>
            <a:pPr defTabSz="830580" eaLnBrk="1" fontAlgn="auto" hangingPunct="1">
              <a:spcBef>
                <a:spcPct val="0"/>
              </a:spcBef>
              <a:spcAft>
                <a:spcPct val="0"/>
              </a:spcAft>
              <a:defRPr/>
            </a:pPr>
            <a:endParaRPr kumimoji="1" lang="zh-CN" altLang="en-US" sz="2400" b="1">
              <a:solidFill>
                <a:srgbClr val="FF3300"/>
              </a:solidFill>
              <a:latin typeface="+mn-ea"/>
              <a:ea typeface="+mn-ea"/>
            </a:endParaRPr>
          </a:p>
          <a:p>
            <a:pPr defTabSz="830580" eaLnBrk="1" fontAlgn="auto" hangingPunct="1">
              <a:spcBef>
                <a:spcPct val="0"/>
              </a:spcBef>
              <a:spcAft>
                <a:spcPct val="0"/>
              </a:spcAft>
              <a:defRPr/>
            </a:pPr>
            <a:r>
              <a:rPr kumimoji="1" lang="zh-CN" altLang="en-US" sz="2400" b="1">
                <a:solidFill>
                  <a:srgbClr val="FF3300"/>
                </a:solidFill>
                <a:latin typeface="Times New Roman" panose="02020603050405020304"/>
                <a:ea typeface="楷体" panose="02010609060101010101" pitchFamily="49" charset="-122"/>
              </a:rPr>
              <a:t> </a:t>
            </a:r>
            <a:r>
              <a:rPr kumimoji="1" lang="en-US" altLang="zh-CN" sz="2400" b="1">
                <a:solidFill>
                  <a:srgbClr val="FF3300"/>
                </a:solidFill>
                <a:latin typeface="Times New Roman" panose="02020603050405020304"/>
                <a:ea typeface="楷体" panose="02010609060101010101" pitchFamily="49" charset="-122"/>
              </a:rPr>
              <a:t>2.</a:t>
            </a:r>
            <a:r>
              <a:rPr kumimoji="1" lang="zh-CN" altLang="en-US" sz="2400" b="1">
                <a:solidFill>
                  <a:srgbClr val="0066FF"/>
                </a:solidFill>
                <a:latin typeface="Times New Roman" panose="02020603050405020304"/>
                <a:ea typeface="楷体" panose="02010609060101010101" pitchFamily="49" charset="-122"/>
              </a:rPr>
              <a:t>若直线与圆相交，则直线上的</a:t>
            </a:r>
          </a:p>
          <a:p>
            <a:pPr defTabSz="830580" eaLnBrk="1" fontAlgn="auto" hangingPunct="1">
              <a:spcBef>
                <a:spcPct val="0"/>
              </a:spcBef>
              <a:spcAft>
                <a:spcPct val="0"/>
              </a:spcAft>
              <a:defRPr/>
            </a:pPr>
            <a:r>
              <a:rPr kumimoji="1" lang="zh-CN" altLang="en-US" sz="2400" b="1">
                <a:solidFill>
                  <a:srgbClr val="0066FF"/>
                </a:solidFill>
                <a:latin typeface="Times New Roman" panose="02020603050405020304"/>
                <a:ea typeface="楷体" panose="02010609060101010101" pitchFamily="49" charset="-122"/>
              </a:rPr>
              <a:t>   点都在圆内</a:t>
            </a:r>
            <a:r>
              <a:rPr kumimoji="1" lang="en-US" altLang="zh-CN" sz="2400" b="1">
                <a:solidFill>
                  <a:srgbClr val="0066FF"/>
                </a:solidFill>
                <a:latin typeface="Times New Roman" panose="02020603050405020304"/>
                <a:ea typeface="楷体" panose="02010609060101010101" pitchFamily="49" charset="-122"/>
              </a:rPr>
              <a:t>.</a:t>
            </a:r>
            <a:r>
              <a:rPr kumimoji="1" lang="zh-CN" altLang="en-US" sz="2400" b="1">
                <a:solidFill>
                  <a:srgbClr val="0066FF"/>
                </a:solidFill>
                <a:latin typeface="Times New Roman" panose="02020603050405020304"/>
                <a:ea typeface="楷体" panose="02010609060101010101" pitchFamily="49" charset="-122"/>
              </a:rPr>
              <a:t>    </a:t>
            </a:r>
            <a:r>
              <a:rPr kumimoji="1" lang="en-US" altLang="zh-CN" sz="2400" b="1">
                <a:solidFill>
                  <a:srgbClr val="0066FF"/>
                </a:solidFill>
                <a:latin typeface="Times New Roman" panose="02020603050405020304"/>
                <a:ea typeface="楷体" panose="02010609060101010101" pitchFamily="49" charset="-122"/>
              </a:rPr>
              <a:t>(</a:t>
            </a:r>
            <a:r>
              <a:rPr kumimoji="1" lang="zh-CN" altLang="en-US" sz="2400" b="1">
                <a:solidFill>
                  <a:srgbClr val="0066FF"/>
                </a:solidFill>
                <a:latin typeface="Times New Roman" panose="02020603050405020304"/>
                <a:ea typeface="楷体" panose="02010609060101010101" pitchFamily="49" charset="-122"/>
              </a:rPr>
              <a:t>    </a:t>
            </a:r>
            <a:r>
              <a:rPr kumimoji="1" lang="en-US" altLang="zh-CN" sz="2400" b="1">
                <a:solidFill>
                  <a:srgbClr val="0066FF"/>
                </a:solidFill>
                <a:latin typeface="Times New Roman" panose="02020603050405020304"/>
                <a:ea typeface="楷体" panose="02010609060101010101" pitchFamily="49" charset="-122"/>
              </a:rPr>
              <a:t>)</a:t>
            </a:r>
            <a:r>
              <a:rPr kumimoji="1" lang="en-US" altLang="zh-CN" sz="2400" b="1">
                <a:solidFill>
                  <a:srgbClr val="FF3300"/>
                </a:solidFill>
                <a:latin typeface="Times New Roman" panose="02020603050405020304"/>
                <a:ea typeface="楷体" panose="02010609060101010101" pitchFamily="49" charset="-122"/>
              </a:rPr>
              <a:t> </a:t>
            </a:r>
          </a:p>
          <a:p>
            <a:pPr defTabSz="830580" eaLnBrk="1" fontAlgn="auto" hangingPunct="1">
              <a:spcBef>
                <a:spcPct val="0"/>
              </a:spcBef>
              <a:spcAft>
                <a:spcPct val="0"/>
              </a:spcAft>
              <a:defRPr/>
            </a:pPr>
            <a:r>
              <a:rPr kumimoji="1" lang="en-US" altLang="zh-CN" sz="2400" b="1">
                <a:solidFill>
                  <a:srgbClr val="FF3300"/>
                </a:solidFill>
                <a:latin typeface="Times New Roman" panose="02020603050405020304"/>
                <a:ea typeface="楷体" panose="02010609060101010101" pitchFamily="49" charset="-122"/>
              </a:rPr>
              <a:t>  </a:t>
            </a:r>
          </a:p>
        </p:txBody>
      </p:sp>
      <p:sp>
        <p:nvSpPr>
          <p:cNvPr id="54276" name="Text Box 4"/>
          <p:cNvSpPr txBox="1">
            <a:spLocks noChangeArrowheads="1"/>
          </p:cNvSpPr>
          <p:nvPr/>
        </p:nvSpPr>
        <p:spPr bwMode="auto">
          <a:xfrm>
            <a:off x="2555875" y="2276475"/>
            <a:ext cx="48895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2200" b="1">
                <a:solidFill>
                  <a:srgbClr val="FF3300"/>
                </a:solidFill>
                <a:latin typeface="Times New Roman" panose="02020603050405020304" pitchFamily="2" charset="-122"/>
                <a:cs typeface="Narkisim" panose="020E0502050101010101" pitchFamily="34" charset="-79"/>
              </a:rPr>
              <a:t>√</a:t>
            </a:r>
          </a:p>
        </p:txBody>
      </p:sp>
      <p:sp>
        <p:nvSpPr>
          <p:cNvPr id="54277" name="Text Box 5"/>
          <p:cNvSpPr txBox="1">
            <a:spLocks noChangeArrowheads="1"/>
          </p:cNvSpPr>
          <p:nvPr/>
        </p:nvSpPr>
        <p:spPr bwMode="auto">
          <a:xfrm>
            <a:off x="3492500" y="4149725"/>
            <a:ext cx="48736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2200" b="1">
                <a:solidFill>
                  <a:srgbClr val="FF0000"/>
                </a:solidFill>
                <a:latin typeface="Times New Roman" panose="02020603050405020304" pitchFamily="18" charset="0"/>
                <a:ea typeface="楷体" panose="02010609060101010101" pitchFamily="49" charset="-122"/>
              </a:rPr>
              <a:t>×</a:t>
            </a:r>
          </a:p>
        </p:txBody>
      </p:sp>
      <p:grpSp>
        <p:nvGrpSpPr>
          <p:cNvPr id="2" name="Group 31"/>
          <p:cNvGrpSpPr/>
          <p:nvPr/>
        </p:nvGrpSpPr>
        <p:grpSpPr>
          <a:xfrm>
            <a:off x="5580063" y="1773238"/>
            <a:ext cx="2217737" cy="1981200"/>
            <a:chOff x="3061" y="687"/>
            <a:chExt cx="1397" cy="1248"/>
          </a:xfrm>
        </p:grpSpPr>
        <p:sp>
          <p:nvSpPr>
            <p:cNvPr id="14385" name="Oval 11"/>
            <p:cNvSpPr>
              <a:spLocks noChangeArrowheads="1"/>
            </p:cNvSpPr>
            <p:nvPr/>
          </p:nvSpPr>
          <p:spPr bwMode="auto">
            <a:xfrm>
              <a:off x="3258" y="783"/>
              <a:ext cx="1008" cy="1008"/>
            </a:xfrm>
            <a:prstGeom prst="ellipse">
              <a:avLst/>
            </a:prstGeom>
            <a:solidFill>
              <a:schemeClr val="bg1">
                <a:alpha val="50195"/>
              </a:schemeClr>
            </a:solidFill>
            <a:ln w="9525">
              <a:solidFill>
                <a:srgbClr val="FF00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4386" name="Line 12"/>
            <p:cNvSpPr>
              <a:spLocks noChangeShapeType="1"/>
            </p:cNvSpPr>
            <p:nvPr/>
          </p:nvSpPr>
          <p:spPr bwMode="auto">
            <a:xfrm>
              <a:off x="3066" y="1935"/>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87" name="Line 13"/>
            <p:cNvSpPr>
              <a:spLocks noChangeShapeType="1"/>
            </p:cNvSpPr>
            <p:nvPr/>
          </p:nvSpPr>
          <p:spPr bwMode="auto">
            <a:xfrm>
              <a:off x="3061" y="1797"/>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88" name="Line 14"/>
            <p:cNvSpPr>
              <a:spLocks noChangeShapeType="1"/>
            </p:cNvSpPr>
            <p:nvPr/>
          </p:nvSpPr>
          <p:spPr bwMode="auto">
            <a:xfrm>
              <a:off x="3066" y="1646"/>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89" name="Line 15"/>
            <p:cNvSpPr>
              <a:spLocks noChangeShapeType="1"/>
            </p:cNvSpPr>
            <p:nvPr/>
          </p:nvSpPr>
          <p:spPr bwMode="auto">
            <a:xfrm>
              <a:off x="3066" y="1455"/>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90" name="Line 16"/>
            <p:cNvSpPr>
              <a:spLocks noChangeShapeType="1"/>
            </p:cNvSpPr>
            <p:nvPr/>
          </p:nvSpPr>
          <p:spPr bwMode="auto">
            <a:xfrm>
              <a:off x="3066" y="1215"/>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91" name="Line 17"/>
            <p:cNvSpPr>
              <a:spLocks noChangeShapeType="1"/>
            </p:cNvSpPr>
            <p:nvPr/>
          </p:nvSpPr>
          <p:spPr bwMode="auto">
            <a:xfrm>
              <a:off x="3066" y="974"/>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92" name="Line 18"/>
            <p:cNvSpPr>
              <a:spLocks noChangeShapeType="1"/>
            </p:cNvSpPr>
            <p:nvPr/>
          </p:nvSpPr>
          <p:spPr bwMode="auto">
            <a:xfrm>
              <a:off x="3066" y="783"/>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93" name="Line 19"/>
            <p:cNvSpPr>
              <a:spLocks noChangeShapeType="1"/>
            </p:cNvSpPr>
            <p:nvPr/>
          </p:nvSpPr>
          <p:spPr bwMode="auto">
            <a:xfrm>
              <a:off x="3066" y="687"/>
              <a:ext cx="1392" cy="0"/>
            </a:xfrm>
            <a:prstGeom prst="line">
              <a:avLst/>
            </a:prstGeom>
            <a:noFill/>
            <a:ln w="9525">
              <a:solidFill>
                <a:srgbClr val="009900"/>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94" name="Text Box 25"/>
            <p:cNvSpPr txBox="1">
              <a:spLocks noChangeArrowheads="1"/>
            </p:cNvSpPr>
            <p:nvPr/>
          </p:nvSpPr>
          <p:spPr bwMode="auto">
            <a:xfrm>
              <a:off x="3690" y="1023"/>
              <a:ext cx="314" cy="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3300" b="1">
                  <a:latin typeface="Times New Roman" panose="02020603050405020304" pitchFamily="18" charset="0"/>
                </a:rPr>
                <a:t>.</a:t>
              </a:r>
              <a:r>
                <a:rPr kumimoji="1" lang="en-US" altLang="zh-CN" sz="2500">
                  <a:latin typeface="Times New Roman" panose="02020603050405020304" pitchFamily="18" charset="0"/>
                </a:rPr>
                <a:t>O</a:t>
              </a:r>
            </a:p>
          </p:txBody>
        </p:sp>
      </p:grpSp>
      <p:grpSp>
        <p:nvGrpSpPr>
          <p:cNvPr id="3" name="组合 57"/>
          <p:cNvGrpSpPr/>
          <p:nvPr/>
        </p:nvGrpSpPr>
        <p:grpSpPr>
          <a:xfrm>
            <a:off x="4859338" y="4205288"/>
            <a:ext cx="3097212" cy="1600200"/>
            <a:chOff x="4859338" y="4205288"/>
            <a:chExt cx="3097212" cy="1600200"/>
          </a:xfrm>
        </p:grpSpPr>
        <p:sp>
          <p:nvSpPr>
            <p:cNvPr id="14378" name="Oval 20"/>
            <p:cNvSpPr>
              <a:spLocks noChangeArrowheads="1"/>
            </p:cNvSpPr>
            <p:nvPr/>
          </p:nvSpPr>
          <p:spPr bwMode="auto">
            <a:xfrm>
              <a:off x="5822950" y="4205288"/>
              <a:ext cx="1601788" cy="1600200"/>
            </a:xfrm>
            <a:prstGeom prst="ellipse">
              <a:avLst/>
            </a:prstGeom>
            <a:solidFill>
              <a:schemeClr val="bg1">
                <a:alpha val="50195"/>
              </a:schemeClr>
            </a:solidFill>
            <a:ln w="9525">
              <a:solidFill>
                <a:srgbClr val="FF0000"/>
              </a:solidFill>
              <a:round/>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sp>
          <p:nvSpPr>
            <p:cNvPr id="14379" name="Line 21"/>
            <p:cNvSpPr>
              <a:spLocks noChangeShapeType="1"/>
            </p:cNvSpPr>
            <p:nvPr/>
          </p:nvSpPr>
          <p:spPr bwMode="auto">
            <a:xfrm>
              <a:off x="5289550" y="5229225"/>
              <a:ext cx="2667000" cy="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80" name="Text Box 22"/>
            <p:cNvSpPr txBox="1">
              <a:spLocks noChangeArrowheads="1"/>
            </p:cNvSpPr>
            <p:nvPr/>
          </p:nvSpPr>
          <p:spPr bwMode="auto">
            <a:xfrm>
              <a:off x="5373688" y="4813300"/>
              <a:ext cx="4984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en-US" altLang="zh-CN" sz="3300" b="1">
                  <a:solidFill>
                    <a:srgbClr val="0066FF"/>
                  </a:solidFill>
                  <a:latin typeface="Times New Roman" panose="02020603050405020304" pitchFamily="18" charset="0"/>
                </a:rPr>
                <a:t>.</a:t>
              </a:r>
              <a:r>
                <a:rPr kumimoji="1" lang="en-US" altLang="zh-CN" sz="2500">
                  <a:latin typeface="Times New Roman" panose="02020603050405020304" pitchFamily="18" charset="0"/>
                </a:rPr>
                <a:t>A</a:t>
              </a:r>
            </a:p>
          </p:txBody>
        </p:sp>
        <p:sp>
          <p:nvSpPr>
            <p:cNvPr id="14381" name="Text Box 23"/>
            <p:cNvSpPr txBox="1">
              <a:spLocks noChangeArrowheads="1"/>
            </p:cNvSpPr>
            <p:nvPr/>
          </p:nvSpPr>
          <p:spPr bwMode="auto">
            <a:xfrm>
              <a:off x="6472238" y="4813300"/>
              <a:ext cx="48101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en-US" altLang="zh-CN" sz="3300" b="1">
                  <a:solidFill>
                    <a:srgbClr val="0066FF"/>
                  </a:solidFill>
                  <a:latin typeface="Times New Roman" panose="02020603050405020304" pitchFamily="18" charset="0"/>
                </a:rPr>
                <a:t>.</a:t>
              </a:r>
              <a:r>
                <a:rPr kumimoji="1" lang="en-US" altLang="zh-CN" sz="2500">
                  <a:latin typeface="Times New Roman" panose="02020603050405020304" pitchFamily="18" charset="0"/>
                </a:rPr>
                <a:t>B</a:t>
              </a:r>
            </a:p>
          </p:txBody>
        </p:sp>
        <p:sp>
          <p:nvSpPr>
            <p:cNvPr id="14382" name="Text Box 24"/>
            <p:cNvSpPr txBox="1">
              <a:spLocks noChangeArrowheads="1"/>
            </p:cNvSpPr>
            <p:nvPr/>
          </p:nvSpPr>
          <p:spPr bwMode="auto">
            <a:xfrm>
              <a:off x="7288213" y="4818063"/>
              <a:ext cx="48101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en-US" altLang="zh-CN" sz="3300" b="1">
                  <a:solidFill>
                    <a:srgbClr val="0066FF"/>
                  </a:solidFill>
                  <a:latin typeface="Times New Roman" panose="02020603050405020304" pitchFamily="18" charset="0"/>
                </a:rPr>
                <a:t>.</a:t>
              </a:r>
              <a:r>
                <a:rPr kumimoji="1" lang="en-US" altLang="zh-CN" sz="2500">
                  <a:latin typeface="Times New Roman" panose="02020603050405020304" pitchFamily="18" charset="0"/>
                </a:rPr>
                <a:t>C</a:t>
              </a:r>
            </a:p>
          </p:txBody>
        </p:sp>
        <p:sp>
          <p:nvSpPr>
            <p:cNvPr id="14383" name="Text Box 26"/>
            <p:cNvSpPr txBox="1">
              <a:spLocks noChangeArrowheads="1"/>
            </p:cNvSpPr>
            <p:nvPr/>
          </p:nvSpPr>
          <p:spPr bwMode="auto">
            <a:xfrm>
              <a:off x="6488113" y="4554538"/>
              <a:ext cx="4984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3300" b="1">
                  <a:latin typeface="Times New Roman" panose="02020603050405020304" pitchFamily="18" charset="0"/>
                </a:rPr>
                <a:t>.</a:t>
              </a:r>
              <a:r>
                <a:rPr kumimoji="1" lang="en-US" altLang="zh-CN" sz="2500">
                  <a:latin typeface="Times New Roman" panose="02020603050405020304" pitchFamily="18" charset="0"/>
                </a:rPr>
                <a:t>O</a:t>
              </a:r>
            </a:p>
          </p:txBody>
        </p:sp>
        <p:sp>
          <p:nvSpPr>
            <p:cNvPr id="14384" name="Text Box 27"/>
            <p:cNvSpPr txBox="1">
              <a:spLocks noChangeArrowheads="1"/>
            </p:cNvSpPr>
            <p:nvPr/>
          </p:nvSpPr>
          <p:spPr bwMode="auto">
            <a:xfrm>
              <a:off x="4859338" y="4941888"/>
              <a:ext cx="5143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037" tIns="41518" rIns="83037" bIns="41518">
              <a:spAutoFit/>
            </a:bodyPr>
            <a:lstStyle>
              <a:lvl1pPr defTabSz="830580">
                <a:defRPr>
                  <a:solidFill>
                    <a:schemeClr val="tx1"/>
                  </a:solidFill>
                  <a:latin typeface="Arial" panose="020B0604020202020204" pitchFamily="34" charset="0"/>
                  <a:ea typeface="宋体" panose="02010600030101010101" pitchFamily="2" charset="-122"/>
                </a:defRPr>
              </a:lvl1pPr>
              <a:lvl2pPr marL="742950" indent="-285750" defTabSz="830580">
                <a:defRPr>
                  <a:solidFill>
                    <a:schemeClr val="tx1"/>
                  </a:solidFill>
                  <a:latin typeface="Arial" panose="020B0604020202020204" pitchFamily="34" charset="0"/>
                  <a:ea typeface="宋体" panose="02010600030101010101" pitchFamily="2" charset="-122"/>
                </a:defRPr>
              </a:lvl2pPr>
              <a:lvl3pPr marL="1143000" indent="-228600" defTabSz="830580">
                <a:defRPr>
                  <a:solidFill>
                    <a:schemeClr val="tx1"/>
                  </a:solidFill>
                  <a:latin typeface="Arial" panose="020B0604020202020204" pitchFamily="34" charset="0"/>
                  <a:ea typeface="宋体" panose="02010600030101010101" pitchFamily="2" charset="-122"/>
                </a:defRPr>
              </a:lvl3pPr>
              <a:lvl4pPr marL="1600200" indent="-228600" defTabSz="830580">
                <a:defRPr>
                  <a:solidFill>
                    <a:schemeClr val="tx1"/>
                  </a:solidFill>
                  <a:latin typeface="Arial" panose="020B0604020202020204" pitchFamily="34" charset="0"/>
                  <a:ea typeface="宋体" panose="02010600030101010101" pitchFamily="2" charset="-122"/>
                </a:defRPr>
              </a:lvl4pPr>
              <a:lvl5pPr marL="2057400" indent="-228600" defTabSz="830580">
                <a:defRPr>
                  <a:solidFill>
                    <a:schemeClr val="tx1"/>
                  </a:solidFill>
                  <a:latin typeface="Arial" panose="020B0604020202020204" pitchFamily="34" charset="0"/>
                  <a:ea typeface="宋体" panose="02010600030101010101" pitchFamily="2" charset="-122"/>
                </a:defRPr>
              </a:lvl5pPr>
              <a:lvl6pPr marL="25146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3058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en-US" altLang="zh-CN" sz="3300" b="1">
                  <a:latin typeface="Times New Roman" panose="02020603050405020304" pitchFamily="18" charset="0"/>
                </a:rPr>
                <a:t>m</a:t>
              </a:r>
              <a:endParaRPr kumimoji="1" lang="en-US" altLang="zh-CN" sz="2500">
                <a:latin typeface="Times New Roman" panose="02020603050405020304" pitchFamily="18" charset="0"/>
              </a:endParaRPr>
            </a:p>
          </p:txBody>
        </p:sp>
      </p:grpSp>
      <p:grpSp>
        <p:nvGrpSpPr>
          <p:cNvPr id="14343" name="Group 34"/>
          <p:cNvGrpSpPr>
            <a:grpSpLocks noChangeAspect="1"/>
          </p:cNvGrpSpPr>
          <p:nvPr/>
        </p:nvGrpSpPr>
        <p:grpSpPr>
          <a:xfrm>
            <a:off x="0" y="0"/>
            <a:ext cx="5318125" cy="1196975"/>
            <a:chOff x="657" y="210"/>
            <a:chExt cx="2275" cy="438"/>
          </a:xfrm>
        </p:grpSpPr>
        <p:sp>
          <p:nvSpPr>
            <p:cNvPr id="14344" name="AutoShape 33"/>
            <p:cNvSpPr>
              <a:spLocks noChangeAspect="1" noChangeArrowheads="1" noTextEdit="1"/>
            </p:cNvSpPr>
            <p:nvPr/>
          </p:nvSpPr>
          <p:spPr bwMode="auto">
            <a:xfrm>
              <a:off x="657" y="210"/>
              <a:ext cx="227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14345" name="Group 42"/>
            <p:cNvGrpSpPr/>
            <p:nvPr/>
          </p:nvGrpSpPr>
          <p:grpSpPr>
            <a:xfrm>
              <a:off x="666" y="236"/>
              <a:ext cx="1489" cy="314"/>
              <a:chOff x="666" y="236"/>
              <a:chExt cx="1489" cy="314"/>
            </a:xfrm>
          </p:grpSpPr>
          <p:grpSp>
            <p:nvGrpSpPr>
              <p:cNvPr id="14371" name="Group 37"/>
              <p:cNvGrpSpPr/>
              <p:nvPr/>
            </p:nvGrpSpPr>
            <p:grpSpPr>
              <a:xfrm>
                <a:off x="666" y="236"/>
                <a:ext cx="1489" cy="314"/>
                <a:chOff x="666" y="236"/>
                <a:chExt cx="1489" cy="314"/>
              </a:xfrm>
            </p:grpSpPr>
            <p:pic>
              <p:nvPicPr>
                <p:cNvPr id="14376" name="Picture 35"/>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7" name="Rectangle 36"/>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4372" name="Rectangle 38"/>
              <p:cNvSpPr>
                <a:spLocks noChangeArrowheads="1"/>
              </p:cNvSpPr>
              <p:nvPr/>
            </p:nvSpPr>
            <p:spPr bwMode="auto">
              <a:xfrm>
                <a:off x="1027" y="311"/>
                <a:ext cx="41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随堂</a:t>
                </a:r>
                <a:endParaRPr lang="zh-CN" altLang="en-US" sz="2800" b="1">
                  <a:latin typeface="Times New Roman" panose="02020603050405020304" pitchFamily="18" charset="0"/>
                  <a:sym typeface="Wingdings" panose="05000000000000000000" pitchFamily="2" charset="2"/>
                </a:endParaRPr>
              </a:p>
            </p:txBody>
          </p:sp>
          <p:sp>
            <p:nvSpPr>
              <p:cNvPr id="14373" name="Rectangle 39"/>
              <p:cNvSpPr>
                <a:spLocks noChangeArrowheads="1"/>
              </p:cNvSpPr>
              <p:nvPr/>
            </p:nvSpPr>
            <p:spPr bwMode="auto">
              <a:xfrm>
                <a:off x="1412" y="311"/>
                <a:ext cx="41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练习</a:t>
                </a:r>
                <a:endParaRPr lang="zh-CN" altLang="en-US" sz="2800" b="1">
                  <a:latin typeface="Times New Roman" panose="02020603050405020304" pitchFamily="18" charset="0"/>
                  <a:sym typeface="Wingdings" panose="05000000000000000000" pitchFamily="2" charset="2"/>
                </a:endParaRPr>
              </a:p>
            </p:txBody>
          </p:sp>
          <p:sp>
            <p:nvSpPr>
              <p:cNvPr id="14374" name="Rectangle 40"/>
              <p:cNvSpPr>
                <a:spLocks noChangeArrowheads="1"/>
              </p:cNvSpPr>
              <p:nvPr/>
            </p:nvSpPr>
            <p:spPr bwMode="auto">
              <a:xfrm>
                <a:off x="1918" y="265"/>
                <a:ext cx="1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sp>
            <p:nvSpPr>
              <p:cNvPr id="14375" name="Rectangle 41"/>
              <p:cNvSpPr>
                <a:spLocks noChangeArrowheads="1"/>
              </p:cNvSpPr>
              <p:nvPr/>
            </p:nvSpPr>
            <p:spPr bwMode="auto">
              <a:xfrm>
                <a:off x="1909" y="256"/>
                <a:ext cx="1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000000"/>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grpSp>
        <p:grpSp>
          <p:nvGrpSpPr>
            <p:cNvPr id="14346" name="Group 45"/>
            <p:cNvGrpSpPr/>
            <p:nvPr/>
          </p:nvGrpSpPr>
          <p:grpSpPr>
            <a:xfrm>
              <a:off x="2155" y="210"/>
              <a:ext cx="768" cy="432"/>
              <a:chOff x="2155" y="210"/>
              <a:chExt cx="768" cy="432"/>
            </a:xfrm>
          </p:grpSpPr>
          <p:pic>
            <p:nvPicPr>
              <p:cNvPr id="14369" name="Picture 43"/>
              <p:cNvPicPr>
                <a:picLocks noChangeAspect="1" noChangeArrowheads="1"/>
              </p:cNvPicPr>
              <p:nvPr/>
            </p:nvPicPr>
            <p:blipFill>
              <a:blip r:embed="rId4"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0" name="Picture 44"/>
              <p:cNvPicPr>
                <a:picLocks noChangeAspect="1" noChangeArrowheads="1"/>
              </p:cNvPicPr>
              <p:nvPr/>
            </p:nvPicPr>
            <p:blipFill>
              <a:blip r:embed="rId5"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7" name="Group 48"/>
            <p:cNvGrpSpPr/>
            <p:nvPr/>
          </p:nvGrpSpPr>
          <p:grpSpPr>
            <a:xfrm>
              <a:off x="669" y="305"/>
              <a:ext cx="334" cy="337"/>
              <a:chOff x="669" y="305"/>
              <a:chExt cx="334" cy="337"/>
            </a:xfrm>
          </p:grpSpPr>
          <p:pic>
            <p:nvPicPr>
              <p:cNvPr id="14367" name="Picture 46"/>
              <p:cNvPicPr>
                <a:picLocks noChangeAspect="1" noChangeArrowheads="1"/>
              </p:cNvPicPr>
              <p:nvPr/>
            </p:nvPicPr>
            <p:blipFill>
              <a:blip r:embed="rId6"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8" name="Picture 47"/>
              <p:cNvPicPr>
                <a:picLocks noChangeAspect="1" noChangeArrowheads="1"/>
              </p:cNvPicPr>
              <p:nvPr/>
            </p:nvPicPr>
            <p:blipFill>
              <a:blip r:embed="rId7"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48" name="Group 51"/>
            <p:cNvGrpSpPr/>
            <p:nvPr/>
          </p:nvGrpSpPr>
          <p:grpSpPr>
            <a:xfrm>
              <a:off x="666" y="236"/>
              <a:ext cx="1489" cy="314"/>
              <a:chOff x="666" y="236"/>
              <a:chExt cx="1489" cy="314"/>
            </a:xfrm>
          </p:grpSpPr>
          <p:pic>
            <p:nvPicPr>
              <p:cNvPr id="14365" name="Picture 49"/>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6" name="Rectangle 50"/>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4349" name="Rectangle 52"/>
            <p:cNvSpPr>
              <a:spLocks noChangeArrowheads="1"/>
            </p:cNvSpPr>
            <p:nvPr/>
          </p:nvSpPr>
          <p:spPr bwMode="auto">
            <a:xfrm>
              <a:off x="1026" y="311"/>
              <a:ext cx="41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随堂</a:t>
              </a:r>
              <a:endParaRPr lang="zh-CN" altLang="en-US" sz="2800" b="1">
                <a:latin typeface="Times New Roman" panose="02020603050405020304" pitchFamily="18" charset="0"/>
                <a:sym typeface="Wingdings" panose="05000000000000000000" pitchFamily="2" charset="2"/>
              </a:endParaRPr>
            </a:p>
          </p:txBody>
        </p:sp>
        <p:sp>
          <p:nvSpPr>
            <p:cNvPr id="14350" name="Rectangle 53"/>
            <p:cNvSpPr>
              <a:spLocks noChangeArrowheads="1"/>
            </p:cNvSpPr>
            <p:nvPr/>
          </p:nvSpPr>
          <p:spPr bwMode="auto">
            <a:xfrm>
              <a:off x="1412" y="311"/>
              <a:ext cx="412"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400" b="1">
                  <a:solidFill>
                    <a:srgbClr val="FF0000"/>
                  </a:solidFill>
                  <a:latin typeface="宋体" panose="02010600030101010101" pitchFamily="2" charset="-122"/>
                  <a:sym typeface="Wingdings" panose="05000000000000000000" pitchFamily="2" charset="2"/>
                </a:rPr>
                <a:t>练习</a:t>
              </a:r>
              <a:endParaRPr lang="zh-CN" altLang="en-US" sz="2800" b="1">
                <a:latin typeface="Times New Roman" panose="02020603050405020304" pitchFamily="18" charset="0"/>
                <a:sym typeface="Wingdings" panose="05000000000000000000" pitchFamily="2" charset="2"/>
              </a:endParaRPr>
            </a:p>
          </p:txBody>
        </p:sp>
        <p:sp>
          <p:nvSpPr>
            <p:cNvPr id="14351" name="Rectangle 54"/>
            <p:cNvSpPr>
              <a:spLocks noChangeArrowheads="1"/>
            </p:cNvSpPr>
            <p:nvPr/>
          </p:nvSpPr>
          <p:spPr bwMode="auto">
            <a:xfrm>
              <a:off x="1919" y="265"/>
              <a:ext cx="13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FFFFFF"/>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sp>
          <p:nvSpPr>
            <p:cNvPr id="14352" name="Rectangle 55"/>
            <p:cNvSpPr>
              <a:spLocks noChangeArrowheads="1"/>
            </p:cNvSpPr>
            <p:nvPr/>
          </p:nvSpPr>
          <p:spPr bwMode="auto">
            <a:xfrm>
              <a:off x="1910" y="256"/>
              <a:ext cx="133"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en-US" altLang="zh-CN" sz="2800" b="1">
                  <a:solidFill>
                    <a:srgbClr val="000000"/>
                  </a:solidFill>
                  <a:latin typeface="Calibri" panose="020F0502020204030204" pitchFamily="34" charset="0"/>
                  <a:sym typeface="Wingdings" panose="05000000000000000000" pitchFamily="2" charset="2"/>
                </a:rPr>
                <a:t>1</a:t>
              </a:r>
              <a:endParaRPr lang="en-US" altLang="zh-CN" sz="2800" b="1">
                <a:latin typeface="Times New Roman" panose="02020603050405020304" pitchFamily="18" charset="0"/>
                <a:sym typeface="Wingdings" panose="05000000000000000000" pitchFamily="2" charset="2"/>
              </a:endParaRPr>
            </a:p>
          </p:txBody>
        </p:sp>
        <p:grpSp>
          <p:nvGrpSpPr>
            <p:cNvPr id="14353" name="Group 58"/>
            <p:cNvGrpSpPr/>
            <p:nvPr/>
          </p:nvGrpSpPr>
          <p:grpSpPr>
            <a:xfrm>
              <a:off x="666" y="236"/>
              <a:ext cx="1489" cy="314"/>
              <a:chOff x="666" y="236"/>
              <a:chExt cx="1489" cy="314"/>
            </a:xfrm>
          </p:grpSpPr>
          <p:pic>
            <p:nvPicPr>
              <p:cNvPr id="14363" name="Picture 56"/>
              <p:cNvPicPr>
                <a:picLocks noChangeAspect="1" noChangeArrowheads="1"/>
              </p:cNvPicPr>
              <p:nvPr/>
            </p:nvPicPr>
            <p:blipFill>
              <a:blip r:embed="rId3"/>
              <a:stretch>
                <a:fillRect/>
              </a:stretch>
            </p:blipFill>
            <p:spPr bwMode="auto">
              <a:xfrm>
                <a:off x="666" y="236"/>
                <a:ext cx="1489" cy="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4" name="Rectangle 57"/>
              <p:cNvSpPr>
                <a:spLocks noChangeArrowheads="1"/>
              </p:cNvSpPr>
              <p:nvPr/>
            </p:nvSpPr>
            <p:spPr bwMode="auto">
              <a:xfrm>
                <a:off x="666" y="238"/>
                <a:ext cx="1488" cy="312"/>
              </a:xfrm>
              <a:prstGeom prst="rect">
                <a:avLst/>
              </a:prstGeom>
              <a:noFill/>
              <a:ln w="38100" cap="rnd">
                <a:solidFill>
                  <a:srgbClr val="CC0000"/>
                </a:solidFill>
                <a:miter lim="800000"/>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latin typeface="Calibri" panose="020F0502020204030204" pitchFamily="34" charset="0"/>
                </a:endParaRPr>
              </a:p>
            </p:txBody>
          </p:sp>
        </p:grpSp>
        <p:sp>
          <p:nvSpPr>
            <p:cNvPr id="14354" name="Rectangle 59"/>
            <p:cNvSpPr>
              <a:spLocks noChangeArrowheads="1"/>
            </p:cNvSpPr>
            <p:nvPr/>
          </p:nvSpPr>
          <p:spPr bwMode="auto">
            <a:xfrm flipH="1">
              <a:off x="1026" y="311"/>
              <a:ext cx="0"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en-US" sz="2800" b="1">
                <a:latin typeface="Times New Roman" panose="02020603050405020304" pitchFamily="18" charset="0"/>
                <a:sym typeface="Wingdings" panose="05000000000000000000" pitchFamily="2" charset="2"/>
              </a:endParaRPr>
            </a:p>
          </p:txBody>
        </p:sp>
        <p:sp>
          <p:nvSpPr>
            <p:cNvPr id="14355" name="Rectangle 60"/>
            <p:cNvSpPr>
              <a:spLocks noChangeArrowheads="1"/>
            </p:cNvSpPr>
            <p:nvPr/>
          </p:nvSpPr>
          <p:spPr bwMode="auto">
            <a:xfrm>
              <a:off x="1044" y="300"/>
              <a:ext cx="793" cy="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3600" b="1">
                  <a:latin typeface="Times New Roman" panose="02020603050405020304" pitchFamily="18" charset="0"/>
                  <a:sym typeface="Wingdings" panose="05000000000000000000" pitchFamily="2" charset="2"/>
                </a:rPr>
                <a:t>明辨是非</a:t>
              </a:r>
            </a:p>
          </p:txBody>
        </p:sp>
        <p:sp>
          <p:nvSpPr>
            <p:cNvPr id="14356" name="Rectangle 62"/>
            <p:cNvSpPr>
              <a:spLocks noChangeArrowheads="1"/>
            </p:cNvSpPr>
            <p:nvPr/>
          </p:nvSpPr>
          <p:spPr bwMode="auto">
            <a:xfrm>
              <a:off x="1910" y="256"/>
              <a:ext cx="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zh-CN" sz="2800" b="1">
                <a:latin typeface="Times New Roman" panose="02020603050405020304" pitchFamily="18" charset="0"/>
                <a:sym typeface="Wingdings" panose="05000000000000000000" pitchFamily="2" charset="2"/>
              </a:endParaRPr>
            </a:p>
          </p:txBody>
        </p:sp>
        <p:grpSp>
          <p:nvGrpSpPr>
            <p:cNvPr id="14357" name="Group 65"/>
            <p:cNvGrpSpPr/>
            <p:nvPr/>
          </p:nvGrpSpPr>
          <p:grpSpPr>
            <a:xfrm>
              <a:off x="2155" y="210"/>
              <a:ext cx="768" cy="432"/>
              <a:chOff x="2155" y="210"/>
              <a:chExt cx="768" cy="432"/>
            </a:xfrm>
          </p:grpSpPr>
          <p:pic>
            <p:nvPicPr>
              <p:cNvPr id="14361" name="Picture 63"/>
              <p:cNvPicPr>
                <a:picLocks noChangeAspect="1" noChangeArrowheads="1"/>
              </p:cNvPicPr>
              <p:nvPr/>
            </p:nvPicPr>
            <p:blipFill>
              <a:blip r:embed="rId4"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2" name="Picture 64"/>
              <p:cNvPicPr>
                <a:picLocks noChangeAspect="1" noChangeArrowheads="1"/>
              </p:cNvPicPr>
              <p:nvPr/>
            </p:nvPicPr>
            <p:blipFill>
              <a:blip r:embed="rId8" cstate="email"/>
              <a:stretch>
                <a:fillRect/>
              </a:stretch>
            </p:blipFill>
            <p:spPr bwMode="auto">
              <a:xfrm>
                <a:off x="2155" y="210"/>
                <a:ext cx="768"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58" name="Group 68"/>
            <p:cNvGrpSpPr/>
            <p:nvPr/>
          </p:nvGrpSpPr>
          <p:grpSpPr>
            <a:xfrm>
              <a:off x="669" y="305"/>
              <a:ext cx="334" cy="337"/>
              <a:chOff x="669" y="305"/>
              <a:chExt cx="334" cy="337"/>
            </a:xfrm>
          </p:grpSpPr>
          <p:pic>
            <p:nvPicPr>
              <p:cNvPr id="14359" name="Picture 66"/>
              <p:cNvPicPr>
                <a:picLocks noChangeAspect="1" noChangeArrowheads="1"/>
              </p:cNvPicPr>
              <p:nvPr/>
            </p:nvPicPr>
            <p:blipFill>
              <a:blip r:embed="rId6"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0" name="Picture 67"/>
              <p:cNvPicPr>
                <a:picLocks noChangeAspect="1" noChangeArrowheads="1"/>
              </p:cNvPicPr>
              <p:nvPr/>
            </p:nvPicPr>
            <p:blipFill>
              <a:blip r:embed="rId7" cstate="email"/>
              <a:stretch>
                <a:fillRect/>
              </a:stretch>
            </p:blipFill>
            <p:spPr bwMode="auto">
              <a:xfrm>
                <a:off x="669" y="305"/>
                <a:ext cx="334" cy="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blinds(horizontal)">
                                      <p:cBhvr>
                                        <p:cTn id="7" dur="500"/>
                                        <p:tgtEl>
                                          <p:spTgt spid="54275">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4275">
                                            <p:txEl>
                                              <p:pRg st="1" end="1"/>
                                            </p:txEl>
                                          </p:spTgt>
                                        </p:tgtEl>
                                        <p:attrNameLst>
                                          <p:attrName>style.visibility</p:attrName>
                                        </p:attrNameLst>
                                      </p:cBhvr>
                                      <p:to>
                                        <p:strVal val="visible"/>
                                      </p:to>
                                    </p:set>
                                    <p:animEffect transition="in" filter="blinds(horizontal)">
                                      <p:cBhvr>
                                        <p:cTn id="10" dur="500"/>
                                        <p:tgtEl>
                                          <p:spTgt spid="54275">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4275">
                                            <p:txEl>
                                              <p:pRg st="5" end="5"/>
                                            </p:txEl>
                                          </p:spTgt>
                                        </p:tgtEl>
                                        <p:attrNameLst>
                                          <p:attrName>style.visibility</p:attrName>
                                        </p:attrNameLst>
                                      </p:cBhvr>
                                      <p:to>
                                        <p:strVal val="visible"/>
                                      </p:to>
                                    </p:set>
                                    <p:animEffect transition="in" filter="blinds(horizontal)">
                                      <p:cBhvr>
                                        <p:cTn id="13" dur="500"/>
                                        <p:tgtEl>
                                          <p:spTgt spid="54275">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54275">
                                            <p:txEl>
                                              <p:pRg st="6" end="6"/>
                                            </p:txEl>
                                          </p:spTgt>
                                        </p:tgtEl>
                                        <p:attrNameLst>
                                          <p:attrName>style.visibility</p:attrName>
                                        </p:attrNameLst>
                                      </p:cBhvr>
                                      <p:to>
                                        <p:strVal val="visible"/>
                                      </p:to>
                                    </p:set>
                                    <p:animEffect transition="in" filter="blinds(horizontal)">
                                      <p:cBhvr>
                                        <p:cTn id="16" dur="500"/>
                                        <p:tgtEl>
                                          <p:spTgt spid="54275">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linds(horizontal)">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4276"/>
                                        </p:tgtEl>
                                        <p:attrNameLst>
                                          <p:attrName>style.visibility</p:attrName>
                                        </p:attrNameLst>
                                      </p:cBhvr>
                                      <p:to>
                                        <p:strVal val="visible"/>
                                      </p:to>
                                    </p:set>
                                    <p:animEffect transition="in" filter="blinds(horizontal)">
                                      <p:cBhvr>
                                        <p:cTn id="26" dur="500"/>
                                        <p:tgtEl>
                                          <p:spTgt spid="54276"/>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linds(horizontal)">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4277"/>
                                        </p:tgtEl>
                                        <p:attrNameLst>
                                          <p:attrName>style.visibility</p:attrName>
                                        </p:attrNameLst>
                                      </p:cBhvr>
                                      <p:to>
                                        <p:strVal val="visible"/>
                                      </p:to>
                                    </p:set>
                                    <p:animEffect transition="in" filter="blinds(horizontal)">
                                      <p:cBhvr>
                                        <p:cTn id="36"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1.7601 Service Pack 1"/>
  <p:tag name="AS_RELEASE_DATE" val="2020.05.14"/>
  <p:tag name="AS_TITLE" val="Aspose.Slides for .NET 4.0 Client Profile"/>
  <p:tag name="AS_VERSION" val="20.5"/>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数学</Template>
  <TotalTime>0</TotalTime>
  <Words>1257</Words>
  <Application>Microsoft Office PowerPoint</Application>
  <PresentationFormat>全屏显示(4:3)</PresentationFormat>
  <Paragraphs>264</Paragraphs>
  <Slides>21</Slides>
  <Notes>19</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3</vt:i4>
      </vt:variant>
      <vt:variant>
        <vt:lpstr>幻灯片标题</vt:lpstr>
      </vt:variant>
      <vt:variant>
        <vt:i4>21</vt:i4>
      </vt:variant>
    </vt:vector>
  </HeadingPairs>
  <TitlesOfParts>
    <vt:vector size="40" baseType="lpstr">
      <vt:lpstr>BatangChe</vt:lpstr>
      <vt:lpstr>Narkisim</vt:lpstr>
      <vt:lpstr>黑体</vt:lpstr>
      <vt:lpstr>华文行楷</vt:lpstr>
      <vt:lpstr>楷体</vt:lpstr>
      <vt:lpstr>楷体_GB2312</vt:lpstr>
      <vt:lpstr>隶书</vt:lpstr>
      <vt:lpstr>宋体</vt:lpstr>
      <vt:lpstr>微软雅黑</vt:lpstr>
      <vt:lpstr>Arial</vt:lpstr>
      <vt:lpstr>Calibri</vt:lpstr>
      <vt:lpstr>Calibri Light</vt:lpstr>
      <vt:lpstr>Tahoma</vt:lpstr>
      <vt:lpstr>Times New Roman</vt:lpstr>
      <vt:lpstr>Wingdings</vt:lpstr>
      <vt:lpstr>WWW.2PPT.COM</vt:lpstr>
      <vt:lpstr>Microsoft Word 97 - 2003 文档</vt:lpstr>
      <vt:lpstr>Document</vt:lpstr>
      <vt:lpstr>Equation</vt:lpstr>
      <vt:lpstr>直线和圆的位置关系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直线与圆的位置关系(数量特征) 设⊙O的半径为r，圆心O到直线的距离为d.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2020-08-10T00:33:00Z</dcterms:created>
  <dcterms:modified xsi:type="dcterms:W3CDTF">2023-01-16T22:59:37Z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F7299E27B30F47CA9FFB99F13B5D7F2D</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