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757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l">
              <a:defRPr sz="1200"/>
            </a:lvl1pPr>
          </a:lstStyle>
          <a:p>
            <a:endParaRPr lang="en-US" altLang="zh-CN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70F2F717-566F-42F7-9C2A-2DBB43DE7581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6BF999A-B2C0-46FD-8B28-F76D57889061}" type="slidenum">
              <a:rPr lang="en-US" altLang="zh-CN"/>
              <a:t>3</a:t>
            </a:fld>
            <a:endParaRPr lang="en-US" altLang="zh-CN"/>
          </a:p>
        </p:txBody>
      </p:sp>
      <p:sp>
        <p:nvSpPr>
          <p:cNvPr id="7680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7680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7680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1EEBC918-D808-42A2-B24B-3A9FC0694802}" type="slidenum">
              <a:rPr lang="en-US" altLang="zh-CN" sz="1200"/>
              <a:t>3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1FA77A6-DD08-41BD-AE8B-12C8B52440F6}" type="slidenum">
              <a:rPr lang="en-US" altLang="zh-CN"/>
              <a:t>4</a:t>
            </a:fld>
            <a:endParaRPr lang="en-US" altLang="zh-CN"/>
          </a:p>
        </p:txBody>
      </p:sp>
      <p:sp>
        <p:nvSpPr>
          <p:cNvPr id="7885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7885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 dirty="0"/>
          </a:p>
        </p:txBody>
      </p:sp>
      <p:sp>
        <p:nvSpPr>
          <p:cNvPr id="7885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DAC0194C-4C7E-4DA0-B88B-9BF2705CB994}" type="slidenum">
              <a:rPr lang="en-US" altLang="zh-CN" sz="1200"/>
              <a:t>4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C01BF8FA-A64C-4981-B033-E727609AEACC}" type="slidenum">
              <a:rPr lang="en-US" altLang="zh-CN"/>
              <a:t>5</a:t>
            </a:fld>
            <a:endParaRPr lang="en-US" altLang="zh-CN"/>
          </a:p>
        </p:txBody>
      </p:sp>
      <p:sp>
        <p:nvSpPr>
          <p:cNvPr id="8089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089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090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9E411C05-36B9-426F-BCDB-C95880029EF7}" type="slidenum">
              <a:rPr lang="en-US" altLang="zh-CN" sz="1200"/>
              <a:t>5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A1B98F8-7CAD-4FB1-8801-BECA3CD8E6B9}" type="slidenum">
              <a:rPr lang="en-US" altLang="zh-CN"/>
              <a:t>7</a:t>
            </a:fld>
            <a:endParaRPr lang="en-US" altLang="zh-CN"/>
          </a:p>
        </p:txBody>
      </p:sp>
      <p:sp>
        <p:nvSpPr>
          <p:cNvPr id="8397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3971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3972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113E5197-A493-4A2F-876A-3339D0E9D6A3}" type="slidenum">
              <a:rPr lang="en-US" altLang="zh-CN" sz="1200"/>
              <a:t>7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278AB10-C2D8-4D55-8A6E-4447645D773E}" type="slidenum">
              <a:rPr lang="en-US" altLang="zh-CN"/>
              <a:t>8</a:t>
            </a:fld>
            <a:endParaRPr lang="en-US" altLang="zh-CN"/>
          </a:p>
        </p:txBody>
      </p:sp>
      <p:sp>
        <p:nvSpPr>
          <p:cNvPr id="8601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6019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6020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F6829908-96A1-408B-B23E-ED0A2395048F}" type="slidenum">
              <a:rPr lang="en-US" altLang="zh-CN" sz="1200"/>
              <a:t>8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746F8F11-428E-4141-A084-E70FEC00F9A8}" type="slidenum">
              <a:rPr lang="en-US" altLang="zh-CN"/>
              <a:t>9</a:t>
            </a:fld>
            <a:endParaRPr lang="en-US" altLang="zh-CN"/>
          </a:p>
        </p:txBody>
      </p:sp>
      <p:sp>
        <p:nvSpPr>
          <p:cNvPr id="8806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88067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88068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4BD10041-265A-4ED8-95FA-626332747A8C}" type="slidenum">
              <a:rPr lang="en-US" altLang="zh-CN" sz="1200"/>
              <a:t>9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AC30C452-240A-4AEE-A0C9-B8605E6686D3}" type="slidenum">
              <a:rPr lang="en-US" altLang="zh-CN"/>
              <a:t>10</a:t>
            </a:fld>
            <a:endParaRPr lang="en-US" altLang="zh-CN"/>
          </a:p>
        </p:txBody>
      </p:sp>
      <p:sp>
        <p:nvSpPr>
          <p:cNvPr id="9011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90115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0116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AAE06682-A2E3-4FCB-BEE2-C946A14167CA}" type="slidenum">
              <a:rPr lang="en-US" altLang="zh-CN" sz="1200"/>
              <a:t>10</a:t>
            </a:fld>
            <a:endParaRPr lang="en-US" altLang="zh-CN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916A5B83-45D4-4404-AC19-8388A88F7ACB}" type="slidenum">
              <a:rPr lang="en-US" altLang="zh-CN"/>
              <a:t>11</a:t>
            </a:fld>
            <a:endParaRPr lang="en-US" altLang="zh-CN"/>
          </a:p>
        </p:txBody>
      </p:sp>
      <p:sp>
        <p:nvSpPr>
          <p:cNvPr id="9216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/>
      </p:sp>
      <p:sp>
        <p:nvSpPr>
          <p:cNvPr id="92163" name="备注占位符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zh-CN" altLang="zh-CN"/>
          </a:p>
        </p:txBody>
      </p:sp>
      <p:sp>
        <p:nvSpPr>
          <p:cNvPr id="92164" name="灯片编号占位符 3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>
              <a:buFont typeface="Arial" panose="020B0604020202020204" pitchFamily="34" charset="0"/>
              <a:buNone/>
            </a:pPr>
            <a:fld id="{6C401EF2-6BD6-44BE-A783-54005E33E74C}" type="slidenum">
              <a:rPr lang="en-US" altLang="zh-CN" sz="1200"/>
              <a:t>11</a:t>
            </a:fld>
            <a:endParaRPr lang="en-US" altLang="zh-CN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94335-F277-4A7E-9B9E-049428B8CB9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56FBB8-B845-4589-B92B-892D17E370F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79E3CA-E83E-49B1-901E-56F3AAB979B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D46243-B00A-48C1-B849-99755142A6D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BD93A3-9657-44B3-B2CA-BA36AC811CC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3F1AB-DA3D-4BD0-9004-8269E452CC6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AB91F-39D5-451A-B2A8-373F307F0E6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19567F-E8A9-477F-938E-DE1CE2D7FED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EBF853-183E-4DFE-98B6-923B931A8C8E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B0F3E6-1A8E-44D5-AE78-1A539D4C311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8DCF1FA2-A322-443C-8823-CEDACB8834C7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2" name="矩形 8"/>
          <p:cNvSpPr>
            <a:spLocks noChangeArrowheads="1"/>
          </p:cNvSpPr>
          <p:nvPr/>
        </p:nvSpPr>
        <p:spPr bwMode="auto">
          <a:xfrm>
            <a:off x="0" y="1628775"/>
            <a:ext cx="9144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6000" b="1" dirty="0">
                <a:solidFill>
                  <a:srgbClr val="C00000"/>
                </a:solidFill>
                <a:latin typeface="Calibri" panose="020F0502020204030204" pitchFamily="34" charset="0"/>
              </a:rPr>
              <a:t>Unit 6  </a:t>
            </a:r>
            <a:r>
              <a:rPr lang="en-US" altLang="zh-CN" sz="6000" b="1" dirty="0" smtClean="0"/>
              <a:t>I</a:t>
            </a:r>
            <a:r>
              <a:rPr lang="en-US" altLang="zh-CN" sz="6000" b="1" dirty="0" smtClean="0">
                <a:latin typeface="Calibri" panose="020F0502020204030204" pitchFamily="34" charset="0"/>
              </a:rPr>
              <a:t>’</a:t>
            </a:r>
            <a:r>
              <a:rPr lang="en-US" altLang="zh-CN" sz="6000" b="1" dirty="0" smtClean="0"/>
              <a:t>m </a:t>
            </a:r>
            <a:r>
              <a:rPr lang="en-US" altLang="zh-CN" sz="6000" b="1" dirty="0"/>
              <a:t>watching TV.</a:t>
            </a:r>
          </a:p>
        </p:txBody>
      </p:sp>
      <p:sp>
        <p:nvSpPr>
          <p:cNvPr id="9" name="矩形 8"/>
          <p:cNvSpPr/>
          <p:nvPr/>
        </p:nvSpPr>
        <p:spPr>
          <a:xfrm>
            <a:off x="2665870" y="50292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矩形 2"/>
          <p:cNvSpPr>
            <a:spLocks noChangeArrowheads="1"/>
          </p:cNvSpPr>
          <p:nvPr/>
        </p:nvSpPr>
        <p:spPr bwMode="auto">
          <a:xfrm>
            <a:off x="358775" y="787400"/>
            <a:ext cx="8867775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Some boys are playing chess. They are very happy. Some girls are chatting happily in the classroom. Lucy is drawing. She can draw well.</a:t>
            </a:r>
            <a:endParaRPr lang="en-US" altLang="zh-CN" sz="3200" b="1">
              <a:solidFill>
                <a:srgbClr val="FF0000"/>
              </a:solidFill>
            </a:endParaRP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        How busy they are! And they are having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a good time.  </a:t>
            </a:r>
            <a:endParaRPr lang="en-US" altLang="zh-CN" sz="3200"/>
          </a:p>
        </p:txBody>
      </p:sp>
      <p:sp>
        <p:nvSpPr>
          <p:cNvPr id="89091" name="文本框 2"/>
          <p:cNvSpPr txBox="1">
            <a:spLocks noChangeArrowheads="1"/>
          </p:cNvSpPr>
          <p:nvPr/>
        </p:nvSpPr>
        <p:spPr bwMode="auto">
          <a:xfrm>
            <a:off x="250825" y="839788"/>
            <a:ext cx="8680450" cy="301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_____________________________________</a:t>
            </a:r>
            <a:endParaRPr lang="en-US" altLang="zh-CN" sz="3200"/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_____________________________________  __________________________________________________________________________ _____________________________________   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3200">
                <a:sym typeface="Arial" panose="020B0604020202020204" pitchFamily="34" charset="0"/>
              </a:rPr>
              <a:t>_____________________________________</a:t>
            </a:r>
            <a:endParaRPr lang="en-US" altLang="zh-CN" sz="3200" b="1">
              <a:solidFill>
                <a:srgbClr val="FF0000"/>
              </a:solidFill>
              <a:sym typeface="Arial" panose="020B0604020202020204" pitchFamily="34" charset="0"/>
            </a:endParaRPr>
          </a:p>
        </p:txBody>
      </p:sp>
      <p:sp>
        <p:nvSpPr>
          <p:cNvPr id="89092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思 路 点 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0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90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90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矩形 2"/>
          <p:cNvSpPr>
            <a:spLocks noChangeArrowheads="1"/>
          </p:cNvSpPr>
          <p:nvPr/>
        </p:nvSpPr>
        <p:spPr bwMode="auto">
          <a:xfrm>
            <a:off x="0" y="785813"/>
            <a:ext cx="91440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第四步：修改文章</a:t>
            </a:r>
            <a:r>
              <a:rPr lang="en-US" altLang="zh-CN" sz="3200" dirty="0">
                <a:latin typeface="Calibri" panose="020F0502020204030204" pitchFamily="34" charset="0"/>
              </a:rPr>
              <a:t>—</a:t>
            </a:r>
            <a:r>
              <a:rPr lang="zh-CN" altLang="en-US" sz="3200" dirty="0"/>
              <a:t>自己复查，小组互改。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3)</a:t>
            </a:r>
            <a:r>
              <a:rPr lang="zh-CN" altLang="en-US" sz="3200" dirty="0"/>
              <a:t>用红笔在文章中纠错  </a:t>
            </a:r>
            <a:r>
              <a:rPr lang="en-US" altLang="zh-CN" sz="3200" dirty="0"/>
              <a:t>2) </a:t>
            </a:r>
            <a:r>
              <a:rPr lang="zh-CN" altLang="en-US" sz="3200" dirty="0"/>
              <a:t>欣赏好词好句：评选小组内写得最好的</a:t>
            </a:r>
            <a:r>
              <a:rPr lang="en-US" altLang="zh-CN" sz="3200" dirty="0"/>
              <a:t>3</a:t>
            </a:r>
            <a:r>
              <a:rPr lang="zh-CN" altLang="en-US" sz="3200" dirty="0"/>
              <a:t>个句子，摘抄下</a:t>
            </a:r>
            <a:r>
              <a:rPr lang="zh-CN" altLang="en-US" sz="3200" dirty="0" smtClean="0"/>
              <a:t>来 。</a:t>
            </a:r>
            <a:endParaRPr lang="zh-CN" altLang="en-US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____________________________________________________________________________________________________________________________________________________________</a:t>
            </a:r>
          </a:p>
        </p:txBody>
      </p:sp>
      <p:sp>
        <p:nvSpPr>
          <p:cNvPr id="91139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思 路 点 拨</a:t>
            </a:r>
          </a:p>
        </p:txBody>
      </p:sp>
      <p:sp>
        <p:nvSpPr>
          <p:cNvPr id="91140" name="文本框 1"/>
          <p:cNvSpPr txBox="1">
            <a:spLocks noChangeArrowheads="1"/>
          </p:cNvSpPr>
          <p:nvPr/>
        </p:nvSpPr>
        <p:spPr bwMode="auto">
          <a:xfrm>
            <a:off x="682625" y="2203450"/>
            <a:ext cx="22177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（省略）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1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1"/>
          <p:cNvSpPr txBox="1">
            <a:spLocks noChangeArrowheads="1"/>
          </p:cNvSpPr>
          <p:nvPr/>
        </p:nvSpPr>
        <p:spPr bwMode="auto">
          <a:xfrm>
            <a:off x="362744" y="533400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学 习 重 点 </a:t>
            </a:r>
            <a:r>
              <a:rPr lang="en-US" altLang="zh-CN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&amp; </a:t>
            </a: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学 习 目 标</a:t>
            </a:r>
          </a:p>
        </p:txBody>
      </p:sp>
      <p:sp>
        <p:nvSpPr>
          <p:cNvPr id="73731" name="Rectangle 1"/>
          <p:cNvSpPr>
            <a:spLocks noChangeArrowheads="1"/>
          </p:cNvSpPr>
          <p:nvPr/>
        </p:nvSpPr>
        <p:spPr bwMode="auto">
          <a:xfrm>
            <a:off x="0" y="1681163"/>
            <a:ext cx="9144000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【</a:t>
            </a:r>
            <a:r>
              <a:rPr lang="zh-CN" altLang="en-US" sz="3200" dirty="0"/>
              <a:t>学习重点</a:t>
            </a:r>
            <a:r>
              <a:rPr lang="en-US" altLang="zh-CN" sz="3200" dirty="0"/>
              <a:t>】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</a:t>
            </a:r>
            <a:r>
              <a:rPr lang="zh-CN" altLang="en-US" sz="3200" dirty="0"/>
              <a:t>阅读有关文章并将目标语言、短语及句型运用到写作中。</a:t>
            </a:r>
          </a:p>
          <a:p>
            <a:pPr algn="l">
              <a:buFont typeface="Arial" panose="020B0604020202020204" pitchFamily="34" charset="0"/>
              <a:buNone/>
            </a:pPr>
            <a:endParaRPr lang="zh-CN" altLang="en-US" sz="3200" dirty="0"/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【</a:t>
            </a:r>
            <a:r>
              <a:rPr lang="zh-CN" altLang="en-US" sz="3200" dirty="0"/>
              <a:t>学习目标</a:t>
            </a:r>
            <a:r>
              <a:rPr lang="en-US" altLang="zh-CN" sz="3200" dirty="0"/>
              <a:t>】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 </a:t>
            </a:r>
            <a:r>
              <a:rPr lang="zh-CN" altLang="en-US" sz="3200" dirty="0"/>
              <a:t>学会写一篇用现在进行时描述人们活动的文章。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1"/>
          <p:cNvSpPr txBox="1">
            <a:spLocks noChangeArrowheads="1"/>
          </p:cNvSpPr>
          <p:nvPr/>
        </p:nvSpPr>
        <p:spPr bwMode="auto">
          <a:xfrm>
            <a:off x="357188" y="0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写 前 指 导</a:t>
            </a:r>
          </a:p>
        </p:txBody>
      </p:sp>
      <p:sp>
        <p:nvSpPr>
          <p:cNvPr id="74755" name="矩形 2"/>
          <p:cNvSpPr>
            <a:spLocks noChangeArrowheads="1"/>
          </p:cNvSpPr>
          <p:nvPr/>
        </p:nvSpPr>
        <p:spPr bwMode="auto">
          <a:xfrm>
            <a:off x="0" y="787400"/>
            <a:ext cx="91440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3200" dirty="0" err="1"/>
              <a:t>阅读下面美文完成写作框架</a:t>
            </a:r>
            <a:endParaRPr lang="en-US" sz="3200" dirty="0"/>
          </a:p>
          <a:p>
            <a:r>
              <a:rPr lang="zh-CN" altLang="en-US" sz="3200" dirty="0"/>
              <a:t> </a:t>
            </a:r>
            <a:r>
              <a:rPr lang="en-US" altLang="zh-CN" sz="3200" dirty="0"/>
              <a:t>My family</a:t>
            </a:r>
          </a:p>
          <a:p>
            <a:pPr algn="l"/>
            <a:r>
              <a:rPr lang="en-US" altLang="zh-CN" sz="3200" dirty="0"/>
              <a:t>       Today is Saturday. It’s 7 o’clock in the evening. My family are at home. My father is in the bedroom. He is sitting on a chair and reading a magazine. My mother is in the kitchen. She is busy. She is cooking delicious food. She is a good mother. I love her very much. Jim and I are in the study(</a:t>
            </a:r>
            <a:r>
              <a:rPr lang="en-US" sz="3200" dirty="0" err="1"/>
              <a:t>书房</a:t>
            </a:r>
            <a:r>
              <a:rPr lang="en-US" altLang="zh-CN" sz="3200" dirty="0"/>
              <a:t>). We are listening to music. My sister Kate is in her bedroom. She is sending an e-mail. My grandmother is reading a newspaper on the sofa. She is reading a story in it. The story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1"/>
          <p:cNvSpPr txBox="1">
            <a:spLocks noChangeArrowheads="1"/>
          </p:cNvSpPr>
          <p:nvPr/>
        </p:nvSpPr>
        <p:spPr bwMode="auto">
          <a:xfrm>
            <a:off x="357188" y="0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写 前 指 导</a:t>
            </a:r>
          </a:p>
        </p:txBody>
      </p:sp>
      <p:sp>
        <p:nvSpPr>
          <p:cNvPr id="77827" name="矩形 2"/>
          <p:cNvSpPr>
            <a:spLocks noChangeArrowheads="1"/>
          </p:cNvSpPr>
          <p:nvPr/>
        </p:nvSpPr>
        <p:spPr bwMode="auto">
          <a:xfrm>
            <a:off x="0" y="787400"/>
            <a:ext cx="91440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dirty="0">
                <a:sym typeface="+mn-ea"/>
              </a:rPr>
              <a:t>is very interesting. Look! My grandfather is watching CCTV news in the living room. It’s his favorite program. How happy we are!</a:t>
            </a:r>
            <a:endParaRPr lang="en-US" altLang="zh-CN" sz="3200" dirty="0">
              <a:latin typeface="Calibri" panose="020F0502020204030204" pitchFamily="34" charset="0"/>
              <a:sym typeface="+mn-ea"/>
            </a:endParaRPr>
          </a:p>
          <a:p>
            <a:pPr algn="l"/>
            <a:endParaRPr lang="en-US" altLang="zh-CN" sz="3200" dirty="0">
              <a:latin typeface="Calibri" panose="020F0502020204030204" pitchFamily="34" charset="0"/>
              <a:sym typeface="+mn-ea"/>
            </a:endParaRPr>
          </a:p>
          <a:p>
            <a:pPr algn="l"/>
            <a:endParaRPr lang="en-US" altLang="zh-CN" sz="3200" dirty="0">
              <a:latin typeface="Calibri" panose="020F0502020204030204" pitchFamily="34" charset="0"/>
              <a:sym typeface="+mn-ea"/>
            </a:endParaRPr>
          </a:p>
          <a:p>
            <a:pPr algn="l"/>
            <a:r>
              <a:rPr lang="en-US" sz="3200" dirty="0" err="1"/>
              <a:t>本文使用的人称是：第</a:t>
            </a:r>
            <a:r>
              <a:rPr lang="en-US" altLang="zh-CN" sz="3200" dirty="0"/>
              <a:t>_________</a:t>
            </a:r>
            <a:r>
              <a:rPr lang="en-US" sz="3200" dirty="0" err="1"/>
              <a:t>人称</a:t>
            </a:r>
            <a:r>
              <a:rPr lang="en-US" sz="3200" dirty="0"/>
              <a:t>。</a:t>
            </a:r>
          </a:p>
          <a:p>
            <a:pPr algn="l"/>
            <a:r>
              <a:rPr lang="en-US" sz="3200" dirty="0" err="1"/>
              <a:t>本文使用的时态是</a:t>
            </a:r>
            <a:r>
              <a:rPr lang="en-US" sz="3200" dirty="0"/>
              <a:t>：</a:t>
            </a:r>
            <a:r>
              <a:rPr lang="en-US" altLang="zh-CN" sz="3200" dirty="0"/>
              <a:t>____________________</a:t>
            </a:r>
          </a:p>
        </p:txBody>
      </p:sp>
      <p:sp>
        <p:nvSpPr>
          <p:cNvPr id="77828" name="TextBox 11"/>
          <p:cNvSpPr txBox="1">
            <a:spLocks noChangeArrowheads="1"/>
          </p:cNvSpPr>
          <p:nvPr/>
        </p:nvSpPr>
        <p:spPr bwMode="auto">
          <a:xfrm>
            <a:off x="4283075" y="3141663"/>
            <a:ext cx="3429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一、三</a:t>
            </a:r>
          </a:p>
        </p:txBody>
      </p:sp>
      <p:sp>
        <p:nvSpPr>
          <p:cNvPr id="77829" name="TextBox 11"/>
          <p:cNvSpPr txBox="1">
            <a:spLocks noChangeArrowheads="1"/>
          </p:cNvSpPr>
          <p:nvPr/>
        </p:nvSpPr>
        <p:spPr bwMode="auto">
          <a:xfrm>
            <a:off x="4140200" y="3717925"/>
            <a:ext cx="34290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现在进行时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  <p:bldP spid="778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/>
          <p:nvPr/>
        </p:nvGraphicFramePr>
        <p:xfrm>
          <a:off x="1588" y="1366838"/>
          <a:ext cx="9083675" cy="536448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33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54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4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87651">
                <a:tc gridSpan="3"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3200" b="1" u="non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My family</a:t>
                      </a:r>
                    </a:p>
                  </a:txBody>
                  <a:tcPr marL="0" marR="0" marT="0" marB="1" anchor="b"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651">
                <a:tc gridSpan="2"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3200" b="1" u="non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Places</a:t>
                      </a:r>
                    </a:p>
                  </a:txBody>
                  <a:tcPr marL="0" marR="0" marT="0" marB="1" anchor="b"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3200" b="1" u="non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Activities</a:t>
                      </a:r>
                    </a:p>
                  </a:txBody>
                  <a:tcPr marL="0" marR="0" marT="0" marB="1" anchor="b">
                    <a:lnL w="6350" cap="flat" cmpd="sng">
                      <a:noFill/>
                      <a:prstDash val="solid"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5302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3200" b="0" u="non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Father</a:t>
                      </a:r>
                    </a:p>
                  </a:txBody>
                  <a:tcPr marL="0" marR="0" marT="0" marB="1" anchor="b"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3200" b="0" u="non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1. ____________</a:t>
                      </a:r>
                    </a:p>
                  </a:txBody>
                  <a:tcPr marL="0" marR="0" marT="0" marB="1" anchor="b"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3200" b="0" u="non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Sitting and 2. ___________________</a:t>
                      </a:r>
                    </a:p>
                  </a:txBody>
                  <a:tcPr marL="0" marR="0" marT="0" marB="1" anchor="b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651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3200" b="0" u="non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Mother</a:t>
                      </a:r>
                    </a:p>
                  </a:txBody>
                  <a:tcPr marL="0" marR="0" marT="0" marB="1" anchor="b"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3200" b="0" u="non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3. ____________</a:t>
                      </a:r>
                    </a:p>
                  </a:txBody>
                  <a:tcPr marL="0" marR="0" marT="0" marB="1" anchor="b"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3200" b="0" u="non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4. _________________</a:t>
                      </a:r>
                    </a:p>
                  </a:txBody>
                  <a:tcPr marL="0" marR="0" marT="0" marB="1" anchor="b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5302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3200" b="0" u="non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Jim and I</a:t>
                      </a:r>
                    </a:p>
                  </a:txBody>
                  <a:tcPr marL="0" marR="0" marT="0" marB="1" anchor="b"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3200" b="0" u="non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5. ____________</a:t>
                      </a:r>
                    </a:p>
                  </a:txBody>
                  <a:tcPr marL="0" marR="0" marT="0" marB="1" anchor="b"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3200" b="0" u="non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6. __________________</a:t>
                      </a:r>
                    </a:p>
                  </a:txBody>
                  <a:tcPr marL="0" marR="0" marT="0" marB="1" anchor="b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75302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3200" b="0" u="non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Kate</a:t>
                      </a:r>
                    </a:p>
                  </a:txBody>
                  <a:tcPr marL="0" marR="0" marT="0" marB="1" anchor="b"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3200" b="0" u="non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7. ____________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altLang="zh-CN" sz="3200" b="0" u="non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______________</a:t>
                      </a:r>
                    </a:p>
                  </a:txBody>
                  <a:tcPr marL="0" marR="0" marT="0" marB="1" anchor="b"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3200" b="0" u="non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8. _______________</a:t>
                      </a:r>
                    </a:p>
                  </a:txBody>
                  <a:tcPr marL="0" marR="0" marT="0" marB="1" anchor="b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5302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3200" b="0" u="non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Grandfather</a:t>
                      </a:r>
                    </a:p>
                  </a:txBody>
                  <a:tcPr marL="0" marR="0" marT="0" marB="1" anchor="b"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3200" b="0" u="non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9. ____________</a:t>
                      </a:r>
                    </a:p>
                  </a:txBody>
                  <a:tcPr marL="0" marR="0" marT="0" marB="1" anchor="b">
                    <a:lnL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r>
                        <a:rPr lang="en-US" altLang="zh-CN" sz="3200" b="0" u="none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10. _________________</a:t>
                      </a:r>
                    </a:p>
                  </a:txBody>
                  <a:tcPr marL="0" marR="0" marT="0" marB="1" anchor="b">
                    <a:lnL cap="flat">
                      <a:noFill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635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9904" name="Text Box 21"/>
          <p:cNvSpPr txBox="1">
            <a:spLocks noChangeArrowheads="1"/>
          </p:cNvSpPr>
          <p:nvPr/>
        </p:nvSpPr>
        <p:spPr bwMode="auto">
          <a:xfrm>
            <a:off x="357188" y="0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>
                <a:latin typeface="楷体" panose="02010609060101010101" pitchFamily="49" charset="-122"/>
                <a:ea typeface="楷体" panose="02010609060101010101" pitchFamily="49" charset="-122"/>
                <a:sym typeface="宋体" panose="02010600030101010101" pitchFamily="2" charset="-122"/>
              </a:rPr>
              <a:t>写 前 指 导</a:t>
            </a:r>
          </a:p>
        </p:txBody>
      </p:sp>
      <p:sp>
        <p:nvSpPr>
          <p:cNvPr id="79905" name="矩形 2"/>
          <p:cNvSpPr>
            <a:spLocks noChangeArrowheads="1"/>
          </p:cNvSpPr>
          <p:nvPr/>
        </p:nvSpPr>
        <p:spPr bwMode="auto">
          <a:xfrm>
            <a:off x="0" y="714375"/>
            <a:ext cx="9144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b="1"/>
              <a:t>文章结构框架：</a:t>
            </a:r>
          </a:p>
        </p:txBody>
      </p:sp>
      <p:sp>
        <p:nvSpPr>
          <p:cNvPr id="79906" name="TextBox 11"/>
          <p:cNvSpPr txBox="1">
            <a:spLocks noChangeArrowheads="1"/>
          </p:cNvSpPr>
          <p:nvPr/>
        </p:nvSpPr>
        <p:spPr bwMode="auto">
          <a:xfrm>
            <a:off x="1692275" y="2781300"/>
            <a:ext cx="34290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In the bedroom</a:t>
            </a:r>
          </a:p>
        </p:txBody>
      </p:sp>
      <p:sp>
        <p:nvSpPr>
          <p:cNvPr id="79907" name="TextBox 13"/>
          <p:cNvSpPr txBox="1">
            <a:spLocks noChangeArrowheads="1"/>
          </p:cNvSpPr>
          <p:nvPr/>
        </p:nvSpPr>
        <p:spPr bwMode="auto">
          <a:xfrm>
            <a:off x="1978025" y="4148138"/>
            <a:ext cx="32861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In the study</a:t>
            </a:r>
          </a:p>
        </p:txBody>
      </p:sp>
      <p:sp>
        <p:nvSpPr>
          <p:cNvPr id="79908" name="TextBox 15"/>
          <p:cNvSpPr txBox="1">
            <a:spLocks noChangeArrowheads="1"/>
          </p:cNvSpPr>
          <p:nvPr/>
        </p:nvSpPr>
        <p:spPr bwMode="auto">
          <a:xfrm>
            <a:off x="5292725" y="2708275"/>
            <a:ext cx="4064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reading a magazine	 </a:t>
            </a:r>
          </a:p>
        </p:txBody>
      </p:sp>
      <p:sp>
        <p:nvSpPr>
          <p:cNvPr id="79909" name="TextBox 16"/>
          <p:cNvSpPr txBox="1">
            <a:spLocks noChangeArrowheads="1"/>
          </p:cNvSpPr>
          <p:nvPr/>
        </p:nvSpPr>
        <p:spPr bwMode="auto">
          <a:xfrm>
            <a:off x="1692275" y="3284538"/>
            <a:ext cx="353218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In the kitchen</a:t>
            </a:r>
          </a:p>
        </p:txBody>
      </p:sp>
      <p:sp>
        <p:nvSpPr>
          <p:cNvPr id="79910" name="TextBox 19"/>
          <p:cNvSpPr txBox="1">
            <a:spLocks noChangeArrowheads="1"/>
          </p:cNvSpPr>
          <p:nvPr/>
        </p:nvSpPr>
        <p:spPr bwMode="auto">
          <a:xfrm>
            <a:off x="4575175" y="3284538"/>
            <a:ext cx="47847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Cooking delicious food</a:t>
            </a:r>
          </a:p>
        </p:txBody>
      </p:sp>
      <p:cxnSp>
        <p:nvCxnSpPr>
          <p:cNvPr id="3" name="直接连接符 2"/>
          <p:cNvCxnSpPr/>
          <p:nvPr/>
        </p:nvCxnSpPr>
        <p:spPr>
          <a:xfrm flipH="1">
            <a:off x="4716463" y="1825625"/>
            <a:ext cx="25400" cy="44116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9912" name="TextBox 13"/>
          <p:cNvSpPr txBox="1">
            <a:spLocks noChangeArrowheads="1"/>
          </p:cNvSpPr>
          <p:nvPr/>
        </p:nvSpPr>
        <p:spPr bwMode="auto">
          <a:xfrm>
            <a:off x="5219700" y="4149725"/>
            <a:ext cx="40005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Listening to music</a:t>
            </a:r>
          </a:p>
        </p:txBody>
      </p:sp>
      <p:sp>
        <p:nvSpPr>
          <p:cNvPr id="79913" name="TextBox 13"/>
          <p:cNvSpPr txBox="1">
            <a:spLocks noChangeArrowheads="1"/>
          </p:cNvSpPr>
          <p:nvPr/>
        </p:nvSpPr>
        <p:spPr bwMode="auto">
          <a:xfrm>
            <a:off x="1979613" y="4724400"/>
            <a:ext cx="29495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In Kate</a:t>
            </a:r>
            <a:r>
              <a:rPr lang="en-US" altLang="zh-CN" sz="3200" b="1">
                <a:solidFill>
                  <a:srgbClr val="FF0000"/>
                </a:solidFill>
                <a:latin typeface="Calibri" panose="020F0502020204030204" pitchFamily="34" charset="0"/>
                <a:sym typeface="Arial" panose="020B0604020202020204" pitchFamily="34" charset="0"/>
              </a:rPr>
              <a:t>’</a:t>
            </a: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s/her bedroom</a:t>
            </a:r>
          </a:p>
        </p:txBody>
      </p:sp>
      <p:sp>
        <p:nvSpPr>
          <p:cNvPr id="79914" name="TextBox 13"/>
          <p:cNvSpPr txBox="1">
            <a:spLocks noChangeArrowheads="1"/>
          </p:cNvSpPr>
          <p:nvPr/>
        </p:nvSpPr>
        <p:spPr bwMode="auto">
          <a:xfrm>
            <a:off x="5364163" y="5084763"/>
            <a:ext cx="40005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Sending an e-mail</a:t>
            </a:r>
          </a:p>
        </p:txBody>
      </p:sp>
      <p:sp>
        <p:nvSpPr>
          <p:cNvPr id="79915" name="TextBox 13"/>
          <p:cNvSpPr txBox="1">
            <a:spLocks noChangeArrowheads="1"/>
          </p:cNvSpPr>
          <p:nvPr/>
        </p:nvSpPr>
        <p:spPr bwMode="auto">
          <a:xfrm>
            <a:off x="1403350" y="5805488"/>
            <a:ext cx="40005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In the living room</a:t>
            </a:r>
          </a:p>
        </p:txBody>
      </p:sp>
      <p:sp>
        <p:nvSpPr>
          <p:cNvPr id="79916" name="TextBox 13"/>
          <p:cNvSpPr txBox="1">
            <a:spLocks noChangeArrowheads="1"/>
          </p:cNvSpPr>
          <p:nvPr/>
        </p:nvSpPr>
        <p:spPr bwMode="auto">
          <a:xfrm>
            <a:off x="4789488" y="6165850"/>
            <a:ext cx="435292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  <a:sym typeface="Arial" panose="020B0604020202020204" pitchFamily="34" charset="0"/>
              </a:rPr>
              <a:t>Watching CCTV news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9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9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9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9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9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9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9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9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9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906" grpId="0"/>
      <p:bldP spid="79907" grpId="0"/>
      <p:bldP spid="79908" grpId="0"/>
      <p:bldP spid="79909" grpId="0"/>
      <p:bldP spid="79910" grpId="0"/>
      <p:bldP spid="79912" grpId="0"/>
      <p:bldP spid="79913" grpId="0"/>
      <p:bldP spid="79914" grpId="0"/>
      <p:bldP spid="79915" grpId="0"/>
      <p:bldP spid="799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-1"/>
          <p:cNvGraphicFramePr>
            <a:graphicFrameLocks noGrp="1"/>
          </p:cNvGraphicFramePr>
          <p:nvPr/>
        </p:nvGraphicFramePr>
        <p:xfrm>
          <a:off x="123825" y="800100"/>
          <a:ext cx="8915400" cy="5584193"/>
        </p:xfrm>
        <a:graphic>
          <a:graphicData uri="http://schemas.openxmlformats.org/drawingml/2006/table">
            <a:tbl>
              <a:tblPr/>
              <a:tblGrid>
                <a:gridCol w="1063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4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974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步骤</a:t>
                      </a:r>
                    </a:p>
                  </a:txBody>
                  <a:tcPr marL="0" marR="0" marT="0" marB="1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构思</a:t>
                      </a:r>
                    </a:p>
                  </a:txBody>
                  <a:tcPr marL="0" marR="0" marT="0" marB="1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列纲</a:t>
                      </a:r>
                    </a:p>
                  </a:txBody>
                  <a:tcPr marL="0" marR="0" marT="0" marB="1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0" marR="0" marT="0" marB="1" anchor="ctr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开篇点题</a:t>
                      </a:r>
                    </a:p>
                  </a:txBody>
                  <a:tcPr marL="0" marR="0" marT="0" marB="1" anchor="ctr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y family are at home.    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某人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+be+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地点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.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某人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+be+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地点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1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7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0" marR="0" marT="0" marB="1" anchor="ctr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具体人物在某地正在做什么</a:t>
                      </a:r>
                    </a:p>
                  </a:txBody>
                  <a:tcPr marL="0" marR="0" marT="0" marB="1" anchor="ctr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in the 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bed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room, sit on a chair, read a book, in the kitchen, cook delicious food, in the study, listen to music, in the bedroom, watch TV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…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0" marR="0" marT="0" marB="1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7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0" marR="0" marT="0" marB="1" anchor="ctr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注意现在进行时中常用的标志性单词或短语以及句子之间的衔接词</a:t>
                      </a:r>
                    </a:p>
                  </a:txBody>
                  <a:tcPr marL="0" marR="0" marT="0" marB="1" anchor="ctr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now, look, listen, these days, at the moment(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此刻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此刻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right now, 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at present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（目前）（目前）</a:t>
                      </a: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，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and, so, thenand, so, then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1" horzOverflow="overflow">
                    <a:lnL>
                      <a:noFill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1943" name="文本框 99"/>
          <p:cNvSpPr txBox="1">
            <a:spLocks noChangeArrowheads="1"/>
          </p:cNvSpPr>
          <p:nvPr/>
        </p:nvSpPr>
        <p:spPr bwMode="auto">
          <a:xfrm>
            <a:off x="250825" y="188913"/>
            <a:ext cx="5080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思路点拨：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en-US" altLang="zh-CN" sz="3200" b="1"/>
              <a:t>Period 4</a:t>
            </a:r>
            <a:r>
              <a:rPr lang="zh-CN" altLang="en-US" sz="3200" b="1"/>
              <a:t>训练案 </a:t>
            </a:r>
            <a:r>
              <a:rPr lang="en-US" altLang="zh-CN" sz="3200" b="1"/>
              <a:t>(</a:t>
            </a:r>
            <a:r>
              <a:rPr lang="en-US" altLang="en-US" sz="3200" b="1"/>
              <a:t>Writing </a:t>
            </a:r>
            <a:r>
              <a:rPr lang="en-US" altLang="zh-CN" sz="3200" b="1"/>
              <a:t>)</a:t>
            </a:r>
            <a:endParaRPr lang="en-US" altLang="zh-CN" sz="3200"/>
          </a:p>
        </p:txBody>
      </p:sp>
      <p:sp>
        <p:nvSpPr>
          <p:cNvPr id="82947" name="矩形 2"/>
          <p:cNvSpPr>
            <a:spLocks noChangeArrowheads="1"/>
          </p:cNvSpPr>
          <p:nvPr/>
        </p:nvSpPr>
        <p:spPr bwMode="auto">
          <a:xfrm>
            <a:off x="0" y="785813"/>
            <a:ext cx="9144000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/>
              <a:t>书面表达</a:t>
            </a:r>
            <a:r>
              <a:rPr lang="en-US" altLang="zh-CN" sz="3200"/>
              <a:t>: </a:t>
            </a:r>
            <a:r>
              <a:rPr lang="zh-CN" altLang="en-US" sz="3200"/>
              <a:t>现在是下午放学后的</a:t>
            </a:r>
            <a:r>
              <a:rPr lang="en-US" altLang="zh-CN" sz="3200"/>
              <a:t>6</a:t>
            </a:r>
            <a:r>
              <a:rPr lang="zh-CN" altLang="en-US" sz="3200"/>
              <a:t>点钟。请根据下表提供的信息，描述一下初一（</a:t>
            </a:r>
            <a:r>
              <a:rPr lang="en-US" altLang="zh-CN" sz="3200"/>
              <a:t>2</a:t>
            </a:r>
            <a:r>
              <a:rPr lang="zh-CN" altLang="en-US" sz="3200"/>
              <a:t>）班学生的活动情况。</a:t>
            </a:r>
          </a:p>
        </p:txBody>
      </p:sp>
      <p:graphicFrame>
        <p:nvGraphicFramePr>
          <p:cNvPr id="2" name="表格 -1"/>
          <p:cNvGraphicFramePr>
            <a:graphicFrameLocks noGrp="1"/>
          </p:cNvGraphicFramePr>
          <p:nvPr/>
        </p:nvGraphicFramePr>
        <p:xfrm>
          <a:off x="219075" y="2395538"/>
          <a:ext cx="8840788" cy="3413766"/>
        </p:xfrm>
        <a:graphic>
          <a:graphicData uri="http://schemas.openxmlformats.org/drawingml/2006/table">
            <a:tbl>
              <a:tblPr/>
              <a:tblGrid>
                <a:gridCol w="1989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1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5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J</a:t>
                      </a: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ody </a:t>
                      </a:r>
                      <a:endParaRPr kumimoji="0" lang="en-US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1" anchor="ctr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边看着黑板边做笔记</a:t>
                      </a:r>
                    </a:p>
                  </a:txBody>
                  <a:tcPr marL="0" marR="0" marT="0" marB="1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Jim</a:t>
                      </a:r>
                    </a:p>
                  </a:txBody>
                  <a:tcPr marL="0" marR="0" marT="0" marB="1" anchor="ctr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在努力学习，忙着做作业，</a:t>
                      </a:r>
                    </a:p>
                  </a:txBody>
                  <a:tcPr marL="0" marR="0" marT="0" marB="1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4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Gina</a:t>
                      </a:r>
                    </a:p>
                  </a:txBody>
                  <a:tcPr marL="0" marR="0" marT="0" marB="1" anchor="ctr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在看历史方面的书籍</a:t>
                      </a:r>
                    </a:p>
                  </a:txBody>
                  <a:tcPr marL="0" marR="0" marT="0" marB="1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Lily </a:t>
                      </a:r>
                    </a:p>
                  </a:txBody>
                  <a:tcPr marL="0" marR="0" marT="0" marB="1" anchor="ctr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 </a:t>
                      </a:r>
                      <a:r>
                        <a:rPr kumimoji="0" lang="zh-CN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和她的朋友在打扫教室</a:t>
                      </a:r>
                    </a:p>
                  </a:txBody>
                  <a:tcPr marL="0" marR="0" marT="0" marB="1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Some boys</a:t>
                      </a:r>
                    </a:p>
                  </a:txBody>
                  <a:tcPr marL="0" marR="0" marT="0" marB="1" anchor="ctr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在很开心地下象棋</a:t>
                      </a:r>
                    </a:p>
                  </a:txBody>
                  <a:tcPr marL="0" marR="0" marT="0" marB="1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Some girls</a:t>
                      </a:r>
                    </a:p>
                  </a:txBody>
                  <a:tcPr marL="0" marR="0" marT="0" marB="1" anchor="ctr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  </a:t>
                      </a:r>
                      <a:r>
                        <a:rPr kumimoji="0" lang="zh-CN" alt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在教室里聊天</a:t>
                      </a:r>
                    </a:p>
                  </a:txBody>
                  <a:tcPr marL="0" marR="0" marT="0" marB="1" horzOverflow="overflow">
                    <a:lnL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2971" name="文本框 99"/>
          <p:cNvSpPr txBox="1">
            <a:spLocks noChangeArrowheads="1"/>
          </p:cNvSpPr>
          <p:nvPr/>
        </p:nvSpPr>
        <p:spPr bwMode="auto">
          <a:xfrm>
            <a:off x="179388" y="5807075"/>
            <a:ext cx="772001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</a:rPr>
              <a:t>要求：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</a:rPr>
              <a:t>、语句通顺，可适当发挥；</a:t>
            </a:r>
          </a:p>
          <a:p>
            <a:pPr>
              <a:buFont typeface="Arial" panose="020B0604020202020204" pitchFamily="34" charset="0"/>
              <a:buNone/>
            </a:pPr>
            <a:r>
              <a:rPr lang="zh-CN" altLang="en-US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</a:rPr>
              <a:t>、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</a:t>
            </a:r>
            <a:r>
              <a:rPr lang="zh-CN" altLang="en-US" sz="3200">
                <a:solidFill>
                  <a:srgbClr val="000000"/>
                </a:solidFill>
                <a:latin typeface="宋体" panose="02010600030101010101" pitchFamily="2" charset="-122"/>
              </a:rPr>
              <a:t>词左右。</a:t>
            </a:r>
            <a:endParaRPr lang="zh-CN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1"/>
          <p:cNvSpPr txBox="1">
            <a:spLocks noChangeArrowheads="1"/>
          </p:cNvSpPr>
          <p:nvPr/>
        </p:nvSpPr>
        <p:spPr bwMode="auto">
          <a:xfrm>
            <a:off x="349250" y="0"/>
            <a:ext cx="8418513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 dirty="0"/>
              <a:t>思 路 点 拨</a:t>
            </a:r>
          </a:p>
        </p:txBody>
      </p:sp>
      <p:sp>
        <p:nvSpPr>
          <p:cNvPr id="84995" name="矩形 2"/>
          <p:cNvSpPr>
            <a:spLocks noChangeArrowheads="1"/>
          </p:cNvSpPr>
          <p:nvPr/>
        </p:nvSpPr>
        <p:spPr bwMode="auto">
          <a:xfrm>
            <a:off x="0" y="784225"/>
            <a:ext cx="91440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【</a:t>
            </a:r>
            <a:r>
              <a:rPr lang="zh-CN" altLang="en-US" sz="3200" dirty="0"/>
              <a:t>思路点拨</a:t>
            </a:r>
            <a:r>
              <a:rPr lang="en-US" altLang="zh-CN" sz="3200" dirty="0"/>
              <a:t>】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第一步</a:t>
            </a:r>
            <a:r>
              <a:rPr lang="en-US" altLang="zh-CN" sz="3200" dirty="0"/>
              <a:t>: </a:t>
            </a:r>
            <a:r>
              <a:rPr lang="zh-CN" altLang="en-US" sz="3200" dirty="0"/>
              <a:t>审题：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人称</a:t>
            </a:r>
            <a:r>
              <a:rPr lang="en-US" altLang="zh-CN" sz="3200" dirty="0"/>
              <a:t>___________ 		</a:t>
            </a:r>
            <a:r>
              <a:rPr lang="zh-CN" altLang="en-US" sz="3200" dirty="0"/>
              <a:t>时态</a:t>
            </a:r>
            <a:r>
              <a:rPr lang="en-US" altLang="zh-CN" sz="3200" dirty="0"/>
              <a:t>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第二步</a:t>
            </a:r>
            <a:r>
              <a:rPr lang="en-US" altLang="zh-CN" sz="3200" dirty="0"/>
              <a:t>: </a:t>
            </a:r>
            <a:r>
              <a:rPr lang="zh-CN" altLang="en-US" sz="3200" dirty="0"/>
              <a:t>列出主要的短语和句型。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1. </a:t>
            </a:r>
            <a:r>
              <a:rPr lang="zh-CN" altLang="en-US" sz="3200" dirty="0"/>
              <a:t>看黑板 </a:t>
            </a:r>
            <a:r>
              <a:rPr lang="en-US" altLang="zh-CN" sz="3200" dirty="0"/>
              <a:t>__________________________   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2. </a:t>
            </a:r>
            <a:r>
              <a:rPr lang="zh-CN" altLang="en-US" sz="3200" dirty="0"/>
              <a:t>做笔记 </a:t>
            </a:r>
            <a:r>
              <a:rPr lang="en-US" altLang="zh-CN" sz="3200" dirty="0"/>
              <a:t>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3. </a:t>
            </a:r>
            <a:r>
              <a:rPr lang="zh-CN" altLang="en-US" sz="3200" dirty="0"/>
              <a:t>努力学习 </a:t>
            </a:r>
            <a:r>
              <a:rPr lang="en-US" altLang="zh-CN" sz="3200" dirty="0"/>
              <a:t>________________________ 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4. </a:t>
            </a:r>
            <a:r>
              <a:rPr lang="zh-CN" altLang="en-US" sz="3200" dirty="0"/>
              <a:t>忙着做某事</a:t>
            </a:r>
            <a:r>
              <a:rPr lang="en-US" altLang="zh-CN" sz="3200" dirty="0"/>
              <a:t>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5. </a:t>
            </a:r>
            <a:r>
              <a:rPr lang="zh-CN" altLang="en-US" sz="3200" dirty="0"/>
              <a:t>历史方面的书籍 </a:t>
            </a:r>
            <a:r>
              <a:rPr lang="en-US" altLang="zh-CN" sz="3200" dirty="0"/>
              <a:t>__________________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6. </a:t>
            </a:r>
            <a:r>
              <a:rPr lang="zh-CN" altLang="en-US" sz="3200" dirty="0"/>
              <a:t>打扫教室 </a:t>
            </a:r>
            <a:r>
              <a:rPr lang="en-US" altLang="zh-CN" sz="3200" dirty="0"/>
              <a:t>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7. </a:t>
            </a:r>
            <a:r>
              <a:rPr lang="zh-CN" altLang="en-US" sz="3200" dirty="0"/>
              <a:t>玩游戏 </a:t>
            </a:r>
            <a:r>
              <a:rPr lang="en-US" altLang="zh-CN" sz="3200" dirty="0"/>
              <a:t>__________________________  	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8. </a:t>
            </a:r>
            <a:r>
              <a:rPr lang="zh-CN" altLang="en-US" sz="3200" dirty="0"/>
              <a:t>聊天</a:t>
            </a:r>
            <a:r>
              <a:rPr lang="en-US" altLang="zh-CN" sz="3200" dirty="0"/>
              <a:t>______________________________</a:t>
            </a:r>
          </a:p>
        </p:txBody>
      </p:sp>
      <p:sp>
        <p:nvSpPr>
          <p:cNvPr id="84996" name="TextBox 9"/>
          <p:cNvSpPr txBox="1">
            <a:spLocks noChangeArrowheads="1"/>
          </p:cNvSpPr>
          <p:nvPr/>
        </p:nvSpPr>
        <p:spPr bwMode="auto">
          <a:xfrm>
            <a:off x="5651500" y="1700213"/>
            <a:ext cx="337661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现在进行时</a:t>
            </a:r>
          </a:p>
        </p:txBody>
      </p:sp>
      <p:sp>
        <p:nvSpPr>
          <p:cNvPr id="84997" name="矩形 14"/>
          <p:cNvSpPr>
            <a:spLocks noChangeArrowheads="1"/>
          </p:cNvSpPr>
          <p:nvPr/>
        </p:nvSpPr>
        <p:spPr bwMode="auto">
          <a:xfrm>
            <a:off x="2554288" y="2708275"/>
            <a:ext cx="564356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look at the blackboard	  </a:t>
            </a:r>
          </a:p>
        </p:txBody>
      </p:sp>
      <p:sp>
        <p:nvSpPr>
          <p:cNvPr id="84998" name="TextBox 9"/>
          <p:cNvSpPr txBox="1">
            <a:spLocks noChangeArrowheads="1"/>
          </p:cNvSpPr>
          <p:nvPr/>
        </p:nvSpPr>
        <p:spPr bwMode="auto">
          <a:xfrm>
            <a:off x="1120775" y="1773238"/>
            <a:ext cx="3954463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CN" altLang="en-US" sz="3200" b="1">
                <a:solidFill>
                  <a:srgbClr val="FF0000"/>
                </a:solidFill>
              </a:rPr>
              <a:t>第三人称</a:t>
            </a:r>
          </a:p>
        </p:txBody>
      </p:sp>
      <p:sp>
        <p:nvSpPr>
          <p:cNvPr id="84999" name="矩形 14"/>
          <p:cNvSpPr>
            <a:spLocks noChangeArrowheads="1"/>
          </p:cNvSpPr>
          <p:nvPr/>
        </p:nvSpPr>
        <p:spPr bwMode="auto">
          <a:xfrm>
            <a:off x="2911475" y="4149725"/>
            <a:ext cx="4518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be busy doing sth.</a:t>
            </a:r>
          </a:p>
        </p:txBody>
      </p:sp>
      <p:sp>
        <p:nvSpPr>
          <p:cNvPr id="85000" name="TextBox 9"/>
          <p:cNvSpPr txBox="1">
            <a:spLocks noChangeArrowheads="1"/>
          </p:cNvSpPr>
          <p:nvPr/>
        </p:nvSpPr>
        <p:spPr bwMode="auto">
          <a:xfrm>
            <a:off x="3492500" y="4652963"/>
            <a:ext cx="58261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the books about history  </a:t>
            </a:r>
          </a:p>
        </p:txBody>
      </p:sp>
      <p:sp>
        <p:nvSpPr>
          <p:cNvPr id="85001" name="TextBox 9"/>
          <p:cNvSpPr txBox="1">
            <a:spLocks noChangeArrowheads="1"/>
          </p:cNvSpPr>
          <p:nvPr/>
        </p:nvSpPr>
        <p:spPr bwMode="auto">
          <a:xfrm>
            <a:off x="2132013" y="5156200"/>
            <a:ext cx="54435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clean the classroom</a:t>
            </a:r>
          </a:p>
        </p:txBody>
      </p:sp>
      <p:sp>
        <p:nvSpPr>
          <p:cNvPr id="85002" name="矩形 14"/>
          <p:cNvSpPr>
            <a:spLocks noChangeArrowheads="1"/>
          </p:cNvSpPr>
          <p:nvPr/>
        </p:nvSpPr>
        <p:spPr bwMode="auto">
          <a:xfrm>
            <a:off x="3200400" y="3213100"/>
            <a:ext cx="457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take notes</a:t>
            </a:r>
          </a:p>
        </p:txBody>
      </p:sp>
      <p:sp>
        <p:nvSpPr>
          <p:cNvPr id="85003" name="矩形 14"/>
          <p:cNvSpPr>
            <a:spLocks noChangeArrowheads="1"/>
          </p:cNvSpPr>
          <p:nvPr/>
        </p:nvSpPr>
        <p:spPr bwMode="auto">
          <a:xfrm>
            <a:off x="2482850" y="3717925"/>
            <a:ext cx="55086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study hard</a:t>
            </a:r>
          </a:p>
        </p:txBody>
      </p:sp>
      <p:sp>
        <p:nvSpPr>
          <p:cNvPr id="85004" name="TextBox 9"/>
          <p:cNvSpPr txBox="1">
            <a:spLocks noChangeArrowheads="1"/>
          </p:cNvSpPr>
          <p:nvPr/>
        </p:nvSpPr>
        <p:spPr bwMode="auto">
          <a:xfrm>
            <a:off x="2051050" y="5589588"/>
            <a:ext cx="54451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play games</a:t>
            </a:r>
          </a:p>
        </p:txBody>
      </p:sp>
      <p:sp>
        <p:nvSpPr>
          <p:cNvPr id="85005" name="TextBox 9"/>
          <p:cNvSpPr txBox="1">
            <a:spLocks noChangeArrowheads="1"/>
          </p:cNvSpPr>
          <p:nvPr/>
        </p:nvSpPr>
        <p:spPr bwMode="auto">
          <a:xfrm>
            <a:off x="1979613" y="6092825"/>
            <a:ext cx="54435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talk with sb./ chat with sb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4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5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5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/>
      <p:bldP spid="84997" grpId="0"/>
      <p:bldP spid="84998" grpId="0"/>
      <p:bldP spid="84999" grpId="0"/>
      <p:bldP spid="85000" grpId="0"/>
      <p:bldP spid="85001" grpId="0"/>
      <p:bldP spid="85002" grpId="0"/>
      <p:bldP spid="85003" grpId="0"/>
      <p:bldP spid="85004" grpId="0"/>
      <p:bldP spid="8500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矩形 2"/>
          <p:cNvSpPr>
            <a:spLocks noChangeArrowheads="1"/>
          </p:cNvSpPr>
          <p:nvPr/>
        </p:nvSpPr>
        <p:spPr bwMode="auto">
          <a:xfrm>
            <a:off x="0" y="785813"/>
            <a:ext cx="9144000" cy="545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第三步</a:t>
            </a:r>
            <a:r>
              <a:rPr lang="en-US" altLang="zh-CN" sz="3200" dirty="0"/>
              <a:t>: </a:t>
            </a:r>
            <a:r>
              <a:rPr lang="zh-CN" altLang="en-US" sz="3200" dirty="0"/>
              <a:t>运用一些连接词将以上要点连成文章</a:t>
            </a:r>
            <a:r>
              <a:rPr lang="en-US" altLang="zh-CN" sz="3200" dirty="0"/>
              <a:t>, </a:t>
            </a:r>
            <a:r>
              <a:rPr lang="zh-CN" altLang="en-US" sz="3200" dirty="0"/>
              <a:t>注意文章的连接和句型的多样化。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zh-CN" altLang="en-US" sz="3200" dirty="0"/>
              <a:t>           </a:t>
            </a:r>
            <a:r>
              <a:rPr lang="en-US" altLang="zh-CN" sz="3200" dirty="0"/>
              <a:t>It is 6:00 now. The students in Class 2, Grade 7 are busy doing different activities.   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______________________________________________________________________________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______________________________________________________________________________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______________________________________________________________________________</a:t>
            </a:r>
          </a:p>
          <a:p>
            <a:pPr algn="l">
              <a:buFont typeface="Arial" panose="020B0604020202020204" pitchFamily="34" charset="0"/>
              <a:buNone/>
            </a:pPr>
            <a:r>
              <a:rPr lang="en-US" altLang="zh-CN" sz="3200" dirty="0"/>
              <a:t>_______________________________________</a:t>
            </a:r>
          </a:p>
        </p:txBody>
      </p:sp>
      <p:sp>
        <p:nvSpPr>
          <p:cNvPr id="87043" name="Text Box 21"/>
          <p:cNvSpPr txBox="1">
            <a:spLocks noChangeArrowheads="1"/>
          </p:cNvSpPr>
          <p:nvPr/>
        </p:nvSpPr>
        <p:spPr bwMode="auto">
          <a:xfrm>
            <a:off x="500063" y="0"/>
            <a:ext cx="8418512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 lIns="90170" tIns="46990" rIns="90170" bIns="46990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r>
              <a:rPr lang="zh-CN" altLang="en-US" sz="3600" b="1"/>
              <a:t>思 路 点 拨</a:t>
            </a:r>
          </a:p>
        </p:txBody>
      </p:sp>
      <p:sp>
        <p:nvSpPr>
          <p:cNvPr id="87044" name="文本框 1"/>
          <p:cNvSpPr txBox="1">
            <a:spLocks noChangeArrowheads="1"/>
          </p:cNvSpPr>
          <p:nvPr/>
        </p:nvSpPr>
        <p:spPr bwMode="auto">
          <a:xfrm>
            <a:off x="107950" y="2638425"/>
            <a:ext cx="8658225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en-US" altLang="zh-CN" sz="3200" b="1">
                <a:solidFill>
                  <a:srgbClr val="FF0000"/>
                </a:solidFill>
              </a:rPr>
              <a:t>        In the classroom, Jody is looking at the blackboard and taking notes. Jim is studying hard and he is busy doing his homework. Gina is reading a book about history. Lily is cleaning the classroom with her friends. Where is Tom? He is playing games with some boys in the hallway.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4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812</Words>
  <Application>Microsoft Office PowerPoint</Application>
  <PresentationFormat>全屏显示(4:3)</PresentationFormat>
  <Paragraphs>139</Paragraphs>
  <Slides>11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楷体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2023-01-16T22:59:42Z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B6C40B73D86C4644BDE603342B64E8C7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