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0" r:id="rId4"/>
    <p:sldId id="308" r:id="rId5"/>
    <p:sldId id="264" r:id="rId6"/>
    <p:sldId id="265" r:id="rId7"/>
    <p:sldId id="267" r:id="rId8"/>
    <p:sldId id="291" r:id="rId9"/>
    <p:sldId id="266" r:id="rId10"/>
    <p:sldId id="277" r:id="rId11"/>
    <p:sldId id="307" r:id="rId12"/>
    <p:sldId id="295" r:id="rId13"/>
    <p:sldId id="268" r:id="rId14"/>
    <p:sldId id="296" r:id="rId15"/>
    <p:sldId id="297" r:id="rId16"/>
    <p:sldId id="299" r:id="rId17"/>
    <p:sldId id="294" r:id="rId18"/>
    <p:sldId id="298" r:id="rId19"/>
    <p:sldId id="300" r:id="rId20"/>
    <p:sldId id="301" r:id="rId21"/>
    <p:sldId id="306" r:id="rId22"/>
    <p:sldId id="302" r:id="rId23"/>
    <p:sldId id="303" r:id="rId24"/>
    <p:sldId id="304" r:id="rId25"/>
    <p:sldId id="305" r:id="rId26"/>
    <p:sldId id="290" r:id="rId27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55" autoAdjust="0"/>
  </p:normalViewPr>
  <p:slideViewPr>
    <p:cSldViewPr snapToGrid="0">
      <p:cViewPr>
        <p:scale>
          <a:sx n="66" d="100"/>
          <a:sy n="66" d="100"/>
        </p:scale>
        <p:origin x="-2256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F1A13-8335-4031-85F6-573EE89A5A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1BE7-2FB4-466B-820B-EFE5B3865E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50367" y="324239"/>
            <a:ext cx="6397691" cy="4798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5534" y="1818861"/>
            <a:ext cx="1480930" cy="54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7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1752" y="3215825"/>
            <a:ext cx="3950797" cy="923305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文学艺术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29053" y="3429000"/>
            <a:ext cx="0" cy="106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46213" y="4313583"/>
            <a:ext cx="383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0550" y="2822713"/>
            <a:ext cx="0" cy="127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36504" y="3001617"/>
            <a:ext cx="4055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3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023762" y="1918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文学艺术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谚语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空心弧 11"/>
          <p:cNvSpPr>
            <a:spLocks noChangeArrowheads="1"/>
          </p:cNvSpPr>
          <p:nvPr/>
        </p:nvSpPr>
        <p:spPr bwMode="auto">
          <a:xfrm>
            <a:off x="4517253" y="2086429"/>
            <a:ext cx="3284912" cy="3285875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45727" rIns="432053" bIns="216027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空心弧 12"/>
          <p:cNvSpPr>
            <a:spLocks noChangeArrowheads="1"/>
          </p:cNvSpPr>
          <p:nvPr/>
        </p:nvSpPr>
        <p:spPr bwMode="auto">
          <a:xfrm flipH="1">
            <a:off x="4517253" y="2086429"/>
            <a:ext cx="3284912" cy="3285875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432053" tIns="45727" rIns="0" bIns="216027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空心弧 13"/>
          <p:cNvSpPr>
            <a:spLocks noChangeArrowheads="1"/>
          </p:cNvSpPr>
          <p:nvPr/>
        </p:nvSpPr>
        <p:spPr bwMode="auto">
          <a:xfrm>
            <a:off x="4517253" y="2086429"/>
            <a:ext cx="3284912" cy="3285875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216027" rIns="432053" bIns="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空心弧 14"/>
          <p:cNvSpPr>
            <a:spLocks noChangeArrowheads="1"/>
          </p:cNvSpPr>
          <p:nvPr/>
        </p:nvSpPr>
        <p:spPr bwMode="auto">
          <a:xfrm flipH="1">
            <a:off x="4531188" y="2086429"/>
            <a:ext cx="3284912" cy="3285875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432053" tIns="216027" rIns="0" bIns="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等腰三角形 40"/>
          <p:cNvSpPr>
            <a:spLocks noChangeArrowheads="1"/>
          </p:cNvSpPr>
          <p:nvPr/>
        </p:nvSpPr>
        <p:spPr bwMode="auto">
          <a:xfrm rot="-2700000">
            <a:off x="4738239" y="2427114"/>
            <a:ext cx="328492" cy="282221"/>
          </a:xfrm>
          <a:prstGeom prst="triangle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algn="ctr">
            <a:noFill/>
            <a:miter lim="800000"/>
          </a:ln>
        </p:spPr>
        <p:txBody>
          <a:bodyPr lIns="91451" tIns="45727" rIns="91451" bIns="45727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等腰三角形 41"/>
          <p:cNvSpPr>
            <a:spLocks noChangeArrowheads="1"/>
          </p:cNvSpPr>
          <p:nvPr/>
        </p:nvSpPr>
        <p:spPr bwMode="auto">
          <a:xfrm rot="2700000" flipV="1">
            <a:off x="4736174" y="4741085"/>
            <a:ext cx="332620" cy="280711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</a:ln>
        </p:spPr>
        <p:txBody>
          <a:bodyPr rot="10800000" lIns="91451" tIns="45727" rIns="91451" bIns="45727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等腰三角形 42"/>
          <p:cNvSpPr>
            <a:spLocks noChangeArrowheads="1"/>
          </p:cNvSpPr>
          <p:nvPr/>
        </p:nvSpPr>
        <p:spPr bwMode="auto">
          <a:xfrm rot="2700000" flipH="1">
            <a:off x="7250627" y="2428863"/>
            <a:ext cx="332619" cy="278720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12700" algn="ctr">
            <a:noFill/>
            <a:miter lim="800000"/>
          </a:ln>
        </p:spPr>
        <p:txBody>
          <a:bodyPr lIns="91451" tIns="45727" rIns="91451" bIns="45727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等腰三角形 43"/>
          <p:cNvSpPr>
            <a:spLocks noChangeArrowheads="1"/>
          </p:cNvSpPr>
          <p:nvPr/>
        </p:nvSpPr>
        <p:spPr bwMode="auto">
          <a:xfrm rot="-2700000" flipH="1" flipV="1">
            <a:off x="7252692" y="4739318"/>
            <a:ext cx="328489" cy="284239"/>
          </a:xfrm>
          <a:prstGeom prst="triangle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algn="ctr">
            <a:noFill/>
            <a:miter lim="800000"/>
          </a:ln>
        </p:spPr>
        <p:txBody>
          <a:bodyPr rot="10800000" lIns="91451" tIns="45727" rIns="91451" bIns="45727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>
            <a:spLocks noChangeArrowheads="1"/>
          </p:cNvSpPr>
          <p:nvPr/>
        </p:nvSpPr>
        <p:spPr bwMode="auto">
          <a:xfrm>
            <a:off x="4188763" y="1757843"/>
            <a:ext cx="3941895" cy="3943048"/>
          </a:xfrm>
          <a:prstGeom prst="ellipse">
            <a:avLst/>
          </a:prstGeom>
          <a:noFill/>
          <a:ln w="12700" algn="ctr">
            <a:solidFill>
              <a:srgbClr val="7F7F7F"/>
            </a:solidFill>
            <a:prstDash val="dash"/>
            <a:miter lim="800000"/>
          </a:ln>
        </p:spPr>
        <p:txBody>
          <a:bodyPr lIns="91451" tIns="45727" rIns="91451" bIns="45727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文本框 23"/>
          <p:cNvSpPr txBox="1">
            <a:spLocks noChangeArrowheads="1"/>
          </p:cNvSpPr>
          <p:nvPr/>
        </p:nvSpPr>
        <p:spPr bwMode="auto">
          <a:xfrm>
            <a:off x="5182200" y="3368525"/>
            <a:ext cx="1957011" cy="5436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pPr algn="ctr" defTabSz="913765"/>
            <a:r>
              <a:rPr lang="zh-CN" altLang="en-US" sz="2935" b="1" dirty="0">
                <a:solidFill>
                  <a:srgbClr val="C00000"/>
                </a:solidFill>
                <a:cs typeface="+mn-ea"/>
                <a:sym typeface="+mn-lt"/>
              </a:rPr>
              <a:t>谚语</a:t>
            </a:r>
          </a:p>
        </p:txBody>
      </p:sp>
      <p:sp>
        <p:nvSpPr>
          <p:cNvPr id="47" name="文本框 27"/>
          <p:cNvSpPr txBox="1">
            <a:spLocks noChangeArrowheads="1"/>
          </p:cNvSpPr>
          <p:nvPr/>
        </p:nvSpPr>
        <p:spPr bwMode="auto">
          <a:xfrm>
            <a:off x="762890" y="2251358"/>
            <a:ext cx="3728872" cy="461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pPr algn="r"/>
            <a:r>
              <a:rPr lang="zh-CN" altLang="en-US" sz="2400" b="1" dirty="0">
                <a:cs typeface="+mn-ea"/>
                <a:sym typeface="+mn-lt"/>
              </a:rPr>
              <a:t>小寒大寒，冷成冰团</a:t>
            </a:r>
          </a:p>
        </p:txBody>
      </p:sp>
      <p:sp>
        <p:nvSpPr>
          <p:cNvPr id="48" name="文本框 27"/>
          <p:cNvSpPr txBox="1">
            <a:spLocks noChangeArrowheads="1"/>
          </p:cNvSpPr>
          <p:nvPr/>
        </p:nvSpPr>
        <p:spPr bwMode="auto">
          <a:xfrm>
            <a:off x="1023762" y="5172666"/>
            <a:ext cx="3728873" cy="461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pPr algn="r"/>
            <a:r>
              <a:rPr lang="zh-CN" altLang="en-US" sz="2400" b="1" dirty="0">
                <a:cs typeface="+mn-ea"/>
                <a:sym typeface="+mn-lt"/>
              </a:rPr>
              <a:t>小寒不寒，清明泥潭</a:t>
            </a:r>
          </a:p>
        </p:txBody>
      </p:sp>
      <p:sp>
        <p:nvSpPr>
          <p:cNvPr id="49" name="文本框 27"/>
          <p:cNvSpPr txBox="1">
            <a:spLocks noChangeArrowheads="1"/>
          </p:cNvSpPr>
          <p:nvPr/>
        </p:nvSpPr>
        <p:spPr bwMode="auto">
          <a:xfrm>
            <a:off x="8260374" y="4759502"/>
            <a:ext cx="3728873" cy="8310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小寒大寒寒得透，来年春天天暖和</a:t>
            </a:r>
          </a:p>
        </p:txBody>
      </p:sp>
      <p:sp>
        <p:nvSpPr>
          <p:cNvPr id="50" name="文本框 27"/>
          <p:cNvSpPr txBox="1">
            <a:spLocks noChangeArrowheads="1"/>
          </p:cNvSpPr>
          <p:nvPr/>
        </p:nvSpPr>
        <p:spPr bwMode="auto">
          <a:xfrm>
            <a:off x="8034053" y="2152717"/>
            <a:ext cx="3728873" cy="8310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小寒大寒不下雪，小暑大暑田开裂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26923" y="1374594"/>
            <a:ext cx="10366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小寒正处三九前后，俗话说：“冷在三九”，其严寒程度也就可想而知了，各地流行的气象谚语，可做佐证。如华北一带有“小寒大寒，滴水成冰”的说法，江南一带有“小寒大寒，冷成冰团”的说法。每年的大寒小寒虽说寒冷，但寒冷的情况也不尽相同。有的年份小寒不是很冷，这往往预示大寒要冷，广西群众有“小寒不寒寒大寒”的谚语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根据小寒的冷暖情况预示未来天气的谚语不少。如“小寒天气热，大寒冷莫说”、“小寒不寒，清明泥潭”、“小寒大寒寒得透，来年春天天暖和”、“小寒暖，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立春雪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”、“小寒寒，惊蛰暖”等。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根据小寒节气阴雨（雪）情况，预示未来天气的谚语有：“小寒蒙蒙雨，雨水还冻秧”、“小寒雨蒙蒙，雨水惊蛰冻死秧”。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群众在多年的实践中，总结了小寒大寒与小暑大暑的天气对应关系。如湖南省的“小寒大寒不下雪，小暑大暑田开裂”，山东省的“小寒无雨，小暑必旱”等。</a:t>
            </a:r>
            <a:endParaRPr lang="zh-CN" altLang="en-US" sz="14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196349" y="4192385"/>
            <a:ext cx="2854856" cy="189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65834" y="4160992"/>
            <a:ext cx="2938383" cy="195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346869" y="4160992"/>
            <a:ext cx="2938383" cy="195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文本框 41"/>
          <p:cNvSpPr txBox="1"/>
          <p:nvPr/>
        </p:nvSpPr>
        <p:spPr>
          <a:xfrm>
            <a:off x="4793989" y="215854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文学艺术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谚语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333531" y="905165"/>
            <a:ext cx="4704522" cy="522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小寒大寒，冻成一团。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小寒大寒，准备过年。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冷在三九，热在中伏。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腊七腊八，出门冻煞。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腊七腊八，冻死旱鸭。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腊七腊八，冻裂脚丫。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三九、四九，冻破碓臼。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三九、四九，冰上走。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大雪年年有，不在三九在四九。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三九、四九不下雪，五九、六九旱还接。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腊月三场白，来年收小麦。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腊月三场白，家家都有麦。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腊月三白，适宜麦菜。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cs typeface="+mn-ea"/>
                <a:sym typeface="+mn-lt"/>
              </a:rPr>
              <a:t>腊月大雪半尺厚，麦子还嫌被不够。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29510" y="204170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文学艺术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谚语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21870" y="4437184"/>
            <a:ext cx="2854856" cy="190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37288" y="2669994"/>
            <a:ext cx="2949388" cy="195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3600" y="1142795"/>
            <a:ext cx="2938383" cy="18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6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6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15693" y="173994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文学艺术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谚语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17704" y="3677919"/>
            <a:ext cx="2854856" cy="189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50902" y="1923346"/>
            <a:ext cx="3133605" cy="176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06076" y="3558057"/>
            <a:ext cx="2938383" cy="195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7858524" y="1373514"/>
            <a:ext cx="3843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草木灰，单积攒，上地壮棵又增产。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干灰喂，增一倍。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腊月栽桑桑不知。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麦苗被啃，产量受损。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避免畜啃青，认真订奖惩。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牛喂三九，马喂三伏。</a:t>
            </a:r>
          </a:p>
        </p:txBody>
      </p:sp>
      <p:sp>
        <p:nvSpPr>
          <p:cNvPr id="7" name="矩形 6"/>
          <p:cNvSpPr/>
          <p:nvPr/>
        </p:nvSpPr>
        <p:spPr>
          <a:xfrm>
            <a:off x="1275652" y="1010403"/>
            <a:ext cx="3057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九里雪水化一丈，打得麦子无处放。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九里的雪，硬似铁。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腊月三场雾，河底踏成路。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三九不封河，来年雹子多。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小寒胜大寒，常见不稀罕。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小寒节，十五天，七八天处三九天。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天寒人不寒，改变冬闲旧习惯。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一早一晚勤动手，管它地冻九尺九。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不怕家里少，就怕不去找。</a:t>
            </a:r>
          </a:p>
        </p:txBody>
      </p:sp>
      <p:sp>
        <p:nvSpPr>
          <p:cNvPr id="8" name="矩形 7"/>
          <p:cNvSpPr/>
          <p:nvPr/>
        </p:nvSpPr>
        <p:spPr>
          <a:xfrm>
            <a:off x="8977091" y="4284157"/>
            <a:ext cx="285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薯菜窖，牲口棚，堵封严密来防冻。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数九寒天鸡下蛋，鸡舍保温是关键。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小寒鱼塘冰封严，大雪纷飞不稀罕，冰上积雪要扫除，保持冰面好光线。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35414" y="305089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文学艺术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cs typeface="+mn-ea"/>
                <a:sym typeface="+mn-lt"/>
              </a:rPr>
              <a:t>谚语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875911" y="1959112"/>
            <a:ext cx="3027103" cy="202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5539" y="1959112"/>
            <a:ext cx="3041374" cy="202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3962134" y="1248999"/>
            <a:ext cx="4913777" cy="50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小寒农谚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小寒时处二三九，天寒地冻北风吼。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窖坑栏舍要防寒，瓜菜薯窖严封口。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薯窖十到十五度，十三正是好火候。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畜棚禽舍十度上，畜暖禽温身不抖。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大棚瓜菜控温湿，番茄黄瓜卖大流。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林木果树看管好，腊月栽桑好时候。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牲畜啃青要避免，制定规则人人守。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农家副业大开展，男女老少都动手。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及时扫除冰面雪，鱼塘光线要明透。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冬季培训系统搞，学习争先又恐后，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农业技术学到手，科学应用夺丰收。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5534" y="1818861"/>
            <a:ext cx="1480930" cy="54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7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1752" y="3215825"/>
            <a:ext cx="3950797" cy="923305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小寒古诗词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29053" y="3429000"/>
            <a:ext cx="0" cy="106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46213" y="4313583"/>
            <a:ext cx="383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0550" y="2822713"/>
            <a:ext cx="0" cy="127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36504" y="3001617"/>
            <a:ext cx="4055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3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67062" y="2553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小寒古诗词</a:t>
            </a:r>
          </a:p>
        </p:txBody>
      </p:sp>
      <p:sp>
        <p:nvSpPr>
          <p:cNvPr id="9" name="矩形 8"/>
          <p:cNvSpPr/>
          <p:nvPr/>
        </p:nvSpPr>
        <p:spPr>
          <a:xfrm>
            <a:off x="6076136" y="1808874"/>
            <a:ext cx="4204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《小寒》（左河水）</a:t>
            </a:r>
          </a:p>
          <a:p>
            <a:r>
              <a:rPr lang="zh-CN" altLang="en-US" dirty="0">
                <a:cs typeface="+mn-ea"/>
                <a:sym typeface="+mn-lt"/>
              </a:rPr>
              <a:t>　　冰封万里雪皑皑，径堵千重港口塞。</a:t>
            </a:r>
          </a:p>
          <a:p>
            <a:r>
              <a:rPr lang="zh-CN" altLang="en-US" dirty="0">
                <a:cs typeface="+mn-ea"/>
                <a:sym typeface="+mn-lt"/>
              </a:rPr>
              <a:t>　　昨日剪桃修几树，忽如一夜李花开。</a:t>
            </a:r>
          </a:p>
        </p:txBody>
      </p:sp>
      <p:sp>
        <p:nvSpPr>
          <p:cNvPr id="10" name="矩形 9"/>
          <p:cNvSpPr/>
          <p:nvPr/>
        </p:nvSpPr>
        <p:spPr>
          <a:xfrm>
            <a:off x="6039678" y="4388631"/>
            <a:ext cx="4277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《小寒》[3]  （吴藕汀）</a:t>
            </a:r>
          </a:p>
          <a:p>
            <a:r>
              <a:rPr lang="zh-CN" altLang="en-US" dirty="0">
                <a:cs typeface="+mn-ea"/>
                <a:sym typeface="+mn-lt"/>
              </a:rPr>
              <a:t>　　众卉欣荣非及时，漳州冷艳客来贻。</a:t>
            </a:r>
          </a:p>
          <a:p>
            <a:r>
              <a:rPr lang="zh-CN" altLang="en-US" dirty="0">
                <a:cs typeface="+mn-ea"/>
                <a:sym typeface="+mn-lt"/>
              </a:rPr>
              <a:t>　　小寒惟有梅花饺，未见梢头春一枝。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61052" y="1008270"/>
            <a:ext cx="3766931" cy="252453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61051" y="4078069"/>
            <a:ext cx="3766931" cy="252453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8762" y="12850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小寒古诗词</a:t>
            </a:r>
          </a:p>
        </p:txBody>
      </p:sp>
      <p:sp>
        <p:nvSpPr>
          <p:cNvPr id="9" name="矩形 8"/>
          <p:cNvSpPr/>
          <p:nvPr/>
        </p:nvSpPr>
        <p:spPr>
          <a:xfrm>
            <a:off x="1988962" y="4375931"/>
            <a:ext cx="4204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小寒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（元稹）</a:t>
            </a:r>
          </a:p>
          <a:p>
            <a:r>
              <a:rPr lang="zh-CN" altLang="en-US" dirty="0">
                <a:cs typeface="+mn-ea"/>
                <a:sym typeface="+mn-lt"/>
              </a:rPr>
              <a:t>　　小寒连大吕，欢鹊垒新巢。</a:t>
            </a:r>
          </a:p>
          <a:p>
            <a:r>
              <a:rPr lang="zh-CN" altLang="en-US" dirty="0">
                <a:cs typeface="+mn-ea"/>
                <a:sym typeface="+mn-lt"/>
              </a:rPr>
              <a:t>　　拾食寻河曲，衔紫绕树梢。</a:t>
            </a:r>
          </a:p>
          <a:p>
            <a:r>
              <a:rPr lang="zh-CN" altLang="en-US" dirty="0">
                <a:cs typeface="+mn-ea"/>
                <a:sym typeface="+mn-lt"/>
              </a:rPr>
              <a:t>　　霜鹰近北首，雊雉隐丛茅。</a:t>
            </a:r>
          </a:p>
          <a:p>
            <a:r>
              <a:rPr lang="zh-CN" altLang="en-US" dirty="0">
                <a:cs typeface="+mn-ea"/>
                <a:sym typeface="+mn-lt"/>
              </a:rPr>
              <a:t>　　莫怪严凝切，春冬正月交。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18861" y="1759731"/>
            <a:ext cx="4277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驻舆遣人寻访後山陈德方家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黄庭坚</a:t>
            </a:r>
          </a:p>
          <a:p>
            <a:r>
              <a:rPr lang="zh-CN" altLang="en-US" dirty="0">
                <a:cs typeface="+mn-ea"/>
                <a:sym typeface="+mn-lt"/>
              </a:rPr>
              <a:t>　　江雨蒙蒙作小寒，雪飘五老发毛斑。</a:t>
            </a:r>
          </a:p>
          <a:p>
            <a:r>
              <a:rPr lang="zh-CN" altLang="en-US" dirty="0">
                <a:cs typeface="+mn-ea"/>
                <a:sym typeface="+mn-lt"/>
              </a:rPr>
              <a:t>　　城中咫尺云横栈，独立前山望后山。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262192" y="4170570"/>
            <a:ext cx="3766931" cy="252453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62193" y="1207099"/>
            <a:ext cx="3766931" cy="252453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93989" y="2172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小寒古诗词</a:t>
            </a:r>
          </a:p>
        </p:txBody>
      </p:sp>
      <p:sp>
        <p:nvSpPr>
          <p:cNvPr id="9" name="矩形 8"/>
          <p:cNvSpPr/>
          <p:nvPr/>
        </p:nvSpPr>
        <p:spPr>
          <a:xfrm>
            <a:off x="6261684" y="1149229"/>
            <a:ext cx="4204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《</a:t>
            </a:r>
            <a:r>
              <a:rPr lang="zh-CN" altLang="en-US" sz="2000" b="1" dirty="0">
                <a:cs typeface="+mn-ea"/>
                <a:sym typeface="+mn-lt"/>
              </a:rPr>
              <a:t>清远舟中寄耘老</a:t>
            </a:r>
            <a:r>
              <a:rPr lang="en-US" altLang="zh-CN" sz="2000" b="1" dirty="0">
                <a:cs typeface="+mn-ea"/>
                <a:sym typeface="+mn-lt"/>
              </a:rPr>
              <a:t>》</a:t>
            </a:r>
            <a:r>
              <a:rPr lang="zh-CN" altLang="en-US" sz="2000" b="1" dirty="0">
                <a:cs typeface="+mn-ea"/>
                <a:sym typeface="+mn-lt"/>
              </a:rPr>
              <a:t>苏轼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小寒初渡梅花岭，万壑千岩背人境。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清远聊为泛宅行，一梦分明堕乡井。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觉来满眼是湖山，鸭绿波摇凤凰影。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海陵居士无云梯，岁晚结庐颍水湄。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山腰自悬苍玉佩，野马不受黄金羁。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门前车盖猎猎走，笑倚清流数鬓丝。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汀洲相见春风起，白蘋吹花散烟水。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万里飘蓬未得归，目断沧浪泪如洗。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北雁南来遗素书，苦言大浸没我庐。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清斋十日不然鼎，曲突往往巢龟鱼。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今年玉粒贱如水，青铜欲买囊已虚。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人生百年如寄尔，七十朱颜能有几。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有子休论贤与愚，倪生枉却带经锄。</a:t>
            </a: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　　天南看取东坡叟，可是平生废读书。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86456" y="1638313"/>
            <a:ext cx="5343861" cy="358137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组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858762" y="4836436"/>
            <a:ext cx="4333238" cy="202156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41605" y="2012051"/>
            <a:ext cx="1" cy="2512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84609" y="2290244"/>
            <a:ext cx="800173" cy="1955649"/>
          </a:xfrm>
          <a:prstGeom prst="rect">
            <a:avLst/>
          </a:prstGeom>
          <a:noFill/>
        </p:spPr>
        <p:txBody>
          <a:bodyPr vert="eaVert" wrap="square" lIns="91417" tIns="45708" rIns="91417" bIns="45708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036016" y="2141463"/>
            <a:ext cx="1" cy="2512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713702" y="2536255"/>
            <a:ext cx="800173" cy="1955649"/>
          </a:xfrm>
          <a:prstGeom prst="rect">
            <a:avLst/>
          </a:prstGeom>
          <a:noFill/>
        </p:spPr>
        <p:txBody>
          <a:bodyPr vert="eaVert" wrap="square" lIns="91417" tIns="45708" rIns="91417" bIns="45708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文学艺术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743977" y="1962592"/>
            <a:ext cx="1" cy="2512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780592" y="2492173"/>
            <a:ext cx="800173" cy="2602341"/>
          </a:xfrm>
          <a:prstGeom prst="rect">
            <a:avLst/>
          </a:prstGeom>
          <a:noFill/>
        </p:spPr>
        <p:txBody>
          <a:bodyPr vert="eaVert" wrap="square" lIns="91417" tIns="45708" rIns="91417" bIns="45708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小寒古诗词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9888984" y="2148434"/>
            <a:ext cx="1" cy="25120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882481" y="2363491"/>
            <a:ext cx="800173" cy="1955648"/>
          </a:xfrm>
          <a:prstGeom prst="rect">
            <a:avLst/>
          </a:prstGeom>
          <a:noFill/>
        </p:spPr>
        <p:txBody>
          <a:bodyPr vert="eaVert" wrap="square" lIns="91417" tIns="45708" rIns="91417" bIns="45708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小寒风俗</a:t>
            </a:r>
          </a:p>
        </p:txBody>
      </p:sp>
      <p:sp>
        <p:nvSpPr>
          <p:cNvPr id="12" name="椭圆 11"/>
          <p:cNvSpPr/>
          <p:nvPr/>
        </p:nvSpPr>
        <p:spPr>
          <a:xfrm>
            <a:off x="1461017" y="1892399"/>
            <a:ext cx="795690" cy="795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02497" y="1892399"/>
            <a:ext cx="795690" cy="795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20357" y="1889346"/>
            <a:ext cx="795690" cy="795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019759" y="1892399"/>
            <a:ext cx="795690" cy="795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4257" y="241264"/>
            <a:ext cx="305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31" grpId="0"/>
      <p:bldP spid="12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5534" y="1818861"/>
            <a:ext cx="1480930" cy="54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7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26832" y="3215825"/>
            <a:ext cx="3564838" cy="923305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小寒风俗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224132" y="3429000"/>
            <a:ext cx="0" cy="106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46213" y="4313583"/>
            <a:ext cx="383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81123" y="2822713"/>
            <a:ext cx="0" cy="127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36504" y="3001617"/>
            <a:ext cx="4055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3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63862" y="208303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小寒风俗</a:t>
            </a:r>
          </a:p>
        </p:txBody>
      </p:sp>
      <p:sp>
        <p:nvSpPr>
          <p:cNvPr id="2" name="矩形 1"/>
          <p:cNvSpPr/>
          <p:nvPr/>
        </p:nvSpPr>
        <p:spPr>
          <a:xfrm>
            <a:off x="2336800" y="4326528"/>
            <a:ext cx="8556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生活上，除注意日常保暖外，进入小寒年味渐浓，人们开始忙着写春联、剪窗花，赶集买年画、彩灯、鞭炮、香火等，陆续为春节作准备。饮食上，涮羊肉火锅、吃糖炒栗子、烤白薯成为小寒时尚。俗语说“三九补一冬，来年无病痛”，说的就是冬令食羊肉调养身体的做法。古时，如皋人对小寒颇重视，但随着时代变迁，已渐渐淡化，人们只能从生活中寻找出点点痕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居民日常饮食也偏重于暖性食物，如羊肉、狗肉，其中又以羊肉汤最为常见，有的餐馆还推出当归生姜羊肉汤，一些传统的冬令羊肉菜肴重现餐桌，再现了如皋寒冬食俗。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俗话说，“小寒大寒，冷成冰团”。这个节气年轻人注意不要因过食肥甘厚味、辛辣之品而长出痤疮。</a:t>
            </a:r>
          </a:p>
        </p:txBody>
      </p:sp>
      <p:sp>
        <p:nvSpPr>
          <p:cNvPr id="4" name="矩形 3"/>
          <p:cNvSpPr/>
          <p:nvPr/>
        </p:nvSpPr>
        <p:spPr>
          <a:xfrm>
            <a:off x="954157" y="1093305"/>
            <a:ext cx="9939130" cy="303280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91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5962" y="2045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小寒风俗</a:t>
            </a:r>
          </a:p>
        </p:txBody>
      </p:sp>
      <p:sp>
        <p:nvSpPr>
          <p:cNvPr id="5" name="矩形 4"/>
          <p:cNvSpPr/>
          <p:nvPr/>
        </p:nvSpPr>
        <p:spPr>
          <a:xfrm>
            <a:off x="5481983" y="1882749"/>
            <a:ext cx="6096000" cy="3294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南京-吃菜饭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古时，南京人对小寒颇重视，但随着时代变迁，现已渐渐淡化，如今人们只能从生活中寻找出点点痕迹。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到了小寒时节，也是老中医和中药房最忙的时候，一般入冬时熬制的膏方都吃得差不多了。到了此时，有的人家会再熬制一点，吃到春节前后。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俗话说，“小寒大寒，冷成冰团”。南京人在小寒季节里有一套地域特色的体育锻炼方式，如跳绳、踢毽子、滚铁环，挤油渣渣（靠着墙壁相互挤）、斗鸡（盘起一脚，一脚独立，相互对斗）等。如果遇到下雪，则更是欢呼雀跃，打雪仗、堆雪人，很快就会全身暖和，血脉通畅。[2]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1245" y="2349562"/>
            <a:ext cx="4250842" cy="283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89262" y="3188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小寒风俗</a:t>
            </a:r>
          </a:p>
        </p:txBody>
      </p:sp>
      <p:sp>
        <p:nvSpPr>
          <p:cNvPr id="5" name="矩形 4"/>
          <p:cNvSpPr/>
          <p:nvPr/>
        </p:nvSpPr>
        <p:spPr>
          <a:xfrm>
            <a:off x="5539409" y="2073249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cs typeface="+mn-ea"/>
                <a:sym typeface="+mn-lt"/>
              </a:rPr>
              <a:t>广东</a:t>
            </a:r>
            <a:r>
              <a:rPr lang="en-US" altLang="zh-CN" sz="2000" b="1" dirty="0">
                <a:cs typeface="+mn-ea"/>
                <a:sym typeface="+mn-lt"/>
              </a:rPr>
              <a:t>-</a:t>
            </a:r>
            <a:r>
              <a:rPr lang="zh-CN" altLang="en-US" sz="2000" b="1" dirty="0">
                <a:cs typeface="+mn-ea"/>
                <a:sym typeface="+mn-lt"/>
              </a:rPr>
              <a:t>吃糯米饭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广州传统，小寒早上吃糯米饭，为避免太糯，一般是</a:t>
            </a:r>
            <a:r>
              <a:rPr lang="en-US" altLang="zh-CN" sz="1400" dirty="0">
                <a:cs typeface="+mn-ea"/>
                <a:sym typeface="+mn-lt"/>
              </a:rPr>
              <a:t>60%</a:t>
            </a:r>
            <a:r>
              <a:rPr lang="zh-CN" altLang="en-US" sz="1400" dirty="0">
                <a:cs typeface="+mn-ea"/>
                <a:sym typeface="+mn-lt"/>
              </a:rPr>
              <a:t>糯米</a:t>
            </a:r>
            <a:r>
              <a:rPr lang="en-US" altLang="zh-CN" sz="1400" dirty="0">
                <a:cs typeface="+mn-ea"/>
                <a:sym typeface="+mn-lt"/>
              </a:rPr>
              <a:t>40%</a:t>
            </a:r>
            <a:r>
              <a:rPr lang="zh-CN" altLang="en-US" sz="1400" dirty="0">
                <a:cs typeface="+mn-ea"/>
                <a:sym typeface="+mn-lt"/>
              </a:rPr>
              <a:t>香米，把腊肉和腊肠切碎，炒熟，花生米炒熟，加一些碎葱白，拌在饭里面吃。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广东人很讲究食疗。小寒因处隆冬，土气旺，肾气弱，因此，饮食方面宜减甘增苦，补心助肺，调理肾脏。池晓玲说，所谓“三九补一冬”，但小寒时切记不可大补。在饮食上可多吃羊肉、牛肉、芝麻、核桃、杏仁、瓜子、花生、棒子、松子、葡萄干等，也可结合药膳进行调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9089" y="2679256"/>
            <a:ext cx="4187797" cy="235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05162" y="2172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小寒风俗</a:t>
            </a:r>
          </a:p>
        </p:txBody>
      </p:sp>
      <p:sp>
        <p:nvSpPr>
          <p:cNvPr id="5" name="矩形 4"/>
          <p:cNvSpPr/>
          <p:nvPr/>
        </p:nvSpPr>
        <p:spPr>
          <a:xfrm>
            <a:off x="5481983" y="1708969"/>
            <a:ext cx="6096000" cy="3665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添加标题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您的图表所要说明文字，在此输入您的图表所要说明文字，在此输入您的图表所要说明文字，在此输入您的图表所要说明文字，在此输入您的图表所要说明文字在此输入您的图表所要说明文字，在此输入您的图表所要说明文字，在此输入您的图表所要说明文字，在此输入您的图表所要说明文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在此输入您的图表所要说明文字，在此输入您的图表所要说明文字，在此输入您的图表所要说明文字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您的图表所要说明文字，在此输入您的图表所要说明文字，在此输入您的图表所要说明文字，在此输入您的图表所要说明文字，在此输入您的图表所要说明文字在此输入您的图表所要说明文字，在此输入您的图表所要说明文字，在此输入您的图表所要说明文字，在此输入您的图表所要说明文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在此输入您的图表所要说明文字，在此输入您的图表所要说明文字，在此输入您的图表所要说明文字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8021" y="1902531"/>
            <a:ext cx="5003799" cy="333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1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70979" y="1814018"/>
            <a:ext cx="1359104" cy="60086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65263" y="3737274"/>
            <a:ext cx="545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二十四节气之一小寒</a:t>
            </a:r>
            <a:r>
              <a:rPr lang="en-US" altLang="zh-CN" spc="300" dirty="0">
                <a:cs typeface="+mn-ea"/>
                <a:sym typeface="+mn-lt"/>
              </a:rPr>
              <a:t>/</a:t>
            </a:r>
            <a:r>
              <a:rPr lang="zh-CN" altLang="en-US" spc="300" dirty="0">
                <a:cs typeface="+mn-ea"/>
                <a:sym typeface="+mn-lt"/>
              </a:rPr>
              <a:t>含详细内容</a:t>
            </a:r>
            <a:r>
              <a:rPr lang="en-US" altLang="zh-CN" spc="300" dirty="0">
                <a:cs typeface="+mn-ea"/>
                <a:sym typeface="+mn-lt"/>
              </a:rPr>
              <a:t>/</a:t>
            </a:r>
            <a:r>
              <a:rPr lang="zh-CN" altLang="en-US" spc="300" dirty="0">
                <a:cs typeface="+mn-ea"/>
                <a:sym typeface="+mn-lt"/>
              </a:rPr>
              <a:t>修改简单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86304" y="1875226"/>
            <a:ext cx="9077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cs typeface="+mn-ea"/>
                <a:sym typeface="+mn-lt"/>
              </a:rPr>
              <a:t>谢谢大家观看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5534" y="1818861"/>
            <a:ext cx="1480930" cy="546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7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1752" y="3215825"/>
            <a:ext cx="3950797" cy="923305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小寒简介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29053" y="3429000"/>
            <a:ext cx="0" cy="106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46213" y="4313583"/>
            <a:ext cx="383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0550" y="2822713"/>
            <a:ext cx="0" cy="127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36504" y="3001617"/>
            <a:ext cx="4055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3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373262" y="596320"/>
            <a:ext cx="1979343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</a:p>
        </p:txBody>
      </p:sp>
      <p:sp>
        <p:nvSpPr>
          <p:cNvPr id="36" name="矩形 35"/>
          <p:cNvSpPr/>
          <p:nvPr/>
        </p:nvSpPr>
        <p:spPr>
          <a:xfrm>
            <a:off x="1834874" y="2006965"/>
            <a:ext cx="6096000" cy="39605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小寒，十二月节。月初寒尚小，故云。月半则大矣。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小寒之日雁北乡，又五日鹊始巢，又五日雉始雊。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雁北乡（xiàng）。乡，向导之义。二阳之候，雁将避热而回，今则乡北飞之，至立春后皆归矣，禽鸟得气之先故也。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鹊始巢。喜鹊也，鹊巢之门每向太岁，冬至天元之始，至后二阳已得来年之节气，鹊遂可为巢，知所向也。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雉始雊（gòu）。雉，文明之禽，阳鸟也；雊，雌雄之同鸣也，感于阳而后有声。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17" y="1778635"/>
            <a:ext cx="5079365" cy="50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93009" y="2614161"/>
            <a:ext cx="5598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小寒时北京的平均气温一般在一5℃上下，极端最低温度在—15℃以下；东北北部地区，这时的平均气温在—30℃左右，极端最低气温可低达—50℃以下，午后最高气温平均也不过—20℃。黑龙江、内蒙古和新疆45°N以北的地区及藏北高原，平均气温在—20℃上下，40°N附近的河套以西地区平均气温在—10℃上下。到秦岭、淮河一线平均气温则在0℃左右，此线以南已经没有季节性的冻土，冬作物也没有明显的越冬期。这时的江南地区平均气温一般在5℃上下，虽然田野里仍是充满生机，但亦时有冷空气南下，造成一定危害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28962" y="507828"/>
            <a:ext cx="1979343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57400" y="1794976"/>
            <a:ext cx="1245705" cy="40008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91417" tIns="45708" rIns="91417" bIns="45708" rtlCol="0">
            <a:spAutoFit/>
          </a:bodyPr>
          <a:lstStyle/>
          <a:p>
            <a:pPr algn="ctr"/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气   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58061" y="1750419"/>
            <a:ext cx="4896981" cy="405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7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45257" y="5888481"/>
            <a:ext cx="8655888" cy="411461"/>
          </a:xfrm>
          <a:prstGeom prst="rect">
            <a:avLst/>
          </a:prstGeom>
        </p:spPr>
        <p:txBody>
          <a:bodyPr wrap="square" lIns="121923" tIns="60961" rIns="121923" bIns="60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小寒节气，人们还要注意气象台对强冷空气的预报，预防大风降温和雨雪天气对春运的影响，注意防寒防冻。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1313885" y="1875028"/>
            <a:ext cx="3414197" cy="3828662"/>
            <a:chOff x="957769" y="1467711"/>
            <a:chExt cx="3021029" cy="3401168"/>
          </a:xfrm>
        </p:grpSpPr>
        <p:grpSp>
          <p:nvGrpSpPr>
            <p:cNvPr id="5" name="组合 5"/>
            <p:cNvGrpSpPr/>
            <p:nvPr/>
          </p:nvGrpSpPr>
          <p:grpSpPr>
            <a:xfrm>
              <a:off x="957770" y="1467711"/>
              <a:ext cx="3021028" cy="3401168"/>
              <a:chOff x="1570902" y="3815673"/>
              <a:chExt cx="2534920" cy="285389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570902" y="4544008"/>
                <a:ext cx="2534920" cy="212555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57769" y="2790330"/>
              <a:ext cx="3021027" cy="137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　　中国南方地区冬暖显著，隆冬1月，霜雪交侵，常有冰冻，最低气温在零下10℃左右。而华南北部最低气温却很少低于零下5℃，华南南部0℃以下的低温更不多见。中国隆冬最冷的地区是黑龙江北部，最低气温在可达零下40℃左右，天寒地冻，滴水成冰。低海拔河谷地带，则是中国南方大部分地区隆冬最暖的地方，1月平均气温在12℃左右，只有很少年份可能出现0℃以下的低温。加之逆温效应十分显著，所以香蕉、芒果等热带水果能够良好生长。</a:t>
              </a:r>
            </a:p>
          </p:txBody>
        </p:sp>
        <p:sp>
          <p:nvSpPr>
            <p:cNvPr id="9" name="Freeform 394"/>
            <p:cNvSpPr>
              <a:spLocks noEditPoints="1"/>
            </p:cNvSpPr>
            <p:nvPr/>
          </p:nvSpPr>
          <p:spPr bwMode="auto">
            <a:xfrm>
              <a:off x="2217458" y="1884941"/>
              <a:ext cx="501650" cy="434975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83" tIns="40141" rIns="80283" bIns="40141"/>
            <a:lstStyle/>
            <a:p>
              <a:pPr>
                <a:defRPr/>
              </a:pPr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907919" y="1807556"/>
            <a:ext cx="3545774" cy="3896134"/>
            <a:chOff x="4557142" y="1467712"/>
            <a:chExt cx="3021028" cy="3401171"/>
          </a:xfrm>
        </p:grpSpPr>
        <p:grpSp>
          <p:nvGrpSpPr>
            <p:cNvPr id="12" name="组合 12"/>
            <p:cNvGrpSpPr/>
            <p:nvPr/>
          </p:nvGrpSpPr>
          <p:grpSpPr>
            <a:xfrm>
              <a:off x="4557142" y="1467712"/>
              <a:ext cx="3021028" cy="3401171"/>
              <a:chOff x="1570902" y="3815673"/>
              <a:chExt cx="2534920" cy="285389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70902" y="4544008"/>
                <a:ext cx="2534920" cy="212556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651509" y="2802441"/>
              <a:ext cx="2832652" cy="135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小寒节气，东亚大槽发展得最为强大和稳定，蒙古冷高压和阿留申低压也达到最为强大且稳定，西风槽脊尺度达到最大，并配合最强的西风强度。小寒节气冷空气降温过程频繁，但达到寒潮标准的并不多。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俗话说，“冷在三九”。“三九”多在1月9日至17日，也恰在小寒节气内。但这只是一般规律，少数年份大寒也可能比小寒冷。而人们记忆犹新的1975年冬，气温最低的节气竟是大雪哩！</a:t>
              </a: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71599" y="1884941"/>
              <a:ext cx="392112" cy="466725"/>
            </a:xfrm>
            <a:custGeom>
              <a:avLst/>
              <a:gdLst>
                <a:gd name="T0" fmla="*/ 323 w 671"/>
                <a:gd name="T1" fmla="*/ 326 h 798"/>
                <a:gd name="T2" fmla="*/ 323 w 671"/>
                <a:gd name="T3" fmla="*/ 798 h 798"/>
                <a:gd name="T4" fmla="*/ 671 w 671"/>
                <a:gd name="T5" fmla="*/ 675 h 798"/>
                <a:gd name="T6" fmla="*/ 671 w 671"/>
                <a:gd name="T7" fmla="*/ 203 h 798"/>
                <a:gd name="T8" fmla="*/ 323 w 671"/>
                <a:gd name="T9" fmla="*/ 326 h 798"/>
                <a:gd name="T10" fmla="*/ 292 w 671"/>
                <a:gd name="T11" fmla="*/ 356 h 798"/>
                <a:gd name="T12" fmla="*/ 292 w 671"/>
                <a:gd name="T13" fmla="*/ 422 h 798"/>
                <a:gd name="T14" fmla="*/ 228 w 671"/>
                <a:gd name="T15" fmla="*/ 391 h 798"/>
                <a:gd name="T16" fmla="*/ 228 w 671"/>
                <a:gd name="T17" fmla="*/ 320 h 798"/>
                <a:gd name="T18" fmla="*/ 292 w 671"/>
                <a:gd name="T19" fmla="*/ 356 h 798"/>
                <a:gd name="T20" fmla="*/ 577 w 671"/>
                <a:gd name="T21" fmla="*/ 152 h 798"/>
                <a:gd name="T22" fmla="*/ 559 w 671"/>
                <a:gd name="T23" fmla="*/ 143 h 798"/>
                <a:gd name="T24" fmla="*/ 224 w 671"/>
                <a:gd name="T25" fmla="*/ 260 h 798"/>
                <a:gd name="T26" fmla="*/ 214 w 671"/>
                <a:gd name="T27" fmla="*/ 269 h 798"/>
                <a:gd name="T28" fmla="*/ 214 w 671"/>
                <a:gd name="T29" fmla="*/ 748 h 798"/>
                <a:gd name="T30" fmla="*/ 305 w 671"/>
                <a:gd name="T31" fmla="*/ 797 h 798"/>
                <a:gd name="T32" fmla="*/ 305 w 671"/>
                <a:gd name="T33" fmla="*/ 326 h 798"/>
                <a:gd name="T34" fmla="*/ 231 w 671"/>
                <a:gd name="T35" fmla="*/ 287 h 798"/>
                <a:gd name="T36" fmla="*/ 232 w 671"/>
                <a:gd name="T37" fmla="*/ 286 h 798"/>
                <a:gd name="T38" fmla="*/ 568 w 671"/>
                <a:gd name="T39" fmla="*/ 170 h 798"/>
                <a:gd name="T40" fmla="*/ 577 w 671"/>
                <a:gd name="T41" fmla="*/ 152 h 798"/>
                <a:gd name="T42" fmla="*/ 78 w 671"/>
                <a:gd name="T43" fmla="*/ 216 h 798"/>
                <a:gd name="T44" fmla="*/ 78 w 671"/>
                <a:gd name="T45" fmla="*/ 281 h 798"/>
                <a:gd name="T46" fmla="*/ 14 w 671"/>
                <a:gd name="T47" fmla="*/ 250 h 798"/>
                <a:gd name="T48" fmla="*/ 14 w 671"/>
                <a:gd name="T49" fmla="*/ 180 h 798"/>
                <a:gd name="T50" fmla="*/ 78 w 671"/>
                <a:gd name="T51" fmla="*/ 216 h 798"/>
                <a:gd name="T52" fmla="*/ 363 w 671"/>
                <a:gd name="T53" fmla="*/ 11 h 798"/>
                <a:gd name="T54" fmla="*/ 346 w 671"/>
                <a:gd name="T55" fmla="*/ 2 h 798"/>
                <a:gd name="T56" fmla="*/ 10 w 671"/>
                <a:gd name="T57" fmla="*/ 119 h 798"/>
                <a:gd name="T58" fmla="*/ 0 w 671"/>
                <a:gd name="T59" fmla="*/ 128 h 798"/>
                <a:gd name="T60" fmla="*/ 0 w 671"/>
                <a:gd name="T61" fmla="*/ 608 h 798"/>
                <a:gd name="T62" fmla="*/ 92 w 671"/>
                <a:gd name="T63" fmla="*/ 656 h 798"/>
                <a:gd name="T64" fmla="*/ 92 w 671"/>
                <a:gd name="T65" fmla="*/ 186 h 798"/>
                <a:gd name="T66" fmla="*/ 17 w 671"/>
                <a:gd name="T67" fmla="*/ 146 h 798"/>
                <a:gd name="T68" fmla="*/ 18 w 671"/>
                <a:gd name="T69" fmla="*/ 146 h 798"/>
                <a:gd name="T70" fmla="*/ 354 w 671"/>
                <a:gd name="T71" fmla="*/ 29 h 798"/>
                <a:gd name="T72" fmla="*/ 363 w 671"/>
                <a:gd name="T73" fmla="*/ 11 h 798"/>
                <a:gd name="T74" fmla="*/ 185 w 671"/>
                <a:gd name="T75" fmla="*/ 290 h 798"/>
                <a:gd name="T76" fmla="*/ 185 w 671"/>
                <a:gd name="T77" fmla="*/ 355 h 798"/>
                <a:gd name="T78" fmla="*/ 121 w 671"/>
                <a:gd name="T79" fmla="*/ 324 h 798"/>
                <a:gd name="T80" fmla="*/ 121 w 671"/>
                <a:gd name="T81" fmla="*/ 254 h 798"/>
                <a:gd name="T82" fmla="*/ 185 w 671"/>
                <a:gd name="T83" fmla="*/ 290 h 798"/>
                <a:gd name="T84" fmla="*/ 470 w 671"/>
                <a:gd name="T85" fmla="*/ 85 h 798"/>
                <a:gd name="T86" fmla="*/ 453 w 671"/>
                <a:gd name="T87" fmla="*/ 76 h 798"/>
                <a:gd name="T88" fmla="*/ 117 w 671"/>
                <a:gd name="T89" fmla="*/ 193 h 798"/>
                <a:gd name="T90" fmla="*/ 107 w 671"/>
                <a:gd name="T91" fmla="*/ 202 h 798"/>
                <a:gd name="T92" fmla="*/ 107 w 671"/>
                <a:gd name="T93" fmla="*/ 682 h 798"/>
                <a:gd name="T94" fmla="*/ 199 w 671"/>
                <a:gd name="T95" fmla="*/ 730 h 798"/>
                <a:gd name="T96" fmla="*/ 199 w 671"/>
                <a:gd name="T97" fmla="*/ 260 h 798"/>
                <a:gd name="T98" fmla="*/ 124 w 671"/>
                <a:gd name="T99" fmla="*/ 220 h 798"/>
                <a:gd name="T100" fmla="*/ 125 w 671"/>
                <a:gd name="T101" fmla="*/ 219 h 798"/>
                <a:gd name="T102" fmla="*/ 461 w 671"/>
                <a:gd name="T103" fmla="*/ 103 h 798"/>
                <a:gd name="T104" fmla="*/ 470 w 671"/>
                <a:gd name="T105" fmla="*/ 8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8564451" y="1815915"/>
            <a:ext cx="3558470" cy="3887776"/>
            <a:chOff x="8156513" y="1467710"/>
            <a:chExt cx="3021028" cy="3401170"/>
          </a:xfrm>
        </p:grpSpPr>
        <p:sp>
          <p:nvSpPr>
            <p:cNvPr id="20" name="矩形 19"/>
            <p:cNvSpPr/>
            <p:nvPr/>
          </p:nvSpPr>
          <p:spPr>
            <a:xfrm>
              <a:off x="8156513" y="2335714"/>
              <a:ext cx="3021028" cy="2533166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032308" y="1467710"/>
              <a:ext cx="1269439" cy="126943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19047" y="2814830"/>
              <a:ext cx="2723322" cy="135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大寒也可能比小寒冷。而人们记忆犹新的1975年冬，气温最低的节气竟是大雪哩！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华南冬季最低气温不低，有利于生产，也适宜发展多种经营。“受命不迁，生南国兮”的柑桔，生长一般要求最低气温不低于零下5℃、年温高于15℃，华南内绝大多数地区都能满足，副热带植物也几乎应有尽有。只所以如此，得天独厚的气候条件，应当是一个很重要的因素。</a:t>
              </a:r>
            </a:p>
          </p:txBody>
        </p:sp>
        <p:grpSp>
          <p:nvGrpSpPr>
            <p:cNvPr id="19" name="组合 19"/>
            <p:cNvGrpSpPr>
              <a:grpSpLocks noChangeAspect="1"/>
            </p:cNvGrpSpPr>
            <p:nvPr/>
          </p:nvGrpSpPr>
          <p:grpSpPr bwMode="auto"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25" name="饼形 24"/>
              <p:cNvSpPr/>
              <p:nvPr/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/>
            </p:nvSpPr>
            <p:spPr>
              <a:xfrm>
                <a:off x="1437735" y="704204"/>
                <a:ext cx="222355" cy="222692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3195772" y="963503"/>
            <a:ext cx="599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当太阳黄经达285度时，小寒节气开始。寒即寒冷，小寒表示寒冷的程度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74043" y="215314"/>
            <a:ext cx="1979343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5943163" y="1647266"/>
            <a:ext cx="1047017" cy="10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169102" y="4063731"/>
            <a:ext cx="1047017" cy="10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857255" y="3300342"/>
            <a:ext cx="1047017" cy="10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69103" y="2445432"/>
            <a:ext cx="1047017" cy="10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78505" y="4439043"/>
            <a:ext cx="464201" cy="377825"/>
            <a:chOff x="10074275" y="4479132"/>
            <a:chExt cx="464344" cy="377825"/>
          </a:xfrm>
          <a:solidFill>
            <a:schemeClr val="bg1"/>
          </a:solidFill>
        </p:grpSpPr>
        <p:sp>
          <p:nvSpPr>
            <p:cNvPr id="11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5" name="AutoShape 83"/>
          <p:cNvSpPr/>
          <p:nvPr/>
        </p:nvSpPr>
        <p:spPr bwMode="auto">
          <a:xfrm>
            <a:off x="6255242" y="2039231"/>
            <a:ext cx="46420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392" tIns="25392" rIns="25392" bIns="25392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465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75022" y="3597325"/>
            <a:ext cx="464201" cy="464344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19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78504" y="2752368"/>
            <a:ext cx="464201" cy="464344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25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392" tIns="25392" rIns="25392" bIns="25392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02259" y="1487961"/>
            <a:ext cx="4314978" cy="892553"/>
            <a:chOff x="7338662" y="1708663"/>
            <a:chExt cx="4316309" cy="892552"/>
          </a:xfrm>
        </p:grpSpPr>
        <p:sp>
          <p:nvSpPr>
            <p:cNvPr id="29" name="TextBox 28"/>
            <p:cNvSpPr txBox="1"/>
            <p:nvPr/>
          </p:nvSpPr>
          <p:spPr>
            <a:xfrm>
              <a:off x="8163783" y="1708663"/>
              <a:ext cx="184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8662" y="2077996"/>
              <a:ext cx="4316309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猪舍、牛舍、羊栏要关闭门窗，提高舍内温度。牛羊外出放牧应迟出早归。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34984" y="3137147"/>
            <a:ext cx="4314977" cy="1301896"/>
            <a:chOff x="7338662" y="1708663"/>
            <a:chExt cx="4316309" cy="1301895"/>
          </a:xfrm>
        </p:grpSpPr>
        <p:sp>
          <p:nvSpPr>
            <p:cNvPr id="32" name="TextBox 31"/>
            <p:cNvSpPr txBox="1"/>
            <p:nvPr/>
          </p:nvSpPr>
          <p:spPr>
            <a:xfrm>
              <a:off x="8076794" y="1708663"/>
              <a:ext cx="184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38662" y="2077996"/>
              <a:ext cx="4316309" cy="93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由于野外牧草枯萎，牛羊要给予人工补饲。山羊特别是怀孕母羊更要补充精料的喂量，同时，增加维生素</a:t>
              </a:r>
              <a:r>
                <a:rPr lang="en-US" altLang="zh-CN" sz="1400" dirty="0">
                  <a:cs typeface="+mn-ea"/>
                  <a:sym typeface="+mn-lt"/>
                </a:rPr>
                <a:t>E</a:t>
              </a:r>
              <a:r>
                <a:rPr lang="zh-CN" altLang="en-US" sz="1400" dirty="0">
                  <a:cs typeface="+mn-ea"/>
                  <a:sym typeface="+mn-lt"/>
                </a:rPr>
                <a:t>和微量元素，防止母羊流产的发生。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413" y="2192677"/>
            <a:ext cx="4314977" cy="1301896"/>
            <a:chOff x="7338662" y="1708663"/>
            <a:chExt cx="4316308" cy="1301895"/>
          </a:xfrm>
        </p:grpSpPr>
        <p:sp>
          <p:nvSpPr>
            <p:cNvPr id="35" name="TextBox 34"/>
            <p:cNvSpPr txBox="1"/>
            <p:nvPr/>
          </p:nvSpPr>
          <p:spPr>
            <a:xfrm>
              <a:off x="10718027" y="1708663"/>
              <a:ext cx="184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8662" y="2077996"/>
              <a:ext cx="4316308" cy="93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饲养蛋鸡专业户，为提高产蛋率，一是在饮水中加入适量红糖，补充冬季寒冷引起的能量不足；二是增加人工光照。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61257" y="3952822"/>
            <a:ext cx="3485784" cy="1301896"/>
            <a:chOff x="7338662" y="1708663"/>
            <a:chExt cx="4316308" cy="1301895"/>
          </a:xfrm>
        </p:grpSpPr>
        <p:sp>
          <p:nvSpPr>
            <p:cNvPr id="38" name="TextBox 37"/>
            <p:cNvSpPr txBox="1"/>
            <p:nvPr/>
          </p:nvSpPr>
          <p:spPr>
            <a:xfrm>
              <a:off x="10742245" y="1708663"/>
              <a:ext cx="228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38662" y="2077996"/>
              <a:ext cx="4316308" cy="93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冬季，偶蹄家畜猪、牛、羊等打好防疫针，防范外来疫源感染而引起急性、烈性传染病的发生。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92066" y="5968761"/>
            <a:ext cx="900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这时节要继续抓好春花作物的培育，做好防冻、防湿工作，力争春花好收成。要防止积雪冻雨压断和竹林果木，冬季多大雾、大风天，海上或江湖捕鱼、养殖作业需特别注意安全。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003940" y="152638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小寒简介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畜牧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843162" y="1918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蔬菜</a:t>
            </a:r>
          </a:p>
        </p:txBody>
      </p:sp>
      <p:sp>
        <p:nvSpPr>
          <p:cNvPr id="6" name="矩形 5"/>
          <p:cNvSpPr/>
          <p:nvPr/>
        </p:nvSpPr>
        <p:spPr>
          <a:xfrm>
            <a:off x="4770262" y="3793126"/>
            <a:ext cx="6096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cs typeface="+mn-ea"/>
                <a:sym typeface="+mn-lt"/>
              </a:rPr>
              <a:t>病害防治。由于阴雨雾天气较多，棚内湿度大，易诱发作物的灰霉病、叶没冰、疫病、霜霉病、白粉病等，在防治上应施用烟雾剂或粉尘剂，要集中农药交替使用，有效提高防治效果。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770262" y="2181374"/>
            <a:ext cx="6096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cs typeface="+mn-ea"/>
                <a:sym typeface="+mn-lt"/>
              </a:rPr>
              <a:t>适时播种、科学管理。中、小工棚的西瓜、西葫芦、黄瓜，应在小寒前后在冬暖棚或阳畦内的营养钵或方块育苗。对长势较弱的黄瓜，番茄、辣（甜）椒等越冬作物应结合浇水进行追肥。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25738" y="3312464"/>
            <a:ext cx="3393199" cy="184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5" y="669602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811906" y="1347401"/>
            <a:ext cx="1513866" cy="1513317"/>
            <a:chOff x="2019765" y="1757191"/>
            <a:chExt cx="1513668" cy="1513668"/>
          </a:xfrm>
          <a:solidFill>
            <a:schemeClr val="accent1"/>
          </a:solidFill>
        </p:grpSpPr>
        <p:grpSp>
          <p:nvGrpSpPr>
            <p:cNvPr id="3" name="Group 20"/>
            <p:cNvGrpSpPr/>
            <p:nvPr/>
          </p:nvGrpSpPr>
          <p:grpSpPr>
            <a:xfrm>
              <a:off x="2019765" y="1757191"/>
              <a:ext cx="1513668" cy="1513668"/>
              <a:chOff x="2019765" y="1694131"/>
              <a:chExt cx="1513668" cy="1513668"/>
            </a:xfrm>
            <a:grpFill/>
          </p:grpSpPr>
          <p:sp>
            <p:nvSpPr>
              <p:cNvPr id="13" name="Teardrop 9"/>
              <p:cNvSpPr/>
              <p:nvPr/>
            </p:nvSpPr>
            <p:spPr>
              <a:xfrm rot="8028697">
                <a:off x="2019765" y="1694131"/>
                <a:ext cx="1513668" cy="1513668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ardrop 3"/>
              <p:cNvSpPr/>
              <p:nvPr/>
            </p:nvSpPr>
            <p:spPr>
              <a:xfrm rot="8028697">
                <a:off x="2084879" y="1759244"/>
                <a:ext cx="1383446" cy="1383446"/>
              </a:xfrm>
              <a:prstGeom prst="teardrop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Rectangle 60"/>
            <p:cNvSpPr/>
            <p:nvPr/>
          </p:nvSpPr>
          <p:spPr>
            <a:xfrm>
              <a:off x="2708994" y="2294437"/>
              <a:ext cx="184707" cy="338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160219" y="4126440"/>
            <a:ext cx="1513865" cy="1513317"/>
            <a:chOff x="5339165" y="1757191"/>
            <a:chExt cx="1513668" cy="1513668"/>
          </a:xfrm>
          <a:solidFill>
            <a:schemeClr val="accent2"/>
          </a:solidFill>
        </p:grpSpPr>
        <p:grpSp>
          <p:nvGrpSpPr>
            <p:cNvPr id="5" name="Group 19"/>
            <p:cNvGrpSpPr/>
            <p:nvPr/>
          </p:nvGrpSpPr>
          <p:grpSpPr>
            <a:xfrm>
              <a:off x="5339165" y="1757191"/>
              <a:ext cx="1513668" cy="1513668"/>
              <a:chOff x="5339165" y="1694131"/>
              <a:chExt cx="1513668" cy="1513668"/>
            </a:xfrm>
            <a:grpFill/>
          </p:grpSpPr>
          <p:sp>
            <p:nvSpPr>
              <p:cNvPr id="18" name="Teardrop 10"/>
              <p:cNvSpPr/>
              <p:nvPr/>
            </p:nvSpPr>
            <p:spPr>
              <a:xfrm rot="8028697">
                <a:off x="5339165" y="1694131"/>
                <a:ext cx="1513668" cy="1513668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ardrop 4"/>
              <p:cNvSpPr/>
              <p:nvPr/>
            </p:nvSpPr>
            <p:spPr>
              <a:xfrm rot="8028697">
                <a:off x="5404278" y="1759242"/>
                <a:ext cx="1383446" cy="1383446"/>
              </a:xfrm>
              <a:prstGeom prst="teardrop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Rectangle 61"/>
            <p:cNvSpPr/>
            <p:nvPr/>
          </p:nvSpPr>
          <p:spPr>
            <a:xfrm>
              <a:off x="5422645" y="2252752"/>
              <a:ext cx="1291848" cy="318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zh-CN" sz="14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6677219" y="1434153"/>
            <a:ext cx="1513865" cy="1513317"/>
            <a:chOff x="8658562" y="1757191"/>
            <a:chExt cx="1513668" cy="1513668"/>
          </a:xfrm>
          <a:solidFill>
            <a:schemeClr val="accent3"/>
          </a:solidFill>
        </p:grpSpPr>
        <p:grpSp>
          <p:nvGrpSpPr>
            <p:cNvPr id="9" name="Group 18"/>
            <p:cNvGrpSpPr/>
            <p:nvPr/>
          </p:nvGrpSpPr>
          <p:grpSpPr>
            <a:xfrm>
              <a:off x="8658562" y="1757191"/>
              <a:ext cx="1513668" cy="1513668"/>
              <a:chOff x="8658562" y="1694131"/>
              <a:chExt cx="1513668" cy="1513668"/>
            </a:xfrm>
            <a:grpFill/>
          </p:grpSpPr>
          <p:sp>
            <p:nvSpPr>
              <p:cNvPr id="23" name="Teardrop 11"/>
              <p:cNvSpPr/>
              <p:nvPr/>
            </p:nvSpPr>
            <p:spPr>
              <a:xfrm rot="8028697">
                <a:off x="8658562" y="1694131"/>
                <a:ext cx="1513668" cy="1513668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ardrop 5"/>
              <p:cNvSpPr/>
              <p:nvPr/>
            </p:nvSpPr>
            <p:spPr>
              <a:xfrm rot="8028697">
                <a:off x="8723676" y="1759244"/>
                <a:ext cx="1383446" cy="1383446"/>
              </a:xfrm>
              <a:prstGeom prst="teardrop">
                <a:avLst/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62"/>
            <p:cNvSpPr/>
            <p:nvPr/>
          </p:nvSpPr>
          <p:spPr>
            <a:xfrm>
              <a:off x="9386590" y="2225007"/>
              <a:ext cx="184706" cy="338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24"/>
          <p:cNvGrpSpPr/>
          <p:nvPr/>
        </p:nvGrpSpPr>
        <p:grpSpPr>
          <a:xfrm>
            <a:off x="2728060" y="1108329"/>
            <a:ext cx="3026393" cy="465011"/>
            <a:chOff x="3002037" y="1465798"/>
            <a:chExt cx="7067433" cy="369332"/>
          </a:xfrm>
          <a:solidFill>
            <a:schemeClr val="accent1"/>
          </a:solidFill>
          <a:effectLst/>
        </p:grpSpPr>
        <p:sp>
          <p:nvSpPr>
            <p:cNvPr id="26" name="矩形 25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3691436" y="1500686"/>
              <a:ext cx="5688629" cy="317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柑桔</a:t>
              </a:r>
            </a:p>
          </p:txBody>
        </p:sp>
      </p:grpSp>
      <p:sp>
        <p:nvSpPr>
          <p:cNvPr id="28" name="TextBox 9"/>
          <p:cNvSpPr txBox="1"/>
          <p:nvPr/>
        </p:nvSpPr>
        <p:spPr>
          <a:xfrm>
            <a:off x="2740241" y="1823944"/>
            <a:ext cx="3026393" cy="1586531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⑴继续做好冬季清园，剪除病虫枝，喷布</a:t>
            </a:r>
            <a:r>
              <a:rPr lang="en-US" altLang="zh-CN" sz="1065" dirty="0">
                <a:cs typeface="+mn-ea"/>
                <a:sym typeface="+mn-lt"/>
              </a:rPr>
              <a:t>45%</a:t>
            </a:r>
            <a:r>
              <a:rPr lang="zh-CN" altLang="en-US" sz="1065" dirty="0">
                <a:cs typeface="+mn-ea"/>
                <a:sym typeface="+mn-lt"/>
              </a:rPr>
              <a:t>晶体石硫合剂或松碱合剂，杀灭越冬病虫害。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⑵整形修剪：幼年树以整形为主，成年结果树以修剪为主。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⑶做好根部培土，树干涂白等防冻措施，出现旱情的适度灌水。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⑷修整园地道路及灌排沟渠。</a:t>
            </a:r>
          </a:p>
        </p:txBody>
      </p:sp>
      <p:grpSp>
        <p:nvGrpSpPr>
          <p:cNvPr id="11" name="组合 28"/>
          <p:cNvGrpSpPr/>
          <p:nvPr/>
        </p:nvGrpSpPr>
        <p:grpSpPr>
          <a:xfrm>
            <a:off x="5754453" y="3981366"/>
            <a:ext cx="3026393" cy="465011"/>
            <a:chOff x="3002037" y="1465798"/>
            <a:chExt cx="7067433" cy="369332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30" name="矩形 29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3691436" y="1500686"/>
              <a:ext cx="5688629" cy="317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杨梅</a:t>
              </a:r>
            </a:p>
          </p:txBody>
        </p:sp>
      </p:grpSp>
      <p:sp>
        <p:nvSpPr>
          <p:cNvPr id="32" name="TextBox 9"/>
          <p:cNvSpPr txBox="1"/>
          <p:nvPr/>
        </p:nvSpPr>
        <p:spPr>
          <a:xfrm>
            <a:off x="5754453" y="4545284"/>
            <a:ext cx="3026393" cy="1373074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⑴雪天及时清除枝叶积雪，防止损伤或压断枝条。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⑵及时清园，剪去病虫枝、枯枝、衰弱枝，清扫落叶，并及时烧毁，以消灭越冬病虫。人工摘除蓑蛾类虫囊。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⑶做好开园种植准备工作。挖好定植穴，施足基肥。</a:t>
            </a:r>
          </a:p>
        </p:txBody>
      </p:sp>
      <p:grpSp>
        <p:nvGrpSpPr>
          <p:cNvPr id="15" name="组合 32"/>
          <p:cNvGrpSpPr/>
          <p:nvPr/>
        </p:nvGrpSpPr>
        <p:grpSpPr>
          <a:xfrm>
            <a:off x="8596256" y="1152255"/>
            <a:ext cx="3026393" cy="465011"/>
            <a:chOff x="3002037" y="1465798"/>
            <a:chExt cx="7067433" cy="369332"/>
          </a:xfrm>
          <a:solidFill>
            <a:schemeClr val="accent3"/>
          </a:solidFill>
          <a:effectLst/>
        </p:grpSpPr>
        <p:sp>
          <p:nvSpPr>
            <p:cNvPr id="34" name="矩形 33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TextBox 4"/>
            <p:cNvSpPr txBox="1"/>
            <p:nvPr/>
          </p:nvSpPr>
          <p:spPr>
            <a:xfrm>
              <a:off x="3691436" y="1500686"/>
              <a:ext cx="5688629" cy="317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桃</a:t>
              </a:r>
            </a:p>
          </p:txBody>
        </p:sp>
      </p:grpSp>
      <p:sp>
        <p:nvSpPr>
          <p:cNvPr id="36" name="TextBox 9"/>
          <p:cNvSpPr txBox="1"/>
          <p:nvPr/>
        </p:nvSpPr>
        <p:spPr>
          <a:xfrm>
            <a:off x="8596256" y="1716173"/>
            <a:ext cx="3026393" cy="1141344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⑴继续整形修剪，并选留接穗。清除枯枝落叶，烧毁。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⑵继续肥培管理，深翻改土，水利建设，道路维修。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⑶新果园土地平整，定点种植。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⑷做好苗木调运和室内苗木掘接。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23762" y="191892"/>
            <a:ext cx="2604021" cy="523196"/>
          </a:xfrm>
          <a:prstGeom prst="rect">
            <a:avLst/>
          </a:prstGeom>
          <a:noFill/>
        </p:spPr>
        <p:txBody>
          <a:bodyPr vert="horz" wrap="square" lIns="91417" tIns="45708" rIns="91417" bIns="45708" rtlCol="0">
            <a:spAutoFit/>
          </a:bodyPr>
          <a:lstStyle/>
          <a:p>
            <a:pPr algn="dist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小寒简介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-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n-ea"/>
                <a:sym typeface="+mn-lt"/>
              </a:rPr>
              <a:t>果树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76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76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清新小寒内容型PPT模板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B9C9F"/>
      </a:accent1>
      <a:accent2>
        <a:srgbClr val="76675A"/>
      </a:accent2>
      <a:accent3>
        <a:srgbClr val="918A85"/>
      </a:accent3>
      <a:accent4>
        <a:srgbClr val="8C0202"/>
      </a:accent4>
      <a:accent5>
        <a:srgbClr val="6C6864"/>
      </a:accent5>
      <a:accent6>
        <a:srgbClr val="635A52"/>
      </a:accent6>
      <a:hlink>
        <a:srgbClr val="0563C1"/>
      </a:hlink>
      <a:folHlink>
        <a:srgbClr val="954F72"/>
      </a:folHlink>
    </a:clrScheme>
    <a:fontScheme name="fyfpbg4o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Microsoft Office PowerPoint</Application>
  <PresentationFormat>宽屏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2022-03-11T03:42:18Z</dcterms:created>
  <dcterms:modified xsi:type="dcterms:W3CDTF">2023-01-10T12:18:44Z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04D6557544424BA98AC0380F027D24AB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