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19" r:id="rId3"/>
    <p:sldId id="261" r:id="rId4"/>
    <p:sldId id="320" r:id="rId5"/>
    <p:sldId id="311" r:id="rId6"/>
    <p:sldId id="284" r:id="rId7"/>
    <p:sldId id="286" r:id="rId8"/>
    <p:sldId id="295" r:id="rId9"/>
    <p:sldId id="280" r:id="rId10"/>
    <p:sldId id="308" r:id="rId11"/>
    <p:sldId id="316" r:id="rId12"/>
    <p:sldId id="291" r:id="rId13"/>
    <p:sldId id="298" r:id="rId14"/>
    <p:sldId id="325" r:id="rId15"/>
    <p:sldId id="31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5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o Tao" initials="T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18" autoAdjust="0"/>
  </p:normalViewPr>
  <p:slideViewPr>
    <p:cSldViewPr snapToGrid="0">
      <p:cViewPr varScale="1">
        <p:scale>
          <a:sx n="116" d="100"/>
          <a:sy n="116" d="100"/>
        </p:scale>
        <p:origin x="-354" y="-96"/>
      </p:cViewPr>
      <p:guideLst>
        <p:guide orient="horz" pos="2153"/>
        <p:guide pos="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12" y="2328340"/>
            <a:ext cx="2969911" cy="419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883170" y="3016269"/>
            <a:ext cx="2957475" cy="245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6" y="489775"/>
            <a:ext cx="763457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第七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单元  三角形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、平行四边形和梯形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641646"/>
            <a:ext cx="12192000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   </a:t>
            </a:r>
            <a:r>
              <a:rPr lang="zh-CN" alt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三角形三边</a:t>
            </a:r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</a:t>
            </a:r>
          </a:p>
        </p:txBody>
      </p:sp>
      <p:sp>
        <p:nvSpPr>
          <p:cNvPr id="7" name="矩形 6"/>
          <p:cNvSpPr/>
          <p:nvPr/>
        </p:nvSpPr>
        <p:spPr>
          <a:xfrm>
            <a:off x="-18334" y="5994368"/>
            <a:ext cx="12210334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课件\图片2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0481660" y="4926013"/>
            <a:ext cx="1621331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093" y="1374906"/>
            <a:ext cx="10999441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张叔叔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要在果园建一座房子，建造房子要用“人字梁”，主要由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木头组成。现在张叔叔已经有了两根分别长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米的木料，他可以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再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找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一根几米的横梁组成人字梁？ （取整米数）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008963" y="4326132"/>
            <a:ext cx="10667446" cy="809835"/>
            <a:chOff x="108467" y="4743102"/>
            <a:chExt cx="6557639" cy="1409409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32" name="TextBox 9"/>
            <p:cNvSpPr txBox="1"/>
            <p:nvPr/>
          </p:nvSpPr>
          <p:spPr>
            <a:xfrm>
              <a:off x="108467" y="4743102"/>
              <a:ext cx="6413061" cy="90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其中两条线段已经确定，且相等。固另一条线段只要短于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米就可以。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5299" y="3451144"/>
            <a:ext cx="100346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小于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dministrator\Desktop\课件\图片2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10047710" y="4814127"/>
            <a:ext cx="1512285" cy="177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7335" y="1399722"/>
            <a:ext cx="10862982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有两根长分别为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厘米的小棒，要想围成一个三角形。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85365" y="2677428"/>
            <a:ext cx="298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】15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457" y="2154203"/>
            <a:ext cx="6667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）第三根小棒最长是多少厘米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）第三根小棒最短是多少厘米？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85365" y="3854741"/>
            <a:ext cx="1003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】5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4315488"/>
            <a:ext cx="10862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有三根小棒，分别长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厘米，用它来能围成一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吗？为什么？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634" y="5648478"/>
            <a:ext cx="10034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不能（理由略）。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9" name="五边形 7"/>
          <p:cNvSpPr>
            <a:spLocks noChangeArrowheads="1"/>
          </p:cNvSpPr>
          <p:nvPr/>
        </p:nvSpPr>
        <p:spPr bwMode="auto">
          <a:xfrm>
            <a:off x="0" y="501650"/>
            <a:ext cx="2583543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118" y="1529266"/>
            <a:ext cx="11558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长度的三条线段能否组成三角形？能的打“√”，不能的打“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7492" y="2558381"/>
            <a:ext cx="228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2872" y="3131034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2872" y="3653904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4859" y="2424721"/>
            <a:ext cx="888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（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（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（  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（  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（  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36983" y="4764678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1549" y="4217757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" name="Picture 3" descr="C:\Users\Administrator\Desktop\课件\图片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37098" y="2540371"/>
            <a:ext cx="2150593" cy="30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8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93821" y="4047565"/>
            <a:ext cx="1304802" cy="26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2680" y="1501362"/>
            <a:ext cx="1093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小红想用一根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厘米和两根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厘米的小棒围三角形，结果（    ）。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A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围成了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没有围成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不确定，要用小棒围了才知道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一个三角形，有两条边的长分别为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厘米，（    ）不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可是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一条边的长。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A.5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B.10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5062" y="1824226"/>
            <a:ext cx="95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 </a:t>
            </a:r>
            <a:endPara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9977" y="3545559"/>
            <a:ext cx="95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 </a:t>
            </a:r>
            <a:endParaRPr lang="zh-CN" altLang="en-US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111" y="1453812"/>
            <a:ext cx="10491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根等长的火柴棒摆成的三角形中，最长边最多可以由几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火柴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棒组成？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01959" y="4315137"/>
            <a:ext cx="10229747" cy="1332628"/>
            <a:chOff x="125443" y="4743096"/>
            <a:chExt cx="6519389" cy="140941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443" y="4752675"/>
              <a:ext cx="6519389" cy="1399837"/>
            </a:xfrm>
            <a:prstGeom prst="rect">
              <a:avLst/>
            </a:prstGeom>
          </p:spPr>
        </p:pic>
        <p:sp>
          <p:nvSpPr>
            <p:cNvPr id="14" name="TextBox 9"/>
            <p:cNvSpPr txBox="1"/>
            <p:nvPr/>
          </p:nvSpPr>
          <p:spPr>
            <a:xfrm>
              <a:off x="128618" y="4743096"/>
              <a:ext cx="6331332" cy="694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最长的边至少要超过总根数的一半，如果正好是一半，就围不成三角形，所以只能是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根。</a:t>
              </a:r>
            </a:p>
          </p:txBody>
        </p:sp>
      </p:grpSp>
      <p:sp>
        <p:nvSpPr>
          <p:cNvPr id="16" name="TextBox 9"/>
          <p:cNvSpPr txBox="1"/>
          <p:nvPr/>
        </p:nvSpPr>
        <p:spPr>
          <a:xfrm>
            <a:off x="1254042" y="3119278"/>
            <a:ext cx="5209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】8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http://i02.pic.sogou.com/8ccf023196e5f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21893" y="2414004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1" y="501650"/>
            <a:ext cx="2585298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课后习题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0083" y="1332789"/>
            <a:ext cx="4689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．发散思维。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348171" y="4315136"/>
            <a:ext cx="10229747" cy="2260721"/>
            <a:chOff x="116873" y="4743096"/>
            <a:chExt cx="6519389" cy="1409416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873" y="4752675"/>
              <a:ext cx="6519389" cy="1399837"/>
            </a:xfrm>
            <a:prstGeom prst="rect">
              <a:avLst/>
            </a:prstGeom>
          </p:spPr>
        </p:pic>
        <p:sp>
          <p:nvSpPr>
            <p:cNvPr id="14" name="TextBox 9"/>
            <p:cNvSpPr txBox="1"/>
            <p:nvPr/>
          </p:nvSpPr>
          <p:spPr>
            <a:xfrm>
              <a:off x="128618" y="4743096"/>
              <a:ext cx="6331332" cy="138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最长、最短时，都必须满足三角形任意两条边长度的和大于第三边；最长也不可能超过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厘米与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厘米的和，最短时，这条边与另一条短边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厘米的和也必须大于第三条边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厘米，所以最长是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厘米，最短是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厘米。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36442" y="1995343"/>
            <a:ext cx="10483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学校的木工小组现有两根木条，分别长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厘米，要选择第三根木条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87425" indent="-987425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成一个三角形木架，你能帮助确定第三根木条最长是多少厘米？最短是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87425" indent="-987425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少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厘米吗？ （取整厘米数）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1226182" y="3602230"/>
            <a:ext cx="520996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最长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厘米、最短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865094" y="1586344"/>
            <a:ext cx="5683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．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对三角形有了什么认识？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1257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  <p:sp>
        <p:nvSpPr>
          <p:cNvPr id="46" name="TextBox 9"/>
          <p:cNvSpPr txBox="1"/>
          <p:nvPr/>
        </p:nvSpPr>
        <p:spPr>
          <a:xfrm>
            <a:off x="1185262" y="4247757"/>
            <a:ext cx="1054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三角形是由三条线段首尾相接围成的图形；三角形有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条边、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个角、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个顶点；三角形的高和底要相对应。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 descr="http://i02.pic.sogou.com/8ccf023196e5f3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93309" y="4847921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C:\Users\Administrator\AppData\Roaming\Tencent\Users\810731822\QQ\WinTemp\RichOle\Z@S}(N]MRUA~}M`QP5N[M(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8118" y="2528047"/>
            <a:ext cx="3483188" cy="138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istrator\AppData\Roaming\Tencent\Users\810731822\QQ\WinTemp\RichOle\0Z]M0BK`EQTQCC%8{CMOE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588" y="2227189"/>
            <a:ext cx="3275027" cy="172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7321" y="5448086"/>
            <a:ext cx="568362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这节课我们继续探究三角形的秘密。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dministrator\AppData\Roaming\Tencent\Users\810731822\QQ\WinTemp\RichOle\](D3MDEG7IKP522_@NT)LZE.pn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7167392" y="3212240"/>
            <a:ext cx="4719808" cy="105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42902" y="1258493"/>
            <a:ext cx="11044298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下面有四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根小棒，任意选其中的三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棒围三角形，看看能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62380" indent="-126238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能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围成三角形？</a:t>
            </a:r>
          </a:p>
        </p:txBody>
      </p:sp>
      <p:sp>
        <p:nvSpPr>
          <p:cNvPr id="4" name="AutoShape 2" descr="C:\Users\Administrator\AppData\Roaming\Tencent\Users\810731822\QQ\WinTemp\RichOle\UC6LOS4i%MB@B]_`NPQLI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3" descr="C:\Users\Administrator\AppData\Roaming\Tencent\Users\810731822\QQ\WinTemp\RichOle\UC6LOS4i%MB@B]_`NPQLI.pn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4" descr="C:\Users\Administrator\AppData\Roaming\Tencent\Users\810731822\QQ\WinTemp\RichOle\UC6LOS4i%MB@B]_`NPQLI.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6991" y="3007341"/>
            <a:ext cx="5132753" cy="1469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74493" y="4389230"/>
            <a:ext cx="568362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899795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用两根长度的和第三根比，你有什么发现？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5" name="Picture 7" descr="C:\Users\Administrator\AppData\Roaming\Tencent\Users\810731822\QQ\WinTemp\RichOle\6I[~GLKD6VY@3T%OT$C3H~Q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6991" y="4970287"/>
            <a:ext cx="3806040" cy="15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9"/>
          <p:cNvSpPr txBox="1"/>
          <p:nvPr/>
        </p:nvSpPr>
        <p:spPr>
          <a:xfrm>
            <a:off x="5566082" y="5077863"/>
            <a:ext cx="6374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能围成三角形的三根小棒中任意两根长度的和大于第三根，小于的不能围成三角形。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911921" y="2455646"/>
            <a:ext cx="8899503" cy="395003"/>
            <a:chOff x="1911921" y="2455646"/>
            <a:chExt cx="8899503" cy="395003"/>
          </a:xfrm>
        </p:grpSpPr>
        <p:pic>
          <p:nvPicPr>
            <p:cNvPr id="2049" name="Picture 1" descr="C:\Users\Administrator\AppData\Roaming\Tencent\Users\810731822\QQ\WinTemp\RichOle\2GFXO}~J213`7MQV[8SV1QL.png"/>
            <p:cNvPicPr>
              <a:picLocks noChangeAspect="1" noChangeArrowheads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 bwMode="auto">
            <a:xfrm>
              <a:off x="1911921" y="2497235"/>
              <a:ext cx="4463484" cy="353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" descr="C:\Users\Administrator\AppData\Roaming\Tencent\Users\810731822\QQ\WinTemp\RichOle\2GFXO}~J213`7MQV[8SV1QL.png"/>
            <p:cNvPicPr>
              <a:picLocks noChangeAspect="1" noChangeArrowheads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 bwMode="auto">
            <a:xfrm>
              <a:off x="6347940" y="2455646"/>
              <a:ext cx="4463484" cy="38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42902" y="1527434"/>
            <a:ext cx="1075042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如果三根小棒的长度分别是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厘米、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厘米，能围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62380" indent="-1262380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吗？为什么？</a:t>
            </a:r>
          </a:p>
        </p:txBody>
      </p:sp>
      <p:pic>
        <p:nvPicPr>
          <p:cNvPr id="15" name="Picture 2" descr="C:\Users\Administrator\Desktop\234742-1212251G25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09026" y="3778624"/>
            <a:ext cx="1464464" cy="299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1629496" y="3251561"/>
            <a:ext cx="98212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这里将一根长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厘米的纸条分成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厘米和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厘米的三份，然后折一折。发现不能，因为有两边的长度的和等于第三边，而不是大于，不能围。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1610346" y="5145098"/>
            <a:ext cx="760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三角形任意两边长度的和大于第三条边。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9510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876300" y="1541208"/>
            <a:ext cx="105940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2380" indent="-1262380"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从学校到少年宫有几条路线？走哪一条路线最近？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545090" y="5510579"/>
            <a:ext cx="7761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连接两点的所有连线中线段最短。</a:t>
            </a:r>
            <a:endParaRPr lang="en-US" altLang="zh-CN" sz="24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Picture 3" descr="C:\Users\Administrator\Desktop\课件\图片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60914" y="2696694"/>
            <a:ext cx="2445408" cy="341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~1\AppData\Local\Temp\ksohtml\wps4905.t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8057" y="2374001"/>
            <a:ext cx="6595371" cy="205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1545090" y="4621787"/>
            <a:ext cx="649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条路线，走第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条路线最近。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286501" y="2655947"/>
            <a:ext cx="42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4554119" y="3097662"/>
            <a:ext cx="422173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2765661" y="3512017"/>
            <a:ext cx="422173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课件\2681436_154939007260_2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403409" y="2035002"/>
            <a:ext cx="3146612" cy="352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r="3174"/>
          <a:stretch>
            <a:fillRect/>
          </a:stretch>
        </p:blipFill>
        <p:spPr>
          <a:xfrm>
            <a:off x="3415551" y="1163638"/>
            <a:ext cx="8163004" cy="4982786"/>
          </a:xfrm>
          <a:prstGeom prst="rect">
            <a:avLst/>
          </a:prstGeom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9029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知识要点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8791" y="1744474"/>
            <a:ext cx="52578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三角形三条边的关系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925" y="2406213"/>
            <a:ext cx="6860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8+5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  4+5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8+5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  8+4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4+5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  4+2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8+2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  8+2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4+8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 2+5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＞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2+5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    2+4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能         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       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不能       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三角形任意两边长度的和大于第三边。</a:t>
            </a:r>
            <a:endParaRPr lang="en-US" altLang="zh-CN" sz="2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260" y="1394444"/>
            <a:ext cx="1142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三角形边的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三角形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任意两边长度的和大于第三边。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72374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818" y="1910562"/>
            <a:ext cx="10851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：有两根长分别为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厘米的小棒，要想围成一个三角形，第三根小棒的长可能是多少厘米？（取整厘米）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1606112" y="3202736"/>
            <a:ext cx="10153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</a:t>
            </a:r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第三根小棒的长度可能是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厘米、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厘米或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06112" y="3861623"/>
            <a:ext cx="9991486" cy="2862321"/>
            <a:chOff x="108467" y="4743102"/>
            <a:chExt cx="6557639" cy="147510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29" name="TextBox 9"/>
            <p:cNvSpPr txBox="1"/>
            <p:nvPr/>
          </p:nvSpPr>
          <p:spPr>
            <a:xfrm>
              <a:off x="108467" y="4743102"/>
              <a:ext cx="6557639" cy="147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第三根的长度有可能是三根中最长的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，也可能是最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短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的，还可能介于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这个范围之间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。三角形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任意两边长度的和大于第三边，第三根如果是三条边中最长的，则最长也不可能超过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厘米与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厘米的和；如果第三根是三条边中最短的，最短时，这条边与另一条短边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厘米的和也必须大于第三条边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厘米，所以最长是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厘米，最短是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dministrator\Desktop\课件\图片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569" y="3623351"/>
            <a:ext cx="2150593" cy="30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0" y="501650"/>
            <a:ext cx="2565485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 smtClean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6128" y="1718446"/>
            <a:ext cx="28469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50928" y="1712108"/>
            <a:ext cx="9663166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在能拼成三角形的小棒下面画“☆”。（单位：厘米）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8162" y="4472702"/>
            <a:ext cx="9663166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小丽用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厘米长的铁丝围成一个三角形，三条边的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长度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87425" indent="-987425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是（    ）厘米、（    ）厘米、（    ）厘米。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8" name="Picture 4" descr="C:\Users\ADMINI~1\AppData\Local\Temp\ksohtml\wpsECF3.t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04" y="2506776"/>
            <a:ext cx="8882270" cy="20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785405" y="3542333"/>
            <a:ext cx="17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☆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8963" y="3541466"/>
            <a:ext cx="17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☆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0407" y="5277408"/>
            <a:ext cx="17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5191" y="5263961"/>
            <a:ext cx="17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9303" y="5263960"/>
            <a:ext cx="1754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1900" y="5916056"/>
            <a:ext cx="278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答案不唯一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118" y="1529266"/>
            <a:ext cx="11558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长度的三条线段能否组成三角形？能的打“√”，不能的打“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×”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1" y="501650"/>
            <a:ext cx="2637166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17833" y="2383570"/>
            <a:ext cx="2285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3213" y="2956223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3213" y="3479093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5200" y="2278765"/>
            <a:ext cx="888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（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（   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（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厘米。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（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                      （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71453" y="4023373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71453" y="4585293"/>
            <a:ext cx="102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24873" y="5302450"/>
            <a:ext cx="10175722" cy="1337542"/>
            <a:chOff x="108467" y="4743100"/>
            <a:chExt cx="6557639" cy="1409411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717" y="4752674"/>
              <a:ext cx="6519389" cy="1399837"/>
            </a:xfrm>
            <a:prstGeom prst="rect">
              <a:avLst/>
            </a:prstGeom>
          </p:spPr>
        </p:pic>
        <p:sp>
          <p:nvSpPr>
            <p:cNvPr id="27" name="TextBox 9"/>
            <p:cNvSpPr txBox="1"/>
            <p:nvPr/>
          </p:nvSpPr>
          <p:spPr>
            <a:xfrm>
              <a:off x="108467" y="4743100"/>
              <a:ext cx="6413061" cy="1356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依据三角形任意两边长度的和大于第三边来判断，但不需要三组都比较，只需要将两条较短的线段的和与第三边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比较。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8" name="Picture 2" descr="http://i02.pic.sogou.com/8ccf023196e5f3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540464" y="2845235"/>
            <a:ext cx="1719710" cy="17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0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1380</Words>
  <Application>Microsoft Office PowerPoint</Application>
  <PresentationFormat>宽屏</PresentationFormat>
  <Paragraphs>115</Paragraphs>
  <Slides>15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楷体</vt:lpstr>
      <vt:lpstr>宋体</vt:lpstr>
      <vt:lpstr>微软雅黑</vt:lpstr>
      <vt:lpstr>Arial</vt:lpstr>
      <vt:lpstr>Calibri</vt:lpstr>
      <vt:lpstr>Calibri Light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2023-01-16T22:59:55Z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8BC515072DDA4D459312FD5274E5447B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