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handoutMasterIdLst>
    <p:handoutMasterId r:id="rId24"/>
  </p:handoutMasterIdLst>
  <p:sldIdLst>
    <p:sldId id="268" r:id="rId2"/>
    <p:sldId id="269" r:id="rId3"/>
    <p:sldId id="267" r:id="rId4"/>
    <p:sldId id="470" r:id="rId5"/>
    <p:sldId id="270" r:id="rId6"/>
    <p:sldId id="424" r:id="rId7"/>
    <p:sldId id="459" r:id="rId8"/>
    <p:sldId id="446" r:id="rId9"/>
    <p:sldId id="460" r:id="rId10"/>
    <p:sldId id="457" r:id="rId11"/>
    <p:sldId id="461" r:id="rId12"/>
    <p:sldId id="463" r:id="rId13"/>
    <p:sldId id="462" r:id="rId14"/>
    <p:sldId id="471" r:id="rId15"/>
    <p:sldId id="465" r:id="rId16"/>
    <p:sldId id="467" r:id="rId17"/>
    <p:sldId id="466" r:id="rId18"/>
    <p:sldId id="468" r:id="rId19"/>
    <p:sldId id="469" r:id="rId20"/>
    <p:sldId id="400" r:id="rId21"/>
    <p:sldId id="488" r:id="rId22"/>
  </p:sldIdLst>
  <p:sldSz cx="12192000" cy="6858000"/>
  <p:notesSz cx="6858000" cy="9144000"/>
  <p:custDataLst>
    <p:tags r:id="rId2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76" autoAdjust="0"/>
    <p:restoredTop sz="86700" autoAdjust="0"/>
  </p:normalViewPr>
  <p:slideViewPr>
    <p:cSldViewPr snapToGrid="0">
      <p:cViewPr>
        <p:scale>
          <a:sx n="90" d="100"/>
          <a:sy n="90" d="100"/>
        </p:scale>
        <p:origin x="-1620" y="-318"/>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558B82-0474-4924-920A-A52D2A16C081}"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772490-676B-4287-AD1F-63873F1EA647}" type="slidenum">
              <a:rPr lang="zh-CN" altLang="en-US" smtClean="0"/>
              <a:t>‹#›</a:t>
            </a:fld>
            <a:endParaRPr lang="zh-CN" altLang="en-US"/>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5" Type="http://schemas.openxmlformats.org/officeDocument/2006/relationships/image" Target="../media/image1.png"/><Relationship Id="rId4"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0">
          <a:blip r:embed="rId5"/>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1198800" y="914400"/>
            <a:ext cx="9799200" cy="2570400"/>
          </a:xfrm>
        </p:spPr>
        <p:txBody>
          <a:bodyPr lIns="90000" tIns="46800" rIns="90000" bIns="46800" anchor="b" anchorCtr="0">
            <a:normAutofit/>
          </a:bodyPr>
          <a:lstStyle>
            <a:lvl1pPr algn="ctr">
              <a:defRPr sz="6000"/>
            </a:lvl1pPr>
          </a:lstStyle>
          <a:p>
            <a:pPr fontAlgn="auto"/>
            <a:r>
              <a:rPr lang="zh-CN" altLang="en-US" strike="noStrike" noProof="1"/>
              <a:t>单击此处编辑标题</a:t>
            </a:r>
          </a:p>
        </p:txBody>
      </p:sp>
      <p:sp>
        <p:nvSpPr>
          <p:cNvPr id="3" name="副标题 2"/>
          <p:cNvSpPr>
            <a:spLocks noGrp="1"/>
          </p:cNvSpPr>
          <p:nvPr>
            <p:ph type="subTitle" idx="1" hasCustomPrompt="1"/>
          </p:nvPr>
        </p:nvSpPr>
        <p:spPr>
          <a:xfrm>
            <a:off x="1198800" y="3560400"/>
            <a:ext cx="9799200" cy="1472400"/>
          </a:xfrm>
        </p:spPr>
        <p:txBody>
          <a:bodyPr lIns="90000" tIns="46800" rIns="90000" bIns="46800">
            <a:normAutofit/>
          </a:bodyPr>
          <a:lstStyle>
            <a:lvl1pPr marL="0" indent="0" algn="ctr">
              <a:lnSpc>
                <a:spcPct val="110000"/>
              </a:lnSpc>
              <a:buNone/>
              <a:defRPr sz="2400" spc="20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fontAlgn="auto"/>
            <a:r>
              <a:rPr lang="zh-CN" altLang="en-US" strike="noStrike" noProof="1"/>
              <a:t>单击此处编辑副标题</a:t>
            </a:r>
          </a:p>
        </p:txBody>
      </p:sp>
      <p:sp>
        <p:nvSpPr>
          <p:cNvPr id="16" name="日期占位符 15"/>
          <p:cNvSpPr>
            <a:spLocks noGrp="1"/>
          </p:cNvSpPr>
          <p:nvPr>
            <p:ph type="dt" sz="half" idx="10"/>
            <p:custDataLst>
              <p:tags r:id="rId1"/>
            </p:custDataLst>
          </p:nvPr>
        </p:nvSpPr>
        <p:spPr>
          <a:xfrm>
            <a:off x="612775" y="6315075"/>
            <a:ext cx="2698750" cy="315913"/>
          </a:xfrm>
        </p:spPr>
        <p:txBody>
          <a:bodyPr/>
          <a:lstStyle/>
          <a:p>
            <a:fld id="{760FBDFE-C587-4B4C-A407-44438C67B59E}" type="datetimeFigureOut">
              <a:rPr lang="zh-CN" altLang="en-US" smtClean="0"/>
              <a:t>2023-01-17</a:t>
            </a:fld>
            <a:endParaRPr lang="zh-CN" altLang="en-US"/>
          </a:p>
        </p:txBody>
      </p:sp>
      <p:sp>
        <p:nvSpPr>
          <p:cNvPr id="17" name="页脚占位符 16"/>
          <p:cNvSpPr>
            <a:spLocks noGrp="1"/>
          </p:cNvSpPr>
          <p:nvPr>
            <p:ph type="ftr" sz="quarter" idx="11"/>
            <p:custDataLst>
              <p:tags r:id="rId2"/>
            </p:custDataLst>
          </p:nvPr>
        </p:nvSpPr>
        <p:spPr>
          <a:xfrm>
            <a:off x="4116388" y="6315075"/>
            <a:ext cx="3959225" cy="315913"/>
          </a:xfrm>
        </p:spPr>
        <p:txBody>
          <a:bodyPr/>
          <a:lstStyle/>
          <a:p>
            <a:endParaRPr lang="zh-CN" altLang="en-US"/>
          </a:p>
        </p:txBody>
      </p:sp>
      <p:sp>
        <p:nvSpPr>
          <p:cNvPr id="18" name="灯片编号占位符 17"/>
          <p:cNvSpPr>
            <a:spLocks noGrp="1"/>
          </p:cNvSpPr>
          <p:nvPr>
            <p:ph type="sldNum" sz="quarter" idx="12"/>
            <p:custDataLst>
              <p:tags r:id="rId3"/>
            </p:custDataLst>
          </p:nvPr>
        </p:nvSpPr>
        <p:spPr>
          <a:xfrm>
            <a:off x="8877300" y="6315075"/>
            <a:ext cx="2700338" cy="315913"/>
          </a:xfrm>
        </p:spPr>
        <p:txBody>
          <a:bodyPr/>
          <a:lstStyle/>
          <a:p>
            <a:fld id="{49AE70B2-8BF9-45C0-BB95-33D1B9D3A854}" type="slidenum">
              <a:rPr lang="zh-CN" altLang="en-US" smtClean="0"/>
              <a:t>‹#›</a:t>
            </a:fld>
            <a:endParaRPr lang="zh-CN" altLang="en-US"/>
          </a:p>
        </p:txBody>
      </p:sp>
    </p:spTree>
  </p:cSld>
  <p:clrMapOvr>
    <a:masterClrMapping/>
  </p:clrMapOvr>
  <p:transition/>
  <p:hf sldNum="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2023-01-17</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2023-01-17</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2023-01-17</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2023-01-17</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2023-01-17</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2023-01-17</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2023-01-17</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2023-01-17</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5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2023-01-17</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6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2023-01-17</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transition/>
  <p:hf sldNum="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7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2023-01-17</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8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2023-01-17</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9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2023-01-17</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0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2023-01-17</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2023-01-17</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2023-01-17</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2023-01-17</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2023-01-17</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2023-01-17</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2023-01-17</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2023-01-17</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ags" Target="../tags/tag2.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27"/>
          <a:stretch>
            <a:fillRect/>
          </a:stretch>
        </a:blipFill>
        <a:effectLst/>
      </p:bgPr>
    </p:bg>
    <p:spTree>
      <p:nvGrpSpPr>
        <p:cNvPr id="1" name=""/>
        <p:cNvGrpSpPr/>
        <p:nvPr/>
      </p:nvGrpSpPr>
      <p:grpSpPr>
        <a:xfrm>
          <a:off x="0" y="0"/>
          <a:ext cx="0" cy="0"/>
          <a:chOff x="0" y="0"/>
          <a:chExt cx="0" cy="0"/>
        </a:xfrm>
      </p:grpSpPr>
    </p:spTree>
    <p:custDataLst>
      <p:tags r:id="rId26"/>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Lst>
  <p:transition/>
  <p:hf sldNum="0" ftr="0" dt="0"/>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charset="-122"/>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1pPr>
      <a:lvl2pPr marL="685800"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2pPr>
      <a:lvl3pPr marL="1143000" indent="-228600" algn="l" defTabSz="914400" rtl="0" eaLnBrk="1" fontAlgn="auto"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4pPr>
      <a:lvl5pPr marL="2057400" indent="-228600" algn="l" defTabSz="914400" rtl="0" eaLnBrk="1" fontAlgn="auto"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8" Type="http://schemas.openxmlformats.org/officeDocument/2006/relationships/image" Target="../media/image38.png"/><Relationship Id="rId3" Type="http://schemas.openxmlformats.org/officeDocument/2006/relationships/image" Target="../media/image33.png"/><Relationship Id="rId7" Type="http://schemas.openxmlformats.org/officeDocument/2006/relationships/image" Target="../media/image37.png"/><Relationship Id="rId2" Type="http://schemas.openxmlformats.org/officeDocument/2006/relationships/image" Target="../media/image32.png"/><Relationship Id="rId1" Type="http://schemas.openxmlformats.org/officeDocument/2006/relationships/slideLayout" Target="../slideLayouts/slideLayout12.xml"/><Relationship Id="rId6" Type="http://schemas.openxmlformats.org/officeDocument/2006/relationships/image" Target="../media/image36.png"/><Relationship Id="rId5" Type="http://schemas.openxmlformats.org/officeDocument/2006/relationships/image" Target="../media/image35.png"/><Relationship Id="rId4" Type="http://schemas.openxmlformats.org/officeDocument/2006/relationships/image" Target="../media/image34.png"/><Relationship Id="rId9" Type="http://schemas.openxmlformats.org/officeDocument/2006/relationships/image" Target="../media/image3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5.xml"/><Relationship Id="rId1" Type="http://schemas.openxmlformats.org/officeDocument/2006/relationships/slideLayout" Target="../slideLayouts/slideLayout15.xml"/><Relationship Id="rId5" Type="http://schemas.openxmlformats.org/officeDocument/2006/relationships/image" Target="../media/image42.png"/><Relationship Id="rId4" Type="http://schemas.openxmlformats.org/officeDocument/2006/relationships/image" Target="../media/image41.png"/></Relationships>
</file>

<file path=ppt/slides/_rels/slide14.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43.png"/><Relationship Id="rId1" Type="http://schemas.openxmlformats.org/officeDocument/2006/relationships/slideLayout" Target="../slideLayouts/slideLayout16.xml"/><Relationship Id="rId5" Type="http://schemas.openxmlformats.org/officeDocument/2006/relationships/image" Target="../media/image46.png"/><Relationship Id="rId4" Type="http://schemas.openxmlformats.org/officeDocument/2006/relationships/image" Target="../media/image45.png"/></Relationships>
</file>

<file path=ppt/slides/_rels/slide15.xml.rels><?xml version="1.0" encoding="UTF-8" standalone="yes"?>
<Relationships xmlns="http://schemas.openxmlformats.org/package/2006/relationships"><Relationship Id="rId3" Type="http://schemas.openxmlformats.org/officeDocument/2006/relationships/image" Target="../media/image48.png"/><Relationship Id="rId7" Type="http://schemas.openxmlformats.org/officeDocument/2006/relationships/image" Target="../media/image52.png"/><Relationship Id="rId2" Type="http://schemas.openxmlformats.org/officeDocument/2006/relationships/image" Target="../media/image47.png"/><Relationship Id="rId1" Type="http://schemas.openxmlformats.org/officeDocument/2006/relationships/slideLayout" Target="../slideLayouts/slideLayout17.xml"/><Relationship Id="rId6" Type="http://schemas.openxmlformats.org/officeDocument/2006/relationships/image" Target="../media/image51.png"/><Relationship Id="rId5" Type="http://schemas.openxmlformats.org/officeDocument/2006/relationships/image" Target="../media/image50.png"/><Relationship Id="rId4" Type="http://schemas.openxmlformats.org/officeDocument/2006/relationships/image" Target="../media/image49.png"/></Relationships>
</file>

<file path=ppt/slides/_rels/slide16.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image" Target="../media/image53.png"/><Relationship Id="rId1" Type="http://schemas.openxmlformats.org/officeDocument/2006/relationships/slideLayout" Target="../slideLayouts/slideLayout18.xml"/><Relationship Id="rId6" Type="http://schemas.openxmlformats.org/officeDocument/2006/relationships/image" Target="../media/image56.png"/><Relationship Id="rId5" Type="http://schemas.openxmlformats.org/officeDocument/2006/relationships/image" Target="../media/image55.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58.png"/><Relationship Id="rId2" Type="http://schemas.openxmlformats.org/officeDocument/2006/relationships/image" Target="../media/image57.png"/><Relationship Id="rId1" Type="http://schemas.openxmlformats.org/officeDocument/2006/relationships/slideLayout" Target="../slideLayouts/slideLayout19.xml"/><Relationship Id="rId5" Type="http://schemas.openxmlformats.org/officeDocument/2006/relationships/image" Target="../media/image60.png"/><Relationship Id="rId4" Type="http://schemas.openxmlformats.org/officeDocument/2006/relationships/image" Target="../media/image59.png"/></Relationships>
</file>

<file path=ppt/slides/_rels/slide18.xml.rels><?xml version="1.0" encoding="UTF-8" standalone="yes"?>
<Relationships xmlns="http://schemas.openxmlformats.org/package/2006/relationships"><Relationship Id="rId3" Type="http://schemas.openxmlformats.org/officeDocument/2006/relationships/image" Target="../media/image62.png"/><Relationship Id="rId2" Type="http://schemas.openxmlformats.org/officeDocument/2006/relationships/image" Target="../media/image61.png"/><Relationship Id="rId1" Type="http://schemas.openxmlformats.org/officeDocument/2006/relationships/slideLayout" Target="../slideLayouts/slideLayout20.xml"/><Relationship Id="rId5" Type="http://schemas.openxmlformats.org/officeDocument/2006/relationships/image" Target="../media/image64.png"/><Relationship Id="rId4" Type="http://schemas.openxmlformats.org/officeDocument/2006/relationships/image" Target="../media/image63.png"/></Relationships>
</file>

<file path=ppt/slides/_rels/slide19.xml.rels><?xml version="1.0" encoding="UTF-8" standalone="yes"?>
<Relationships xmlns="http://schemas.openxmlformats.org/package/2006/relationships"><Relationship Id="rId3" Type="http://schemas.openxmlformats.org/officeDocument/2006/relationships/image" Target="../media/image66.png"/><Relationship Id="rId2" Type="http://schemas.openxmlformats.org/officeDocument/2006/relationships/image" Target="../media/image65.png"/><Relationship Id="rId1" Type="http://schemas.openxmlformats.org/officeDocument/2006/relationships/slideLayout" Target="../slideLayouts/slideLayout21.xml"/><Relationship Id="rId5" Type="http://schemas.openxmlformats.org/officeDocument/2006/relationships/image" Target="../media/image68.png"/><Relationship Id="rId4" Type="http://schemas.openxmlformats.org/officeDocument/2006/relationships/image" Target="../media/image6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3" Type="http://schemas.openxmlformats.org/officeDocument/2006/relationships/tags" Target="../tags/tag8.xml"/><Relationship Id="rId7" Type="http://schemas.openxmlformats.org/officeDocument/2006/relationships/image" Target="../media/image70.png"/><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image" Target="../media/image69.png"/><Relationship Id="rId5" Type="http://schemas.openxmlformats.org/officeDocument/2006/relationships/image" Target="../media/image20.jpeg"/><Relationship Id="rId4"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9.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s>
</file>

<file path=ppt/slides/_rels/slide8.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png"/><Relationship Id="rId1" Type="http://schemas.openxmlformats.org/officeDocument/2006/relationships/slideLayout" Target="../slideLayouts/slideLayout10.xml"/><Relationship Id="rId6" Type="http://schemas.openxmlformats.org/officeDocument/2006/relationships/image" Target="../media/image22.png"/><Relationship Id="rId11" Type="http://schemas.openxmlformats.org/officeDocument/2006/relationships/image" Target="../media/image17.png"/><Relationship Id="rId5" Type="http://schemas.openxmlformats.org/officeDocument/2006/relationships/image" Target="../media/image21.png"/><Relationship Id="rId10" Type="http://schemas.openxmlformats.org/officeDocument/2006/relationships/image" Target="../media/image25.png"/><Relationship Id="rId4" Type="http://schemas.openxmlformats.org/officeDocument/2006/relationships/image" Target="../media/image20.png"/><Relationship Id="rId9" Type="http://schemas.openxmlformats.org/officeDocument/2006/relationships/image" Target="../media/image24.png"/></Relationships>
</file>

<file path=ppt/slides/_rels/slide9.xml.rels><?xml version="1.0" encoding="UTF-8" standalone="yes"?>
<Relationships xmlns="http://schemas.openxmlformats.org/package/2006/relationships"><Relationship Id="rId3" Type="http://schemas.openxmlformats.org/officeDocument/2006/relationships/image" Target="../media/image27.png"/><Relationship Id="rId7" Type="http://schemas.openxmlformats.org/officeDocument/2006/relationships/image" Target="../media/image31.png"/><Relationship Id="rId2" Type="http://schemas.openxmlformats.org/officeDocument/2006/relationships/image" Target="../media/image26.png"/><Relationship Id="rId1" Type="http://schemas.openxmlformats.org/officeDocument/2006/relationships/slideLayout" Target="../slideLayouts/slideLayout11.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文本框 1"/>
          <p:cNvSpPr txBox="1"/>
          <p:nvPr/>
        </p:nvSpPr>
        <p:spPr>
          <a:xfrm>
            <a:off x="4734090" y="1960602"/>
            <a:ext cx="2723823" cy="1107996"/>
          </a:xfrm>
          <a:prstGeom prst="rect">
            <a:avLst/>
          </a:prstGeom>
          <a:noFill/>
        </p:spPr>
        <p:txBody>
          <a:bodyPr wrap="none" rtlCol="0">
            <a:spAutoFit/>
          </a:bodyPr>
          <a:lstStyle/>
          <a:p>
            <a:pPr algn="ctr"/>
            <a:r>
              <a:rPr lang="zh-CN" altLang="en-US" sz="6600" b="1" dirty="0">
                <a:ln w="101600">
                  <a:solidFill>
                    <a:schemeClr val="accent2"/>
                  </a:solidFill>
                </a:ln>
                <a:solidFill>
                  <a:schemeClr val="bg1"/>
                </a:solidFill>
                <a:latin typeface="微软雅黑" panose="020B0503020204020204" charset="-122"/>
                <a:ea typeface="微软雅黑" panose="020B0503020204020204" charset="-122"/>
              </a:rPr>
              <a:t>代数</a:t>
            </a:r>
            <a:r>
              <a:rPr lang="zh-CN" altLang="en-US" sz="6600" b="1" dirty="0" smtClean="0">
                <a:ln w="101600">
                  <a:solidFill>
                    <a:schemeClr val="accent2"/>
                  </a:solidFill>
                </a:ln>
                <a:solidFill>
                  <a:schemeClr val="bg1"/>
                </a:solidFill>
                <a:latin typeface="微软雅黑" panose="020B0503020204020204" charset="-122"/>
                <a:ea typeface="微软雅黑" panose="020B0503020204020204" charset="-122"/>
              </a:rPr>
              <a:t>式</a:t>
            </a:r>
            <a:endParaRPr lang="zh-CN" sz="6600" b="1" dirty="0">
              <a:ln w="101600">
                <a:solidFill>
                  <a:schemeClr val="accent2"/>
                </a:solidFill>
              </a:ln>
              <a:solidFill>
                <a:schemeClr val="bg1"/>
              </a:solidFill>
              <a:latin typeface="微软雅黑" panose="020B0503020204020204" charset="-122"/>
              <a:ea typeface="微软雅黑" panose="020B0503020204020204" charset="-122"/>
            </a:endParaRPr>
          </a:p>
        </p:txBody>
      </p:sp>
      <p:sp>
        <p:nvSpPr>
          <p:cNvPr id="4" name="文本框 3"/>
          <p:cNvSpPr txBox="1"/>
          <p:nvPr/>
        </p:nvSpPr>
        <p:spPr>
          <a:xfrm>
            <a:off x="4734089" y="1960602"/>
            <a:ext cx="2723823" cy="1107996"/>
          </a:xfrm>
          <a:prstGeom prst="rect">
            <a:avLst/>
          </a:prstGeom>
          <a:noFill/>
        </p:spPr>
        <p:txBody>
          <a:bodyPr wrap="none" rtlCol="0">
            <a:spAutoFit/>
          </a:bodyPr>
          <a:lstStyle/>
          <a:p>
            <a:pPr algn="ctr"/>
            <a:r>
              <a:rPr lang="zh-CN" altLang="en-US" sz="6600" b="1" dirty="0">
                <a:solidFill>
                  <a:schemeClr val="bg1"/>
                </a:solidFill>
                <a:latin typeface="微软雅黑" panose="020B0503020204020204" charset="-122"/>
                <a:ea typeface="微软雅黑" panose="020B0503020204020204" charset="-122"/>
              </a:rPr>
              <a:t>代数</a:t>
            </a:r>
            <a:r>
              <a:rPr lang="zh-CN" altLang="en-US" sz="6600" b="1" dirty="0" smtClean="0">
                <a:solidFill>
                  <a:schemeClr val="bg1"/>
                </a:solidFill>
                <a:latin typeface="微软雅黑" panose="020B0503020204020204" charset="-122"/>
                <a:ea typeface="微软雅黑" panose="020B0503020204020204" charset="-122"/>
              </a:rPr>
              <a:t>式</a:t>
            </a:r>
            <a:endParaRPr lang="zh-CN" sz="6600" b="1" dirty="0">
              <a:solidFill>
                <a:schemeClr val="bg1"/>
              </a:solidFill>
              <a:latin typeface="微软雅黑" panose="020B0503020204020204" charset="-122"/>
              <a:ea typeface="微软雅黑" panose="020B0503020204020204" charset="-122"/>
            </a:endParaRPr>
          </a:p>
        </p:txBody>
      </p:sp>
      <p:sp>
        <p:nvSpPr>
          <p:cNvPr id="6" name="文本框 5"/>
          <p:cNvSpPr txBox="1"/>
          <p:nvPr/>
        </p:nvSpPr>
        <p:spPr>
          <a:xfrm>
            <a:off x="4734090" y="1960602"/>
            <a:ext cx="2723823" cy="1107996"/>
          </a:xfrm>
          <a:prstGeom prst="rect">
            <a:avLst/>
          </a:prstGeom>
          <a:noFill/>
        </p:spPr>
        <p:txBody>
          <a:bodyPr wrap="none" rtlCol="0">
            <a:spAutoFit/>
          </a:bodyPr>
          <a:lstStyle/>
          <a:p>
            <a:pPr algn="ctr"/>
            <a:r>
              <a:rPr lang="zh-CN" altLang="en-US" sz="6600" b="1" dirty="0">
                <a:ln w="38100">
                  <a:solidFill>
                    <a:srgbClr val="036445"/>
                  </a:solidFill>
                </a:ln>
                <a:solidFill>
                  <a:schemeClr val="bg1"/>
                </a:solidFill>
                <a:latin typeface="微软雅黑" panose="020B0503020204020204" charset="-122"/>
                <a:ea typeface="微软雅黑" panose="020B0503020204020204" charset="-122"/>
              </a:rPr>
              <a:t>代数</a:t>
            </a:r>
            <a:r>
              <a:rPr lang="zh-CN" altLang="en-US" sz="6600" b="1" dirty="0" smtClean="0">
                <a:ln w="38100">
                  <a:solidFill>
                    <a:srgbClr val="036445"/>
                  </a:solidFill>
                </a:ln>
                <a:solidFill>
                  <a:schemeClr val="bg1"/>
                </a:solidFill>
                <a:latin typeface="微软雅黑" panose="020B0503020204020204" charset="-122"/>
                <a:ea typeface="微软雅黑" panose="020B0503020204020204" charset="-122"/>
              </a:rPr>
              <a:t>式</a:t>
            </a:r>
            <a:endParaRPr lang="zh-CN" sz="6600" b="1" dirty="0">
              <a:ln w="38100">
                <a:solidFill>
                  <a:srgbClr val="036445"/>
                </a:solidFill>
              </a:ln>
              <a:solidFill>
                <a:schemeClr val="bg1"/>
              </a:solidFill>
              <a:latin typeface="微软雅黑" panose="020B0503020204020204" charset="-122"/>
              <a:ea typeface="微软雅黑" panose="020B0503020204020204" charset="-122"/>
            </a:endParaRPr>
          </a:p>
        </p:txBody>
      </p:sp>
      <p:sp>
        <p:nvSpPr>
          <p:cNvPr id="5" name="矩形 4"/>
          <p:cNvSpPr/>
          <p:nvPr/>
        </p:nvSpPr>
        <p:spPr>
          <a:xfrm>
            <a:off x="0" y="5437140"/>
            <a:ext cx="12192000"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charset="-122"/>
                <a:ea typeface="微软雅黑" panose="020B0503020204020204" charset="-122"/>
                <a:sym typeface="+mn-ea"/>
              </a:rPr>
              <a:t>WWW.PPT818.COM</a:t>
            </a:r>
            <a:endParaRPr lang="en-US" altLang="zh-CN" sz="2800" b="1" kern="0" dirty="0">
              <a:solidFill>
                <a:srgbClr val="000000"/>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xmlns:p14="http://schemas.microsoft.com/office/powerpoint/2010/main">
    <mc:Choice Requires="p14">
      <p:transition spd="med" p14:dur="699"/>
    </mc:Choice>
    <mc:Fallback xmlns="">
      <p:transition spd="med"/>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文本框 3"/>
          <p:cNvSpPr txBox="1"/>
          <p:nvPr/>
        </p:nvSpPr>
        <p:spPr>
          <a:xfrm>
            <a:off x="1460500" y="1346200"/>
            <a:ext cx="4512774" cy="523220"/>
          </a:xfrm>
          <a:prstGeom prst="rect">
            <a:avLst/>
          </a:prstGeom>
          <a:noFill/>
        </p:spPr>
        <p:txBody>
          <a:bodyPr wrap="none" rtlCol="0">
            <a:spAutoFit/>
          </a:bodyPr>
          <a:lstStyle/>
          <a:p>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指出下列各代数式的意义：</a:t>
            </a:r>
          </a:p>
        </p:txBody>
      </p:sp>
      <mc:AlternateContent xmlns:mc="http://schemas.openxmlformats.org/markup-compatibility/2006" xmlns:a14="http://schemas.microsoft.com/office/drawing/2010/main">
        <mc:Choice Requires="a14">
          <p:sp>
            <p:nvSpPr>
              <p:cNvPr id="9" name="文本框 8"/>
              <p:cNvSpPr txBox="1"/>
              <p:nvPr/>
            </p:nvSpPr>
            <p:spPr>
              <a:xfrm>
                <a:off x="1752916" y="2227012"/>
                <a:ext cx="2341218" cy="430887"/>
              </a:xfrm>
              <a:prstGeom prst="rect">
                <a:avLst/>
              </a:prstGeom>
              <a:noFill/>
            </p:spPr>
            <p:txBody>
              <a:bodyPr wrap="none" lIns="0" tIns="0" rIns="0" bIns="0" rtlCol="0">
                <a:spAutoFit/>
              </a:bodyPr>
              <a:lstStyle/>
              <a:p>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a:t>
                </a: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rPr>
                  <a:t>1</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a:t>
                </a:r>
                <a14:m>
                  <m:oMath xmlns:m="http://schemas.openxmlformats.org/officeDocument/2006/math">
                    <m:r>
                      <a:rPr lang="en-US" altLang="zh-CN" sz="2800" b="1" i="1" smtClean="0">
                        <a:latin typeface="Cambria Math" panose="02040503050406030204" pitchFamily="18" charset="0"/>
                      </a:rPr>
                      <m:t>𝟐</m:t>
                    </m:r>
                    <m:r>
                      <a:rPr lang="en-US" altLang="zh-CN" sz="2800" b="1" i="1" smtClean="0">
                        <a:latin typeface="Cambria Math" panose="02040503050406030204" pitchFamily="18" charset="0"/>
                      </a:rPr>
                      <m:t>𝒂</m:t>
                    </m:r>
                    <m:r>
                      <a:rPr lang="en-US" altLang="zh-CN" sz="2800" b="1" i="1" smtClean="0">
                        <a:latin typeface="Cambria Math" panose="02040503050406030204" pitchFamily="18" charset="0"/>
                      </a:rPr>
                      <m:t>+</m:t>
                    </m:r>
                    <m:r>
                      <a:rPr lang="en-US" altLang="zh-CN" sz="2800" b="1" i="1" smtClean="0">
                        <a:latin typeface="Cambria Math" panose="02040503050406030204" pitchFamily="18" charset="0"/>
                      </a:rPr>
                      <m:t>𝟓</m:t>
                    </m:r>
                  </m:oMath>
                </a14:m>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a:t>
                </a:r>
              </a:p>
            </p:txBody>
          </p:sp>
        </mc:Choice>
        <mc:Fallback xmlns="">
          <p:sp>
            <p:nvSpPr>
              <p:cNvPr id="9" name="文本框 8"/>
              <p:cNvSpPr txBox="1">
                <a:spLocks noRot="1" noChangeAspect="1" noMove="1" noResize="1" noEditPoints="1" noAdjustHandles="1" noChangeArrowheads="1" noChangeShapeType="1" noTextEdit="1"/>
              </p:cNvSpPr>
              <p:nvPr/>
            </p:nvSpPr>
            <p:spPr>
              <a:xfrm>
                <a:off x="1752916" y="2227012"/>
                <a:ext cx="2341218" cy="430887"/>
              </a:xfrm>
              <a:prstGeom prst="rect">
                <a:avLst/>
              </a:prstGeom>
              <a:blipFill rotWithShape="1">
                <a:blip r:embed="rId2"/>
                <a:stretch>
                  <a:fillRect l="-13" t="-16" r="-3405" b="98"/>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1" name="文本框 10"/>
              <p:cNvSpPr txBox="1"/>
              <p:nvPr/>
            </p:nvSpPr>
            <p:spPr>
              <a:xfrm>
                <a:off x="5918261" y="2227012"/>
                <a:ext cx="2639249" cy="430887"/>
              </a:xfrm>
              <a:prstGeom prst="rect">
                <a:avLst/>
              </a:prstGeom>
              <a:noFill/>
            </p:spPr>
            <p:txBody>
              <a:bodyPr wrap="none" lIns="0" tIns="0" rIns="0" bIns="0" rtlCol="0">
                <a:spAutoFit/>
              </a:bodyPr>
              <a:lstStyle/>
              <a:p>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a:t>
                </a: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rPr>
                  <a:t>2</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a:t>
                </a:r>
                <a14:m>
                  <m:oMath xmlns:m="http://schemas.openxmlformats.org/officeDocument/2006/math">
                    <m:r>
                      <a:rPr lang="en-US" altLang="zh-CN" sz="2800" b="1" i="1" smtClean="0">
                        <a:latin typeface="Cambria Math" panose="02040503050406030204" pitchFamily="18" charset="0"/>
                      </a:rPr>
                      <m:t>𝟐</m:t>
                    </m:r>
                    <m:d>
                      <m:dPr>
                        <m:ctrlPr>
                          <a:rPr lang="en-US" altLang="zh-CN" sz="2800" b="1" i="1" smtClean="0">
                            <a:latin typeface="Cambria Math" panose="02040503050406030204" pitchFamily="18" charset="0"/>
                          </a:rPr>
                        </m:ctrlPr>
                      </m:dPr>
                      <m:e>
                        <m:r>
                          <a:rPr lang="en-US" altLang="zh-CN" sz="2800" b="1" i="1">
                            <a:latin typeface="Cambria Math" panose="02040503050406030204" pitchFamily="18" charset="0"/>
                          </a:rPr>
                          <m:t>𝒂</m:t>
                        </m:r>
                        <m:r>
                          <a:rPr lang="en-US" altLang="zh-CN" sz="2800" b="1" i="1">
                            <a:latin typeface="Cambria Math" panose="02040503050406030204" pitchFamily="18" charset="0"/>
                          </a:rPr>
                          <m:t>+</m:t>
                        </m:r>
                        <m:r>
                          <a:rPr lang="en-US" altLang="zh-CN" sz="2800" b="1" i="1">
                            <a:latin typeface="Cambria Math" panose="02040503050406030204" pitchFamily="18" charset="0"/>
                          </a:rPr>
                          <m:t>𝟓</m:t>
                        </m:r>
                      </m:e>
                    </m:d>
                  </m:oMath>
                </a14:m>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a:t>
                </a:r>
              </a:p>
            </p:txBody>
          </p:sp>
        </mc:Choice>
        <mc:Fallback xmlns="">
          <p:sp>
            <p:nvSpPr>
              <p:cNvPr id="11" name="文本框 10"/>
              <p:cNvSpPr txBox="1">
                <a:spLocks noRot="1" noChangeAspect="1" noMove="1" noResize="1" noEditPoints="1" noAdjustHandles="1" noChangeArrowheads="1" noChangeShapeType="1" noTextEdit="1"/>
              </p:cNvSpPr>
              <p:nvPr/>
            </p:nvSpPr>
            <p:spPr>
              <a:xfrm>
                <a:off x="5918261" y="2227012"/>
                <a:ext cx="2639249" cy="430887"/>
              </a:xfrm>
              <a:prstGeom prst="rect">
                <a:avLst/>
              </a:prstGeom>
              <a:blipFill rotWithShape="1">
                <a:blip r:embed="rId3"/>
                <a:stretch>
                  <a:fillRect l="-2" t="-16" r="-2902" b="98"/>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3" name="文本框 12"/>
              <p:cNvSpPr txBox="1"/>
              <p:nvPr/>
            </p:nvSpPr>
            <p:spPr>
              <a:xfrm>
                <a:off x="1752916" y="3015491"/>
                <a:ext cx="2473562" cy="440633"/>
              </a:xfrm>
              <a:prstGeom prst="rect">
                <a:avLst/>
              </a:prstGeom>
              <a:noFill/>
            </p:spPr>
            <p:txBody>
              <a:bodyPr wrap="none" lIns="0" tIns="0" rIns="0" bIns="0" rtlCol="0">
                <a:spAutoFit/>
              </a:bodyPr>
              <a:lstStyle/>
              <a:p>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a:t>
                </a: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rPr>
                  <a:t>3</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a:t>
                </a:r>
                <a14:m>
                  <m:oMath xmlns:m="http://schemas.openxmlformats.org/officeDocument/2006/math">
                    <m:sSup>
                      <m:sSupPr>
                        <m:ctrlPr>
                          <a:rPr lang="en-US" altLang="zh-CN" sz="2800" b="1" i="1" smtClean="0">
                            <a:latin typeface="Cambria Math" panose="02040503050406030204" pitchFamily="18" charset="0"/>
                          </a:rPr>
                        </m:ctrlPr>
                      </m:sSupPr>
                      <m:e>
                        <m:r>
                          <a:rPr lang="en-US" altLang="zh-CN" sz="2800" b="1" i="1" smtClean="0">
                            <a:latin typeface="Cambria Math" panose="02040503050406030204" pitchFamily="18" charset="0"/>
                          </a:rPr>
                          <m:t>𝒂</m:t>
                        </m:r>
                      </m:e>
                      <m:sup>
                        <m:r>
                          <a:rPr lang="en-US" altLang="zh-CN" sz="2800" b="1" i="1" smtClean="0">
                            <a:latin typeface="Cambria Math" panose="02040503050406030204" pitchFamily="18" charset="0"/>
                          </a:rPr>
                          <m:t>𝟐</m:t>
                        </m:r>
                      </m:sup>
                    </m:sSup>
                    <m:r>
                      <a:rPr lang="en-US" altLang="zh-CN" sz="2800" b="1" i="1" smtClean="0">
                        <a:latin typeface="Cambria Math" panose="02040503050406030204" pitchFamily="18" charset="0"/>
                      </a:rPr>
                      <m:t>+</m:t>
                    </m:r>
                    <m:sSup>
                      <m:sSupPr>
                        <m:ctrlPr>
                          <a:rPr lang="en-US" altLang="zh-CN" sz="2800" b="1" i="1" smtClean="0">
                            <a:latin typeface="Cambria Math" panose="02040503050406030204" pitchFamily="18" charset="0"/>
                          </a:rPr>
                        </m:ctrlPr>
                      </m:sSupPr>
                      <m:e>
                        <m:r>
                          <a:rPr lang="en-US" altLang="zh-CN" sz="2800" b="1" i="1" smtClean="0">
                            <a:latin typeface="Cambria Math" panose="02040503050406030204" pitchFamily="18" charset="0"/>
                          </a:rPr>
                          <m:t>𝒃</m:t>
                        </m:r>
                      </m:e>
                      <m:sup>
                        <m:r>
                          <a:rPr lang="en-US" altLang="zh-CN" sz="2800" b="1" i="1" smtClean="0">
                            <a:latin typeface="Cambria Math" panose="02040503050406030204" pitchFamily="18" charset="0"/>
                          </a:rPr>
                          <m:t>𝟐</m:t>
                        </m:r>
                      </m:sup>
                    </m:sSup>
                  </m:oMath>
                </a14:m>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a:t>
                </a:r>
              </a:p>
            </p:txBody>
          </p:sp>
        </mc:Choice>
        <mc:Fallback xmlns="">
          <p:sp>
            <p:nvSpPr>
              <p:cNvPr id="13" name="文本框 12"/>
              <p:cNvSpPr txBox="1">
                <a:spLocks noRot="1" noChangeAspect="1" noMove="1" noResize="1" noEditPoints="1" noAdjustHandles="1" noChangeArrowheads="1" noChangeShapeType="1" noTextEdit="1"/>
              </p:cNvSpPr>
              <p:nvPr/>
            </p:nvSpPr>
            <p:spPr>
              <a:xfrm>
                <a:off x="1752916" y="3015491"/>
                <a:ext cx="2473562" cy="440633"/>
              </a:xfrm>
              <a:prstGeom prst="rect">
                <a:avLst/>
              </a:prstGeom>
              <a:blipFill rotWithShape="1">
                <a:blip r:embed="rId4"/>
                <a:stretch>
                  <a:fillRect l="-13" t="-116" r="-2802" b="-3067"/>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5" name="文本框 14"/>
              <p:cNvSpPr txBox="1"/>
              <p:nvPr/>
            </p:nvSpPr>
            <p:spPr>
              <a:xfrm>
                <a:off x="5918261" y="3015491"/>
                <a:ext cx="2639248" cy="440633"/>
              </a:xfrm>
              <a:prstGeom prst="rect">
                <a:avLst/>
              </a:prstGeom>
              <a:noFill/>
            </p:spPr>
            <p:txBody>
              <a:bodyPr wrap="square" lIns="0" tIns="0" rIns="0" bIns="0" rtlCol="0">
                <a:spAutoFit/>
              </a:bodyPr>
              <a:lstStyle/>
              <a:p>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a:t>
                </a: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rPr>
                  <a:t>4</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a:t>
                </a:r>
                <a14:m>
                  <m:oMath xmlns:m="http://schemas.openxmlformats.org/officeDocument/2006/math">
                    <m:sSup>
                      <m:sSupPr>
                        <m:ctrlPr>
                          <a:rPr lang="en-US" altLang="zh-CN" sz="2800" b="1" i="1" smtClean="0">
                            <a:latin typeface="Cambria Math" panose="02040503050406030204" pitchFamily="18" charset="0"/>
                          </a:rPr>
                        </m:ctrlPr>
                      </m:sSupPr>
                      <m:e>
                        <m:d>
                          <m:dPr>
                            <m:ctrlPr>
                              <a:rPr lang="en-US" altLang="zh-CN" sz="2800" b="1" i="1" smtClean="0">
                                <a:latin typeface="Cambria Math" panose="02040503050406030204" pitchFamily="18" charset="0"/>
                              </a:rPr>
                            </m:ctrlPr>
                          </m:dPr>
                          <m:e>
                            <m:r>
                              <a:rPr lang="en-US" altLang="zh-CN" sz="2800" b="1" i="1" smtClean="0">
                                <a:latin typeface="Cambria Math" panose="02040503050406030204" pitchFamily="18" charset="0"/>
                              </a:rPr>
                              <m:t>𝒂</m:t>
                            </m:r>
                            <m:r>
                              <a:rPr lang="en-US" altLang="zh-CN" sz="2800" b="1" i="1" smtClean="0">
                                <a:latin typeface="Cambria Math" panose="02040503050406030204" pitchFamily="18" charset="0"/>
                              </a:rPr>
                              <m:t>+</m:t>
                            </m:r>
                            <m:r>
                              <a:rPr lang="en-US" altLang="zh-CN" sz="2800" b="1" i="1">
                                <a:latin typeface="Cambria Math" panose="02040503050406030204" pitchFamily="18" charset="0"/>
                              </a:rPr>
                              <m:t>𝒃</m:t>
                            </m:r>
                          </m:e>
                        </m:d>
                      </m:e>
                      <m:sup>
                        <m:r>
                          <a:rPr lang="en-US" altLang="zh-CN" sz="2800" b="1" i="1" smtClean="0">
                            <a:latin typeface="Cambria Math" panose="02040503050406030204" pitchFamily="18" charset="0"/>
                          </a:rPr>
                          <m:t>𝟐</m:t>
                        </m:r>
                      </m:sup>
                    </m:sSup>
                  </m:oMath>
                </a14:m>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rPr>
                  <a:t>.</a:t>
                </a:r>
                <a:endPar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endParaRPr>
              </a:p>
            </p:txBody>
          </p:sp>
        </mc:Choice>
        <mc:Fallback xmlns="">
          <p:sp>
            <p:nvSpPr>
              <p:cNvPr id="15" name="文本框 14"/>
              <p:cNvSpPr txBox="1">
                <a:spLocks noRot="1" noChangeAspect="1" noMove="1" noResize="1" noEditPoints="1" noAdjustHandles="1" noChangeArrowheads="1" noChangeShapeType="1" noTextEdit="1"/>
              </p:cNvSpPr>
              <p:nvPr/>
            </p:nvSpPr>
            <p:spPr>
              <a:xfrm>
                <a:off x="5918261" y="3015491"/>
                <a:ext cx="2639248" cy="440633"/>
              </a:xfrm>
              <a:prstGeom prst="rect">
                <a:avLst/>
              </a:prstGeom>
              <a:blipFill rotWithShape="1">
                <a:blip r:embed="rId5"/>
                <a:stretch>
                  <a:fillRect l="-2" t="-116" r="9" b="103"/>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6" name="文本框 15"/>
              <p:cNvSpPr txBox="1"/>
              <p:nvPr/>
            </p:nvSpPr>
            <p:spPr>
              <a:xfrm>
                <a:off x="1752916" y="3828936"/>
                <a:ext cx="7379777" cy="523220"/>
              </a:xfrm>
              <a:prstGeom prst="rect">
                <a:avLst/>
              </a:prstGeom>
              <a:noFill/>
            </p:spPr>
            <p:txBody>
              <a:bodyPr wrap="none" rtlCol="0">
                <a:spAutoFit/>
              </a:bodyPr>
              <a:lstStyle/>
              <a:p>
                <a:r>
                  <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rPr>
                  <a:t>解：</a:t>
                </a:r>
                <a:r>
                  <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a:t>
                </a:r>
                <a:r>
                  <a:rPr lang="en-US" altLang="zh-CN"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1</a:t>
                </a:r>
                <a:r>
                  <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a:t>
                </a:r>
                <a:r>
                  <a:rPr lang="en-US" altLang="zh-CN"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rPr>
                  <a:t> </a:t>
                </a:r>
                <a14:m>
                  <m:oMath xmlns:m="http://schemas.openxmlformats.org/officeDocument/2006/math">
                    <m:r>
                      <a:rPr lang="en-US" altLang="zh-CN" sz="2800" b="1" i="1" smtClean="0">
                        <a:solidFill>
                          <a:srgbClr val="FF0000"/>
                        </a:solidFill>
                        <a:latin typeface="Cambria Math" panose="02040503050406030204" pitchFamily="18" charset="0"/>
                      </a:rPr>
                      <m:t>𝟐</m:t>
                    </m:r>
                    <m:r>
                      <a:rPr lang="en-US" altLang="zh-CN" sz="2800" b="1" i="1" smtClean="0">
                        <a:solidFill>
                          <a:srgbClr val="FF0000"/>
                        </a:solidFill>
                        <a:latin typeface="Cambria Math" panose="02040503050406030204" pitchFamily="18" charset="0"/>
                      </a:rPr>
                      <m:t>𝒂</m:t>
                    </m:r>
                    <m:r>
                      <a:rPr lang="en-US" altLang="zh-CN" sz="2800" b="1" i="1" smtClean="0">
                        <a:solidFill>
                          <a:srgbClr val="FF0000"/>
                        </a:solidFill>
                        <a:latin typeface="Cambria Math" panose="02040503050406030204" pitchFamily="18" charset="0"/>
                      </a:rPr>
                      <m:t>+</m:t>
                    </m:r>
                    <m:r>
                      <a:rPr lang="en-US" altLang="zh-CN" sz="2800" b="1" i="1" smtClean="0">
                        <a:solidFill>
                          <a:srgbClr val="FF0000"/>
                        </a:solidFill>
                        <a:latin typeface="Cambria Math" panose="02040503050406030204" pitchFamily="18" charset="0"/>
                      </a:rPr>
                      <m:t>𝟓</m:t>
                    </m:r>
                    <m:r>
                      <a:rPr lang="en-US" altLang="zh-CN" sz="2800" b="1" i="1" smtClean="0">
                        <a:solidFill>
                          <a:srgbClr val="FF0000"/>
                        </a:solidFill>
                        <a:latin typeface="Cambria Math" panose="02040503050406030204" pitchFamily="18" charset="0"/>
                      </a:rPr>
                      <m:t> </m:t>
                    </m:r>
                  </m:oMath>
                </a14:m>
                <a:r>
                  <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表示的是 </a:t>
                </a:r>
                <a:r>
                  <a:rPr lang="en-US" altLang="zh-CN" sz="2800" b="1" i="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a </a:t>
                </a:r>
                <a:r>
                  <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的</a:t>
                </a:r>
                <a:r>
                  <a:rPr lang="en-US" altLang="zh-CN"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2</a:t>
                </a:r>
                <a:r>
                  <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倍与</a:t>
                </a:r>
                <a:r>
                  <a:rPr lang="en-US" altLang="zh-CN"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5</a:t>
                </a:r>
                <a:r>
                  <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的和；</a:t>
                </a:r>
                <a:endPar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endParaRPr>
              </a:p>
            </p:txBody>
          </p:sp>
        </mc:Choice>
        <mc:Fallback xmlns="">
          <p:sp>
            <p:nvSpPr>
              <p:cNvPr id="16" name="文本框 15"/>
              <p:cNvSpPr txBox="1">
                <a:spLocks noRot="1" noChangeAspect="1" noMove="1" noResize="1" noEditPoints="1" noAdjustHandles="1" noChangeArrowheads="1" noChangeShapeType="1" noTextEdit="1"/>
              </p:cNvSpPr>
              <p:nvPr/>
            </p:nvSpPr>
            <p:spPr>
              <a:xfrm>
                <a:off x="1752916" y="3828936"/>
                <a:ext cx="7379777" cy="523220"/>
              </a:xfrm>
              <a:prstGeom prst="rect">
                <a:avLst/>
              </a:prstGeom>
              <a:blipFill rotWithShape="1">
                <a:blip r:embed="rId6"/>
                <a:stretch>
                  <a:fillRect l="-4" t="-100" r="2" b="96"/>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8" name="文本框 17"/>
              <p:cNvSpPr txBox="1"/>
              <p:nvPr/>
            </p:nvSpPr>
            <p:spPr>
              <a:xfrm>
                <a:off x="2486967" y="4458330"/>
                <a:ext cx="6788140" cy="523220"/>
              </a:xfrm>
              <a:prstGeom prst="rect">
                <a:avLst/>
              </a:prstGeom>
              <a:noFill/>
            </p:spPr>
            <p:txBody>
              <a:bodyPr wrap="none" rtlCol="0">
                <a:spAutoFit/>
              </a:bodyPr>
              <a:lstStyle/>
              <a:p>
                <a:r>
                  <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a:t>
                </a:r>
                <a:r>
                  <a:rPr lang="en-US" altLang="zh-CN"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2</a:t>
                </a:r>
                <a:r>
                  <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a:t>
                </a:r>
                <a14:m>
                  <m:oMath xmlns:m="http://schemas.openxmlformats.org/officeDocument/2006/math">
                    <m:r>
                      <a:rPr lang="en-US" altLang="zh-CN" sz="2800" b="1" i="1">
                        <a:solidFill>
                          <a:srgbClr val="FF0000"/>
                        </a:solidFill>
                        <a:latin typeface="Cambria Math" panose="02040503050406030204" pitchFamily="18" charset="0"/>
                      </a:rPr>
                      <m:t>𝟐</m:t>
                    </m:r>
                    <m:d>
                      <m:dPr>
                        <m:ctrlPr>
                          <a:rPr lang="en-US" altLang="zh-CN" sz="2800" b="1" i="1">
                            <a:solidFill>
                              <a:srgbClr val="FF0000"/>
                            </a:solidFill>
                            <a:latin typeface="Cambria Math" panose="02040503050406030204" pitchFamily="18" charset="0"/>
                          </a:rPr>
                        </m:ctrlPr>
                      </m:dPr>
                      <m:e>
                        <m:r>
                          <a:rPr lang="en-US" altLang="zh-CN" sz="2800" b="1" i="1">
                            <a:solidFill>
                              <a:srgbClr val="FF0000"/>
                            </a:solidFill>
                            <a:latin typeface="Cambria Math" panose="02040503050406030204" pitchFamily="18" charset="0"/>
                          </a:rPr>
                          <m:t>𝒂</m:t>
                        </m:r>
                        <m:r>
                          <a:rPr lang="en-US" altLang="zh-CN" sz="2800" b="1" i="1">
                            <a:solidFill>
                              <a:srgbClr val="FF0000"/>
                            </a:solidFill>
                            <a:latin typeface="Cambria Math" panose="02040503050406030204" pitchFamily="18" charset="0"/>
                          </a:rPr>
                          <m:t>+</m:t>
                        </m:r>
                        <m:r>
                          <a:rPr lang="en-US" altLang="zh-CN" sz="2800" b="1" i="1">
                            <a:solidFill>
                              <a:srgbClr val="FF0000"/>
                            </a:solidFill>
                            <a:latin typeface="Cambria Math" panose="02040503050406030204" pitchFamily="18" charset="0"/>
                          </a:rPr>
                          <m:t>𝟓</m:t>
                        </m:r>
                      </m:e>
                    </m:d>
                  </m:oMath>
                </a14:m>
                <a:r>
                  <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表示的是 </a:t>
                </a:r>
                <a:r>
                  <a:rPr lang="en-US" altLang="zh-CN" sz="2800" b="1" i="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a </a:t>
                </a:r>
                <a:r>
                  <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与</a:t>
                </a:r>
                <a:r>
                  <a:rPr lang="en-US" altLang="zh-CN"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5</a:t>
                </a:r>
                <a:r>
                  <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的和的</a:t>
                </a:r>
                <a:r>
                  <a:rPr lang="en-US" altLang="zh-CN"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2</a:t>
                </a:r>
                <a:r>
                  <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倍；</a:t>
                </a:r>
                <a:endPar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endParaRPr>
              </a:p>
            </p:txBody>
          </p:sp>
        </mc:Choice>
        <mc:Fallback xmlns="">
          <p:sp>
            <p:nvSpPr>
              <p:cNvPr id="18" name="文本框 17"/>
              <p:cNvSpPr txBox="1">
                <a:spLocks noRot="1" noChangeAspect="1" noMove="1" noResize="1" noEditPoints="1" noAdjustHandles="1" noChangeArrowheads="1" noChangeShapeType="1" noTextEdit="1"/>
              </p:cNvSpPr>
              <p:nvPr/>
            </p:nvSpPr>
            <p:spPr>
              <a:xfrm>
                <a:off x="2486967" y="4458330"/>
                <a:ext cx="6788140" cy="523220"/>
              </a:xfrm>
              <a:prstGeom prst="rect">
                <a:avLst/>
              </a:prstGeom>
              <a:blipFill rotWithShape="1">
                <a:blip r:embed="rId7"/>
                <a:stretch>
                  <a:fillRect l="-5" t="-120" r="4" b="117"/>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0" name="文本框 19"/>
              <p:cNvSpPr txBox="1"/>
              <p:nvPr/>
            </p:nvSpPr>
            <p:spPr>
              <a:xfrm>
                <a:off x="2486967" y="5087724"/>
                <a:ext cx="8065157" cy="532966"/>
              </a:xfrm>
              <a:prstGeom prst="rect">
                <a:avLst/>
              </a:prstGeom>
              <a:noFill/>
            </p:spPr>
            <p:txBody>
              <a:bodyPr wrap="none" rtlCol="0">
                <a:spAutoFit/>
              </a:bodyPr>
              <a:lstStyle/>
              <a:p>
                <a:r>
                  <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a:t>
                </a:r>
                <a:r>
                  <a:rPr lang="en-US" altLang="zh-CN"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3</a:t>
                </a:r>
                <a:r>
                  <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a:t>
                </a:r>
                <a14:m>
                  <m:oMath xmlns:m="http://schemas.openxmlformats.org/officeDocument/2006/math">
                    <m:sSup>
                      <m:sSupPr>
                        <m:ctrlPr>
                          <a:rPr lang="en-US" altLang="zh-CN" sz="2800" b="1" i="1">
                            <a:solidFill>
                              <a:srgbClr val="FF0000"/>
                            </a:solidFill>
                            <a:latin typeface="Cambria Math" panose="02040503050406030204" pitchFamily="18" charset="0"/>
                          </a:rPr>
                        </m:ctrlPr>
                      </m:sSupPr>
                      <m:e>
                        <m:r>
                          <a:rPr lang="en-US" altLang="zh-CN" sz="2800" b="1" i="1">
                            <a:solidFill>
                              <a:srgbClr val="FF0000"/>
                            </a:solidFill>
                            <a:latin typeface="Cambria Math" panose="02040503050406030204" pitchFamily="18" charset="0"/>
                          </a:rPr>
                          <m:t>𝒂</m:t>
                        </m:r>
                      </m:e>
                      <m:sup>
                        <m:r>
                          <a:rPr lang="en-US" altLang="zh-CN" sz="2800" b="1" i="1">
                            <a:solidFill>
                              <a:srgbClr val="FF0000"/>
                            </a:solidFill>
                            <a:latin typeface="Cambria Math" panose="02040503050406030204" pitchFamily="18" charset="0"/>
                          </a:rPr>
                          <m:t>𝟐</m:t>
                        </m:r>
                      </m:sup>
                    </m:sSup>
                    <m:r>
                      <a:rPr lang="en-US" altLang="zh-CN" sz="2800" b="1" i="1">
                        <a:solidFill>
                          <a:srgbClr val="FF0000"/>
                        </a:solidFill>
                        <a:latin typeface="Cambria Math" panose="02040503050406030204" pitchFamily="18" charset="0"/>
                      </a:rPr>
                      <m:t>+</m:t>
                    </m:r>
                    <m:sSup>
                      <m:sSupPr>
                        <m:ctrlPr>
                          <a:rPr lang="en-US" altLang="zh-CN" sz="2800" b="1" i="1">
                            <a:solidFill>
                              <a:srgbClr val="FF0000"/>
                            </a:solidFill>
                            <a:latin typeface="Cambria Math" panose="02040503050406030204" pitchFamily="18" charset="0"/>
                          </a:rPr>
                        </m:ctrlPr>
                      </m:sSupPr>
                      <m:e>
                        <m:r>
                          <a:rPr lang="en-US" altLang="zh-CN" sz="2800" b="1" i="1">
                            <a:solidFill>
                              <a:srgbClr val="FF0000"/>
                            </a:solidFill>
                            <a:latin typeface="Cambria Math" panose="02040503050406030204" pitchFamily="18" charset="0"/>
                          </a:rPr>
                          <m:t>𝒃</m:t>
                        </m:r>
                      </m:e>
                      <m:sup>
                        <m:r>
                          <a:rPr lang="en-US" altLang="zh-CN" sz="2800" b="1" i="1">
                            <a:solidFill>
                              <a:srgbClr val="FF0000"/>
                            </a:solidFill>
                            <a:latin typeface="Cambria Math" panose="02040503050406030204" pitchFamily="18" charset="0"/>
                          </a:rPr>
                          <m:t>𝟐</m:t>
                        </m:r>
                      </m:sup>
                    </m:sSup>
                  </m:oMath>
                </a14:m>
                <a:r>
                  <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表示的是 </a:t>
                </a:r>
                <a:r>
                  <a:rPr lang="en-US" altLang="zh-CN" sz="2800" b="1" i="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a </a:t>
                </a:r>
                <a:r>
                  <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的平方与 </a:t>
                </a:r>
                <a:r>
                  <a:rPr lang="en-US" altLang="zh-CN" sz="2800" b="1" i="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b </a:t>
                </a:r>
                <a:r>
                  <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的平方的和；</a:t>
                </a:r>
                <a:endPar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endParaRPr>
              </a:p>
            </p:txBody>
          </p:sp>
        </mc:Choice>
        <mc:Fallback xmlns="">
          <p:sp>
            <p:nvSpPr>
              <p:cNvPr id="20" name="文本框 19"/>
              <p:cNvSpPr txBox="1">
                <a:spLocks noRot="1" noChangeAspect="1" noMove="1" noResize="1" noEditPoints="1" noAdjustHandles="1" noChangeArrowheads="1" noChangeShapeType="1" noTextEdit="1"/>
              </p:cNvSpPr>
              <p:nvPr/>
            </p:nvSpPr>
            <p:spPr>
              <a:xfrm>
                <a:off x="2486967" y="5087724"/>
                <a:ext cx="8065157" cy="532966"/>
              </a:xfrm>
              <a:prstGeom prst="rect">
                <a:avLst/>
              </a:prstGeom>
              <a:blipFill rotWithShape="1">
                <a:blip r:embed="rId8"/>
                <a:stretch>
                  <a:fillRect l="-4" t="-20" r="4" b="57"/>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2" name="文本框 21"/>
              <p:cNvSpPr txBox="1"/>
              <p:nvPr/>
            </p:nvSpPr>
            <p:spPr>
              <a:xfrm>
                <a:off x="2486967" y="5726865"/>
                <a:ext cx="7109190" cy="532966"/>
              </a:xfrm>
              <a:prstGeom prst="rect">
                <a:avLst/>
              </a:prstGeom>
              <a:noFill/>
            </p:spPr>
            <p:txBody>
              <a:bodyPr wrap="none" rtlCol="0">
                <a:spAutoFit/>
              </a:bodyPr>
              <a:lstStyle/>
              <a:p>
                <a:r>
                  <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a:t>
                </a:r>
                <a:r>
                  <a:rPr lang="en-US" altLang="zh-CN"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4</a:t>
                </a:r>
                <a:r>
                  <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a:t>
                </a:r>
                <a14:m>
                  <m:oMath xmlns:m="http://schemas.openxmlformats.org/officeDocument/2006/math">
                    <m:sSup>
                      <m:sSupPr>
                        <m:ctrlPr>
                          <a:rPr lang="en-US" altLang="zh-CN" sz="2800" b="1" i="1">
                            <a:solidFill>
                              <a:srgbClr val="FF0000"/>
                            </a:solidFill>
                            <a:latin typeface="Cambria Math" panose="02040503050406030204" pitchFamily="18" charset="0"/>
                          </a:rPr>
                        </m:ctrlPr>
                      </m:sSupPr>
                      <m:e>
                        <m:d>
                          <m:dPr>
                            <m:ctrlPr>
                              <a:rPr lang="en-US" altLang="zh-CN" sz="2800" b="1" i="1">
                                <a:solidFill>
                                  <a:srgbClr val="FF0000"/>
                                </a:solidFill>
                                <a:latin typeface="Cambria Math" panose="02040503050406030204" pitchFamily="18" charset="0"/>
                              </a:rPr>
                            </m:ctrlPr>
                          </m:dPr>
                          <m:e>
                            <m:r>
                              <a:rPr lang="en-US" altLang="zh-CN" sz="2800" b="1" i="1">
                                <a:solidFill>
                                  <a:srgbClr val="FF0000"/>
                                </a:solidFill>
                                <a:latin typeface="Cambria Math" panose="02040503050406030204" pitchFamily="18" charset="0"/>
                              </a:rPr>
                              <m:t>𝒂</m:t>
                            </m:r>
                            <m:r>
                              <a:rPr lang="en-US" altLang="zh-CN" sz="2800" b="1" i="1">
                                <a:solidFill>
                                  <a:srgbClr val="FF0000"/>
                                </a:solidFill>
                                <a:latin typeface="Cambria Math" panose="02040503050406030204" pitchFamily="18" charset="0"/>
                              </a:rPr>
                              <m:t>+</m:t>
                            </m:r>
                            <m:r>
                              <a:rPr lang="en-US" altLang="zh-CN" sz="2800" b="1" i="1">
                                <a:solidFill>
                                  <a:srgbClr val="FF0000"/>
                                </a:solidFill>
                                <a:latin typeface="Cambria Math" panose="02040503050406030204" pitchFamily="18" charset="0"/>
                              </a:rPr>
                              <m:t>𝒃</m:t>
                            </m:r>
                          </m:e>
                        </m:d>
                      </m:e>
                      <m:sup>
                        <m:r>
                          <a:rPr lang="en-US" altLang="zh-CN" sz="2800" b="1" i="1">
                            <a:solidFill>
                              <a:srgbClr val="FF0000"/>
                            </a:solidFill>
                            <a:latin typeface="Cambria Math" panose="02040503050406030204" pitchFamily="18" charset="0"/>
                          </a:rPr>
                          <m:t>𝟐</m:t>
                        </m:r>
                      </m:sup>
                    </m:sSup>
                  </m:oMath>
                </a14:m>
                <a:r>
                  <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表示的是 </a:t>
                </a:r>
                <a:r>
                  <a:rPr lang="en-US" altLang="zh-CN" sz="2800" b="1" i="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a </a:t>
                </a:r>
                <a:r>
                  <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与 </a:t>
                </a:r>
                <a:r>
                  <a:rPr lang="en-US" altLang="zh-CN" sz="2800" b="1" i="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b </a:t>
                </a:r>
                <a:r>
                  <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的和的平方</a:t>
                </a:r>
                <a:r>
                  <a:rPr lang="en-US" altLang="zh-CN"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a:t>
                </a:r>
                <a:endPar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endParaRPr>
              </a:p>
            </p:txBody>
          </p:sp>
        </mc:Choice>
        <mc:Fallback xmlns="">
          <p:sp>
            <p:nvSpPr>
              <p:cNvPr id="22" name="文本框 21"/>
              <p:cNvSpPr txBox="1">
                <a:spLocks noRot="1" noChangeAspect="1" noMove="1" noResize="1" noEditPoints="1" noAdjustHandles="1" noChangeArrowheads="1" noChangeShapeType="1" noTextEdit="1"/>
              </p:cNvSpPr>
              <p:nvPr/>
            </p:nvSpPr>
            <p:spPr>
              <a:xfrm>
                <a:off x="2486967" y="5726865"/>
                <a:ext cx="7109190" cy="532966"/>
              </a:xfrm>
              <a:prstGeom prst="rect">
                <a:avLst/>
              </a:prstGeom>
              <a:blipFill rotWithShape="1">
                <a:blip r:embed="rId9"/>
                <a:stretch>
                  <a:fillRect l="-4" t="-82" r="1"/>
                </a:stretch>
              </a:blipFill>
            </p:spPr>
            <p:txBody>
              <a:bodyPr/>
              <a:lstStyle/>
              <a:p>
                <a:r>
                  <a:rPr lang="zh-CN" altLang="en-US">
                    <a:noFill/>
                  </a:rPr>
                  <a:t> </a:t>
                </a:r>
              </a:p>
            </p:txBody>
          </p:sp>
        </mc:Fallback>
      </mc:AlternateContent>
      <p:sp>
        <p:nvSpPr>
          <p:cNvPr id="24" name="文本框 23"/>
          <p:cNvSpPr txBox="1"/>
          <p:nvPr/>
        </p:nvSpPr>
        <p:spPr>
          <a:xfrm>
            <a:off x="1392453" y="311499"/>
            <a:ext cx="644728" cy="461665"/>
          </a:xfrm>
          <a:prstGeom prst="rect">
            <a:avLst/>
          </a:prstGeom>
          <a:noFill/>
        </p:spPr>
        <p:txBody>
          <a:bodyPr wrap="none" rtlCol="0">
            <a:spAutoFit/>
          </a:bodyPr>
          <a:lstStyle/>
          <a:p>
            <a:pPr algn="ctr"/>
            <a:r>
              <a:rPr lang="zh-CN" altLang="en-US" sz="2400" b="1">
                <a:effectLst>
                  <a:innerShdw blurRad="63500" dist="50800" dir="18900000">
                    <a:prstClr val="black">
                      <a:alpha val="50000"/>
                    </a:prstClr>
                  </a:innerShdw>
                </a:effectLst>
                <a:latin typeface="方正北魏楷书简体" panose="03000509000000000000" pitchFamily="65" charset="-122"/>
                <a:ea typeface="方正北魏楷书简体" panose="03000509000000000000" pitchFamily="65" charset="-122"/>
              </a:rPr>
              <a:t>例</a:t>
            </a:r>
            <a:r>
              <a:rPr lang="en-US" altLang="zh-CN" sz="2400" b="1">
                <a:effectLst>
                  <a:innerShdw blurRad="63500" dist="50800" dir="18900000">
                    <a:prstClr val="black">
                      <a:alpha val="50000"/>
                    </a:prstClr>
                  </a:innerShdw>
                </a:effectLst>
                <a:latin typeface="方正北魏楷书简体" panose="03000509000000000000" pitchFamily="65" charset="-122"/>
                <a:ea typeface="方正北魏楷书简体" panose="03000509000000000000" pitchFamily="65" charset="-122"/>
              </a:rPr>
              <a:t>1</a:t>
            </a:r>
            <a:endParaRPr lang="zh-CN" altLang="en-US" sz="2400" b="1">
              <a:effectLst>
                <a:innerShdw blurRad="63500" dist="50800" dir="18900000">
                  <a:prstClr val="black">
                    <a:alpha val="50000"/>
                  </a:prstClr>
                </a:innerShdw>
              </a:effectLst>
              <a:latin typeface="方正北魏楷书简体" panose="03000509000000000000" pitchFamily="65" charset="-122"/>
              <a:ea typeface="方正北魏楷书简体" panose="03000509000000000000" pitchFamily="65" charset="-122"/>
            </a:endParaRPr>
          </a:p>
        </p:txBody>
      </p:sp>
    </p:spTree>
  </p:cSld>
  <p:clrMapOvr>
    <a:masterClrMapping/>
  </p:clrMapOvr>
  <mc:AlternateContent xmlns:mc="http://schemas.openxmlformats.org/markup-compatibility/2006" xmlns:p14="http://schemas.microsoft.com/office/powerpoint/2010/main">
    <mc:Choice Requires="p14">
      <p:transition spd="med" p14:dur="699"/>
    </mc:Choice>
    <mc:Fallback xmlns="">
      <p:transition spd="med"/>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8" grpId="0"/>
      <p:bldP spid="20" grpId="0"/>
      <p:bldP spid="2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文本框 1"/>
          <p:cNvSpPr txBox="1">
            <a:spLocks noChangeArrowheads="1"/>
          </p:cNvSpPr>
          <p:nvPr/>
        </p:nvSpPr>
        <p:spPr bwMode="auto">
          <a:xfrm>
            <a:off x="1473994" y="2382838"/>
            <a:ext cx="9244012" cy="1961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indent="601345">
              <a:lnSpc>
                <a:spcPct val="150000"/>
              </a:lnSpc>
            </a:pPr>
            <a:r>
              <a:rPr lang="zh-CN" altLang="en-US" sz="2800" b="1" dirty="0">
                <a:latin typeface="方正北魏楷书简体" panose="03000509000000000000" pitchFamily="65" charset="-122"/>
                <a:ea typeface="方正北魏楷书简体" panose="03000509000000000000" pitchFamily="65" charset="-122"/>
              </a:rPr>
              <a:t>描述一个代数式的意义，可以从字母本身出发来描述字母之间的数量关系，也可以联系生活实际或几何背景赋予其中字母一定的实际意义加以描述.</a:t>
            </a:r>
          </a:p>
        </p:txBody>
      </p:sp>
      <p:sp>
        <p:nvSpPr>
          <p:cNvPr id="8" name="文本框 7"/>
          <p:cNvSpPr txBox="1"/>
          <p:nvPr/>
        </p:nvSpPr>
        <p:spPr>
          <a:xfrm>
            <a:off x="1313104" y="311499"/>
            <a:ext cx="803425" cy="461665"/>
          </a:xfrm>
          <a:prstGeom prst="rect">
            <a:avLst/>
          </a:prstGeom>
          <a:noFill/>
        </p:spPr>
        <p:txBody>
          <a:bodyPr wrap="none" rtlCol="0">
            <a:spAutoFit/>
          </a:bodyPr>
          <a:lstStyle/>
          <a:p>
            <a:pPr algn="ctr"/>
            <a:r>
              <a:rPr lang="zh-CN" altLang="en-US" sz="2400" b="1" dirty="0">
                <a:effectLst>
                  <a:innerShdw blurRad="63500" dist="50800" dir="18900000">
                    <a:prstClr val="black">
                      <a:alpha val="50000"/>
                    </a:prstClr>
                  </a:innerShdw>
                </a:effectLst>
                <a:latin typeface="方正北魏楷书简体" panose="03000509000000000000" pitchFamily="65" charset="-122"/>
                <a:ea typeface="方正北魏楷书简体" panose="03000509000000000000" pitchFamily="65" charset="-122"/>
              </a:rPr>
              <a:t>小结</a:t>
            </a:r>
          </a:p>
        </p:txBody>
      </p:sp>
    </p:spTree>
  </p:cSld>
  <p:clrMapOvr>
    <a:masterClrMapping/>
  </p:clrMapOvr>
  <mc:AlternateContent xmlns:mc="http://schemas.openxmlformats.org/markup-compatibility/2006" xmlns:p14="http://schemas.microsoft.com/office/powerpoint/2010/main">
    <mc:Choice Requires="p14">
      <p:transition spd="med" p14:dur="699"/>
    </mc:Choice>
    <mc:Fallback xmlns="">
      <p:transition spd="med"/>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Box 8"/>
          <p:cNvSpPr txBox="1">
            <a:spLocks noChangeArrowheads="1"/>
          </p:cNvSpPr>
          <p:nvPr/>
        </p:nvSpPr>
        <p:spPr bwMode="auto">
          <a:xfrm>
            <a:off x="1225550" y="1207137"/>
            <a:ext cx="48704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536575">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indent="0"/>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sym typeface="宋体" panose="02010600030101010101" pitchFamily="2" charset="-122"/>
              </a:rPr>
              <a:t>指出下列代数式的意义：</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 </a:t>
            </a:r>
          </a:p>
        </p:txBody>
      </p:sp>
      <p:sp>
        <p:nvSpPr>
          <p:cNvPr id="3" name="Text Box 8"/>
          <p:cNvSpPr txBox="1">
            <a:spLocks noChangeArrowheads="1"/>
          </p:cNvSpPr>
          <p:nvPr/>
        </p:nvSpPr>
        <p:spPr bwMode="auto">
          <a:xfrm>
            <a:off x="1401762" y="1730357"/>
            <a:ext cx="8999537" cy="1313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28448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2800" b="1" dirty="0">
                <a:latin typeface="Times New Roman" panose="02020603050405020304" pitchFamily="18" charset="0"/>
                <a:ea typeface="方正北魏楷书简体" panose="03000509000000000000" pitchFamily="65" charset="-122"/>
                <a:cs typeface="Times New Roman" panose="02020603050405020304" pitchFamily="18" charset="0"/>
              </a:rPr>
              <a:t>（</a:t>
            </a:r>
            <a:r>
              <a:rPr lang="en-US" altLang="zh-CN" sz="2800" b="1" dirty="0">
                <a:latin typeface="Times New Roman" panose="02020603050405020304" pitchFamily="18" charset="0"/>
                <a:ea typeface="方正北魏楷书简体" panose="03000509000000000000" pitchFamily="65" charset="-122"/>
                <a:cs typeface="Times New Roman" panose="02020603050405020304" pitchFamily="18" charset="0"/>
              </a:rPr>
              <a:t>1</a:t>
            </a:r>
            <a:r>
              <a:rPr lang="zh-CN" altLang="en-US" sz="2800" b="1" dirty="0">
                <a:latin typeface="Times New Roman" panose="02020603050405020304" pitchFamily="18" charset="0"/>
                <a:ea typeface="方正北魏楷书简体" panose="03000509000000000000" pitchFamily="65" charset="-122"/>
                <a:cs typeface="Times New Roman" panose="02020603050405020304" pitchFamily="18" charset="0"/>
              </a:rPr>
              <a:t>）圆珠笔每支售价</a:t>
            </a:r>
            <a:r>
              <a:rPr lang="en-US" altLang="zh-CN" sz="2800" b="1" i="1" dirty="0">
                <a:latin typeface="Times New Roman" panose="02020603050405020304" pitchFamily="18" charset="0"/>
                <a:ea typeface="方正北魏楷书简体" panose="03000509000000000000" pitchFamily="65" charset="-122"/>
                <a:cs typeface="Times New Roman" panose="02020603050405020304" pitchFamily="18" charset="0"/>
              </a:rPr>
              <a:t>a</a:t>
            </a:r>
            <a:r>
              <a:rPr lang="zh-CN" altLang="en-US" sz="2800" b="1" dirty="0">
                <a:latin typeface="Times New Roman" panose="02020603050405020304" pitchFamily="18" charset="0"/>
                <a:ea typeface="方正北魏楷书简体" panose="03000509000000000000" pitchFamily="65" charset="-122"/>
                <a:cs typeface="Times New Roman" panose="02020603050405020304" pitchFamily="18" charset="0"/>
              </a:rPr>
              <a:t>元，练习簿每本售价</a:t>
            </a:r>
            <a:r>
              <a:rPr lang="en-US" altLang="zh-CN" sz="2800" b="1" i="1" dirty="0">
                <a:latin typeface="Times New Roman" panose="02020603050405020304" pitchFamily="18" charset="0"/>
                <a:ea typeface="方正北魏楷书简体" panose="03000509000000000000" pitchFamily="65" charset="-122"/>
                <a:cs typeface="Times New Roman" panose="02020603050405020304" pitchFamily="18" charset="0"/>
              </a:rPr>
              <a:t>b</a:t>
            </a:r>
            <a:r>
              <a:rPr lang="zh-CN" altLang="en-US" sz="2800" b="1" dirty="0">
                <a:latin typeface="Times New Roman" panose="02020603050405020304" pitchFamily="18" charset="0"/>
                <a:ea typeface="方正北魏楷书简体" panose="03000509000000000000" pitchFamily="65" charset="-122"/>
                <a:cs typeface="Times New Roman" panose="02020603050405020304" pitchFamily="18" charset="0"/>
              </a:rPr>
              <a:t>元，那么，</a:t>
            </a:r>
            <a:r>
              <a:rPr lang="en-US" altLang="zh-CN" sz="2800" b="1" dirty="0">
                <a:latin typeface="Times New Roman" panose="02020603050405020304" pitchFamily="18" charset="0"/>
                <a:ea typeface="方正北魏楷书简体" panose="03000509000000000000" pitchFamily="65" charset="-122"/>
                <a:cs typeface="Times New Roman" panose="02020603050405020304" pitchFamily="18" charset="0"/>
              </a:rPr>
              <a:t>2</a:t>
            </a:r>
            <a:r>
              <a:rPr lang="en-US" altLang="zh-CN" sz="2800" b="1" i="1" dirty="0">
                <a:latin typeface="Times New Roman" panose="02020603050405020304" pitchFamily="18" charset="0"/>
                <a:ea typeface="方正北魏楷书简体" panose="03000509000000000000" pitchFamily="65" charset="-122"/>
                <a:cs typeface="Times New Roman" panose="02020603050405020304" pitchFamily="18" charset="0"/>
              </a:rPr>
              <a:t>a</a:t>
            </a:r>
            <a:r>
              <a:rPr lang="en-US" altLang="zh-CN" sz="2800" b="1" dirty="0">
                <a:latin typeface="Times New Roman" panose="02020603050405020304" pitchFamily="18" charset="0"/>
                <a:ea typeface="方正北魏楷书简体" panose="03000509000000000000" pitchFamily="65" charset="-122"/>
                <a:cs typeface="Times New Roman" panose="02020603050405020304" pitchFamily="18" charset="0"/>
              </a:rPr>
              <a:t>+3</a:t>
            </a:r>
            <a:r>
              <a:rPr lang="en-US" altLang="zh-CN" sz="2800" b="1" i="1" dirty="0">
                <a:latin typeface="Times New Roman" panose="02020603050405020304" pitchFamily="18" charset="0"/>
                <a:ea typeface="方正北魏楷书简体" panose="03000509000000000000" pitchFamily="65" charset="-122"/>
                <a:cs typeface="Times New Roman" panose="02020603050405020304" pitchFamily="18" charset="0"/>
              </a:rPr>
              <a:t>b</a:t>
            </a:r>
            <a:r>
              <a:rPr lang="zh-CN" altLang="en-US" sz="2800" b="1" dirty="0">
                <a:latin typeface="Times New Roman" panose="02020603050405020304" pitchFamily="18" charset="0"/>
                <a:ea typeface="方正北魏楷书简体" panose="03000509000000000000" pitchFamily="65" charset="-122"/>
                <a:cs typeface="Times New Roman" panose="02020603050405020304" pitchFamily="18" charset="0"/>
              </a:rPr>
              <a:t>表示什么？</a:t>
            </a:r>
          </a:p>
        </p:txBody>
      </p:sp>
      <p:sp>
        <p:nvSpPr>
          <p:cNvPr id="4" name="Text Box 8"/>
          <p:cNvSpPr txBox="1">
            <a:spLocks noChangeArrowheads="1"/>
          </p:cNvSpPr>
          <p:nvPr/>
        </p:nvSpPr>
        <p:spPr bwMode="auto">
          <a:xfrm>
            <a:off x="1401762" y="3254178"/>
            <a:ext cx="95329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28448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a:t>
            </a: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rPr>
              <a:t>2</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）长方形的长、宽分别为</a:t>
            </a:r>
            <a:r>
              <a:rPr lang="en-US" altLang="zh-CN" sz="2800" b="1" i="1">
                <a:latin typeface="Times New Roman" panose="02020603050405020304" pitchFamily="18" charset="0"/>
                <a:ea typeface="方正北魏楷书简体" panose="03000509000000000000" pitchFamily="65" charset="-122"/>
                <a:cs typeface="Times New Roman" panose="02020603050405020304" pitchFamily="18" charset="0"/>
              </a:rPr>
              <a:t>a</a:t>
            </a:r>
            <a:r>
              <a:rPr lang="zh-CN" altLang="en-US" sz="2800" b="1" i="1">
                <a:latin typeface="Times New Roman" panose="02020603050405020304" pitchFamily="18" charset="0"/>
                <a:ea typeface="方正北魏楷书简体" panose="03000509000000000000" pitchFamily="65" charset="-122"/>
                <a:cs typeface="Times New Roman" panose="02020603050405020304" pitchFamily="18" charset="0"/>
              </a:rPr>
              <a:t>、</a:t>
            </a:r>
            <a:r>
              <a:rPr lang="en-US" altLang="zh-CN" sz="2800" b="1" i="1">
                <a:latin typeface="Times New Roman" panose="02020603050405020304" pitchFamily="18" charset="0"/>
                <a:ea typeface="方正北魏楷书简体" panose="03000509000000000000" pitchFamily="65" charset="-122"/>
                <a:cs typeface="Times New Roman" panose="02020603050405020304" pitchFamily="18" charset="0"/>
              </a:rPr>
              <a:t>b</a:t>
            </a: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rPr>
              <a:t>,</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那么</a:t>
            </a:r>
            <a:r>
              <a:rPr lang="en-US" altLang="zh-CN" sz="2800" b="1" i="1">
                <a:latin typeface="Times New Roman" panose="02020603050405020304" pitchFamily="18" charset="0"/>
                <a:ea typeface="方正北魏楷书简体" panose="03000509000000000000" pitchFamily="65" charset="-122"/>
                <a:cs typeface="Times New Roman" panose="02020603050405020304" pitchFamily="18" charset="0"/>
              </a:rPr>
              <a:t>a</a:t>
            </a: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rPr>
              <a:t>(</a:t>
            </a:r>
            <a:r>
              <a:rPr lang="en-US" altLang="zh-CN" sz="2800" b="1" i="1">
                <a:latin typeface="Times New Roman" panose="02020603050405020304" pitchFamily="18" charset="0"/>
                <a:ea typeface="方正北魏楷书简体" panose="03000509000000000000" pitchFamily="65" charset="-122"/>
                <a:cs typeface="Times New Roman" panose="02020603050405020304" pitchFamily="18" charset="0"/>
              </a:rPr>
              <a:t>b</a:t>
            </a: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rPr>
              <a:t>+2)</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表示什么？</a:t>
            </a:r>
          </a:p>
        </p:txBody>
      </p:sp>
      <p:sp>
        <p:nvSpPr>
          <p:cNvPr id="5" name="文本框 4"/>
          <p:cNvSpPr txBox="1">
            <a:spLocks noChangeArrowheads="1"/>
          </p:cNvSpPr>
          <p:nvPr/>
        </p:nvSpPr>
        <p:spPr bwMode="auto">
          <a:xfrm>
            <a:off x="1693862" y="4310063"/>
            <a:ext cx="8072437" cy="5129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1272" tIns="40636" rIns="81272" bIns="40636">
            <a:spAutoFit/>
          </a:bodyPr>
          <a:lstStyle/>
          <a:p>
            <a:pPr>
              <a:spcBef>
                <a:spcPct val="50000"/>
              </a:spcBef>
            </a:pPr>
            <a:r>
              <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rPr>
              <a:t>解</a:t>
            </a:r>
            <a:r>
              <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a:t>
            </a:r>
            <a:r>
              <a:rPr lang="en-US" altLang="zh-CN"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1</a:t>
            </a:r>
            <a:r>
              <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a:t>
            </a:r>
            <a:r>
              <a:rPr lang="en-US" altLang="zh-CN"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2</a:t>
            </a:r>
            <a:r>
              <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rPr>
              <a:t>支圆珠笔与</a:t>
            </a:r>
            <a:r>
              <a:rPr lang="en-US" altLang="zh-CN"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rPr>
              <a:t>3</a:t>
            </a:r>
            <a:r>
              <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rPr>
              <a:t>本练习簿的总价格；</a:t>
            </a:r>
          </a:p>
        </p:txBody>
      </p:sp>
      <p:sp>
        <p:nvSpPr>
          <p:cNvPr id="7" name="文本框 6"/>
          <p:cNvSpPr txBox="1"/>
          <p:nvPr/>
        </p:nvSpPr>
        <p:spPr>
          <a:xfrm>
            <a:off x="2324100" y="5113182"/>
            <a:ext cx="7073900" cy="523220"/>
          </a:xfrm>
          <a:prstGeom prst="rect">
            <a:avLst/>
          </a:prstGeom>
          <a:noFill/>
        </p:spPr>
        <p:txBody>
          <a:bodyPr wrap="square">
            <a:spAutoFit/>
          </a:bodyPr>
          <a:lstStyle/>
          <a:p>
            <a:r>
              <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rPr>
              <a:t> （</a:t>
            </a:r>
            <a:r>
              <a:rPr lang="en-US" altLang="zh-CN"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rPr>
              <a:t>2</a:t>
            </a:r>
            <a:r>
              <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rPr>
              <a:t>）长为</a:t>
            </a:r>
            <a:r>
              <a:rPr lang="en-US" altLang="zh-CN" sz="2800" b="1" i="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rPr>
              <a:t>a</a:t>
            </a:r>
            <a:r>
              <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rPr>
              <a:t>，宽为</a:t>
            </a:r>
            <a:r>
              <a:rPr lang="en-US" altLang="zh-CN" sz="2800" b="1" i="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rPr>
              <a:t>b</a:t>
            </a:r>
            <a:r>
              <a:rPr lang="en-US" altLang="zh-CN"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rPr>
              <a:t>+2</a:t>
            </a:r>
            <a:r>
              <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rPr>
              <a:t>的长方形的面积</a:t>
            </a:r>
            <a:r>
              <a:rPr lang="en-US" altLang="zh-CN"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rPr>
              <a:t>.</a:t>
            </a:r>
            <a:endParaRPr lang="zh-CN" altLang="en-US" sz="2800"/>
          </a:p>
        </p:txBody>
      </p:sp>
      <p:sp>
        <p:nvSpPr>
          <p:cNvPr id="9" name="文本框 8"/>
          <p:cNvSpPr txBox="1"/>
          <p:nvPr/>
        </p:nvSpPr>
        <p:spPr>
          <a:xfrm>
            <a:off x="1313104" y="311499"/>
            <a:ext cx="803425" cy="461665"/>
          </a:xfrm>
          <a:prstGeom prst="rect">
            <a:avLst/>
          </a:prstGeom>
          <a:noFill/>
        </p:spPr>
        <p:txBody>
          <a:bodyPr wrap="none" rtlCol="0">
            <a:spAutoFit/>
          </a:bodyPr>
          <a:lstStyle/>
          <a:p>
            <a:pPr algn="ctr"/>
            <a:r>
              <a:rPr lang="zh-CN" altLang="en-US" sz="2400" b="1">
                <a:effectLst>
                  <a:innerShdw blurRad="63500" dist="50800" dir="18900000">
                    <a:prstClr val="black">
                      <a:alpha val="50000"/>
                    </a:prstClr>
                  </a:innerShdw>
                </a:effectLst>
                <a:latin typeface="方正北魏楷书简体" panose="03000509000000000000" pitchFamily="65" charset="-122"/>
                <a:ea typeface="方正北魏楷书简体" panose="03000509000000000000" pitchFamily="65" charset="-122"/>
              </a:rPr>
              <a:t>练习</a:t>
            </a:r>
          </a:p>
        </p:txBody>
      </p:sp>
    </p:spTree>
  </p:cSld>
  <p:clrMapOvr>
    <a:masterClrMapping/>
  </p:clrMapOvr>
  <mc:AlternateContent xmlns:mc="http://schemas.openxmlformats.org/markup-compatibility/2006" xmlns:p14="http://schemas.microsoft.com/office/powerpoint/2010/main">
    <mc:Choice Requires="p14">
      <p:transition spd="med" p14:dur="699"/>
    </mc:Choice>
    <mc:Fallback xmlns="">
      <p:transition spd="med"/>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文本框 1"/>
          <p:cNvSpPr txBox="1">
            <a:spLocks noChangeArrowheads="1"/>
          </p:cNvSpPr>
          <p:nvPr/>
        </p:nvSpPr>
        <p:spPr bwMode="auto">
          <a:xfrm>
            <a:off x="1651000" y="1539875"/>
            <a:ext cx="8432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用代数式表示“</a:t>
            </a:r>
            <a:r>
              <a:rPr lang="en-US" altLang="zh-CN" sz="2800" b="1" i="1">
                <a:latin typeface="Times New Roman" panose="02020603050405020304" pitchFamily="18" charset="0"/>
                <a:ea typeface="方正北魏楷书简体" panose="03000509000000000000" pitchFamily="65" charset="-122"/>
                <a:cs typeface="Times New Roman" panose="02020603050405020304" pitchFamily="18" charset="0"/>
              </a:rPr>
              <a:t>a</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a:t>
            </a: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rPr>
              <a:t>8</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两数之和与</a:t>
            </a:r>
            <a:r>
              <a:rPr lang="en-US" altLang="zh-CN" sz="2800" b="1" i="1">
                <a:latin typeface="Times New Roman" panose="02020603050405020304" pitchFamily="18" charset="0"/>
                <a:ea typeface="方正北魏楷书简体" panose="03000509000000000000" pitchFamily="65" charset="-122"/>
                <a:cs typeface="Times New Roman" panose="02020603050405020304" pitchFamily="18" charset="0"/>
              </a:rPr>
              <a:t>b</a:t>
            </a:r>
            <a:r>
              <a:rPr lang="zh-CN" altLang="en-US" sz="2800" b="1" i="1">
                <a:latin typeface="Times New Roman" panose="02020603050405020304" pitchFamily="18" charset="0"/>
                <a:ea typeface="方正北魏楷书简体" panose="03000509000000000000" pitchFamily="65" charset="-122"/>
                <a:cs typeface="Times New Roman" panose="02020603050405020304" pitchFamily="18" charset="0"/>
              </a:rPr>
              <a:t>，</a:t>
            </a:r>
            <a:r>
              <a:rPr lang="en-US" altLang="zh-CN" sz="2800" b="1" i="1">
                <a:latin typeface="Times New Roman" panose="02020603050405020304" pitchFamily="18" charset="0"/>
                <a:ea typeface="方正北魏楷书简体" panose="03000509000000000000" pitchFamily="65" charset="-122"/>
                <a:cs typeface="Times New Roman" panose="02020603050405020304" pitchFamily="18" charset="0"/>
              </a:rPr>
              <a:t>c</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两数之差的积”</a:t>
            </a: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rPr>
              <a:t>.</a:t>
            </a:r>
          </a:p>
        </p:txBody>
      </p:sp>
      <p:sp>
        <p:nvSpPr>
          <p:cNvPr id="3" name="文本框 2"/>
          <p:cNvSpPr txBox="1">
            <a:spLocks noChangeArrowheads="1"/>
          </p:cNvSpPr>
          <p:nvPr/>
        </p:nvSpPr>
        <p:spPr bwMode="auto">
          <a:xfrm>
            <a:off x="1651000" y="2390775"/>
            <a:ext cx="40386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按下列步骤列代数式：</a:t>
            </a:r>
          </a:p>
        </p:txBody>
      </p:sp>
      <p:grpSp>
        <p:nvGrpSpPr>
          <p:cNvPr id="45" name="组合 44"/>
          <p:cNvGrpSpPr/>
          <p:nvPr/>
        </p:nvGrpSpPr>
        <p:grpSpPr>
          <a:xfrm>
            <a:off x="2070100" y="3359693"/>
            <a:ext cx="364202" cy="1210935"/>
            <a:chOff x="2070100" y="3359693"/>
            <a:chExt cx="364202" cy="1210935"/>
          </a:xfrm>
        </p:grpSpPr>
        <p:sp>
          <p:nvSpPr>
            <p:cNvPr id="4" name="文本框 3"/>
            <p:cNvSpPr txBox="1"/>
            <p:nvPr/>
          </p:nvSpPr>
          <p:spPr>
            <a:xfrm>
              <a:off x="2070100" y="3359693"/>
              <a:ext cx="364202" cy="523220"/>
            </a:xfrm>
            <a:prstGeom prst="rect">
              <a:avLst/>
            </a:prstGeom>
            <a:noFill/>
          </p:spPr>
          <p:txBody>
            <a:bodyPr wrap="none" rtlCol="0">
              <a:spAutoFit/>
            </a:bodyPr>
            <a:lstStyle/>
            <a:p>
              <a:r>
                <a:rPr lang="en-US" altLang="zh-CN" sz="2800" b="1" i="1">
                  <a:latin typeface="Times New Roman" panose="02020603050405020304" pitchFamily="18" charset="0"/>
                  <a:ea typeface="方正北魏楷书简体" panose="03000509000000000000" pitchFamily="65" charset="-122"/>
                  <a:cs typeface="Times New Roman" panose="02020603050405020304" pitchFamily="18" charset="0"/>
                </a:rPr>
                <a:t>a</a:t>
              </a:r>
              <a:endParaRPr lang="zh-CN" altLang="en-US" sz="2800" b="1" i="1">
                <a:latin typeface="Times New Roman" panose="02020603050405020304" pitchFamily="18" charset="0"/>
                <a:ea typeface="方正北魏楷书简体" panose="03000509000000000000" pitchFamily="65" charset="-122"/>
                <a:cs typeface="Times New Roman" panose="02020603050405020304" pitchFamily="18" charset="0"/>
              </a:endParaRPr>
            </a:p>
          </p:txBody>
        </p:sp>
        <p:sp>
          <p:nvSpPr>
            <p:cNvPr id="6" name="文本框 5"/>
            <p:cNvSpPr txBox="1"/>
            <p:nvPr/>
          </p:nvSpPr>
          <p:spPr>
            <a:xfrm>
              <a:off x="2070100" y="4047408"/>
              <a:ext cx="364202" cy="523220"/>
            </a:xfrm>
            <a:prstGeom prst="rect">
              <a:avLst/>
            </a:prstGeom>
            <a:noFill/>
          </p:spPr>
          <p:txBody>
            <a:bodyPr wrap="none" rtlCol="0">
              <a:spAutoFit/>
            </a:bodyPr>
            <a:lstStyle/>
            <a:p>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rPr>
                <a:t>8</a:t>
              </a:r>
              <a:endPar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endParaRPr>
            </a:p>
          </p:txBody>
        </p:sp>
      </p:grpSp>
      <p:grpSp>
        <p:nvGrpSpPr>
          <p:cNvPr id="46" name="组合 45"/>
          <p:cNvGrpSpPr/>
          <p:nvPr/>
        </p:nvGrpSpPr>
        <p:grpSpPr>
          <a:xfrm>
            <a:off x="2070100" y="4735123"/>
            <a:ext cx="364202" cy="1210935"/>
            <a:chOff x="2070100" y="4735123"/>
            <a:chExt cx="364202" cy="1210935"/>
          </a:xfrm>
        </p:grpSpPr>
        <p:sp>
          <p:nvSpPr>
            <p:cNvPr id="8" name="文本框 7"/>
            <p:cNvSpPr txBox="1"/>
            <p:nvPr/>
          </p:nvSpPr>
          <p:spPr>
            <a:xfrm>
              <a:off x="2070100" y="4735123"/>
              <a:ext cx="364202" cy="523220"/>
            </a:xfrm>
            <a:prstGeom prst="rect">
              <a:avLst/>
            </a:prstGeom>
            <a:noFill/>
          </p:spPr>
          <p:txBody>
            <a:bodyPr wrap="none" rtlCol="0">
              <a:spAutoFit/>
            </a:bodyPr>
            <a:lstStyle/>
            <a:p>
              <a:r>
                <a:rPr lang="en-US" altLang="zh-CN" sz="2800" b="1" i="1">
                  <a:latin typeface="Times New Roman" panose="02020603050405020304" pitchFamily="18" charset="0"/>
                  <a:ea typeface="方正北魏楷书简体" panose="03000509000000000000" pitchFamily="65" charset="-122"/>
                  <a:cs typeface="Times New Roman" panose="02020603050405020304" pitchFamily="18" charset="0"/>
                </a:rPr>
                <a:t>b</a:t>
              </a:r>
              <a:endParaRPr lang="zh-CN" altLang="en-US" sz="2800" b="1" i="1">
                <a:latin typeface="Times New Roman" panose="02020603050405020304" pitchFamily="18" charset="0"/>
                <a:ea typeface="方正北魏楷书简体" panose="03000509000000000000" pitchFamily="65" charset="-122"/>
                <a:cs typeface="Times New Roman" panose="02020603050405020304" pitchFamily="18" charset="0"/>
              </a:endParaRPr>
            </a:p>
          </p:txBody>
        </p:sp>
        <p:sp>
          <p:nvSpPr>
            <p:cNvPr id="10" name="文本框 9"/>
            <p:cNvSpPr txBox="1"/>
            <p:nvPr/>
          </p:nvSpPr>
          <p:spPr>
            <a:xfrm>
              <a:off x="2070100" y="5422838"/>
              <a:ext cx="343364" cy="523220"/>
            </a:xfrm>
            <a:prstGeom prst="rect">
              <a:avLst/>
            </a:prstGeom>
            <a:noFill/>
          </p:spPr>
          <p:txBody>
            <a:bodyPr wrap="none" rtlCol="0">
              <a:spAutoFit/>
            </a:bodyPr>
            <a:lstStyle/>
            <a:p>
              <a:r>
                <a:rPr lang="en-US" altLang="zh-CN" sz="2800" b="1" i="1">
                  <a:latin typeface="Times New Roman" panose="02020603050405020304" pitchFamily="18" charset="0"/>
                  <a:ea typeface="方正北魏楷书简体" panose="03000509000000000000" pitchFamily="65" charset="-122"/>
                  <a:cs typeface="Times New Roman" panose="02020603050405020304" pitchFamily="18" charset="0"/>
                </a:rPr>
                <a:t>c</a:t>
              </a:r>
              <a:endParaRPr lang="zh-CN" altLang="en-US" sz="2800" b="1" i="1">
                <a:latin typeface="Times New Roman" panose="02020603050405020304" pitchFamily="18" charset="0"/>
                <a:ea typeface="方正北魏楷书简体" panose="03000509000000000000" pitchFamily="65" charset="-122"/>
                <a:cs typeface="Times New Roman" panose="02020603050405020304" pitchFamily="18" charset="0"/>
              </a:endParaRPr>
            </a:p>
          </p:txBody>
        </p:sp>
      </p:grpSp>
      <p:grpSp>
        <p:nvGrpSpPr>
          <p:cNvPr id="20" name="组合 19"/>
          <p:cNvGrpSpPr/>
          <p:nvPr/>
        </p:nvGrpSpPr>
        <p:grpSpPr>
          <a:xfrm>
            <a:off x="2478752" y="3643855"/>
            <a:ext cx="1820198" cy="691683"/>
            <a:chOff x="2466052" y="3624262"/>
            <a:chExt cx="1820198" cy="691683"/>
          </a:xfrm>
        </p:grpSpPr>
        <p:grpSp>
          <p:nvGrpSpPr>
            <p:cNvPr id="16" name="组合 15"/>
            <p:cNvGrpSpPr/>
            <p:nvPr/>
          </p:nvGrpSpPr>
          <p:grpSpPr>
            <a:xfrm>
              <a:off x="2466052" y="3624262"/>
              <a:ext cx="546100" cy="691683"/>
              <a:chOff x="2421602" y="3643312"/>
              <a:chExt cx="546100" cy="691683"/>
            </a:xfrm>
          </p:grpSpPr>
          <p:cxnSp>
            <p:nvCxnSpPr>
              <p:cNvPr id="14" name="直接连接符 13"/>
              <p:cNvCxnSpPr/>
              <p:nvPr/>
            </p:nvCxnSpPr>
            <p:spPr>
              <a:xfrm>
                <a:off x="2421602" y="3643312"/>
                <a:ext cx="546100" cy="342900"/>
              </a:xfrm>
              <a:prstGeom prst="line">
                <a:avLst/>
              </a:prstGeom>
              <a:ln w="28575">
                <a:solidFill>
                  <a:srgbClr val="1002C4"/>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flipV="1">
                <a:off x="2421602" y="3992095"/>
                <a:ext cx="546100" cy="342900"/>
              </a:xfrm>
              <a:prstGeom prst="line">
                <a:avLst/>
              </a:prstGeom>
              <a:ln w="28575">
                <a:solidFill>
                  <a:srgbClr val="1002C4"/>
                </a:solidFill>
              </a:ln>
            </p:spPr>
            <p:style>
              <a:lnRef idx="1">
                <a:schemeClr val="accent1"/>
              </a:lnRef>
              <a:fillRef idx="0">
                <a:schemeClr val="accent1"/>
              </a:fillRef>
              <a:effectRef idx="0">
                <a:schemeClr val="accent1"/>
              </a:effectRef>
              <a:fontRef idx="minor">
                <a:schemeClr val="tx1"/>
              </a:fontRef>
            </p:style>
          </p:cxnSp>
        </p:grpSp>
        <p:cxnSp>
          <p:nvCxnSpPr>
            <p:cNvPr id="18" name="直接箭头连接符 17"/>
            <p:cNvCxnSpPr/>
            <p:nvPr/>
          </p:nvCxnSpPr>
          <p:spPr>
            <a:xfrm>
              <a:off x="3012152" y="3967818"/>
              <a:ext cx="1274098" cy="0"/>
            </a:xfrm>
            <a:prstGeom prst="straightConnector1">
              <a:avLst/>
            </a:prstGeom>
            <a:ln w="28575">
              <a:solidFill>
                <a:srgbClr val="1002C4"/>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1" name="组合 20"/>
          <p:cNvGrpSpPr/>
          <p:nvPr/>
        </p:nvGrpSpPr>
        <p:grpSpPr>
          <a:xfrm>
            <a:off x="2478752" y="4991876"/>
            <a:ext cx="1820198" cy="691683"/>
            <a:chOff x="2466052" y="3624262"/>
            <a:chExt cx="1820198" cy="691683"/>
          </a:xfrm>
        </p:grpSpPr>
        <p:grpSp>
          <p:nvGrpSpPr>
            <p:cNvPr id="22" name="组合 21"/>
            <p:cNvGrpSpPr/>
            <p:nvPr/>
          </p:nvGrpSpPr>
          <p:grpSpPr>
            <a:xfrm>
              <a:off x="2466052" y="3624262"/>
              <a:ext cx="546100" cy="691683"/>
              <a:chOff x="2421602" y="3643312"/>
              <a:chExt cx="546100" cy="691683"/>
            </a:xfrm>
          </p:grpSpPr>
          <p:cxnSp>
            <p:nvCxnSpPr>
              <p:cNvPr id="24" name="直接连接符 23"/>
              <p:cNvCxnSpPr/>
              <p:nvPr/>
            </p:nvCxnSpPr>
            <p:spPr>
              <a:xfrm>
                <a:off x="2421602" y="3643312"/>
                <a:ext cx="546100" cy="342900"/>
              </a:xfrm>
              <a:prstGeom prst="line">
                <a:avLst/>
              </a:prstGeom>
              <a:ln w="28575">
                <a:solidFill>
                  <a:srgbClr val="1002C4"/>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V="1">
                <a:off x="2421602" y="3992095"/>
                <a:ext cx="546100" cy="342900"/>
              </a:xfrm>
              <a:prstGeom prst="line">
                <a:avLst/>
              </a:prstGeom>
              <a:ln w="28575">
                <a:solidFill>
                  <a:srgbClr val="1002C4"/>
                </a:solidFill>
              </a:ln>
            </p:spPr>
            <p:style>
              <a:lnRef idx="1">
                <a:schemeClr val="accent1"/>
              </a:lnRef>
              <a:fillRef idx="0">
                <a:schemeClr val="accent1"/>
              </a:fillRef>
              <a:effectRef idx="0">
                <a:schemeClr val="accent1"/>
              </a:effectRef>
              <a:fontRef idx="minor">
                <a:schemeClr val="tx1"/>
              </a:fontRef>
            </p:style>
          </p:cxnSp>
        </p:grpSp>
        <p:cxnSp>
          <p:nvCxnSpPr>
            <p:cNvPr id="23" name="直接箭头连接符 22"/>
            <p:cNvCxnSpPr/>
            <p:nvPr/>
          </p:nvCxnSpPr>
          <p:spPr>
            <a:xfrm>
              <a:off x="3012152" y="3967818"/>
              <a:ext cx="1274098" cy="0"/>
            </a:xfrm>
            <a:prstGeom prst="straightConnector1">
              <a:avLst/>
            </a:prstGeom>
            <a:ln w="28575">
              <a:solidFill>
                <a:srgbClr val="1002C4"/>
              </a:solidFill>
              <a:tailEnd type="triangl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26" name="文本框 25"/>
              <p:cNvSpPr txBox="1"/>
              <p:nvPr/>
            </p:nvSpPr>
            <p:spPr>
              <a:xfrm>
                <a:off x="4460875" y="3815305"/>
                <a:ext cx="964238"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sz="2800" b="1" i="1" smtClean="0">
                          <a:latin typeface="Cambria Math" panose="02040503050406030204" pitchFamily="18" charset="0"/>
                        </a:rPr>
                        <m:t>𝒂</m:t>
                      </m:r>
                      <m:r>
                        <a:rPr lang="en-US" altLang="zh-CN" sz="2800" b="1" i="1" smtClean="0">
                          <a:latin typeface="Cambria Math" panose="02040503050406030204" pitchFamily="18" charset="0"/>
                        </a:rPr>
                        <m:t>+</m:t>
                      </m:r>
                      <m:r>
                        <a:rPr lang="en-US" altLang="zh-CN" sz="2800" b="1" i="1" smtClean="0">
                          <a:latin typeface="Cambria Math" panose="02040503050406030204" pitchFamily="18" charset="0"/>
                        </a:rPr>
                        <m:t>𝟖</m:t>
                      </m:r>
                    </m:oMath>
                  </m:oMathPara>
                </a14:m>
                <a:endParaRPr lang="zh-CN" altLang="en-US" sz="2800" b="1"/>
              </a:p>
            </p:txBody>
          </p:sp>
        </mc:Choice>
        <mc:Fallback xmlns="">
          <p:sp>
            <p:nvSpPr>
              <p:cNvPr id="26" name="文本框 25"/>
              <p:cNvSpPr txBox="1">
                <a:spLocks noRot="1" noChangeAspect="1" noMove="1" noResize="1" noEditPoints="1" noAdjustHandles="1" noChangeArrowheads="1" noChangeShapeType="1" noTextEdit="1"/>
              </p:cNvSpPr>
              <p:nvPr/>
            </p:nvSpPr>
            <p:spPr>
              <a:xfrm>
                <a:off x="4460875" y="3815305"/>
                <a:ext cx="964238" cy="430887"/>
              </a:xfrm>
              <a:prstGeom prst="rect">
                <a:avLst/>
              </a:prstGeom>
              <a:blipFill rotWithShape="1">
                <a:blip r:embed="rId3"/>
                <a:stretch>
                  <a:fillRect t="-52" r="-4775" b="135"/>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8" name="文本框 27"/>
              <p:cNvSpPr txBox="1"/>
              <p:nvPr/>
            </p:nvSpPr>
            <p:spPr>
              <a:xfrm>
                <a:off x="4460875" y="5081222"/>
                <a:ext cx="925766"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sz="2800" b="1" i="1" smtClean="0">
                          <a:latin typeface="Cambria Math" panose="02040503050406030204" pitchFamily="18" charset="0"/>
                        </a:rPr>
                        <m:t>𝒃</m:t>
                      </m:r>
                      <m:r>
                        <a:rPr lang="en-US" altLang="zh-CN" sz="2800" b="1" i="1" smtClean="0">
                          <a:latin typeface="Cambria Math" panose="02040503050406030204" pitchFamily="18" charset="0"/>
                        </a:rPr>
                        <m:t>−</m:t>
                      </m:r>
                      <m:r>
                        <a:rPr lang="en-US" altLang="zh-CN" sz="2800" b="1" i="1" smtClean="0">
                          <a:latin typeface="Cambria Math" panose="02040503050406030204" pitchFamily="18" charset="0"/>
                        </a:rPr>
                        <m:t>𝒄</m:t>
                      </m:r>
                    </m:oMath>
                  </m:oMathPara>
                </a14:m>
                <a:endParaRPr lang="zh-CN" altLang="en-US" sz="2800" b="1"/>
              </a:p>
            </p:txBody>
          </p:sp>
        </mc:Choice>
        <mc:Fallback xmlns="">
          <p:sp>
            <p:nvSpPr>
              <p:cNvPr id="28" name="文本框 27"/>
              <p:cNvSpPr txBox="1">
                <a:spLocks noRot="1" noChangeAspect="1" noMove="1" noResize="1" noEditPoints="1" noAdjustHandles="1" noChangeArrowheads="1" noChangeShapeType="1" noTextEdit="1"/>
              </p:cNvSpPr>
              <p:nvPr/>
            </p:nvSpPr>
            <p:spPr>
              <a:xfrm>
                <a:off x="4460875" y="5081222"/>
                <a:ext cx="925766" cy="430887"/>
              </a:xfrm>
              <a:prstGeom prst="rect">
                <a:avLst/>
              </a:prstGeom>
              <a:blipFill rotWithShape="1">
                <a:blip r:embed="rId4"/>
                <a:stretch>
                  <a:fillRect t="-136" r="-5014" b="72"/>
                </a:stretch>
              </a:blipFill>
            </p:spPr>
            <p:txBody>
              <a:bodyPr/>
              <a:lstStyle/>
              <a:p>
                <a:r>
                  <a:rPr lang="zh-CN" altLang="en-US">
                    <a:noFill/>
                  </a:rPr>
                  <a:t> </a:t>
                </a:r>
              </a:p>
            </p:txBody>
          </p:sp>
        </mc:Fallback>
      </mc:AlternateContent>
      <p:grpSp>
        <p:nvGrpSpPr>
          <p:cNvPr id="29" name="组合 28"/>
          <p:cNvGrpSpPr/>
          <p:nvPr/>
        </p:nvGrpSpPr>
        <p:grpSpPr>
          <a:xfrm>
            <a:off x="5548566" y="4108364"/>
            <a:ext cx="1820198" cy="1054962"/>
            <a:chOff x="2466052" y="3624262"/>
            <a:chExt cx="1820198" cy="691683"/>
          </a:xfrm>
        </p:grpSpPr>
        <p:grpSp>
          <p:nvGrpSpPr>
            <p:cNvPr id="30" name="组合 29"/>
            <p:cNvGrpSpPr/>
            <p:nvPr/>
          </p:nvGrpSpPr>
          <p:grpSpPr>
            <a:xfrm>
              <a:off x="2466052" y="3624262"/>
              <a:ext cx="546100" cy="691683"/>
              <a:chOff x="2421602" y="3643312"/>
              <a:chExt cx="546100" cy="691683"/>
            </a:xfrm>
          </p:grpSpPr>
          <p:cxnSp>
            <p:nvCxnSpPr>
              <p:cNvPr id="32" name="直接连接符 31"/>
              <p:cNvCxnSpPr/>
              <p:nvPr/>
            </p:nvCxnSpPr>
            <p:spPr>
              <a:xfrm>
                <a:off x="2421602" y="3643312"/>
                <a:ext cx="546100" cy="342900"/>
              </a:xfrm>
              <a:prstGeom prst="line">
                <a:avLst/>
              </a:prstGeom>
              <a:ln w="28575">
                <a:solidFill>
                  <a:srgbClr val="1002C4"/>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V="1">
                <a:off x="2421602" y="3992095"/>
                <a:ext cx="546100" cy="342900"/>
              </a:xfrm>
              <a:prstGeom prst="line">
                <a:avLst/>
              </a:prstGeom>
              <a:ln w="28575">
                <a:solidFill>
                  <a:srgbClr val="1002C4"/>
                </a:solidFill>
              </a:ln>
            </p:spPr>
            <p:style>
              <a:lnRef idx="1">
                <a:schemeClr val="accent1"/>
              </a:lnRef>
              <a:fillRef idx="0">
                <a:schemeClr val="accent1"/>
              </a:fillRef>
              <a:effectRef idx="0">
                <a:schemeClr val="accent1"/>
              </a:effectRef>
              <a:fontRef idx="minor">
                <a:schemeClr val="tx1"/>
              </a:fontRef>
            </p:style>
          </p:cxnSp>
        </p:grpSp>
        <p:cxnSp>
          <p:nvCxnSpPr>
            <p:cNvPr id="31" name="直接箭头连接符 30"/>
            <p:cNvCxnSpPr/>
            <p:nvPr/>
          </p:nvCxnSpPr>
          <p:spPr>
            <a:xfrm>
              <a:off x="3012152" y="3967818"/>
              <a:ext cx="1274098" cy="0"/>
            </a:xfrm>
            <a:prstGeom prst="straightConnector1">
              <a:avLst/>
            </a:prstGeom>
            <a:ln w="28575">
              <a:solidFill>
                <a:srgbClr val="1002C4"/>
              </a:solidFill>
              <a:tailEnd type="triangl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35" name="文本框 34"/>
              <p:cNvSpPr txBox="1"/>
              <p:nvPr/>
            </p:nvSpPr>
            <p:spPr>
              <a:xfrm>
                <a:off x="7566025" y="4424887"/>
                <a:ext cx="2386679"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ctrlPr>
                            <a:rPr lang="en-US" altLang="zh-CN" sz="2800" b="1" i="1" smtClean="0">
                              <a:latin typeface="Cambria Math" panose="02040503050406030204" pitchFamily="18" charset="0"/>
                            </a:rPr>
                          </m:ctrlPr>
                        </m:dPr>
                        <m:e>
                          <m:r>
                            <a:rPr lang="en-US" altLang="zh-CN" sz="2800" b="1" i="1">
                              <a:latin typeface="Cambria Math" panose="02040503050406030204" pitchFamily="18" charset="0"/>
                            </a:rPr>
                            <m:t>𝒂</m:t>
                          </m:r>
                          <m:r>
                            <a:rPr lang="en-US" altLang="zh-CN" sz="2800" b="1" i="1">
                              <a:latin typeface="Cambria Math" panose="02040503050406030204" pitchFamily="18" charset="0"/>
                            </a:rPr>
                            <m:t>+</m:t>
                          </m:r>
                          <m:r>
                            <a:rPr lang="en-US" altLang="zh-CN" sz="2800" b="1" i="1">
                              <a:latin typeface="Cambria Math" panose="02040503050406030204" pitchFamily="18" charset="0"/>
                            </a:rPr>
                            <m:t>𝟖</m:t>
                          </m:r>
                        </m:e>
                      </m:d>
                      <m:d>
                        <m:dPr>
                          <m:ctrlPr>
                            <a:rPr lang="en-US" altLang="zh-CN" sz="2800" b="1" i="1" smtClean="0">
                              <a:latin typeface="Cambria Math" panose="02040503050406030204" pitchFamily="18" charset="0"/>
                            </a:rPr>
                          </m:ctrlPr>
                        </m:dPr>
                        <m:e>
                          <m:r>
                            <a:rPr lang="en-US" altLang="zh-CN" sz="2800" b="1" i="1" smtClean="0">
                              <a:latin typeface="Cambria Math" panose="02040503050406030204" pitchFamily="18" charset="0"/>
                            </a:rPr>
                            <m:t>𝒃</m:t>
                          </m:r>
                          <m:r>
                            <a:rPr lang="en-US" altLang="zh-CN" sz="2800" b="1" i="1" smtClean="0">
                              <a:latin typeface="Cambria Math" panose="02040503050406030204" pitchFamily="18" charset="0"/>
                            </a:rPr>
                            <m:t>−</m:t>
                          </m:r>
                          <m:r>
                            <a:rPr lang="en-US" altLang="zh-CN" sz="2800" b="1" i="1" smtClean="0">
                              <a:latin typeface="Cambria Math" panose="02040503050406030204" pitchFamily="18" charset="0"/>
                            </a:rPr>
                            <m:t>𝒄</m:t>
                          </m:r>
                        </m:e>
                      </m:d>
                    </m:oMath>
                  </m:oMathPara>
                </a14:m>
                <a:endParaRPr lang="zh-CN" altLang="en-US" sz="2800" b="1"/>
              </a:p>
            </p:txBody>
          </p:sp>
        </mc:Choice>
        <mc:Fallback xmlns="">
          <p:sp>
            <p:nvSpPr>
              <p:cNvPr id="35" name="文本框 34"/>
              <p:cNvSpPr txBox="1">
                <a:spLocks noRot="1" noChangeAspect="1" noMove="1" noResize="1" noEditPoints="1" noAdjustHandles="1" noChangeArrowheads="1" noChangeShapeType="1" noTextEdit="1"/>
              </p:cNvSpPr>
              <p:nvPr/>
            </p:nvSpPr>
            <p:spPr>
              <a:xfrm>
                <a:off x="7566025" y="4424887"/>
                <a:ext cx="2386679" cy="430887"/>
              </a:xfrm>
              <a:prstGeom prst="rect">
                <a:avLst/>
              </a:prstGeom>
              <a:blipFill rotWithShape="1">
                <a:blip r:embed="rId5"/>
                <a:stretch>
                  <a:fillRect t="-48" r="-1688" b="131"/>
                </a:stretch>
              </a:blipFill>
            </p:spPr>
            <p:txBody>
              <a:bodyPr/>
              <a:lstStyle/>
              <a:p>
                <a:r>
                  <a:rPr lang="zh-CN" altLang="en-US">
                    <a:noFill/>
                  </a:rPr>
                  <a:t> </a:t>
                </a:r>
              </a:p>
            </p:txBody>
          </p:sp>
        </mc:Fallback>
      </mc:AlternateContent>
      <p:sp>
        <p:nvSpPr>
          <p:cNvPr id="37" name="文本框 36"/>
          <p:cNvSpPr txBox="1"/>
          <p:nvPr/>
        </p:nvSpPr>
        <p:spPr>
          <a:xfrm>
            <a:off x="2904664" y="3420786"/>
            <a:ext cx="1676400" cy="523220"/>
          </a:xfrm>
          <a:prstGeom prst="rect">
            <a:avLst/>
          </a:prstGeom>
          <a:noFill/>
        </p:spPr>
        <p:txBody>
          <a:bodyPr wrap="square">
            <a:spAutoFit/>
          </a:bodyPr>
          <a:lstStyle/>
          <a:p>
            <a:r>
              <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rPr>
              <a:t>两数之和</a:t>
            </a:r>
            <a:endParaRPr lang="zh-CN" altLang="en-US" sz="2800">
              <a:solidFill>
                <a:srgbClr val="FF0000"/>
              </a:solidFill>
            </a:endParaRPr>
          </a:p>
        </p:txBody>
      </p:sp>
      <p:sp>
        <p:nvSpPr>
          <p:cNvPr id="39" name="文本框 38"/>
          <p:cNvSpPr txBox="1"/>
          <p:nvPr/>
        </p:nvSpPr>
        <p:spPr>
          <a:xfrm>
            <a:off x="2921626" y="4814498"/>
            <a:ext cx="1676400" cy="523220"/>
          </a:xfrm>
          <a:prstGeom prst="rect">
            <a:avLst/>
          </a:prstGeom>
          <a:noFill/>
        </p:spPr>
        <p:txBody>
          <a:bodyPr wrap="square">
            <a:spAutoFit/>
          </a:bodyPr>
          <a:lstStyle/>
          <a:p>
            <a:r>
              <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rPr>
              <a:t>两数之差</a:t>
            </a:r>
            <a:endParaRPr lang="zh-CN" altLang="en-US" sz="2800">
              <a:solidFill>
                <a:srgbClr val="FF0000"/>
              </a:solidFill>
            </a:endParaRPr>
          </a:p>
        </p:txBody>
      </p:sp>
      <p:sp>
        <p:nvSpPr>
          <p:cNvPr id="41" name="文本框 40"/>
          <p:cNvSpPr txBox="1"/>
          <p:nvPr/>
        </p:nvSpPr>
        <p:spPr>
          <a:xfrm>
            <a:off x="6011196" y="4099392"/>
            <a:ext cx="1676400" cy="523220"/>
          </a:xfrm>
          <a:prstGeom prst="rect">
            <a:avLst/>
          </a:prstGeom>
          <a:noFill/>
        </p:spPr>
        <p:txBody>
          <a:bodyPr wrap="square">
            <a:spAutoFit/>
          </a:bodyPr>
          <a:lstStyle/>
          <a:p>
            <a:r>
              <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rPr>
              <a:t>两数之积</a:t>
            </a:r>
            <a:endParaRPr lang="zh-CN" altLang="en-US" sz="2800">
              <a:solidFill>
                <a:srgbClr val="FF0000"/>
              </a:solidFill>
            </a:endParaRPr>
          </a:p>
        </p:txBody>
      </p:sp>
      <p:sp>
        <p:nvSpPr>
          <p:cNvPr id="43" name="文本框 42"/>
          <p:cNvSpPr txBox="1"/>
          <p:nvPr/>
        </p:nvSpPr>
        <p:spPr>
          <a:xfrm>
            <a:off x="1158414" y="311499"/>
            <a:ext cx="1112805" cy="461665"/>
          </a:xfrm>
          <a:prstGeom prst="rect">
            <a:avLst/>
          </a:prstGeom>
          <a:noFill/>
        </p:spPr>
        <p:txBody>
          <a:bodyPr wrap="none" rtlCol="0">
            <a:spAutoFit/>
          </a:bodyPr>
          <a:lstStyle/>
          <a:p>
            <a:pPr algn="ctr"/>
            <a:r>
              <a:rPr lang="zh-CN" altLang="en-US" sz="2400" b="1">
                <a:effectLst>
                  <a:innerShdw blurRad="63500" dist="50800" dir="18900000">
                    <a:prstClr val="black">
                      <a:alpha val="50000"/>
                    </a:prstClr>
                  </a:innerShdw>
                </a:effectLst>
                <a:latin typeface="方正北魏楷书简体" panose="03000509000000000000" pitchFamily="65" charset="-122"/>
                <a:ea typeface="方正北魏楷书简体" panose="03000509000000000000" pitchFamily="65" charset="-122"/>
              </a:rPr>
              <a:t>试一试</a:t>
            </a:r>
          </a:p>
        </p:txBody>
      </p:sp>
    </p:spTree>
  </p:cSld>
  <p:clrMapOvr>
    <a:masterClrMapping/>
  </p:clrMapOvr>
  <mc:AlternateContent xmlns:mc="http://schemas.openxmlformats.org/markup-compatibility/2006" xmlns:p14="http://schemas.microsoft.com/office/powerpoint/2010/main">
    <mc:Choice Requires="p14">
      <p:transition spd="med" p14:dur="699"/>
    </mc:Choice>
    <mc:Fallback xmlns="">
      <p:transition spd="med"/>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5"/>
                                        </p:tgtEl>
                                        <p:attrNameLst>
                                          <p:attrName>style.visibility</p:attrName>
                                        </p:attrNameLst>
                                      </p:cBhvr>
                                      <p:to>
                                        <p:strVal val="visible"/>
                                      </p:to>
                                    </p:set>
                                    <p:animEffect transition="in" filter="fade">
                                      <p:cBhvr>
                                        <p:cTn id="12" dur="500"/>
                                        <p:tgtEl>
                                          <p:spTgt spid="4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wipe(left)">
                                      <p:cBhvr>
                                        <p:cTn id="17" dur="5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fade">
                                      <p:cBhvr>
                                        <p:cTn id="22" dur="500"/>
                                        <p:tgtEl>
                                          <p:spTgt spid="3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fade">
                                      <p:cBhvr>
                                        <p:cTn id="27" dur="500"/>
                                        <p:tgtEl>
                                          <p:spTgt spid="2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6"/>
                                        </p:tgtEl>
                                        <p:attrNameLst>
                                          <p:attrName>style.visibility</p:attrName>
                                        </p:attrNameLst>
                                      </p:cBhvr>
                                      <p:to>
                                        <p:strVal val="visible"/>
                                      </p:to>
                                    </p:set>
                                    <p:animEffect transition="in" filter="fade">
                                      <p:cBhvr>
                                        <p:cTn id="32" dur="500"/>
                                        <p:tgtEl>
                                          <p:spTgt spid="4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wipe(left)">
                                      <p:cBhvr>
                                        <p:cTn id="37" dur="5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9"/>
                                        </p:tgtEl>
                                        <p:attrNameLst>
                                          <p:attrName>style.visibility</p:attrName>
                                        </p:attrNameLst>
                                      </p:cBhvr>
                                      <p:to>
                                        <p:strVal val="visible"/>
                                      </p:to>
                                    </p:set>
                                    <p:animEffect transition="in" filter="fade">
                                      <p:cBhvr>
                                        <p:cTn id="42" dur="500"/>
                                        <p:tgtEl>
                                          <p:spTgt spid="3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fade">
                                      <p:cBhvr>
                                        <p:cTn id="47" dur="500"/>
                                        <p:tgtEl>
                                          <p:spTgt spid="28"/>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29"/>
                                        </p:tgtEl>
                                        <p:attrNameLst>
                                          <p:attrName>style.visibility</p:attrName>
                                        </p:attrNameLst>
                                      </p:cBhvr>
                                      <p:to>
                                        <p:strVal val="visible"/>
                                      </p:to>
                                    </p:set>
                                    <p:animEffect transition="in" filter="wipe(left)">
                                      <p:cBhvr>
                                        <p:cTn id="52" dur="500"/>
                                        <p:tgtEl>
                                          <p:spTgt spid="29"/>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1"/>
                                        </p:tgtEl>
                                        <p:attrNameLst>
                                          <p:attrName>style.visibility</p:attrName>
                                        </p:attrNameLst>
                                      </p:cBhvr>
                                      <p:to>
                                        <p:strVal val="visible"/>
                                      </p:to>
                                    </p:set>
                                    <p:animEffect transition="in" filter="fade">
                                      <p:cBhvr>
                                        <p:cTn id="57" dur="500"/>
                                        <p:tgtEl>
                                          <p:spTgt spid="41"/>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5"/>
                                        </p:tgtEl>
                                        <p:attrNameLst>
                                          <p:attrName>style.visibility</p:attrName>
                                        </p:attrNameLst>
                                      </p:cBhvr>
                                      <p:to>
                                        <p:strVal val="visible"/>
                                      </p:to>
                                    </p:set>
                                    <p:animEffect transition="in" filter="fade">
                                      <p:cBhvr>
                                        <p:cTn id="62"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6" grpId="0"/>
      <p:bldP spid="28" grpId="0"/>
      <p:bldP spid="35" grpId="0"/>
      <p:bldP spid="37" grpId="0"/>
      <p:bldP spid="39" grpId="0"/>
      <p:bldP spid="41"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文本框 2"/>
          <p:cNvSpPr txBox="1"/>
          <p:nvPr/>
        </p:nvSpPr>
        <p:spPr>
          <a:xfrm>
            <a:off x="1158414" y="311499"/>
            <a:ext cx="1112805" cy="461665"/>
          </a:xfrm>
          <a:prstGeom prst="rect">
            <a:avLst/>
          </a:prstGeom>
          <a:noFill/>
        </p:spPr>
        <p:txBody>
          <a:bodyPr wrap="none" rtlCol="0">
            <a:spAutoFit/>
          </a:bodyPr>
          <a:lstStyle/>
          <a:p>
            <a:pPr algn="ctr"/>
            <a:r>
              <a:rPr lang="zh-CN" altLang="en-US" sz="2400" b="1">
                <a:effectLst>
                  <a:innerShdw blurRad="63500" dist="50800" dir="18900000">
                    <a:prstClr val="black">
                      <a:alpha val="50000"/>
                    </a:prstClr>
                  </a:innerShdw>
                </a:effectLst>
                <a:latin typeface="方正北魏楷书简体" panose="03000509000000000000" pitchFamily="65" charset="-122"/>
                <a:ea typeface="方正北魏楷书简体" panose="03000509000000000000" pitchFamily="65" charset="-122"/>
              </a:rPr>
              <a:t>做一做</a:t>
            </a:r>
          </a:p>
        </p:txBody>
      </p:sp>
      <p:sp>
        <p:nvSpPr>
          <p:cNvPr id="4" name="Text Box 8"/>
          <p:cNvSpPr txBox="1">
            <a:spLocks noChangeArrowheads="1"/>
          </p:cNvSpPr>
          <p:nvPr/>
        </p:nvSpPr>
        <p:spPr bwMode="auto">
          <a:xfrm>
            <a:off x="1441450" y="1397637"/>
            <a:ext cx="27876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536575">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indent="0"/>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sym typeface="宋体" panose="02010600030101010101" pitchFamily="2" charset="-122"/>
              </a:rPr>
              <a:t>用代数式表示：</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 </a:t>
            </a:r>
          </a:p>
        </p:txBody>
      </p:sp>
      <mc:AlternateContent xmlns:mc="http://schemas.openxmlformats.org/markup-compatibility/2006" xmlns:a14="http://schemas.microsoft.com/office/drawing/2010/main">
        <mc:Choice Requires="a14">
          <p:sp>
            <p:nvSpPr>
              <p:cNvPr id="5" name="文本框 4"/>
              <p:cNvSpPr txBox="1"/>
              <p:nvPr/>
            </p:nvSpPr>
            <p:spPr>
              <a:xfrm>
                <a:off x="2006916" y="2016753"/>
                <a:ext cx="4847802" cy="714683"/>
              </a:xfrm>
              <a:prstGeom prst="rect">
                <a:avLst/>
              </a:prstGeom>
              <a:noFill/>
            </p:spPr>
            <p:txBody>
              <a:bodyPr wrap="none" rtlCol="0">
                <a:spAutoFit/>
              </a:bodyPr>
              <a:lstStyle/>
              <a:p>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a:t>
                </a: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rPr>
                  <a:t>1</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a:t>
                </a:r>
                <a:r>
                  <a:rPr lang="en-US" altLang="zh-CN" sz="2800" b="1" i="1">
                    <a:latin typeface="Times New Roman" panose="02020603050405020304" pitchFamily="18" charset="0"/>
                    <a:ea typeface="方正北魏楷书简体" panose="03000509000000000000" pitchFamily="65" charset="-122"/>
                    <a:cs typeface="Times New Roman" panose="02020603050405020304" pitchFamily="18" charset="0"/>
                  </a:rPr>
                  <a:t>a</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a:t>
                </a:r>
                <a:r>
                  <a:rPr lang="en-US" altLang="zh-CN" sz="2800" b="1" i="1">
                    <a:latin typeface="Times New Roman" panose="02020603050405020304" pitchFamily="18" charset="0"/>
                    <a:ea typeface="方正北魏楷书简体" panose="03000509000000000000" pitchFamily="65" charset="-122"/>
                    <a:cs typeface="Times New Roman" panose="02020603050405020304" pitchFamily="18" charset="0"/>
                  </a:rPr>
                  <a:t>b</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两数之积与</a:t>
                </a:r>
                <a14:m>
                  <m:oMath xmlns:m="http://schemas.openxmlformats.org/officeDocument/2006/math">
                    <m:f>
                      <m:fPr>
                        <m:ctrlPr>
                          <a:rPr lang="en-US" altLang="zh-CN" sz="2800" b="1" i="1" smtClean="0">
                            <a:latin typeface="Cambria Math" panose="02040503050406030204" pitchFamily="18" charset="0"/>
                          </a:rPr>
                        </m:ctrlPr>
                      </m:fPr>
                      <m:num>
                        <m:r>
                          <a:rPr lang="en-US" altLang="zh-CN" sz="2800" b="1" i="1" smtClean="0">
                            <a:latin typeface="Cambria Math" panose="02040503050406030204" pitchFamily="18" charset="0"/>
                          </a:rPr>
                          <m:t>𝟐</m:t>
                        </m:r>
                      </m:num>
                      <m:den>
                        <m:r>
                          <a:rPr lang="en-US" altLang="zh-CN" sz="2800" b="1" i="1" smtClean="0">
                            <a:latin typeface="Cambria Math" panose="02040503050406030204" pitchFamily="18" charset="0"/>
                          </a:rPr>
                          <m:t>𝟑</m:t>
                        </m:r>
                      </m:den>
                    </m:f>
                  </m:oMath>
                </a14:m>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的和；</a:t>
                </a:r>
              </a:p>
            </p:txBody>
          </p:sp>
        </mc:Choice>
        <mc:Fallback xmlns="">
          <p:sp>
            <p:nvSpPr>
              <p:cNvPr id="5" name="文本框 4"/>
              <p:cNvSpPr txBox="1">
                <a:spLocks noRot="1" noChangeAspect="1" noMove="1" noResize="1" noEditPoints="1" noAdjustHandles="1" noChangeArrowheads="1" noChangeShapeType="1" noTextEdit="1"/>
              </p:cNvSpPr>
              <p:nvPr/>
            </p:nvSpPr>
            <p:spPr>
              <a:xfrm>
                <a:off x="2006916" y="2016753"/>
                <a:ext cx="4847802" cy="714683"/>
              </a:xfrm>
              <a:prstGeom prst="rect">
                <a:avLst/>
              </a:prstGeom>
              <a:blipFill rotWithShape="1">
                <a:blip r:embed="rId2"/>
                <a:stretch>
                  <a:fillRect l="-7" t="-88" r="11" b="42"/>
                </a:stretch>
              </a:blipFill>
            </p:spPr>
            <p:txBody>
              <a:bodyPr/>
              <a:lstStyle/>
              <a:p>
                <a:r>
                  <a:rPr lang="zh-CN" altLang="en-US">
                    <a:noFill/>
                  </a:rPr>
                  <a:t> </a:t>
                </a:r>
              </a:p>
            </p:txBody>
          </p:sp>
        </mc:Fallback>
      </mc:AlternateContent>
      <p:sp>
        <p:nvSpPr>
          <p:cNvPr id="7" name="文本框 6"/>
          <p:cNvSpPr txBox="1"/>
          <p:nvPr/>
        </p:nvSpPr>
        <p:spPr>
          <a:xfrm>
            <a:off x="1974316" y="3442485"/>
            <a:ext cx="4509568" cy="523220"/>
          </a:xfrm>
          <a:prstGeom prst="rect">
            <a:avLst/>
          </a:prstGeom>
          <a:noFill/>
        </p:spPr>
        <p:txBody>
          <a:bodyPr wrap="none" rtlCol="0">
            <a:spAutoFit/>
          </a:bodyPr>
          <a:lstStyle/>
          <a:p>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a:t>
            </a: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rPr>
              <a:t>2</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a:t>
            </a:r>
            <a:r>
              <a:rPr lang="en-US" altLang="zh-CN" sz="2800" b="1" i="1">
                <a:latin typeface="Times New Roman" panose="02020603050405020304" pitchFamily="18" charset="0"/>
                <a:ea typeface="方正北魏楷书简体" panose="03000509000000000000" pitchFamily="65" charset="-122"/>
                <a:cs typeface="Times New Roman" panose="02020603050405020304" pitchFamily="18" charset="0"/>
              </a:rPr>
              <a:t>a</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与比</a:t>
            </a:r>
            <a:r>
              <a:rPr lang="en-US" altLang="zh-CN" sz="2800" b="1" i="1">
                <a:latin typeface="Times New Roman" panose="02020603050405020304" pitchFamily="18" charset="0"/>
                <a:ea typeface="方正北魏楷书简体" panose="03000509000000000000" pitchFamily="65" charset="-122"/>
                <a:cs typeface="Times New Roman" panose="02020603050405020304" pitchFamily="18" charset="0"/>
              </a:rPr>
              <a:t>a</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大</a:t>
            </a: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rPr>
              <a:t>2</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的数的积；</a:t>
            </a:r>
          </a:p>
        </p:txBody>
      </p:sp>
      <p:sp>
        <p:nvSpPr>
          <p:cNvPr id="9" name="文本框 8"/>
          <p:cNvSpPr txBox="1"/>
          <p:nvPr/>
        </p:nvSpPr>
        <p:spPr>
          <a:xfrm>
            <a:off x="2006915" y="4678755"/>
            <a:ext cx="6583854" cy="523220"/>
          </a:xfrm>
          <a:prstGeom prst="rect">
            <a:avLst/>
          </a:prstGeom>
          <a:noFill/>
        </p:spPr>
        <p:txBody>
          <a:bodyPr wrap="none" rtlCol="0">
            <a:spAutoFit/>
          </a:bodyPr>
          <a:lstStyle/>
          <a:p>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a:t>
            </a: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rPr>
              <a:t>3</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a:t>
            </a:r>
            <a:r>
              <a:rPr lang="en-US" altLang="zh-CN" sz="2800" b="1" i="1">
                <a:latin typeface="Times New Roman" panose="02020603050405020304" pitchFamily="18" charset="0"/>
                <a:ea typeface="方正北魏楷书简体" panose="03000509000000000000" pitchFamily="65" charset="-122"/>
                <a:cs typeface="Times New Roman" panose="02020603050405020304" pitchFamily="18" charset="0"/>
              </a:rPr>
              <a:t>a</a:t>
            </a:r>
            <a:r>
              <a:rPr lang="zh-CN" altLang="en-US" sz="2800" b="1" i="1">
                <a:latin typeface="Times New Roman" panose="02020603050405020304" pitchFamily="18" charset="0"/>
                <a:ea typeface="方正北魏楷书简体" panose="03000509000000000000" pitchFamily="65" charset="-122"/>
                <a:cs typeface="Times New Roman" panose="02020603050405020304" pitchFamily="18" charset="0"/>
              </a:rPr>
              <a:t>，</a:t>
            </a:r>
            <a:r>
              <a:rPr lang="en-US" altLang="zh-CN" sz="2800" b="1" i="1">
                <a:latin typeface="Times New Roman" panose="02020603050405020304" pitchFamily="18" charset="0"/>
                <a:ea typeface="方正北魏楷书简体" panose="03000509000000000000" pitchFamily="65" charset="-122"/>
                <a:cs typeface="Times New Roman" panose="02020603050405020304" pitchFamily="18" charset="0"/>
              </a:rPr>
              <a:t>b</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两数和的平方与它们的积的差</a:t>
            </a: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rPr>
              <a:t>.</a:t>
            </a:r>
            <a:endPar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0" name="文本框 9"/>
              <p:cNvSpPr txBox="1"/>
              <p:nvPr/>
            </p:nvSpPr>
            <p:spPr>
              <a:xfrm>
                <a:off x="4116595" y="2555353"/>
                <a:ext cx="1182247" cy="80945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sz="2800" b="1" i="1" smtClean="0">
                          <a:solidFill>
                            <a:srgbClr val="FF0000"/>
                          </a:solidFill>
                          <a:latin typeface="Cambria Math" panose="02040503050406030204" pitchFamily="18" charset="0"/>
                        </a:rPr>
                        <m:t>𝒂𝒃</m:t>
                      </m:r>
                      <m:r>
                        <a:rPr lang="en-US" altLang="zh-CN" sz="2800" b="1" i="1" smtClean="0">
                          <a:solidFill>
                            <a:srgbClr val="FF0000"/>
                          </a:solidFill>
                          <a:latin typeface="Cambria Math" panose="02040503050406030204" pitchFamily="18" charset="0"/>
                        </a:rPr>
                        <m:t>+</m:t>
                      </m:r>
                      <m:f>
                        <m:fPr>
                          <m:ctrlPr>
                            <a:rPr lang="en-US" altLang="zh-CN" sz="2800" b="1" i="1" smtClean="0">
                              <a:solidFill>
                                <a:srgbClr val="FF0000"/>
                              </a:solidFill>
                              <a:latin typeface="Cambria Math" panose="02040503050406030204" pitchFamily="18" charset="0"/>
                            </a:rPr>
                          </m:ctrlPr>
                        </m:fPr>
                        <m:num>
                          <m:r>
                            <a:rPr lang="en-US" altLang="zh-CN" sz="2800" b="1" i="1" smtClean="0">
                              <a:solidFill>
                                <a:srgbClr val="FF0000"/>
                              </a:solidFill>
                              <a:latin typeface="Cambria Math" panose="02040503050406030204" pitchFamily="18" charset="0"/>
                            </a:rPr>
                            <m:t>𝟐</m:t>
                          </m:r>
                        </m:num>
                        <m:den>
                          <m:r>
                            <a:rPr lang="en-US" altLang="zh-CN" sz="2800" b="1" i="1" smtClean="0">
                              <a:solidFill>
                                <a:srgbClr val="FF0000"/>
                              </a:solidFill>
                              <a:latin typeface="Cambria Math" panose="02040503050406030204" pitchFamily="18" charset="0"/>
                            </a:rPr>
                            <m:t>𝟑</m:t>
                          </m:r>
                        </m:den>
                      </m:f>
                    </m:oMath>
                  </m:oMathPara>
                </a14:m>
                <a:endParaRPr lang="zh-CN" altLang="en-US" sz="2800" b="1">
                  <a:solidFill>
                    <a:srgbClr val="FF0000"/>
                  </a:solidFill>
                </a:endParaRPr>
              </a:p>
            </p:txBody>
          </p:sp>
        </mc:Choice>
        <mc:Fallback xmlns="">
          <p:sp>
            <p:nvSpPr>
              <p:cNvPr id="10" name="文本框 9"/>
              <p:cNvSpPr txBox="1">
                <a:spLocks noRot="1" noChangeAspect="1" noMove="1" noResize="1" noEditPoints="1" noAdjustHandles="1" noChangeArrowheads="1" noChangeShapeType="1" noTextEdit="1"/>
              </p:cNvSpPr>
              <p:nvPr/>
            </p:nvSpPr>
            <p:spPr>
              <a:xfrm>
                <a:off x="4116595" y="2555353"/>
                <a:ext cx="1182247" cy="809452"/>
              </a:xfrm>
              <a:prstGeom prst="rect">
                <a:avLst/>
              </a:prstGeom>
              <a:blipFill rotWithShape="1">
                <a:blip r:embed="rId3"/>
                <a:stretch>
                  <a:fillRect l="-44" t="-14" r="-3779" b="71"/>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2" name="文本框 11"/>
              <p:cNvSpPr txBox="1"/>
              <p:nvPr/>
            </p:nvSpPr>
            <p:spPr>
              <a:xfrm>
                <a:off x="4116595" y="4131401"/>
                <a:ext cx="1485087"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sz="2800" b="1" i="1" smtClean="0">
                          <a:solidFill>
                            <a:srgbClr val="FF0000"/>
                          </a:solidFill>
                          <a:latin typeface="Cambria Math" panose="02040503050406030204" pitchFamily="18" charset="0"/>
                        </a:rPr>
                        <m:t>𝒂</m:t>
                      </m:r>
                      <m:d>
                        <m:dPr>
                          <m:ctrlPr>
                            <a:rPr lang="en-US" altLang="zh-CN" sz="2800" b="1" i="1" smtClean="0">
                              <a:solidFill>
                                <a:srgbClr val="FF0000"/>
                              </a:solidFill>
                              <a:latin typeface="Cambria Math" panose="02040503050406030204" pitchFamily="18" charset="0"/>
                            </a:rPr>
                          </m:ctrlPr>
                        </m:dPr>
                        <m:e>
                          <m:r>
                            <a:rPr lang="en-US" altLang="zh-CN" sz="2800" b="1" i="1" smtClean="0">
                              <a:solidFill>
                                <a:srgbClr val="FF0000"/>
                              </a:solidFill>
                              <a:latin typeface="Cambria Math" panose="02040503050406030204" pitchFamily="18" charset="0"/>
                            </a:rPr>
                            <m:t>𝒂</m:t>
                          </m:r>
                          <m:r>
                            <a:rPr lang="en-US" altLang="zh-CN" sz="2800" b="1" i="1" smtClean="0">
                              <a:solidFill>
                                <a:srgbClr val="FF0000"/>
                              </a:solidFill>
                              <a:latin typeface="Cambria Math" panose="02040503050406030204" pitchFamily="18" charset="0"/>
                            </a:rPr>
                            <m:t>+</m:t>
                          </m:r>
                          <m:r>
                            <a:rPr lang="en-US" altLang="zh-CN" sz="2800" b="1" i="1" smtClean="0">
                              <a:solidFill>
                                <a:srgbClr val="FF0000"/>
                              </a:solidFill>
                              <a:latin typeface="Cambria Math" panose="02040503050406030204" pitchFamily="18" charset="0"/>
                            </a:rPr>
                            <m:t>𝟐</m:t>
                          </m:r>
                        </m:e>
                      </m:d>
                    </m:oMath>
                  </m:oMathPara>
                </a14:m>
                <a:endParaRPr lang="zh-CN" altLang="en-US" sz="2800" b="1">
                  <a:solidFill>
                    <a:srgbClr val="FF0000"/>
                  </a:solidFill>
                </a:endParaRPr>
              </a:p>
            </p:txBody>
          </p:sp>
        </mc:Choice>
        <mc:Fallback xmlns="">
          <p:sp>
            <p:nvSpPr>
              <p:cNvPr id="12" name="文本框 11"/>
              <p:cNvSpPr txBox="1">
                <a:spLocks noRot="1" noChangeAspect="1" noMove="1" noResize="1" noEditPoints="1" noAdjustHandles="1" noChangeArrowheads="1" noChangeShapeType="1" noTextEdit="1"/>
              </p:cNvSpPr>
              <p:nvPr/>
            </p:nvSpPr>
            <p:spPr>
              <a:xfrm>
                <a:off x="4116595" y="4131401"/>
                <a:ext cx="1485087" cy="430887"/>
              </a:xfrm>
              <a:prstGeom prst="rect">
                <a:avLst/>
              </a:prstGeom>
              <a:blipFill rotWithShape="1">
                <a:blip r:embed="rId4"/>
                <a:stretch>
                  <a:fillRect l="-35" t="-21" r="-2884" b="104"/>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4" name="文本框 13"/>
              <p:cNvSpPr txBox="1"/>
              <p:nvPr/>
            </p:nvSpPr>
            <p:spPr>
              <a:xfrm>
                <a:off x="4116595" y="5312124"/>
                <a:ext cx="2305503" cy="44063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US" altLang="zh-CN" sz="2800" b="1" i="1" smtClean="0">
                              <a:solidFill>
                                <a:srgbClr val="FF0000"/>
                              </a:solidFill>
                              <a:latin typeface="Cambria Math" panose="02040503050406030204" pitchFamily="18" charset="0"/>
                            </a:rPr>
                          </m:ctrlPr>
                        </m:sSupPr>
                        <m:e>
                          <m:d>
                            <m:dPr>
                              <m:ctrlPr>
                                <a:rPr lang="en-US" altLang="zh-CN" sz="2800" b="1" i="1">
                                  <a:solidFill>
                                    <a:srgbClr val="FF0000"/>
                                  </a:solidFill>
                                  <a:latin typeface="Cambria Math" panose="02040503050406030204" pitchFamily="18" charset="0"/>
                                </a:rPr>
                              </m:ctrlPr>
                            </m:dPr>
                            <m:e>
                              <m:r>
                                <a:rPr lang="en-US" altLang="zh-CN" sz="2800" b="1" i="1">
                                  <a:solidFill>
                                    <a:srgbClr val="FF0000"/>
                                  </a:solidFill>
                                  <a:latin typeface="Cambria Math" panose="02040503050406030204" pitchFamily="18" charset="0"/>
                                </a:rPr>
                                <m:t>𝒂</m:t>
                              </m:r>
                              <m:r>
                                <a:rPr lang="en-US" altLang="zh-CN" sz="2800" b="1" i="1">
                                  <a:solidFill>
                                    <a:srgbClr val="FF0000"/>
                                  </a:solidFill>
                                  <a:latin typeface="Cambria Math" panose="02040503050406030204" pitchFamily="18" charset="0"/>
                                </a:rPr>
                                <m:t>+</m:t>
                              </m:r>
                              <m:r>
                                <a:rPr lang="en-US" altLang="zh-CN" sz="2800" b="1" i="1">
                                  <a:solidFill>
                                    <a:srgbClr val="FF0000"/>
                                  </a:solidFill>
                                  <a:latin typeface="Cambria Math" panose="02040503050406030204" pitchFamily="18" charset="0"/>
                                </a:rPr>
                                <m:t>𝒃</m:t>
                              </m:r>
                            </m:e>
                          </m:d>
                        </m:e>
                        <m:sup>
                          <m:r>
                            <a:rPr lang="en-US" altLang="zh-CN" sz="2800" b="1" i="1" smtClean="0">
                              <a:solidFill>
                                <a:srgbClr val="FF0000"/>
                              </a:solidFill>
                              <a:latin typeface="Cambria Math" panose="02040503050406030204" pitchFamily="18" charset="0"/>
                            </a:rPr>
                            <m:t>𝟐</m:t>
                          </m:r>
                        </m:sup>
                      </m:sSup>
                      <m:r>
                        <a:rPr lang="en-US" altLang="zh-CN" sz="2800" b="1" i="1" smtClean="0">
                          <a:solidFill>
                            <a:srgbClr val="FF0000"/>
                          </a:solidFill>
                          <a:latin typeface="Cambria Math" panose="02040503050406030204" pitchFamily="18" charset="0"/>
                        </a:rPr>
                        <m:t>−</m:t>
                      </m:r>
                      <m:r>
                        <a:rPr lang="en-US" altLang="zh-CN" sz="2800" b="1" i="1" smtClean="0">
                          <a:solidFill>
                            <a:srgbClr val="FF0000"/>
                          </a:solidFill>
                          <a:latin typeface="Cambria Math" panose="02040503050406030204" pitchFamily="18" charset="0"/>
                        </a:rPr>
                        <m:t>𝒂𝒃</m:t>
                      </m:r>
                    </m:oMath>
                  </m:oMathPara>
                </a14:m>
                <a:endParaRPr lang="zh-CN" altLang="en-US" sz="2800" b="1">
                  <a:solidFill>
                    <a:srgbClr val="FF0000"/>
                  </a:solidFill>
                </a:endParaRPr>
              </a:p>
            </p:txBody>
          </p:sp>
        </mc:Choice>
        <mc:Fallback xmlns="">
          <p:sp>
            <p:nvSpPr>
              <p:cNvPr id="14" name="文本框 13"/>
              <p:cNvSpPr txBox="1">
                <a:spLocks noRot="1" noChangeAspect="1" noMove="1" noResize="1" noEditPoints="1" noAdjustHandles="1" noChangeArrowheads="1" noChangeShapeType="1" noTextEdit="1"/>
              </p:cNvSpPr>
              <p:nvPr/>
            </p:nvSpPr>
            <p:spPr>
              <a:xfrm>
                <a:off x="4116595" y="5312124"/>
                <a:ext cx="2305503" cy="440633"/>
              </a:xfrm>
              <a:prstGeom prst="rect">
                <a:avLst/>
              </a:prstGeom>
              <a:blipFill rotWithShape="1">
                <a:blip r:embed="rId5"/>
                <a:stretch>
                  <a:fillRect l="-23" t="-79" r="-1638" b="66"/>
                </a:stretch>
              </a:blipFill>
            </p:spPr>
            <p:txBody>
              <a:bodyPr/>
              <a:lstStyle/>
              <a:p>
                <a:r>
                  <a:rPr lang="zh-CN" altLang="en-US">
                    <a:noFill/>
                  </a:rPr>
                  <a:t> </a:t>
                </a:r>
              </a:p>
            </p:txBody>
          </p:sp>
        </mc:Fallback>
      </mc:AlternateContent>
    </p:spTree>
  </p:cSld>
  <p:clrMapOvr>
    <a:masterClrMapping/>
  </p:clrMapOvr>
  <mc:AlternateContent xmlns:mc="http://schemas.openxmlformats.org/markup-compatibility/2006" xmlns:p14="http://schemas.microsoft.com/office/powerpoint/2010/main">
    <mc:Choice Requires="p14">
      <p:transition spd="med" p14:dur="699"/>
    </mc:Choice>
    <mc:Fallback xmlns="">
      <p:transition spd="med"/>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文本框 2"/>
          <p:cNvSpPr txBox="1"/>
          <p:nvPr/>
        </p:nvSpPr>
        <p:spPr>
          <a:xfrm>
            <a:off x="1511300" y="1233727"/>
            <a:ext cx="9169400" cy="3242170"/>
          </a:xfrm>
          <a:prstGeom prst="rect">
            <a:avLst/>
          </a:prstGeom>
          <a:noFill/>
        </p:spPr>
        <p:txBody>
          <a:bodyPr wrap="square">
            <a:spAutoFit/>
          </a:bodyPr>
          <a:lstStyle/>
          <a:p>
            <a:pPr>
              <a:lnSpc>
                <a:spcPct val="150000"/>
              </a:lnSpc>
            </a:pPr>
            <a:r>
              <a:rPr lang="zh-CN" altLang="zh-CN" sz="2800" b="1">
                <a:latin typeface="Times New Roman" panose="02020603050405020304" pitchFamily="18" charset="0"/>
                <a:ea typeface="方正北魏楷书简体" panose="03000509000000000000" pitchFamily="65" charset="-122"/>
                <a:cs typeface="Times New Roman" panose="02020603050405020304" pitchFamily="18" charset="0"/>
                <a:sym typeface="Arial" panose="020B0604020202020204" pitchFamily="34" charset="0"/>
              </a:rPr>
              <a:t>用代数式表示：</a:t>
            </a:r>
          </a:p>
          <a:p>
            <a:pPr>
              <a:lnSpc>
                <a:spcPct val="150000"/>
              </a:lnSpc>
            </a:pPr>
            <a:r>
              <a:rPr lang="zh-CN" altLang="zh-CN" sz="2800" b="1">
                <a:latin typeface="Times New Roman" panose="02020603050405020304" pitchFamily="18" charset="0"/>
                <a:ea typeface="方正北魏楷书简体" panose="03000509000000000000" pitchFamily="65" charset="-122"/>
                <a:cs typeface="Times New Roman" panose="02020603050405020304" pitchFamily="18" charset="0"/>
                <a:sym typeface="Arial" panose="020B0604020202020204" pitchFamily="34" charset="0"/>
              </a:rPr>
              <a:t>（</a:t>
            </a: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sym typeface="Arial" panose="020B0604020202020204" pitchFamily="34" charset="0"/>
              </a:rPr>
              <a:t>1</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sym typeface="Arial" panose="020B0604020202020204" pitchFamily="34" charset="0"/>
              </a:rPr>
              <a:t>）</a:t>
            </a:r>
            <a:r>
              <a:rPr lang="en-US" altLang="zh-CN" sz="2800" b="1" i="1">
                <a:latin typeface="Times New Roman" panose="02020603050405020304" pitchFamily="18" charset="0"/>
                <a:ea typeface="方正北魏楷书简体" panose="03000509000000000000" pitchFamily="65" charset="-122"/>
                <a:cs typeface="Times New Roman" panose="02020603050405020304" pitchFamily="18" charset="0"/>
                <a:sym typeface="宋体" panose="02010600030101010101" pitchFamily="2" charset="-122"/>
              </a:rPr>
              <a:t>a</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sym typeface="宋体" panose="02010600030101010101" pitchFamily="2" charset="-122"/>
              </a:rPr>
              <a:t>与</a:t>
            </a:r>
            <a:r>
              <a:rPr lang="en-US" altLang="zh-CN" sz="2800" b="1" i="1">
                <a:latin typeface="Times New Roman" panose="02020603050405020304" pitchFamily="18" charset="0"/>
                <a:ea typeface="方正北魏楷书简体" panose="03000509000000000000" pitchFamily="65" charset="-122"/>
                <a:cs typeface="Times New Roman" panose="02020603050405020304" pitchFamily="18" charset="0"/>
                <a:sym typeface="宋体" panose="02010600030101010101" pitchFamily="2" charset="-122"/>
              </a:rPr>
              <a:t>b</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sym typeface="宋体" panose="02010600030101010101" pitchFamily="2" charset="-122"/>
              </a:rPr>
              <a:t>的差与</a:t>
            </a:r>
            <a:r>
              <a:rPr lang="en-US" altLang="zh-CN" sz="2800" b="1" i="1">
                <a:latin typeface="Times New Roman" panose="02020603050405020304" pitchFamily="18" charset="0"/>
                <a:ea typeface="方正北魏楷书简体" panose="03000509000000000000" pitchFamily="65" charset="-122"/>
                <a:cs typeface="Times New Roman" panose="02020603050405020304" pitchFamily="18" charset="0"/>
                <a:sym typeface="宋体" panose="02010600030101010101" pitchFamily="2" charset="-122"/>
              </a:rPr>
              <a:t>c</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sym typeface="宋体" panose="02010600030101010101" pitchFamily="2" charset="-122"/>
              </a:rPr>
              <a:t>的平方的和</a:t>
            </a: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sym typeface="宋体" panose="02010600030101010101" pitchFamily="2" charset="-122"/>
              </a:rPr>
              <a:t>.</a:t>
            </a:r>
          </a:p>
          <a:p>
            <a:pPr>
              <a:lnSpc>
                <a:spcPct val="150000"/>
              </a:lnSpc>
            </a:pP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sym typeface="宋体" panose="02010600030101010101" pitchFamily="2" charset="-122"/>
              </a:rPr>
              <a:t>（</a:t>
            </a: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sym typeface="宋体" panose="02010600030101010101" pitchFamily="2" charset="-122"/>
              </a:rPr>
              <a:t>2</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sym typeface="宋体" panose="02010600030101010101" pitchFamily="2" charset="-122"/>
              </a:rPr>
              <a:t>）百位数字是</a:t>
            </a:r>
            <a:r>
              <a:rPr lang="en-US" altLang="zh-CN" sz="2800" b="1" i="1">
                <a:latin typeface="Times New Roman" panose="02020603050405020304" pitchFamily="18" charset="0"/>
                <a:ea typeface="方正北魏楷书简体" panose="03000509000000000000" pitchFamily="65" charset="-122"/>
                <a:cs typeface="Times New Roman" panose="02020603050405020304" pitchFamily="18" charset="0"/>
                <a:sym typeface="宋体" panose="02010600030101010101" pitchFamily="2" charset="-122"/>
              </a:rPr>
              <a:t>a</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sym typeface="宋体" panose="02010600030101010101" pitchFamily="2" charset="-122"/>
              </a:rPr>
              <a:t>，十位数字是</a:t>
            </a:r>
            <a:r>
              <a:rPr lang="en-US" altLang="zh-CN" sz="2800" b="1" i="1">
                <a:latin typeface="Times New Roman" panose="02020603050405020304" pitchFamily="18" charset="0"/>
                <a:ea typeface="方正北魏楷书简体" panose="03000509000000000000" pitchFamily="65" charset="-122"/>
                <a:cs typeface="Times New Roman" panose="02020603050405020304" pitchFamily="18" charset="0"/>
                <a:sym typeface="宋体" panose="02010600030101010101" pitchFamily="2" charset="-122"/>
              </a:rPr>
              <a:t>b</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sym typeface="宋体" panose="02010600030101010101" pitchFamily="2" charset="-122"/>
              </a:rPr>
              <a:t>，个位数字是</a:t>
            </a:r>
            <a:r>
              <a:rPr lang="en-US" altLang="zh-CN" sz="2800" b="1" i="1">
                <a:latin typeface="Times New Roman" panose="02020603050405020304" pitchFamily="18" charset="0"/>
                <a:ea typeface="方正北魏楷书简体" panose="03000509000000000000" pitchFamily="65" charset="-122"/>
                <a:cs typeface="Times New Roman" panose="02020603050405020304" pitchFamily="18" charset="0"/>
                <a:sym typeface="宋体" panose="02010600030101010101" pitchFamily="2" charset="-122"/>
              </a:rPr>
              <a:t>c</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sym typeface="宋体" panose="02010600030101010101" pitchFamily="2" charset="-122"/>
              </a:rPr>
              <a:t>的三位数</a:t>
            </a: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sym typeface="宋体" panose="02010600030101010101" pitchFamily="2" charset="-122"/>
              </a:rPr>
              <a:t>.</a:t>
            </a:r>
          </a:p>
          <a:p>
            <a:pPr>
              <a:lnSpc>
                <a:spcPct val="150000"/>
              </a:lnSpc>
            </a:pP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sym typeface="宋体" panose="02010600030101010101" pitchFamily="2" charset="-122"/>
              </a:rPr>
              <a:t>（</a:t>
            </a: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sym typeface="宋体" panose="02010600030101010101" pitchFamily="2" charset="-122"/>
              </a:rPr>
              <a:t>3</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sym typeface="宋体" panose="02010600030101010101" pitchFamily="2" charset="-122"/>
              </a:rPr>
              <a:t>）三个连续的的整数（用同一个字母表示），以及它们的和</a:t>
            </a: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sym typeface="宋体" panose="02010600030101010101" pitchFamily="2" charset="-122"/>
              </a:rPr>
              <a:t>.</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sym typeface="Arial" panose="020B0604020202020204" pitchFamily="34" charset="0"/>
              </a:rPr>
              <a:t> </a:t>
            </a:r>
          </a:p>
        </p:txBody>
      </p:sp>
      <mc:AlternateContent xmlns:mc="http://schemas.openxmlformats.org/markup-compatibility/2006" xmlns:a14="http://schemas.microsoft.com/office/drawing/2010/main">
        <mc:Choice Requires="a14">
          <p:sp>
            <p:nvSpPr>
              <p:cNvPr id="4" name="文本框 3"/>
              <p:cNvSpPr txBox="1"/>
              <p:nvPr/>
            </p:nvSpPr>
            <p:spPr>
              <a:xfrm>
                <a:off x="4085224" y="4755297"/>
                <a:ext cx="1265475"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ctrlPr>
                            <a:rPr lang="en-US" altLang="zh-CN" sz="2800" b="1" i="1" smtClean="0">
                              <a:solidFill>
                                <a:srgbClr val="FF0000"/>
                              </a:solidFill>
                              <a:latin typeface="Cambria Math" panose="02040503050406030204" pitchFamily="18" charset="0"/>
                            </a:rPr>
                          </m:ctrlPr>
                        </m:dPr>
                        <m:e>
                          <m:r>
                            <a:rPr lang="en-US" altLang="zh-CN" sz="2800" b="1" i="1" smtClean="0">
                              <a:solidFill>
                                <a:srgbClr val="FF0000"/>
                              </a:solidFill>
                              <a:latin typeface="Cambria Math" panose="02040503050406030204" pitchFamily="18" charset="0"/>
                            </a:rPr>
                            <m:t>𝒂</m:t>
                          </m:r>
                          <m:r>
                            <a:rPr lang="en-US" altLang="zh-CN" sz="2800" b="1" i="1" smtClean="0">
                              <a:solidFill>
                                <a:srgbClr val="FF0000"/>
                              </a:solidFill>
                              <a:latin typeface="Cambria Math" panose="02040503050406030204" pitchFamily="18" charset="0"/>
                            </a:rPr>
                            <m:t>−</m:t>
                          </m:r>
                          <m:r>
                            <a:rPr lang="en-US" altLang="zh-CN" sz="2800" b="1" i="1" smtClean="0">
                              <a:solidFill>
                                <a:srgbClr val="FF0000"/>
                              </a:solidFill>
                              <a:latin typeface="Cambria Math" panose="02040503050406030204" pitchFamily="18" charset="0"/>
                            </a:rPr>
                            <m:t>𝒃</m:t>
                          </m:r>
                        </m:e>
                      </m:d>
                    </m:oMath>
                  </m:oMathPara>
                </a14:m>
                <a:endParaRPr lang="zh-CN" altLang="en-US" sz="2800" b="1">
                  <a:solidFill>
                    <a:srgbClr val="FF0000"/>
                  </a:solidFill>
                </a:endParaRPr>
              </a:p>
            </p:txBody>
          </p:sp>
        </mc:Choice>
        <mc:Fallback xmlns="">
          <p:sp>
            <p:nvSpPr>
              <p:cNvPr id="4" name="文本框 3"/>
              <p:cNvSpPr txBox="1">
                <a:spLocks noRot="1" noChangeAspect="1" noMove="1" noResize="1" noEditPoints="1" noAdjustHandles="1" noChangeArrowheads="1" noChangeShapeType="1" noTextEdit="1"/>
              </p:cNvSpPr>
              <p:nvPr/>
            </p:nvSpPr>
            <p:spPr>
              <a:xfrm>
                <a:off x="4085224" y="4755297"/>
                <a:ext cx="1265475" cy="430887"/>
              </a:xfrm>
              <a:prstGeom prst="rect">
                <a:avLst/>
              </a:prstGeom>
              <a:blipFill rotWithShape="1">
                <a:blip r:embed="rId2"/>
                <a:stretch>
                  <a:fillRect l="-21" t="-97" r="-3498" b="32"/>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6" name="文本框 5"/>
              <p:cNvSpPr txBox="1"/>
              <p:nvPr/>
            </p:nvSpPr>
            <p:spPr>
              <a:xfrm>
                <a:off x="5846705" y="4750424"/>
                <a:ext cx="452495" cy="44063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US" altLang="zh-CN" sz="2800" b="1" i="1" smtClean="0">
                              <a:solidFill>
                                <a:srgbClr val="FF0000"/>
                              </a:solidFill>
                              <a:latin typeface="Cambria Math" panose="02040503050406030204" pitchFamily="18" charset="0"/>
                            </a:rPr>
                          </m:ctrlPr>
                        </m:sSupPr>
                        <m:e>
                          <m:r>
                            <a:rPr lang="en-US" altLang="zh-CN" sz="2800" b="1" i="1" smtClean="0">
                              <a:solidFill>
                                <a:srgbClr val="FF0000"/>
                              </a:solidFill>
                              <a:latin typeface="Cambria Math" panose="02040503050406030204" pitchFamily="18" charset="0"/>
                            </a:rPr>
                            <m:t>𝒄</m:t>
                          </m:r>
                        </m:e>
                        <m:sup>
                          <m:r>
                            <a:rPr lang="en-US" altLang="zh-CN" sz="2800" b="1" i="1" smtClean="0">
                              <a:solidFill>
                                <a:srgbClr val="FF0000"/>
                              </a:solidFill>
                              <a:latin typeface="Cambria Math" panose="02040503050406030204" pitchFamily="18" charset="0"/>
                            </a:rPr>
                            <m:t>𝟐</m:t>
                          </m:r>
                        </m:sup>
                      </m:sSup>
                    </m:oMath>
                  </m:oMathPara>
                </a14:m>
                <a:endParaRPr lang="zh-CN" altLang="en-US" sz="2800" b="1">
                  <a:solidFill>
                    <a:srgbClr val="FF0000"/>
                  </a:solidFill>
                </a:endParaRPr>
              </a:p>
            </p:txBody>
          </p:sp>
        </mc:Choice>
        <mc:Fallback xmlns="">
          <p:sp>
            <p:nvSpPr>
              <p:cNvPr id="6" name="文本框 5"/>
              <p:cNvSpPr txBox="1">
                <a:spLocks noRot="1" noChangeAspect="1" noMove="1" noResize="1" noEditPoints="1" noAdjustHandles="1" noChangeArrowheads="1" noChangeShapeType="1" noTextEdit="1"/>
              </p:cNvSpPr>
              <p:nvPr/>
            </p:nvSpPr>
            <p:spPr>
              <a:xfrm>
                <a:off x="5846705" y="4750424"/>
                <a:ext cx="452495" cy="440633"/>
              </a:xfrm>
              <a:prstGeom prst="rect">
                <a:avLst/>
              </a:prstGeom>
              <a:blipFill rotWithShape="1">
                <a:blip r:embed="rId3"/>
                <a:stretch>
                  <a:fillRect l="-57" t="-142" r="-9964" b="129"/>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8" name="文本框 7"/>
              <p:cNvSpPr txBox="1"/>
              <p:nvPr/>
            </p:nvSpPr>
            <p:spPr>
              <a:xfrm>
                <a:off x="5350699" y="4750424"/>
                <a:ext cx="452495" cy="440633"/>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sz="2800" b="1" i="1" smtClean="0">
                          <a:solidFill>
                            <a:srgbClr val="FF0000"/>
                          </a:solidFill>
                          <a:latin typeface="Cambria Math" panose="02040503050406030204" pitchFamily="18" charset="0"/>
                        </a:rPr>
                        <m:t>+</m:t>
                      </m:r>
                    </m:oMath>
                  </m:oMathPara>
                </a14:m>
                <a:endParaRPr lang="zh-CN" altLang="en-US" sz="2800" b="1">
                  <a:solidFill>
                    <a:srgbClr val="FF0000"/>
                  </a:solidFill>
                </a:endParaRPr>
              </a:p>
            </p:txBody>
          </p:sp>
        </mc:Choice>
        <mc:Fallback xmlns="">
          <p:sp>
            <p:nvSpPr>
              <p:cNvPr id="8" name="文本框 7"/>
              <p:cNvSpPr txBox="1">
                <a:spLocks noRot="1" noChangeAspect="1" noMove="1" noResize="1" noEditPoints="1" noAdjustHandles="1" noChangeArrowheads="1" noChangeShapeType="1" noTextEdit="1"/>
              </p:cNvSpPr>
              <p:nvPr/>
            </p:nvSpPr>
            <p:spPr>
              <a:xfrm>
                <a:off x="5350699" y="4750424"/>
                <a:ext cx="452495" cy="440633"/>
              </a:xfrm>
              <a:prstGeom prst="rect">
                <a:avLst/>
              </a:prstGeom>
              <a:blipFill rotWithShape="1">
                <a:blip r:embed="rId4"/>
                <a:stretch>
                  <a:fillRect l="-42" t="-142" r="125" b="129"/>
                </a:stretch>
              </a:blipFill>
            </p:spPr>
            <p:txBody>
              <a:bodyPr/>
              <a:lstStyle/>
              <a:p>
                <a:r>
                  <a:rPr lang="zh-CN" altLang="en-US">
                    <a:noFill/>
                  </a:rPr>
                  <a:t> </a:t>
                </a:r>
              </a:p>
            </p:txBody>
          </p:sp>
        </mc:Fallback>
      </mc:AlternateContent>
      <p:sp>
        <p:nvSpPr>
          <p:cNvPr id="9" name="文本框 8"/>
          <p:cNvSpPr txBox="1"/>
          <p:nvPr/>
        </p:nvSpPr>
        <p:spPr>
          <a:xfrm>
            <a:off x="2050331" y="4691340"/>
            <a:ext cx="1819729" cy="523220"/>
          </a:xfrm>
          <a:prstGeom prst="rect">
            <a:avLst/>
          </a:prstGeom>
          <a:noFill/>
        </p:spPr>
        <p:txBody>
          <a:bodyPr wrap="none" rtlCol="0">
            <a:spAutoFit/>
          </a:bodyPr>
          <a:lstStyle/>
          <a:p>
            <a:r>
              <a:rPr lang="zh-CN" altLang="en-US" sz="2800" b="1">
                <a:solidFill>
                  <a:srgbClr val="FF0000"/>
                </a:solidFill>
                <a:latin typeface="方正北魏楷书简体" panose="03000509000000000000" pitchFamily="65" charset="-122"/>
                <a:ea typeface="方正北魏楷书简体" panose="03000509000000000000" pitchFamily="65" charset="-122"/>
              </a:rPr>
              <a:t>解：（</a:t>
            </a:r>
            <a:r>
              <a:rPr lang="en-US" altLang="zh-CN" sz="2800" b="1">
                <a:solidFill>
                  <a:srgbClr val="FF0000"/>
                </a:solidFill>
                <a:latin typeface="方正北魏楷书简体" panose="03000509000000000000" pitchFamily="65" charset="-122"/>
                <a:ea typeface="方正北魏楷书简体" panose="03000509000000000000" pitchFamily="65" charset="-122"/>
              </a:rPr>
              <a:t>1</a:t>
            </a:r>
            <a:r>
              <a:rPr lang="zh-CN" altLang="en-US" sz="2800" b="1">
                <a:solidFill>
                  <a:srgbClr val="FF0000"/>
                </a:solidFill>
                <a:latin typeface="方正北魏楷书简体" panose="03000509000000000000" pitchFamily="65" charset="-122"/>
                <a:ea typeface="方正北魏楷书简体" panose="03000509000000000000" pitchFamily="65" charset="-122"/>
              </a:rPr>
              <a:t>）</a:t>
            </a:r>
          </a:p>
        </p:txBody>
      </p:sp>
      <mc:AlternateContent xmlns:mc="http://schemas.openxmlformats.org/markup-compatibility/2006" xmlns:a14="http://schemas.microsoft.com/office/drawing/2010/main">
        <mc:Choice Requires="a14">
          <p:sp>
            <p:nvSpPr>
              <p:cNvPr id="11" name="文本框 10"/>
              <p:cNvSpPr txBox="1"/>
              <p:nvPr/>
            </p:nvSpPr>
            <p:spPr>
              <a:xfrm>
                <a:off x="4085224" y="5465584"/>
                <a:ext cx="1007476" cy="440633"/>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sz="2800" b="1" i="1" smtClean="0">
                          <a:solidFill>
                            <a:srgbClr val="FF0000"/>
                          </a:solidFill>
                          <a:latin typeface="Cambria Math" panose="02040503050406030204" pitchFamily="18" charset="0"/>
                        </a:rPr>
                        <m:t>𝟏𝟎𝟎</m:t>
                      </m:r>
                      <m:r>
                        <a:rPr lang="en-US" altLang="zh-CN" sz="2800" b="1" i="1" smtClean="0">
                          <a:solidFill>
                            <a:srgbClr val="FF0000"/>
                          </a:solidFill>
                          <a:latin typeface="Cambria Math" panose="02040503050406030204" pitchFamily="18" charset="0"/>
                        </a:rPr>
                        <m:t>𝒂</m:t>
                      </m:r>
                    </m:oMath>
                  </m:oMathPara>
                </a14:m>
                <a:endParaRPr lang="zh-CN" altLang="en-US" sz="2800" b="1">
                  <a:solidFill>
                    <a:srgbClr val="FF0000"/>
                  </a:solidFill>
                </a:endParaRPr>
              </a:p>
            </p:txBody>
          </p:sp>
        </mc:Choice>
        <mc:Fallback xmlns="">
          <p:sp>
            <p:nvSpPr>
              <p:cNvPr id="11" name="文本框 10"/>
              <p:cNvSpPr txBox="1">
                <a:spLocks noRot="1" noChangeAspect="1" noMove="1" noResize="1" noEditPoints="1" noAdjustHandles="1" noChangeArrowheads="1" noChangeShapeType="1" noTextEdit="1"/>
              </p:cNvSpPr>
              <p:nvPr/>
            </p:nvSpPr>
            <p:spPr>
              <a:xfrm>
                <a:off x="4085224" y="5465584"/>
                <a:ext cx="1007476" cy="440633"/>
              </a:xfrm>
              <a:prstGeom prst="rect">
                <a:avLst/>
              </a:prstGeom>
              <a:blipFill rotWithShape="1">
                <a:blip r:embed="rId5"/>
                <a:stretch>
                  <a:fillRect l="-27" t="-32" b="19"/>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3" name="文本框 12"/>
              <p:cNvSpPr txBox="1"/>
              <p:nvPr/>
            </p:nvSpPr>
            <p:spPr>
              <a:xfrm>
                <a:off x="5104694" y="5465583"/>
                <a:ext cx="1007476" cy="440633"/>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sz="2800" b="1" i="1" smtClean="0">
                          <a:solidFill>
                            <a:srgbClr val="FF0000"/>
                          </a:solidFill>
                          <a:latin typeface="Cambria Math" panose="02040503050406030204" pitchFamily="18" charset="0"/>
                        </a:rPr>
                        <m:t>+</m:t>
                      </m:r>
                      <m:r>
                        <a:rPr lang="en-US" altLang="zh-CN" sz="2800" b="1" i="1" smtClean="0">
                          <a:solidFill>
                            <a:srgbClr val="FF0000"/>
                          </a:solidFill>
                          <a:latin typeface="Cambria Math" panose="02040503050406030204" pitchFamily="18" charset="0"/>
                        </a:rPr>
                        <m:t>𝟏𝟎</m:t>
                      </m:r>
                      <m:r>
                        <a:rPr lang="en-US" altLang="zh-CN" sz="2800" b="1" i="1" smtClean="0">
                          <a:solidFill>
                            <a:srgbClr val="FF0000"/>
                          </a:solidFill>
                          <a:latin typeface="Cambria Math" panose="02040503050406030204" pitchFamily="18" charset="0"/>
                        </a:rPr>
                        <m:t>𝒃</m:t>
                      </m:r>
                    </m:oMath>
                  </m:oMathPara>
                </a14:m>
                <a:endParaRPr lang="zh-CN" altLang="en-US" sz="2800" b="1">
                  <a:solidFill>
                    <a:srgbClr val="FF0000"/>
                  </a:solidFill>
                </a:endParaRPr>
              </a:p>
            </p:txBody>
          </p:sp>
        </mc:Choice>
        <mc:Fallback xmlns="">
          <p:sp>
            <p:nvSpPr>
              <p:cNvPr id="13" name="文本框 12"/>
              <p:cNvSpPr txBox="1">
                <a:spLocks noRot="1" noChangeAspect="1" noMove="1" noResize="1" noEditPoints="1" noAdjustHandles="1" noChangeArrowheads="1" noChangeShapeType="1" noTextEdit="1"/>
              </p:cNvSpPr>
              <p:nvPr/>
            </p:nvSpPr>
            <p:spPr>
              <a:xfrm>
                <a:off x="5104694" y="5465583"/>
                <a:ext cx="1007476" cy="440633"/>
              </a:xfrm>
              <a:prstGeom prst="rect">
                <a:avLst/>
              </a:prstGeom>
              <a:blipFill rotWithShape="1">
                <a:blip r:embed="rId6"/>
                <a:stretch>
                  <a:fillRect l="-56" t="-31" r="29" b="18"/>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5" name="文本框 14"/>
              <p:cNvSpPr txBox="1"/>
              <p:nvPr/>
            </p:nvSpPr>
            <p:spPr>
              <a:xfrm>
                <a:off x="6299200" y="5465583"/>
                <a:ext cx="1007476" cy="440633"/>
              </a:xfrm>
              <a:prstGeom prst="rect">
                <a:avLst/>
              </a:prstGeom>
              <a:noFill/>
            </p:spPr>
            <p:txBody>
              <a:bodyPr wrap="square" lIns="0" tIns="0" rIns="0" bIns="0" rtlCol="0">
                <a:spAutoFit/>
              </a:bodyPr>
              <a:lstStyle/>
              <a:p>
                <a:pPr/>
                <a14:m>
                  <m:oMathPara xmlns:m="http://schemas.openxmlformats.org/officeDocument/2006/math">
                    <m:oMathParaPr>
                      <m:jc m:val="left"/>
                    </m:oMathParaPr>
                    <m:oMath xmlns:m="http://schemas.openxmlformats.org/officeDocument/2006/math">
                      <m:r>
                        <a:rPr lang="en-US" altLang="zh-CN" sz="2800" b="1" i="1" smtClean="0">
                          <a:solidFill>
                            <a:srgbClr val="FF0000"/>
                          </a:solidFill>
                          <a:latin typeface="Cambria Math" panose="02040503050406030204" pitchFamily="18" charset="0"/>
                        </a:rPr>
                        <m:t>+</m:t>
                      </m:r>
                      <m:r>
                        <a:rPr lang="en-US" altLang="zh-CN" sz="2800" b="1" i="1" smtClean="0">
                          <a:solidFill>
                            <a:srgbClr val="FF0000"/>
                          </a:solidFill>
                          <a:latin typeface="Cambria Math" panose="02040503050406030204" pitchFamily="18" charset="0"/>
                        </a:rPr>
                        <m:t>𝒄</m:t>
                      </m:r>
                    </m:oMath>
                  </m:oMathPara>
                </a14:m>
                <a:endParaRPr lang="zh-CN" altLang="en-US" sz="2800" b="1">
                  <a:solidFill>
                    <a:srgbClr val="FF0000"/>
                  </a:solidFill>
                </a:endParaRPr>
              </a:p>
            </p:txBody>
          </p:sp>
        </mc:Choice>
        <mc:Fallback xmlns="">
          <p:sp>
            <p:nvSpPr>
              <p:cNvPr id="15" name="文本框 14"/>
              <p:cNvSpPr txBox="1">
                <a:spLocks noRot="1" noChangeAspect="1" noMove="1" noResize="1" noEditPoints="1" noAdjustHandles="1" noChangeArrowheads="1" noChangeShapeType="1" noTextEdit="1"/>
              </p:cNvSpPr>
              <p:nvPr/>
            </p:nvSpPr>
            <p:spPr>
              <a:xfrm>
                <a:off x="6299200" y="5465583"/>
                <a:ext cx="1007476" cy="440633"/>
              </a:xfrm>
              <a:prstGeom prst="rect">
                <a:avLst/>
              </a:prstGeom>
              <a:blipFill rotWithShape="1">
                <a:blip r:embed="rId7"/>
                <a:stretch>
                  <a:fillRect t="-31" r="36" b="18"/>
                </a:stretch>
              </a:blipFill>
            </p:spPr>
            <p:txBody>
              <a:bodyPr/>
              <a:lstStyle/>
              <a:p>
                <a:r>
                  <a:rPr lang="zh-CN" altLang="en-US">
                    <a:noFill/>
                  </a:rPr>
                  <a:t> </a:t>
                </a:r>
              </a:p>
            </p:txBody>
          </p:sp>
        </mc:Fallback>
      </mc:AlternateContent>
      <p:sp>
        <p:nvSpPr>
          <p:cNvPr id="17" name="文本框 16"/>
          <p:cNvSpPr txBox="1"/>
          <p:nvPr/>
        </p:nvSpPr>
        <p:spPr>
          <a:xfrm>
            <a:off x="2789315" y="5382996"/>
            <a:ext cx="1080745" cy="523220"/>
          </a:xfrm>
          <a:prstGeom prst="rect">
            <a:avLst/>
          </a:prstGeom>
          <a:noFill/>
        </p:spPr>
        <p:txBody>
          <a:bodyPr wrap="none" rtlCol="0">
            <a:spAutoFit/>
          </a:bodyPr>
          <a:lstStyle/>
          <a:p>
            <a:r>
              <a:rPr lang="zh-CN" altLang="en-US" sz="2800" b="1">
                <a:solidFill>
                  <a:srgbClr val="FF0000"/>
                </a:solidFill>
                <a:latin typeface="方正北魏楷书简体" panose="03000509000000000000" pitchFamily="65" charset="-122"/>
                <a:ea typeface="方正北魏楷书简体" panose="03000509000000000000" pitchFamily="65" charset="-122"/>
              </a:rPr>
              <a:t>（</a:t>
            </a:r>
            <a:r>
              <a:rPr lang="en-US" altLang="zh-CN" sz="2800" b="1">
                <a:solidFill>
                  <a:srgbClr val="FF0000"/>
                </a:solidFill>
                <a:latin typeface="方正北魏楷书简体" panose="03000509000000000000" pitchFamily="65" charset="-122"/>
                <a:ea typeface="方正北魏楷书简体" panose="03000509000000000000" pitchFamily="65" charset="-122"/>
              </a:rPr>
              <a:t>2</a:t>
            </a:r>
            <a:r>
              <a:rPr lang="zh-CN" altLang="en-US" sz="2800" b="1">
                <a:solidFill>
                  <a:srgbClr val="FF0000"/>
                </a:solidFill>
                <a:latin typeface="方正北魏楷书简体" panose="03000509000000000000" pitchFamily="65" charset="-122"/>
                <a:ea typeface="方正北魏楷书简体" panose="03000509000000000000" pitchFamily="65" charset="-122"/>
              </a:rPr>
              <a:t>）</a:t>
            </a:r>
          </a:p>
        </p:txBody>
      </p:sp>
      <p:sp>
        <p:nvSpPr>
          <p:cNvPr id="19" name="文本框 18"/>
          <p:cNvSpPr txBox="1"/>
          <p:nvPr/>
        </p:nvSpPr>
        <p:spPr>
          <a:xfrm>
            <a:off x="1392452" y="311499"/>
            <a:ext cx="644728" cy="461665"/>
          </a:xfrm>
          <a:prstGeom prst="rect">
            <a:avLst/>
          </a:prstGeom>
          <a:noFill/>
        </p:spPr>
        <p:txBody>
          <a:bodyPr wrap="none" rtlCol="0">
            <a:spAutoFit/>
          </a:bodyPr>
          <a:lstStyle/>
          <a:p>
            <a:pPr algn="ctr"/>
            <a:r>
              <a:rPr lang="zh-CN" altLang="en-US" sz="2400" b="1">
                <a:effectLst>
                  <a:innerShdw blurRad="63500" dist="50800" dir="18900000">
                    <a:prstClr val="black">
                      <a:alpha val="50000"/>
                    </a:prstClr>
                  </a:innerShdw>
                </a:effectLst>
                <a:latin typeface="方正北魏楷书简体" panose="03000509000000000000" pitchFamily="65" charset="-122"/>
                <a:ea typeface="方正北魏楷书简体" panose="03000509000000000000" pitchFamily="65" charset="-122"/>
              </a:rPr>
              <a:t>例</a:t>
            </a:r>
            <a:r>
              <a:rPr lang="en-US" altLang="zh-CN" sz="2400" b="1">
                <a:effectLst>
                  <a:innerShdw blurRad="63500" dist="50800" dir="18900000">
                    <a:prstClr val="black">
                      <a:alpha val="50000"/>
                    </a:prstClr>
                  </a:innerShdw>
                </a:effectLst>
                <a:latin typeface="方正北魏楷书简体" panose="03000509000000000000" pitchFamily="65" charset="-122"/>
                <a:ea typeface="方正北魏楷书简体" panose="03000509000000000000" pitchFamily="65" charset="-122"/>
              </a:rPr>
              <a:t>2</a:t>
            </a:r>
            <a:endParaRPr lang="zh-CN" altLang="en-US" sz="2400" b="1">
              <a:effectLst>
                <a:innerShdw blurRad="63500" dist="50800" dir="18900000">
                  <a:prstClr val="black">
                    <a:alpha val="50000"/>
                  </a:prstClr>
                </a:innerShdw>
              </a:effectLst>
              <a:latin typeface="方正北魏楷书简体" panose="03000509000000000000" pitchFamily="65" charset="-122"/>
              <a:ea typeface="方正北魏楷书简体" panose="03000509000000000000" pitchFamily="65" charset="-122"/>
            </a:endParaRPr>
          </a:p>
        </p:txBody>
      </p:sp>
    </p:spTree>
  </p:cSld>
  <p:clrMapOvr>
    <a:masterClrMapping/>
  </p:clrMapOvr>
  <mc:AlternateContent xmlns:mc="http://schemas.openxmlformats.org/markup-compatibility/2006" xmlns:p14="http://schemas.microsoft.com/office/powerpoint/2010/main">
    <mc:Choice Requires="p14">
      <p:transition spd="med" p14:dur="699"/>
    </mc:Choice>
    <mc:Fallback xmlns="">
      <p:transition spd="med"/>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P spid="9" grpId="0"/>
      <p:bldP spid="11" grpId="0"/>
      <p:bldP spid="13" grpId="0"/>
      <p:bldP spid="15" grpId="0"/>
      <p:bldP spid="17"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文本框 2"/>
          <p:cNvSpPr txBox="1"/>
          <p:nvPr/>
        </p:nvSpPr>
        <p:spPr>
          <a:xfrm>
            <a:off x="1511300" y="1233727"/>
            <a:ext cx="9169400" cy="3242170"/>
          </a:xfrm>
          <a:prstGeom prst="rect">
            <a:avLst/>
          </a:prstGeom>
          <a:noFill/>
        </p:spPr>
        <p:txBody>
          <a:bodyPr wrap="square">
            <a:spAutoFit/>
          </a:bodyPr>
          <a:lstStyle/>
          <a:p>
            <a:pPr>
              <a:lnSpc>
                <a:spcPct val="150000"/>
              </a:lnSpc>
            </a:pPr>
            <a:r>
              <a:rPr lang="zh-CN" altLang="zh-CN" sz="2800" b="1">
                <a:latin typeface="Times New Roman" panose="02020603050405020304" pitchFamily="18" charset="0"/>
                <a:ea typeface="方正北魏楷书简体" panose="03000509000000000000" pitchFamily="65" charset="-122"/>
                <a:cs typeface="Times New Roman" panose="02020603050405020304" pitchFamily="18" charset="0"/>
                <a:sym typeface="Arial" panose="020B0604020202020204" pitchFamily="34" charset="0"/>
              </a:rPr>
              <a:t>用代数式表示：</a:t>
            </a:r>
          </a:p>
          <a:p>
            <a:pPr>
              <a:lnSpc>
                <a:spcPct val="150000"/>
              </a:lnSpc>
            </a:pPr>
            <a:r>
              <a:rPr lang="zh-CN" altLang="zh-CN" sz="2800" b="1">
                <a:latin typeface="Times New Roman" panose="02020603050405020304" pitchFamily="18" charset="0"/>
                <a:ea typeface="方正北魏楷书简体" panose="03000509000000000000" pitchFamily="65" charset="-122"/>
                <a:cs typeface="Times New Roman" panose="02020603050405020304" pitchFamily="18" charset="0"/>
                <a:sym typeface="Arial" panose="020B0604020202020204" pitchFamily="34" charset="0"/>
              </a:rPr>
              <a:t>（</a:t>
            </a: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sym typeface="Arial" panose="020B0604020202020204" pitchFamily="34" charset="0"/>
              </a:rPr>
              <a:t>1</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sym typeface="Arial" panose="020B0604020202020204" pitchFamily="34" charset="0"/>
              </a:rPr>
              <a:t>）</a:t>
            </a:r>
            <a:r>
              <a:rPr lang="en-US" altLang="zh-CN" sz="2800" b="1" i="1">
                <a:latin typeface="Times New Roman" panose="02020603050405020304" pitchFamily="18" charset="0"/>
                <a:ea typeface="方正北魏楷书简体" panose="03000509000000000000" pitchFamily="65" charset="-122"/>
                <a:cs typeface="Times New Roman" panose="02020603050405020304" pitchFamily="18" charset="0"/>
                <a:sym typeface="宋体" panose="02010600030101010101" pitchFamily="2" charset="-122"/>
              </a:rPr>
              <a:t>a</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sym typeface="宋体" panose="02010600030101010101" pitchFamily="2" charset="-122"/>
              </a:rPr>
              <a:t>与</a:t>
            </a:r>
            <a:r>
              <a:rPr lang="en-US" altLang="zh-CN" sz="2800" b="1" i="1">
                <a:latin typeface="Times New Roman" panose="02020603050405020304" pitchFamily="18" charset="0"/>
                <a:ea typeface="方正北魏楷书简体" panose="03000509000000000000" pitchFamily="65" charset="-122"/>
                <a:cs typeface="Times New Roman" panose="02020603050405020304" pitchFamily="18" charset="0"/>
                <a:sym typeface="宋体" panose="02010600030101010101" pitchFamily="2" charset="-122"/>
              </a:rPr>
              <a:t>b</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sym typeface="宋体" panose="02010600030101010101" pitchFamily="2" charset="-122"/>
              </a:rPr>
              <a:t>的差与</a:t>
            </a:r>
            <a:r>
              <a:rPr lang="en-US" altLang="zh-CN" sz="2800" b="1" i="1">
                <a:latin typeface="Times New Roman" panose="02020603050405020304" pitchFamily="18" charset="0"/>
                <a:ea typeface="方正北魏楷书简体" panose="03000509000000000000" pitchFamily="65" charset="-122"/>
                <a:cs typeface="Times New Roman" panose="02020603050405020304" pitchFamily="18" charset="0"/>
                <a:sym typeface="宋体" panose="02010600030101010101" pitchFamily="2" charset="-122"/>
              </a:rPr>
              <a:t>c</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sym typeface="宋体" panose="02010600030101010101" pitchFamily="2" charset="-122"/>
              </a:rPr>
              <a:t>的平方的和</a:t>
            </a: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sym typeface="宋体" panose="02010600030101010101" pitchFamily="2" charset="-122"/>
              </a:rPr>
              <a:t>.</a:t>
            </a:r>
          </a:p>
          <a:p>
            <a:pPr>
              <a:lnSpc>
                <a:spcPct val="150000"/>
              </a:lnSpc>
            </a:pP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sym typeface="宋体" panose="02010600030101010101" pitchFamily="2" charset="-122"/>
              </a:rPr>
              <a:t>（</a:t>
            </a: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sym typeface="宋体" panose="02010600030101010101" pitchFamily="2" charset="-122"/>
              </a:rPr>
              <a:t>2</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sym typeface="宋体" panose="02010600030101010101" pitchFamily="2" charset="-122"/>
              </a:rPr>
              <a:t>）百位数字是</a:t>
            </a:r>
            <a:r>
              <a:rPr lang="en-US" altLang="zh-CN" sz="2800" b="1" i="1">
                <a:latin typeface="Times New Roman" panose="02020603050405020304" pitchFamily="18" charset="0"/>
                <a:ea typeface="方正北魏楷书简体" panose="03000509000000000000" pitchFamily="65" charset="-122"/>
                <a:cs typeface="Times New Roman" panose="02020603050405020304" pitchFamily="18" charset="0"/>
                <a:sym typeface="宋体" panose="02010600030101010101" pitchFamily="2" charset="-122"/>
              </a:rPr>
              <a:t>a</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sym typeface="宋体" panose="02010600030101010101" pitchFamily="2" charset="-122"/>
              </a:rPr>
              <a:t>，十位数字是</a:t>
            </a:r>
            <a:r>
              <a:rPr lang="en-US" altLang="zh-CN" sz="2800" b="1" i="1">
                <a:latin typeface="Times New Roman" panose="02020603050405020304" pitchFamily="18" charset="0"/>
                <a:ea typeface="方正北魏楷书简体" panose="03000509000000000000" pitchFamily="65" charset="-122"/>
                <a:cs typeface="Times New Roman" panose="02020603050405020304" pitchFamily="18" charset="0"/>
                <a:sym typeface="宋体" panose="02010600030101010101" pitchFamily="2" charset="-122"/>
              </a:rPr>
              <a:t>b</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sym typeface="宋体" panose="02010600030101010101" pitchFamily="2" charset="-122"/>
              </a:rPr>
              <a:t>，个位数字是</a:t>
            </a:r>
            <a:r>
              <a:rPr lang="en-US" altLang="zh-CN" sz="2800" b="1" i="1">
                <a:latin typeface="Times New Roman" panose="02020603050405020304" pitchFamily="18" charset="0"/>
                <a:ea typeface="方正北魏楷书简体" panose="03000509000000000000" pitchFamily="65" charset="-122"/>
                <a:cs typeface="Times New Roman" panose="02020603050405020304" pitchFamily="18" charset="0"/>
                <a:sym typeface="宋体" panose="02010600030101010101" pitchFamily="2" charset="-122"/>
              </a:rPr>
              <a:t>c</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sym typeface="宋体" panose="02010600030101010101" pitchFamily="2" charset="-122"/>
              </a:rPr>
              <a:t>的三位数</a:t>
            </a: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sym typeface="宋体" panose="02010600030101010101" pitchFamily="2" charset="-122"/>
              </a:rPr>
              <a:t>.</a:t>
            </a:r>
          </a:p>
          <a:p>
            <a:pPr>
              <a:lnSpc>
                <a:spcPct val="150000"/>
              </a:lnSpc>
            </a:pP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sym typeface="宋体" panose="02010600030101010101" pitchFamily="2" charset="-122"/>
              </a:rPr>
              <a:t>（</a:t>
            </a: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sym typeface="宋体" panose="02010600030101010101" pitchFamily="2" charset="-122"/>
              </a:rPr>
              <a:t>3</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sym typeface="宋体" panose="02010600030101010101" pitchFamily="2" charset="-122"/>
              </a:rPr>
              <a:t>）三个连续的的整数（用同一个字母表示），以及它们的和</a:t>
            </a: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sym typeface="宋体" panose="02010600030101010101" pitchFamily="2" charset="-122"/>
              </a:rPr>
              <a:t>.</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sym typeface="Arial" panose="020B0604020202020204" pitchFamily="34" charset="0"/>
              </a:rPr>
              <a:t> </a:t>
            </a:r>
          </a:p>
        </p:txBody>
      </p:sp>
      <mc:AlternateContent xmlns:mc="http://schemas.openxmlformats.org/markup-compatibility/2006" xmlns:a14="http://schemas.microsoft.com/office/drawing/2010/main">
        <mc:Choice Requires="a14">
          <p:sp>
            <p:nvSpPr>
              <p:cNvPr id="6" name="文本框 5"/>
              <p:cNvSpPr txBox="1"/>
              <p:nvPr/>
            </p:nvSpPr>
            <p:spPr>
              <a:xfrm>
                <a:off x="5344580" y="4691340"/>
                <a:ext cx="432811"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sz="2800" b="1" i="1" smtClean="0">
                          <a:solidFill>
                            <a:srgbClr val="FF0000"/>
                          </a:solidFill>
                          <a:latin typeface="Cambria Math" panose="02040503050406030204" pitchFamily="18" charset="0"/>
                        </a:rPr>
                        <m:t>𝒎</m:t>
                      </m:r>
                    </m:oMath>
                  </m:oMathPara>
                </a14:m>
                <a:endParaRPr lang="zh-CN" altLang="en-US" sz="2800" b="1">
                  <a:solidFill>
                    <a:srgbClr val="FF0000"/>
                  </a:solidFill>
                </a:endParaRPr>
              </a:p>
            </p:txBody>
          </p:sp>
        </mc:Choice>
        <mc:Fallback xmlns="">
          <p:sp>
            <p:nvSpPr>
              <p:cNvPr id="6" name="文本框 5"/>
              <p:cNvSpPr txBox="1">
                <a:spLocks noRot="1" noChangeAspect="1" noMove="1" noResize="1" noEditPoints="1" noAdjustHandles="1" noChangeArrowheads="1" noChangeShapeType="1" noTextEdit="1"/>
              </p:cNvSpPr>
              <p:nvPr/>
            </p:nvSpPr>
            <p:spPr>
              <a:xfrm>
                <a:off x="5344580" y="4691340"/>
                <a:ext cx="432811" cy="430887"/>
              </a:xfrm>
              <a:prstGeom prst="rect">
                <a:avLst/>
              </a:prstGeom>
              <a:blipFill rotWithShape="1">
                <a:blip r:embed="rId2"/>
                <a:stretch>
                  <a:fillRect l="-97" t="-138" r="-10820" b="74"/>
                </a:stretch>
              </a:blipFill>
            </p:spPr>
            <p:txBody>
              <a:bodyPr/>
              <a:lstStyle/>
              <a:p>
                <a:r>
                  <a:rPr lang="zh-CN" altLang="en-US">
                    <a:noFill/>
                  </a:rPr>
                  <a:t> </a:t>
                </a:r>
              </a:p>
            </p:txBody>
          </p:sp>
        </mc:Fallback>
      </mc:AlternateContent>
      <p:sp>
        <p:nvSpPr>
          <p:cNvPr id="9" name="文本框 8"/>
          <p:cNvSpPr txBox="1"/>
          <p:nvPr/>
        </p:nvSpPr>
        <p:spPr>
          <a:xfrm>
            <a:off x="2050331" y="4691340"/>
            <a:ext cx="1080745" cy="523220"/>
          </a:xfrm>
          <a:prstGeom prst="rect">
            <a:avLst/>
          </a:prstGeom>
          <a:noFill/>
        </p:spPr>
        <p:txBody>
          <a:bodyPr wrap="none" rtlCol="0">
            <a:spAutoFit/>
          </a:bodyPr>
          <a:lstStyle/>
          <a:p>
            <a:r>
              <a:rPr lang="zh-CN" altLang="en-US" sz="2800" b="1">
                <a:solidFill>
                  <a:srgbClr val="FF0000"/>
                </a:solidFill>
                <a:latin typeface="方正北魏楷书简体" panose="03000509000000000000" pitchFamily="65" charset="-122"/>
                <a:ea typeface="方正北魏楷书简体" panose="03000509000000000000" pitchFamily="65" charset="-122"/>
              </a:rPr>
              <a:t>（</a:t>
            </a:r>
            <a:r>
              <a:rPr lang="en-US" altLang="zh-CN" sz="2800" b="1">
                <a:solidFill>
                  <a:srgbClr val="FF0000"/>
                </a:solidFill>
                <a:latin typeface="方正北魏楷书简体" panose="03000509000000000000" pitchFamily="65" charset="-122"/>
                <a:ea typeface="方正北魏楷书简体" panose="03000509000000000000" pitchFamily="65" charset="-122"/>
              </a:rPr>
              <a:t>3</a:t>
            </a:r>
            <a:r>
              <a:rPr lang="zh-CN" altLang="en-US" sz="2800" b="1">
                <a:solidFill>
                  <a:srgbClr val="FF0000"/>
                </a:solidFill>
                <a:latin typeface="方正北魏楷书简体" panose="03000509000000000000" pitchFamily="65" charset="-122"/>
                <a:ea typeface="方正北魏楷书简体" panose="03000509000000000000" pitchFamily="65" charset="-122"/>
              </a:rPr>
              <a:t>）</a:t>
            </a:r>
          </a:p>
        </p:txBody>
      </p:sp>
      <mc:AlternateContent xmlns:mc="http://schemas.openxmlformats.org/markup-compatibility/2006" xmlns:a14="http://schemas.microsoft.com/office/drawing/2010/main">
        <mc:Choice Requires="a14">
          <p:sp>
            <p:nvSpPr>
              <p:cNvPr id="2" name="文本框 1"/>
              <p:cNvSpPr txBox="1"/>
              <p:nvPr/>
            </p:nvSpPr>
            <p:spPr>
              <a:xfrm>
                <a:off x="3700405" y="4724299"/>
                <a:ext cx="1074846"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sz="2800" b="1" i="1" smtClean="0">
                          <a:solidFill>
                            <a:srgbClr val="FF0000"/>
                          </a:solidFill>
                          <a:latin typeface="Cambria Math" panose="02040503050406030204" pitchFamily="18" charset="0"/>
                        </a:rPr>
                        <m:t>𝒎</m:t>
                      </m:r>
                      <m:r>
                        <a:rPr lang="en-US" altLang="zh-CN" sz="2800" b="1" i="1" smtClean="0">
                          <a:solidFill>
                            <a:srgbClr val="FF0000"/>
                          </a:solidFill>
                          <a:latin typeface="Cambria Math" panose="02040503050406030204" pitchFamily="18" charset="0"/>
                        </a:rPr>
                        <m:t>−</m:t>
                      </m:r>
                      <m:r>
                        <a:rPr lang="en-US" altLang="zh-CN" sz="2800" b="1" i="1" smtClean="0">
                          <a:solidFill>
                            <a:srgbClr val="FF0000"/>
                          </a:solidFill>
                          <a:latin typeface="Cambria Math" panose="02040503050406030204" pitchFamily="18" charset="0"/>
                        </a:rPr>
                        <m:t>𝟏</m:t>
                      </m:r>
                    </m:oMath>
                  </m:oMathPara>
                </a14:m>
                <a:endParaRPr lang="zh-CN" altLang="en-US" sz="2800" b="1">
                  <a:solidFill>
                    <a:srgbClr val="FF0000"/>
                  </a:solidFill>
                </a:endParaRPr>
              </a:p>
            </p:txBody>
          </p:sp>
        </mc:Choice>
        <mc:Fallback xmlns="">
          <p:sp>
            <p:nvSpPr>
              <p:cNvPr id="2" name="文本框 1"/>
              <p:cNvSpPr txBox="1">
                <a:spLocks noRot="1" noChangeAspect="1" noMove="1" noResize="1" noEditPoints="1" noAdjustHandles="1" noChangeArrowheads="1" noChangeShapeType="1" noTextEdit="1"/>
              </p:cNvSpPr>
              <p:nvPr/>
            </p:nvSpPr>
            <p:spPr>
              <a:xfrm>
                <a:off x="3700405" y="4724299"/>
                <a:ext cx="1074846" cy="430887"/>
              </a:xfrm>
              <a:prstGeom prst="rect">
                <a:avLst/>
              </a:prstGeom>
              <a:blipFill rotWithShape="1">
                <a:blip r:embed="rId3"/>
                <a:stretch>
                  <a:fillRect l="-24" t="-124" r="-4190" b="59"/>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 name="文本框 4"/>
              <p:cNvSpPr txBox="1"/>
              <p:nvPr/>
            </p:nvSpPr>
            <p:spPr>
              <a:xfrm>
                <a:off x="6216857" y="4711092"/>
                <a:ext cx="1074846"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sz="2800" b="1" i="1" smtClean="0">
                          <a:solidFill>
                            <a:srgbClr val="FF0000"/>
                          </a:solidFill>
                          <a:latin typeface="Cambria Math" panose="02040503050406030204" pitchFamily="18" charset="0"/>
                        </a:rPr>
                        <m:t>𝒎</m:t>
                      </m:r>
                      <m:r>
                        <a:rPr lang="en-US" altLang="zh-CN" sz="2800" b="1" i="1" smtClean="0">
                          <a:solidFill>
                            <a:srgbClr val="FF0000"/>
                          </a:solidFill>
                          <a:latin typeface="Cambria Math" panose="02040503050406030204" pitchFamily="18" charset="0"/>
                        </a:rPr>
                        <m:t>+</m:t>
                      </m:r>
                      <m:r>
                        <a:rPr lang="en-US" altLang="zh-CN" sz="2800" b="1" i="1" smtClean="0">
                          <a:solidFill>
                            <a:srgbClr val="FF0000"/>
                          </a:solidFill>
                          <a:latin typeface="Cambria Math" panose="02040503050406030204" pitchFamily="18" charset="0"/>
                        </a:rPr>
                        <m:t>𝟏</m:t>
                      </m:r>
                    </m:oMath>
                  </m:oMathPara>
                </a14:m>
                <a:endParaRPr lang="zh-CN" altLang="en-US" sz="2800" b="1">
                  <a:solidFill>
                    <a:srgbClr val="FF0000"/>
                  </a:solidFill>
                </a:endParaRPr>
              </a:p>
            </p:txBody>
          </p:sp>
        </mc:Choice>
        <mc:Fallback xmlns="">
          <p:sp>
            <p:nvSpPr>
              <p:cNvPr id="5" name="文本框 4"/>
              <p:cNvSpPr txBox="1">
                <a:spLocks noRot="1" noChangeAspect="1" noMove="1" noResize="1" noEditPoints="1" noAdjustHandles="1" noChangeArrowheads="1" noChangeShapeType="1" noTextEdit="1"/>
              </p:cNvSpPr>
              <p:nvPr/>
            </p:nvSpPr>
            <p:spPr>
              <a:xfrm>
                <a:off x="6216857" y="4711092"/>
                <a:ext cx="1074846" cy="430887"/>
              </a:xfrm>
              <a:prstGeom prst="rect">
                <a:avLst/>
              </a:prstGeom>
              <a:blipFill rotWithShape="1">
                <a:blip r:embed="rId4"/>
                <a:stretch>
                  <a:fillRect l="-19" t="-6" r="-4195" b="89"/>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7" name="文本框 6"/>
              <p:cNvSpPr txBox="1"/>
              <p:nvPr/>
            </p:nvSpPr>
            <p:spPr>
              <a:xfrm>
                <a:off x="3358062" y="5403588"/>
                <a:ext cx="3933641"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ctrlPr>
                            <a:rPr lang="en-US" altLang="zh-CN" sz="2800" b="1" i="1" smtClean="0">
                              <a:solidFill>
                                <a:srgbClr val="FF0000"/>
                              </a:solidFill>
                              <a:latin typeface="Cambria Math" panose="02040503050406030204" pitchFamily="18" charset="0"/>
                            </a:rPr>
                          </m:ctrlPr>
                        </m:dPr>
                        <m:e>
                          <m:r>
                            <a:rPr lang="en-US" altLang="zh-CN" sz="2800" b="1" i="1">
                              <a:solidFill>
                                <a:srgbClr val="FF0000"/>
                              </a:solidFill>
                              <a:latin typeface="Cambria Math" panose="02040503050406030204" pitchFamily="18" charset="0"/>
                            </a:rPr>
                            <m:t>𝒎</m:t>
                          </m:r>
                          <m:r>
                            <a:rPr lang="en-US" altLang="zh-CN" sz="2800" b="1" i="1">
                              <a:solidFill>
                                <a:srgbClr val="FF0000"/>
                              </a:solidFill>
                              <a:latin typeface="Cambria Math" panose="02040503050406030204" pitchFamily="18" charset="0"/>
                            </a:rPr>
                            <m:t>−</m:t>
                          </m:r>
                          <m:r>
                            <a:rPr lang="en-US" altLang="zh-CN" sz="2800" b="1" i="1">
                              <a:solidFill>
                                <a:srgbClr val="FF0000"/>
                              </a:solidFill>
                              <a:latin typeface="Cambria Math" panose="02040503050406030204" pitchFamily="18" charset="0"/>
                            </a:rPr>
                            <m:t>𝟏</m:t>
                          </m:r>
                        </m:e>
                      </m:d>
                      <m:r>
                        <a:rPr lang="en-US" altLang="zh-CN" sz="2800" b="1" i="1" smtClean="0">
                          <a:solidFill>
                            <a:srgbClr val="FF0000"/>
                          </a:solidFill>
                          <a:latin typeface="Cambria Math" panose="02040503050406030204" pitchFamily="18" charset="0"/>
                        </a:rPr>
                        <m:t>+</m:t>
                      </m:r>
                      <m:r>
                        <a:rPr lang="en-US" altLang="zh-CN" sz="2800" b="1" i="1" smtClean="0">
                          <a:solidFill>
                            <a:srgbClr val="FF0000"/>
                          </a:solidFill>
                          <a:latin typeface="Cambria Math" panose="02040503050406030204" pitchFamily="18" charset="0"/>
                        </a:rPr>
                        <m:t>𝒎</m:t>
                      </m:r>
                      <m:r>
                        <a:rPr lang="en-US" altLang="zh-CN" sz="2800" b="1" i="1" smtClean="0">
                          <a:solidFill>
                            <a:srgbClr val="FF0000"/>
                          </a:solidFill>
                          <a:latin typeface="Cambria Math" panose="02040503050406030204" pitchFamily="18" charset="0"/>
                        </a:rPr>
                        <m:t>+</m:t>
                      </m:r>
                      <m:d>
                        <m:dPr>
                          <m:ctrlPr>
                            <a:rPr lang="en-US" altLang="zh-CN" sz="2800" b="1" i="1" smtClean="0">
                              <a:solidFill>
                                <a:srgbClr val="FF0000"/>
                              </a:solidFill>
                              <a:latin typeface="Cambria Math" panose="02040503050406030204" pitchFamily="18" charset="0"/>
                            </a:rPr>
                          </m:ctrlPr>
                        </m:dPr>
                        <m:e>
                          <m:r>
                            <a:rPr lang="en-US" altLang="zh-CN" sz="2800" b="1" i="1">
                              <a:solidFill>
                                <a:srgbClr val="FF0000"/>
                              </a:solidFill>
                              <a:latin typeface="Cambria Math" panose="02040503050406030204" pitchFamily="18" charset="0"/>
                            </a:rPr>
                            <m:t>𝒎</m:t>
                          </m:r>
                          <m:r>
                            <a:rPr lang="en-US" altLang="zh-CN" sz="2800" b="1" i="1">
                              <a:solidFill>
                                <a:srgbClr val="FF0000"/>
                              </a:solidFill>
                              <a:latin typeface="Cambria Math" panose="02040503050406030204" pitchFamily="18" charset="0"/>
                            </a:rPr>
                            <m:t>+</m:t>
                          </m:r>
                          <m:r>
                            <a:rPr lang="en-US" altLang="zh-CN" sz="2800" b="1" i="1">
                              <a:solidFill>
                                <a:srgbClr val="FF0000"/>
                              </a:solidFill>
                              <a:latin typeface="Cambria Math" panose="02040503050406030204" pitchFamily="18" charset="0"/>
                            </a:rPr>
                            <m:t>𝟏</m:t>
                          </m:r>
                          <m:r>
                            <a:rPr lang="zh-CN" altLang="en-US" sz="2800" b="1">
                              <a:solidFill>
                                <a:srgbClr val="FF0000"/>
                              </a:solidFill>
                              <a:latin typeface="Cambria Math" panose="02040503050406030204" pitchFamily="18" charset="0"/>
                            </a:rPr>
                            <m:t> </m:t>
                          </m:r>
                        </m:e>
                      </m:d>
                    </m:oMath>
                  </m:oMathPara>
                </a14:m>
                <a:endParaRPr lang="zh-CN" altLang="en-US" sz="2800" b="1">
                  <a:solidFill>
                    <a:srgbClr val="FF0000"/>
                  </a:solidFill>
                </a:endParaRPr>
              </a:p>
            </p:txBody>
          </p:sp>
        </mc:Choice>
        <mc:Fallback xmlns="">
          <p:sp>
            <p:nvSpPr>
              <p:cNvPr id="7" name="文本框 6"/>
              <p:cNvSpPr txBox="1">
                <a:spLocks noRot="1" noChangeAspect="1" noMove="1" noResize="1" noEditPoints="1" noAdjustHandles="1" noChangeArrowheads="1" noChangeShapeType="1" noTextEdit="1"/>
              </p:cNvSpPr>
              <p:nvPr/>
            </p:nvSpPr>
            <p:spPr>
              <a:xfrm>
                <a:off x="3358062" y="5403588"/>
                <a:ext cx="3933641" cy="430887"/>
              </a:xfrm>
              <a:prstGeom prst="rect">
                <a:avLst/>
              </a:prstGeom>
              <a:blipFill rotWithShape="1">
                <a:blip r:embed="rId5"/>
                <a:stretch>
                  <a:fillRect l="-5" t="-87" r="-597" b="22"/>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0" name="文本框 9"/>
              <p:cNvSpPr txBox="1"/>
              <p:nvPr/>
            </p:nvSpPr>
            <p:spPr>
              <a:xfrm>
                <a:off x="7389280" y="5403587"/>
                <a:ext cx="1015086"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sz="2800" b="1" i="1" smtClean="0">
                          <a:solidFill>
                            <a:srgbClr val="FF0000"/>
                          </a:solidFill>
                          <a:latin typeface="Cambria Math" panose="02040503050406030204" pitchFamily="18" charset="0"/>
                        </a:rPr>
                        <m:t>=</m:t>
                      </m:r>
                      <m:r>
                        <a:rPr lang="en-US" altLang="zh-CN" sz="2800" b="1" i="1" smtClean="0">
                          <a:solidFill>
                            <a:srgbClr val="FF0000"/>
                          </a:solidFill>
                          <a:latin typeface="Cambria Math" panose="02040503050406030204" pitchFamily="18" charset="0"/>
                        </a:rPr>
                        <m:t>𝟑</m:t>
                      </m:r>
                      <m:r>
                        <a:rPr lang="en-US" altLang="zh-CN" sz="2800" b="1" i="1" smtClean="0">
                          <a:solidFill>
                            <a:srgbClr val="FF0000"/>
                          </a:solidFill>
                          <a:latin typeface="Cambria Math" panose="02040503050406030204" pitchFamily="18" charset="0"/>
                        </a:rPr>
                        <m:t>𝒎</m:t>
                      </m:r>
                    </m:oMath>
                  </m:oMathPara>
                </a14:m>
                <a:endParaRPr lang="zh-CN" altLang="en-US" sz="2800" b="1">
                  <a:solidFill>
                    <a:srgbClr val="FF0000"/>
                  </a:solidFill>
                </a:endParaRPr>
              </a:p>
            </p:txBody>
          </p:sp>
        </mc:Choice>
        <mc:Fallback xmlns="">
          <p:sp>
            <p:nvSpPr>
              <p:cNvPr id="10" name="文本框 9"/>
              <p:cNvSpPr txBox="1">
                <a:spLocks noRot="1" noChangeAspect="1" noMove="1" noResize="1" noEditPoints="1" noAdjustHandles="1" noChangeArrowheads="1" noChangeShapeType="1" noTextEdit="1"/>
              </p:cNvSpPr>
              <p:nvPr/>
            </p:nvSpPr>
            <p:spPr>
              <a:xfrm>
                <a:off x="7389280" y="5403587"/>
                <a:ext cx="1015086" cy="430887"/>
              </a:xfrm>
              <a:prstGeom prst="rect">
                <a:avLst/>
              </a:prstGeom>
              <a:blipFill rotWithShape="1">
                <a:blip r:embed="rId6"/>
                <a:stretch>
                  <a:fillRect l="-41" t="-86" r="-4365" b="22"/>
                </a:stretch>
              </a:blipFill>
            </p:spPr>
            <p:txBody>
              <a:bodyPr/>
              <a:lstStyle/>
              <a:p>
                <a:r>
                  <a:rPr lang="zh-CN" altLang="en-US">
                    <a:noFill/>
                  </a:rPr>
                  <a:t> </a:t>
                </a:r>
              </a:p>
            </p:txBody>
          </p:sp>
        </mc:Fallback>
      </mc:AlternateContent>
      <p:sp>
        <p:nvSpPr>
          <p:cNvPr id="20" name="文本框 19"/>
          <p:cNvSpPr txBox="1"/>
          <p:nvPr/>
        </p:nvSpPr>
        <p:spPr>
          <a:xfrm>
            <a:off x="1392452" y="311499"/>
            <a:ext cx="644728" cy="461665"/>
          </a:xfrm>
          <a:prstGeom prst="rect">
            <a:avLst/>
          </a:prstGeom>
          <a:noFill/>
        </p:spPr>
        <p:txBody>
          <a:bodyPr wrap="none" rtlCol="0">
            <a:spAutoFit/>
          </a:bodyPr>
          <a:lstStyle/>
          <a:p>
            <a:pPr algn="ctr"/>
            <a:r>
              <a:rPr lang="zh-CN" altLang="en-US" sz="2400" b="1">
                <a:effectLst>
                  <a:innerShdw blurRad="63500" dist="50800" dir="18900000">
                    <a:prstClr val="black">
                      <a:alpha val="50000"/>
                    </a:prstClr>
                  </a:innerShdw>
                </a:effectLst>
                <a:latin typeface="方正北魏楷书简体" panose="03000509000000000000" pitchFamily="65" charset="-122"/>
                <a:ea typeface="方正北魏楷书简体" panose="03000509000000000000" pitchFamily="65" charset="-122"/>
              </a:rPr>
              <a:t>例</a:t>
            </a:r>
            <a:r>
              <a:rPr lang="en-US" altLang="zh-CN" sz="2400" b="1">
                <a:effectLst>
                  <a:innerShdw blurRad="63500" dist="50800" dir="18900000">
                    <a:prstClr val="black">
                      <a:alpha val="50000"/>
                    </a:prstClr>
                  </a:innerShdw>
                </a:effectLst>
                <a:latin typeface="方正北魏楷书简体" panose="03000509000000000000" pitchFamily="65" charset="-122"/>
                <a:ea typeface="方正北魏楷书简体" panose="03000509000000000000" pitchFamily="65" charset="-122"/>
              </a:rPr>
              <a:t>2</a:t>
            </a:r>
            <a:endParaRPr lang="zh-CN" altLang="en-US" sz="2400" b="1">
              <a:effectLst>
                <a:innerShdw blurRad="63500" dist="50800" dir="18900000">
                  <a:prstClr val="black">
                    <a:alpha val="50000"/>
                  </a:prstClr>
                </a:innerShdw>
              </a:effectLst>
              <a:latin typeface="方正北魏楷书简体" panose="03000509000000000000" pitchFamily="65" charset="-122"/>
              <a:ea typeface="方正北魏楷书简体" panose="03000509000000000000" pitchFamily="65" charset="-122"/>
            </a:endParaRPr>
          </a:p>
        </p:txBody>
      </p:sp>
    </p:spTree>
  </p:cSld>
  <p:clrMapOvr>
    <a:masterClrMapping/>
  </p:clrMapOvr>
  <mc:AlternateContent xmlns:mc="http://schemas.openxmlformats.org/markup-compatibility/2006" xmlns:p14="http://schemas.microsoft.com/office/powerpoint/2010/main">
    <mc:Choice Requires="p14">
      <p:transition spd="med" p14:dur="699"/>
    </mc:Choice>
    <mc:Fallback xmlns="">
      <p:transition spd="med"/>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P spid="5" grpId="0"/>
      <p:bldP spid="7" grpId="0"/>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文本框 1"/>
          <p:cNvSpPr txBox="1"/>
          <p:nvPr/>
        </p:nvSpPr>
        <p:spPr>
          <a:xfrm>
            <a:off x="1600200" y="1384300"/>
            <a:ext cx="4134465" cy="523220"/>
          </a:xfrm>
          <a:prstGeom prst="rect">
            <a:avLst/>
          </a:prstGeom>
          <a:noFill/>
        </p:spPr>
        <p:txBody>
          <a:bodyPr wrap="none" rtlCol="0">
            <a:spAutoFit/>
          </a:bodyPr>
          <a:lstStyle/>
          <a:p>
            <a:r>
              <a:rPr lang="zh-CN" altLang="en-US" sz="2800" b="1">
                <a:latin typeface="方正北魏楷书简体" panose="03000509000000000000" pitchFamily="65" charset="-122"/>
                <a:ea typeface="方正北魏楷书简体" panose="03000509000000000000" pitchFamily="65" charset="-122"/>
              </a:rPr>
              <a:t>指出下列代数式的意义：</a:t>
            </a:r>
          </a:p>
        </p:txBody>
      </p:sp>
      <mc:AlternateContent xmlns:mc="http://schemas.openxmlformats.org/markup-compatibility/2006" xmlns:a14="http://schemas.microsoft.com/office/drawing/2010/main">
        <mc:Choice Requires="a14">
          <p:sp>
            <p:nvSpPr>
              <p:cNvPr id="3" name="文本框 2"/>
              <p:cNvSpPr txBox="1"/>
              <p:nvPr/>
            </p:nvSpPr>
            <p:spPr>
              <a:xfrm>
                <a:off x="1892300" y="2114550"/>
                <a:ext cx="2293577" cy="440633"/>
              </a:xfrm>
              <a:prstGeom prst="rect">
                <a:avLst/>
              </a:prstGeom>
              <a:noFill/>
            </p:spPr>
            <p:txBody>
              <a:bodyPr wrap="none" lIns="0" tIns="0" rIns="0" bIns="0" rtlCol="0">
                <a:spAutoFit/>
              </a:bodyPr>
              <a:lstStyle/>
              <a:p>
                <a:r>
                  <a:rPr lang="zh-CN" altLang="en-US" sz="2800" b="1">
                    <a:latin typeface="方正北魏楷书简体" panose="03000509000000000000" pitchFamily="65" charset="-122"/>
                    <a:ea typeface="方正北魏楷书简体" panose="03000509000000000000" pitchFamily="65" charset="-122"/>
                  </a:rPr>
                  <a:t>（</a:t>
                </a:r>
                <a:r>
                  <a:rPr lang="en-US" altLang="zh-CN" sz="2800" b="1">
                    <a:latin typeface="方正北魏楷书简体" panose="03000509000000000000" pitchFamily="65" charset="-122"/>
                    <a:ea typeface="方正北魏楷书简体" panose="03000509000000000000" pitchFamily="65" charset="-122"/>
                  </a:rPr>
                  <a:t>1</a:t>
                </a:r>
                <a:r>
                  <a:rPr lang="zh-CN" altLang="en-US" sz="2800" b="1">
                    <a:latin typeface="方正北魏楷书简体" panose="03000509000000000000" pitchFamily="65" charset="-122"/>
                    <a:ea typeface="方正北魏楷书简体" panose="03000509000000000000" pitchFamily="65" charset="-122"/>
                  </a:rPr>
                  <a:t>）</a:t>
                </a:r>
                <a14:m>
                  <m:oMath xmlns:m="http://schemas.openxmlformats.org/officeDocument/2006/math">
                    <m:sSup>
                      <m:sSupPr>
                        <m:ctrlPr>
                          <a:rPr lang="en-US" altLang="zh-CN" sz="2800" b="1" i="1" smtClean="0">
                            <a:latin typeface="Cambria Math" panose="02040503050406030204" pitchFamily="18" charset="0"/>
                          </a:rPr>
                        </m:ctrlPr>
                      </m:sSupPr>
                      <m:e>
                        <m:r>
                          <a:rPr lang="en-US" altLang="zh-CN" sz="2800" b="1" i="1" smtClean="0">
                            <a:latin typeface="Cambria Math" panose="02040503050406030204" pitchFamily="18" charset="0"/>
                          </a:rPr>
                          <m:t>𝒂</m:t>
                        </m:r>
                      </m:e>
                      <m:sup>
                        <m:r>
                          <a:rPr lang="en-US" altLang="zh-CN" sz="2800" b="1" i="1" smtClean="0">
                            <a:latin typeface="Cambria Math" panose="02040503050406030204" pitchFamily="18" charset="0"/>
                          </a:rPr>
                          <m:t>𝟐</m:t>
                        </m:r>
                      </m:sup>
                    </m:sSup>
                    <m:r>
                      <a:rPr lang="en-US" altLang="zh-CN" sz="2800" b="1" i="1" smtClean="0">
                        <a:latin typeface="Cambria Math" panose="02040503050406030204" pitchFamily="18" charset="0"/>
                      </a:rPr>
                      <m:t>+</m:t>
                    </m:r>
                    <m:r>
                      <a:rPr lang="en-US" altLang="zh-CN" sz="2800" b="1" i="1" smtClean="0">
                        <a:latin typeface="Cambria Math" panose="02040503050406030204" pitchFamily="18" charset="0"/>
                      </a:rPr>
                      <m:t>𝟐</m:t>
                    </m:r>
                  </m:oMath>
                </a14:m>
                <a:r>
                  <a:rPr lang="zh-CN" altLang="en-US" sz="2800" b="1">
                    <a:latin typeface="方正北魏楷书简体" panose="03000509000000000000" pitchFamily="65" charset="-122"/>
                    <a:ea typeface="方正北魏楷书简体" panose="03000509000000000000" pitchFamily="65" charset="-122"/>
                  </a:rPr>
                  <a:t>；</a:t>
                </a:r>
              </a:p>
            </p:txBody>
          </p:sp>
        </mc:Choice>
        <mc:Fallback xmlns="">
          <p:sp>
            <p:nvSpPr>
              <p:cNvPr id="3" name="文本框 2"/>
              <p:cNvSpPr txBox="1">
                <a:spLocks noRot="1" noChangeAspect="1" noMove="1" noResize="1" noEditPoints="1" noAdjustHandles="1" noChangeArrowheads="1" noChangeShapeType="1" noTextEdit="1"/>
              </p:cNvSpPr>
              <p:nvPr/>
            </p:nvSpPr>
            <p:spPr>
              <a:xfrm>
                <a:off x="1892300" y="2114550"/>
                <a:ext cx="2293577" cy="440633"/>
              </a:xfrm>
              <a:prstGeom prst="rect">
                <a:avLst/>
              </a:prstGeom>
              <a:blipFill rotWithShape="1">
                <a:blip r:embed="rId2"/>
                <a:stretch>
                  <a:fillRect r="-7034" b="-3183"/>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 name="文本框 4"/>
              <p:cNvSpPr txBox="1"/>
              <p:nvPr/>
            </p:nvSpPr>
            <p:spPr>
              <a:xfrm>
                <a:off x="1892300" y="2851113"/>
                <a:ext cx="3013582" cy="430887"/>
              </a:xfrm>
              <a:prstGeom prst="rect">
                <a:avLst/>
              </a:prstGeom>
              <a:noFill/>
            </p:spPr>
            <p:txBody>
              <a:bodyPr wrap="none" lIns="0" tIns="0" rIns="0" bIns="0" rtlCol="0">
                <a:spAutoFit/>
              </a:bodyPr>
              <a:lstStyle/>
              <a:p>
                <a:r>
                  <a:rPr lang="zh-CN" altLang="en-US" sz="2800" b="1">
                    <a:latin typeface="方正北魏楷书简体" panose="03000509000000000000" pitchFamily="65" charset="-122"/>
                    <a:ea typeface="方正北魏楷书简体" panose="03000509000000000000" pitchFamily="65" charset="-122"/>
                  </a:rPr>
                  <a:t>（</a:t>
                </a:r>
                <a:r>
                  <a:rPr lang="en-US" altLang="zh-CN" sz="2800" b="1">
                    <a:latin typeface="方正北魏楷书简体" panose="03000509000000000000" pitchFamily="65" charset="-122"/>
                    <a:ea typeface="方正北魏楷书简体" panose="03000509000000000000" pitchFamily="65" charset="-122"/>
                  </a:rPr>
                  <a:t>2</a:t>
                </a:r>
                <a:r>
                  <a:rPr lang="zh-CN" altLang="en-US" sz="2800" b="1">
                    <a:latin typeface="方正北魏楷书简体" panose="03000509000000000000" pitchFamily="65" charset="-122"/>
                    <a:ea typeface="方正北魏楷书简体" panose="03000509000000000000" pitchFamily="65" charset="-122"/>
                  </a:rPr>
                  <a:t>）</a:t>
                </a:r>
                <a14:m>
                  <m:oMath xmlns:m="http://schemas.openxmlformats.org/officeDocument/2006/math">
                    <m:r>
                      <a:rPr lang="en-US" altLang="zh-CN" sz="2800" b="1" i="1" smtClean="0">
                        <a:latin typeface="Cambria Math" panose="02040503050406030204" pitchFamily="18" charset="0"/>
                      </a:rPr>
                      <m:t>𝒂</m:t>
                    </m:r>
                    <m:d>
                      <m:dPr>
                        <m:ctrlPr>
                          <a:rPr lang="en-US" altLang="zh-CN" sz="2800" b="1" i="1" smtClean="0">
                            <a:latin typeface="Cambria Math" panose="02040503050406030204" pitchFamily="18" charset="0"/>
                          </a:rPr>
                        </m:ctrlPr>
                      </m:dPr>
                      <m:e>
                        <m:r>
                          <a:rPr lang="en-US" altLang="zh-CN" sz="2800" b="1" i="1" smtClean="0">
                            <a:latin typeface="Cambria Math" panose="02040503050406030204" pitchFamily="18" charset="0"/>
                          </a:rPr>
                          <m:t>𝒃</m:t>
                        </m:r>
                        <m:r>
                          <a:rPr lang="en-US" altLang="zh-CN" sz="2800" b="1" i="1" smtClean="0">
                            <a:latin typeface="Cambria Math" panose="02040503050406030204" pitchFamily="18" charset="0"/>
                          </a:rPr>
                          <m:t>+</m:t>
                        </m:r>
                        <m:r>
                          <a:rPr lang="en-US" altLang="zh-CN" sz="2800" b="1" i="1" smtClean="0">
                            <a:latin typeface="Cambria Math" panose="02040503050406030204" pitchFamily="18" charset="0"/>
                          </a:rPr>
                          <m:t>𝟏</m:t>
                        </m:r>
                      </m:e>
                    </m:d>
                    <m:r>
                      <a:rPr lang="en-US" altLang="zh-CN" sz="2800" b="1" i="1" smtClean="0">
                        <a:latin typeface="Cambria Math" panose="02040503050406030204" pitchFamily="18" charset="0"/>
                      </a:rPr>
                      <m:t>−</m:t>
                    </m:r>
                    <m:r>
                      <a:rPr lang="en-US" altLang="zh-CN" sz="2800" b="1" i="1" smtClean="0">
                        <a:latin typeface="Cambria Math" panose="02040503050406030204" pitchFamily="18" charset="0"/>
                      </a:rPr>
                      <m:t>𝟏</m:t>
                    </m:r>
                  </m:oMath>
                </a14:m>
                <a:r>
                  <a:rPr lang="en-US" altLang="zh-CN" sz="2800" b="1">
                    <a:latin typeface="方正北魏楷书简体" panose="03000509000000000000" pitchFamily="65" charset="-122"/>
                    <a:ea typeface="方正北魏楷书简体" panose="03000509000000000000" pitchFamily="65" charset="-122"/>
                  </a:rPr>
                  <a:t>.</a:t>
                </a:r>
                <a:endParaRPr lang="zh-CN" altLang="en-US" sz="2800" b="1">
                  <a:latin typeface="方正北魏楷书简体" panose="03000509000000000000" pitchFamily="65" charset="-122"/>
                  <a:ea typeface="方正北魏楷书简体" panose="03000509000000000000" pitchFamily="65" charset="-122"/>
                </a:endParaRPr>
              </a:p>
            </p:txBody>
          </p:sp>
        </mc:Choice>
        <mc:Fallback xmlns="">
          <p:sp>
            <p:nvSpPr>
              <p:cNvPr id="5" name="文本框 4"/>
              <p:cNvSpPr txBox="1">
                <a:spLocks noRot="1" noChangeAspect="1" noMove="1" noResize="1" noEditPoints="1" noAdjustHandles="1" noChangeArrowheads="1" noChangeShapeType="1" noTextEdit="1"/>
              </p:cNvSpPr>
              <p:nvPr/>
            </p:nvSpPr>
            <p:spPr>
              <a:xfrm>
                <a:off x="1892300" y="2851113"/>
                <a:ext cx="3013582" cy="430887"/>
              </a:xfrm>
              <a:prstGeom prst="rect">
                <a:avLst/>
              </a:prstGeom>
              <a:blipFill rotWithShape="1">
                <a:blip r:embed="rId3"/>
                <a:stretch>
                  <a:fillRect t="-139" r="-8180" b="74"/>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6" name="文本框 5"/>
              <p:cNvSpPr txBox="1"/>
              <p:nvPr/>
            </p:nvSpPr>
            <p:spPr>
              <a:xfrm>
                <a:off x="1892300" y="3692627"/>
                <a:ext cx="7527702" cy="532966"/>
              </a:xfrm>
              <a:prstGeom prst="rect">
                <a:avLst/>
              </a:prstGeom>
              <a:noFill/>
            </p:spPr>
            <p:txBody>
              <a:bodyPr wrap="none" rtlCol="0">
                <a:spAutoFit/>
              </a:bodyPr>
              <a:lstStyle/>
              <a:p>
                <a:r>
                  <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rPr>
                  <a:t>解</a:t>
                </a:r>
                <a:r>
                  <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a:t>
                </a:r>
                <a:r>
                  <a:rPr lang="en-US" altLang="zh-CN"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1</a:t>
                </a:r>
                <a:r>
                  <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a:t>
                </a:r>
                <a:r>
                  <a:rPr lang="en-US" altLang="zh-CN" sz="2800" b="1">
                    <a:solidFill>
                      <a:srgbClr val="FF0000"/>
                    </a:solidFill>
                  </a:rPr>
                  <a:t> </a:t>
                </a:r>
                <a14:m>
                  <m:oMath xmlns:m="http://schemas.openxmlformats.org/officeDocument/2006/math">
                    <m:sSup>
                      <m:sSupPr>
                        <m:ctrlPr>
                          <a:rPr lang="en-US" altLang="zh-CN" sz="2800" b="1" i="1" smtClean="0">
                            <a:solidFill>
                              <a:srgbClr val="FF0000"/>
                            </a:solidFill>
                            <a:latin typeface="Cambria Math" panose="02040503050406030204" pitchFamily="18" charset="0"/>
                          </a:rPr>
                        </m:ctrlPr>
                      </m:sSupPr>
                      <m:e>
                        <m:r>
                          <a:rPr lang="en-US" altLang="zh-CN" sz="2800" b="1" i="1" smtClean="0">
                            <a:solidFill>
                              <a:srgbClr val="FF0000"/>
                            </a:solidFill>
                            <a:latin typeface="Cambria Math" panose="02040503050406030204" pitchFamily="18" charset="0"/>
                          </a:rPr>
                          <m:t>𝒂</m:t>
                        </m:r>
                      </m:e>
                      <m:sup>
                        <m:r>
                          <a:rPr lang="en-US" altLang="zh-CN" sz="2800" b="1" i="1" smtClean="0">
                            <a:solidFill>
                              <a:srgbClr val="FF0000"/>
                            </a:solidFill>
                            <a:latin typeface="Cambria Math" panose="02040503050406030204" pitchFamily="18" charset="0"/>
                          </a:rPr>
                          <m:t>𝟐</m:t>
                        </m:r>
                      </m:sup>
                    </m:sSup>
                    <m:r>
                      <a:rPr lang="en-US" altLang="zh-CN" sz="2800" b="1" i="1" smtClean="0">
                        <a:solidFill>
                          <a:srgbClr val="FF0000"/>
                        </a:solidFill>
                        <a:latin typeface="Cambria Math" panose="02040503050406030204" pitchFamily="18" charset="0"/>
                      </a:rPr>
                      <m:t>+</m:t>
                    </m:r>
                    <m:r>
                      <a:rPr lang="en-US" altLang="zh-CN" sz="2800" b="1" i="1" smtClean="0">
                        <a:solidFill>
                          <a:srgbClr val="FF0000"/>
                        </a:solidFill>
                        <a:latin typeface="Cambria Math" panose="02040503050406030204" pitchFamily="18" charset="0"/>
                      </a:rPr>
                      <m:t>𝟐</m:t>
                    </m:r>
                    <m:r>
                      <a:rPr lang="en-US" altLang="zh-CN" sz="2800" b="1" i="1" smtClean="0">
                        <a:solidFill>
                          <a:srgbClr val="FF0000"/>
                        </a:solidFill>
                        <a:latin typeface="Cambria Math" panose="02040503050406030204" pitchFamily="18" charset="0"/>
                      </a:rPr>
                      <m:t> </m:t>
                    </m:r>
                  </m:oMath>
                </a14:m>
                <a:r>
                  <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表示的是 </a:t>
                </a:r>
                <a:r>
                  <a:rPr lang="en-US" altLang="zh-CN" sz="2800" b="1" i="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a </a:t>
                </a:r>
                <a:r>
                  <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的平方与</a:t>
                </a:r>
                <a:r>
                  <a:rPr lang="en-US" altLang="zh-CN"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2</a:t>
                </a:r>
                <a:r>
                  <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的和；</a:t>
                </a:r>
                <a:endPar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endParaRPr>
              </a:p>
            </p:txBody>
          </p:sp>
        </mc:Choice>
        <mc:Fallback xmlns="">
          <p:sp>
            <p:nvSpPr>
              <p:cNvPr id="6" name="文本框 5"/>
              <p:cNvSpPr txBox="1">
                <a:spLocks noRot="1" noChangeAspect="1" noMove="1" noResize="1" noEditPoints="1" noAdjustHandles="1" noChangeArrowheads="1" noChangeShapeType="1" noTextEdit="1"/>
              </p:cNvSpPr>
              <p:nvPr/>
            </p:nvSpPr>
            <p:spPr>
              <a:xfrm>
                <a:off x="1892300" y="3692627"/>
                <a:ext cx="7527702" cy="532966"/>
              </a:xfrm>
              <a:prstGeom prst="rect">
                <a:avLst/>
              </a:prstGeom>
              <a:blipFill rotWithShape="1">
                <a:blip r:embed="rId4"/>
                <a:stretch>
                  <a:fillRect t="-19" r="5" b="57"/>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8" name="文本框 7"/>
              <p:cNvSpPr txBox="1"/>
              <p:nvPr/>
            </p:nvSpPr>
            <p:spPr>
              <a:xfrm>
                <a:off x="2651752" y="4410228"/>
                <a:ext cx="7965448" cy="1313758"/>
              </a:xfrm>
              <a:prstGeom prst="rect">
                <a:avLst/>
              </a:prstGeom>
              <a:noFill/>
            </p:spPr>
            <p:txBody>
              <a:bodyPr wrap="square" rtlCol="0">
                <a:spAutoFit/>
              </a:bodyPr>
              <a:lstStyle/>
              <a:p>
                <a:pPr>
                  <a:lnSpc>
                    <a:spcPct val="150000"/>
                  </a:lnSpc>
                </a:pPr>
                <a:r>
                  <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a:t>
                </a:r>
                <a:r>
                  <a:rPr lang="en-US" altLang="zh-CN"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2</a:t>
                </a:r>
                <a:r>
                  <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a:t>
                </a:r>
                <a14:m>
                  <m:oMath xmlns:m="http://schemas.openxmlformats.org/officeDocument/2006/math">
                    <m:r>
                      <a:rPr lang="en-US" altLang="zh-CN" sz="2800" b="1" i="1">
                        <a:solidFill>
                          <a:srgbClr val="FF0000"/>
                        </a:solidFill>
                        <a:latin typeface="Cambria Math" panose="02040503050406030204" pitchFamily="18" charset="0"/>
                      </a:rPr>
                      <m:t>𝒂</m:t>
                    </m:r>
                    <m:d>
                      <m:dPr>
                        <m:ctrlPr>
                          <a:rPr lang="en-US" altLang="zh-CN" sz="2800" b="1" i="1">
                            <a:solidFill>
                              <a:srgbClr val="FF0000"/>
                            </a:solidFill>
                            <a:latin typeface="Cambria Math" panose="02040503050406030204" pitchFamily="18" charset="0"/>
                          </a:rPr>
                        </m:ctrlPr>
                      </m:dPr>
                      <m:e>
                        <m:r>
                          <a:rPr lang="en-US" altLang="zh-CN" sz="2800" b="1" i="1">
                            <a:solidFill>
                              <a:srgbClr val="FF0000"/>
                            </a:solidFill>
                            <a:latin typeface="Cambria Math" panose="02040503050406030204" pitchFamily="18" charset="0"/>
                          </a:rPr>
                          <m:t>𝒃</m:t>
                        </m:r>
                        <m:r>
                          <a:rPr lang="en-US" altLang="zh-CN" sz="2800" b="1" i="1">
                            <a:solidFill>
                              <a:srgbClr val="FF0000"/>
                            </a:solidFill>
                            <a:latin typeface="Cambria Math" panose="02040503050406030204" pitchFamily="18" charset="0"/>
                          </a:rPr>
                          <m:t>+</m:t>
                        </m:r>
                        <m:r>
                          <a:rPr lang="en-US" altLang="zh-CN" sz="2800" b="1" i="1">
                            <a:solidFill>
                              <a:srgbClr val="FF0000"/>
                            </a:solidFill>
                            <a:latin typeface="Cambria Math" panose="02040503050406030204" pitchFamily="18" charset="0"/>
                          </a:rPr>
                          <m:t>𝟏</m:t>
                        </m:r>
                      </m:e>
                    </m:d>
                    <m:r>
                      <a:rPr lang="en-US" altLang="zh-CN" sz="2800" b="1" i="1">
                        <a:solidFill>
                          <a:srgbClr val="FF0000"/>
                        </a:solidFill>
                        <a:latin typeface="Cambria Math" panose="02040503050406030204" pitchFamily="18" charset="0"/>
                      </a:rPr>
                      <m:t>−</m:t>
                    </m:r>
                    <m:r>
                      <a:rPr lang="en-US" altLang="zh-CN" sz="2800" b="1" i="1">
                        <a:solidFill>
                          <a:srgbClr val="FF0000"/>
                        </a:solidFill>
                        <a:latin typeface="Cambria Math" panose="02040503050406030204" pitchFamily="18" charset="0"/>
                      </a:rPr>
                      <m:t>𝟏</m:t>
                    </m:r>
                  </m:oMath>
                </a14:m>
                <a:r>
                  <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表示的是</a:t>
                </a:r>
                <a:r>
                  <a:rPr lang="en-US" altLang="zh-CN" sz="2800" b="1" i="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b</a:t>
                </a:r>
                <a:r>
                  <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a:t>
                </a:r>
                <a:r>
                  <a:rPr lang="en-US" altLang="zh-CN"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1</a:t>
                </a:r>
                <a:r>
                  <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的和与</a:t>
                </a:r>
                <a:r>
                  <a:rPr lang="en-US" altLang="zh-CN" sz="2800" b="1" i="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a</a:t>
                </a:r>
                <a:r>
                  <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的积，得到的积与</a:t>
                </a:r>
                <a:r>
                  <a:rPr lang="en-US" altLang="zh-CN"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1</a:t>
                </a:r>
                <a:r>
                  <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sym typeface="Wingdings" panose="05000000000000000000" pitchFamily="2" charset="2"/>
                  </a:rPr>
                  <a:t>的差。</a:t>
                </a:r>
                <a:endPar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endParaRPr>
              </a:p>
            </p:txBody>
          </p:sp>
        </mc:Choice>
        <mc:Fallback xmlns="">
          <p:sp>
            <p:nvSpPr>
              <p:cNvPr id="8" name="文本框 7"/>
              <p:cNvSpPr txBox="1">
                <a:spLocks noRot="1" noChangeAspect="1" noMove="1" noResize="1" noEditPoints="1" noAdjustHandles="1" noChangeArrowheads="1" noChangeShapeType="1" noTextEdit="1"/>
              </p:cNvSpPr>
              <p:nvPr/>
            </p:nvSpPr>
            <p:spPr>
              <a:xfrm>
                <a:off x="2651752" y="4410228"/>
                <a:ext cx="7965448" cy="1313758"/>
              </a:xfrm>
              <a:prstGeom prst="rect">
                <a:avLst/>
              </a:prstGeom>
              <a:blipFill rotWithShape="1">
                <a:blip r:embed="rId5"/>
                <a:stretch>
                  <a:fillRect l="-8" t="-12" b="-911"/>
                </a:stretch>
              </a:blipFill>
            </p:spPr>
            <p:txBody>
              <a:bodyPr/>
              <a:lstStyle/>
              <a:p>
                <a:r>
                  <a:rPr lang="zh-CN" altLang="en-US">
                    <a:noFill/>
                  </a:rPr>
                  <a:t> </a:t>
                </a:r>
              </a:p>
            </p:txBody>
          </p:sp>
        </mc:Fallback>
      </mc:AlternateContent>
      <p:sp>
        <p:nvSpPr>
          <p:cNvPr id="10" name="文本框 9"/>
          <p:cNvSpPr txBox="1"/>
          <p:nvPr/>
        </p:nvSpPr>
        <p:spPr>
          <a:xfrm>
            <a:off x="1003723" y="311499"/>
            <a:ext cx="1422185" cy="461665"/>
          </a:xfrm>
          <a:prstGeom prst="rect">
            <a:avLst/>
          </a:prstGeom>
          <a:noFill/>
        </p:spPr>
        <p:txBody>
          <a:bodyPr wrap="none" rtlCol="0">
            <a:spAutoFit/>
          </a:bodyPr>
          <a:lstStyle/>
          <a:p>
            <a:pPr algn="ctr"/>
            <a:r>
              <a:rPr lang="zh-CN" altLang="en-US" sz="2400" b="1">
                <a:effectLst>
                  <a:innerShdw blurRad="63500" dist="50800" dir="18900000">
                    <a:prstClr val="black">
                      <a:alpha val="50000"/>
                    </a:prstClr>
                  </a:innerShdw>
                </a:effectLst>
                <a:latin typeface="方正北魏楷书简体" panose="03000509000000000000" pitchFamily="65" charset="-122"/>
                <a:ea typeface="方正北魏楷书简体" panose="03000509000000000000" pitchFamily="65" charset="-122"/>
              </a:rPr>
              <a:t>随堂练习</a:t>
            </a:r>
          </a:p>
        </p:txBody>
      </p:sp>
    </p:spTree>
  </p:cSld>
  <p:clrMapOvr>
    <a:masterClrMapping/>
  </p:clrMapOvr>
  <mc:AlternateContent xmlns:mc="http://schemas.openxmlformats.org/markup-compatibility/2006" xmlns:p14="http://schemas.microsoft.com/office/powerpoint/2010/main">
    <mc:Choice Requires="p14">
      <p:transition spd="med" p14:dur="699"/>
    </mc:Choice>
    <mc:Fallback xmlns="">
      <p:transition spd="med"/>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文本框 2"/>
          <p:cNvSpPr txBox="1"/>
          <p:nvPr/>
        </p:nvSpPr>
        <p:spPr>
          <a:xfrm>
            <a:off x="1600200" y="1384300"/>
            <a:ext cx="2709396" cy="523220"/>
          </a:xfrm>
          <a:prstGeom prst="rect">
            <a:avLst/>
          </a:prstGeom>
          <a:noFill/>
        </p:spPr>
        <p:txBody>
          <a:bodyPr wrap="none" rtlCol="0">
            <a:spAutoFit/>
          </a:bodyPr>
          <a:lstStyle/>
          <a:p>
            <a:r>
              <a:rPr lang="zh-CN" altLang="en-US" sz="2800" b="1">
                <a:latin typeface="方正北魏楷书简体" panose="03000509000000000000" pitchFamily="65" charset="-122"/>
                <a:ea typeface="方正北魏楷书简体" panose="03000509000000000000" pitchFamily="65" charset="-122"/>
              </a:rPr>
              <a:t>用代数式表示：</a:t>
            </a:r>
          </a:p>
        </p:txBody>
      </p:sp>
      <p:sp>
        <p:nvSpPr>
          <p:cNvPr id="4" name="文本框 3"/>
          <p:cNvSpPr txBox="1"/>
          <p:nvPr/>
        </p:nvSpPr>
        <p:spPr>
          <a:xfrm>
            <a:off x="1873672" y="2095500"/>
            <a:ext cx="4871847" cy="523220"/>
          </a:xfrm>
          <a:prstGeom prst="rect">
            <a:avLst/>
          </a:prstGeom>
          <a:noFill/>
        </p:spPr>
        <p:txBody>
          <a:bodyPr wrap="none" rtlCol="0">
            <a:spAutoFit/>
          </a:bodyPr>
          <a:lstStyle/>
          <a:p>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a:t>
            </a: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rPr>
              <a:t>1</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a:t>
            </a:r>
            <a:r>
              <a:rPr lang="en-US" altLang="zh-CN" sz="2800" b="1" i="1">
                <a:latin typeface="Times New Roman" panose="02020603050405020304" pitchFamily="18" charset="0"/>
                <a:ea typeface="方正北魏楷书简体" panose="03000509000000000000" pitchFamily="65" charset="-122"/>
                <a:cs typeface="Times New Roman" panose="02020603050405020304" pitchFamily="18" charset="0"/>
              </a:rPr>
              <a:t>a</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a:t>
            </a:r>
            <a:r>
              <a:rPr lang="en-US" altLang="zh-CN" sz="2800" b="1" i="1">
                <a:latin typeface="Times New Roman" panose="02020603050405020304" pitchFamily="18" charset="0"/>
                <a:ea typeface="方正北魏楷书简体" panose="03000509000000000000" pitchFamily="65" charset="-122"/>
                <a:cs typeface="Times New Roman" panose="02020603050405020304" pitchFamily="18" charset="0"/>
              </a:rPr>
              <a:t>b</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两数的差与</a:t>
            </a:r>
            <a:r>
              <a:rPr lang="en-US" altLang="zh-CN" sz="2800" b="1" i="1">
                <a:latin typeface="Times New Roman" panose="02020603050405020304" pitchFamily="18" charset="0"/>
                <a:ea typeface="方正北魏楷书简体" panose="03000509000000000000" pitchFamily="65" charset="-122"/>
                <a:cs typeface="Times New Roman" panose="02020603050405020304" pitchFamily="18" charset="0"/>
              </a:rPr>
              <a:t>c</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的积；</a:t>
            </a:r>
          </a:p>
        </p:txBody>
      </p:sp>
      <p:sp>
        <p:nvSpPr>
          <p:cNvPr id="6" name="文本框 5"/>
          <p:cNvSpPr txBox="1"/>
          <p:nvPr/>
        </p:nvSpPr>
        <p:spPr>
          <a:xfrm>
            <a:off x="1873672" y="3429000"/>
            <a:ext cx="7555273" cy="523220"/>
          </a:xfrm>
          <a:prstGeom prst="rect">
            <a:avLst/>
          </a:prstGeom>
          <a:noFill/>
        </p:spPr>
        <p:txBody>
          <a:bodyPr wrap="none" rtlCol="0">
            <a:spAutoFit/>
          </a:bodyPr>
          <a:lstStyle/>
          <a:p>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a:t>
            </a: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rPr>
              <a:t>2</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a:t>
            </a:r>
            <a:r>
              <a:rPr lang="en-US" altLang="zh-CN" sz="2800" b="1" i="1">
                <a:latin typeface="Times New Roman" panose="02020603050405020304" pitchFamily="18" charset="0"/>
                <a:ea typeface="方正北魏楷书简体" panose="03000509000000000000" pitchFamily="65" charset="-122"/>
                <a:cs typeface="Times New Roman" panose="02020603050405020304" pitchFamily="18" charset="0"/>
              </a:rPr>
              <a:t>x</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a:t>
            </a:r>
            <a:r>
              <a:rPr lang="en-US" altLang="zh-CN" sz="2800" b="1" i="1">
                <a:latin typeface="Times New Roman" panose="02020603050405020304" pitchFamily="18" charset="0"/>
                <a:ea typeface="方正北魏楷书简体" panose="03000509000000000000" pitchFamily="65" charset="-122"/>
                <a:cs typeface="Times New Roman" panose="02020603050405020304" pitchFamily="18" charset="0"/>
              </a:rPr>
              <a:t>y</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两数和的平方减去它们的差的平方；</a:t>
            </a:r>
          </a:p>
        </p:txBody>
      </p:sp>
      <p:sp>
        <p:nvSpPr>
          <p:cNvPr id="8" name="文本框 7"/>
          <p:cNvSpPr txBox="1"/>
          <p:nvPr/>
        </p:nvSpPr>
        <p:spPr>
          <a:xfrm>
            <a:off x="1873672" y="4762500"/>
            <a:ext cx="5341527" cy="523220"/>
          </a:xfrm>
          <a:prstGeom prst="rect">
            <a:avLst/>
          </a:prstGeom>
          <a:noFill/>
        </p:spPr>
        <p:txBody>
          <a:bodyPr wrap="none" rtlCol="0">
            <a:spAutoFit/>
          </a:bodyPr>
          <a:lstStyle/>
          <a:p>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a:t>
            </a: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rPr>
              <a:t>3</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）一个数等于</a:t>
            </a:r>
            <a:r>
              <a:rPr lang="en-US" altLang="zh-CN" sz="2800" b="1" i="1">
                <a:latin typeface="Times New Roman" panose="02020603050405020304" pitchFamily="18" charset="0"/>
                <a:ea typeface="方正北魏楷书简体" panose="03000509000000000000" pitchFamily="65" charset="-122"/>
                <a:cs typeface="Times New Roman" panose="02020603050405020304" pitchFamily="18" charset="0"/>
              </a:rPr>
              <a:t>a</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的</a:t>
            </a: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rPr>
              <a:t>3</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倍与</a:t>
            </a:r>
            <a:r>
              <a:rPr lang="en-US" altLang="zh-CN" sz="2800" b="1" i="1">
                <a:latin typeface="Times New Roman" panose="02020603050405020304" pitchFamily="18" charset="0"/>
                <a:ea typeface="方正北魏楷书简体" panose="03000509000000000000" pitchFamily="65" charset="-122"/>
                <a:cs typeface="Times New Roman" panose="02020603050405020304" pitchFamily="18" charset="0"/>
              </a:rPr>
              <a:t>b</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的和</a:t>
            </a: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rPr>
              <a:t>.</a:t>
            </a:r>
            <a:endPar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endParaRPr>
          </a:p>
        </p:txBody>
      </p:sp>
      <mc:AlternateContent xmlns:mc="http://schemas.openxmlformats.org/markup-compatibility/2006" xmlns:a14="http://schemas.microsoft.com/office/drawing/2010/main">
        <mc:Choice Requires="a14">
          <p:sp>
            <p:nvSpPr>
              <p:cNvPr id="9" name="文本框 8"/>
              <p:cNvSpPr txBox="1"/>
              <p:nvPr/>
            </p:nvSpPr>
            <p:spPr>
              <a:xfrm>
                <a:off x="3586288" y="2684840"/>
                <a:ext cx="1446614"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ctrlPr>
                            <a:rPr lang="en-US" altLang="zh-CN" sz="2800" b="1" i="1" smtClean="0">
                              <a:solidFill>
                                <a:srgbClr val="FF0000"/>
                              </a:solidFill>
                              <a:latin typeface="Cambria Math" panose="02040503050406030204" pitchFamily="18" charset="0"/>
                            </a:rPr>
                          </m:ctrlPr>
                        </m:dPr>
                        <m:e>
                          <m:r>
                            <a:rPr lang="en-US" altLang="zh-CN" sz="2800" b="1" i="1" smtClean="0">
                              <a:solidFill>
                                <a:srgbClr val="FF0000"/>
                              </a:solidFill>
                              <a:latin typeface="Cambria Math" panose="02040503050406030204" pitchFamily="18" charset="0"/>
                            </a:rPr>
                            <m:t>𝒂</m:t>
                          </m:r>
                          <m:r>
                            <a:rPr lang="en-US" altLang="zh-CN" sz="2800" b="1" i="1" smtClean="0">
                              <a:solidFill>
                                <a:srgbClr val="FF0000"/>
                              </a:solidFill>
                              <a:latin typeface="Cambria Math" panose="02040503050406030204" pitchFamily="18" charset="0"/>
                            </a:rPr>
                            <m:t>−</m:t>
                          </m:r>
                          <m:r>
                            <a:rPr lang="en-US" altLang="zh-CN" sz="2800" b="1" i="1" smtClean="0">
                              <a:solidFill>
                                <a:srgbClr val="FF0000"/>
                              </a:solidFill>
                              <a:latin typeface="Cambria Math" panose="02040503050406030204" pitchFamily="18" charset="0"/>
                            </a:rPr>
                            <m:t>𝒃</m:t>
                          </m:r>
                        </m:e>
                      </m:d>
                      <m:r>
                        <a:rPr lang="en-US" altLang="zh-CN" sz="2800" b="1" i="1" smtClean="0">
                          <a:solidFill>
                            <a:srgbClr val="FF0000"/>
                          </a:solidFill>
                          <a:latin typeface="Cambria Math" panose="02040503050406030204" pitchFamily="18" charset="0"/>
                        </a:rPr>
                        <m:t>𝒄</m:t>
                      </m:r>
                    </m:oMath>
                  </m:oMathPara>
                </a14:m>
                <a:endParaRPr lang="zh-CN" altLang="en-US" sz="2800" b="1">
                  <a:solidFill>
                    <a:srgbClr val="FF0000"/>
                  </a:solidFill>
                </a:endParaRPr>
              </a:p>
            </p:txBody>
          </p:sp>
        </mc:Choice>
        <mc:Fallback xmlns="">
          <p:sp>
            <p:nvSpPr>
              <p:cNvPr id="9" name="文本框 8"/>
              <p:cNvSpPr txBox="1">
                <a:spLocks noRot="1" noChangeAspect="1" noMove="1" noResize="1" noEditPoints="1" noAdjustHandles="1" noChangeArrowheads="1" noChangeShapeType="1" noTextEdit="1"/>
              </p:cNvSpPr>
              <p:nvPr/>
            </p:nvSpPr>
            <p:spPr>
              <a:xfrm>
                <a:off x="3586288" y="2684840"/>
                <a:ext cx="1446614" cy="430887"/>
              </a:xfrm>
              <a:prstGeom prst="rect">
                <a:avLst/>
              </a:prstGeom>
              <a:blipFill rotWithShape="1">
                <a:blip r:embed="rId2"/>
                <a:stretch>
                  <a:fillRect l="-31" t="-14" r="-2992" b="97"/>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1" name="文本框 10"/>
              <p:cNvSpPr txBox="1"/>
              <p:nvPr/>
            </p:nvSpPr>
            <p:spPr>
              <a:xfrm>
                <a:off x="3586288" y="4074397"/>
                <a:ext cx="1418209" cy="44063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US" altLang="zh-CN" sz="2800" b="1" i="1" smtClean="0">
                              <a:solidFill>
                                <a:srgbClr val="FF0000"/>
                              </a:solidFill>
                              <a:latin typeface="Cambria Math" panose="02040503050406030204" pitchFamily="18" charset="0"/>
                            </a:rPr>
                          </m:ctrlPr>
                        </m:sSupPr>
                        <m:e>
                          <m:d>
                            <m:dPr>
                              <m:ctrlPr>
                                <a:rPr lang="en-US" altLang="zh-CN" sz="2800" b="1" i="1">
                                  <a:solidFill>
                                    <a:srgbClr val="FF0000"/>
                                  </a:solidFill>
                                  <a:latin typeface="Cambria Math" panose="02040503050406030204" pitchFamily="18" charset="0"/>
                                </a:rPr>
                              </m:ctrlPr>
                            </m:dPr>
                            <m:e>
                              <m:r>
                                <a:rPr lang="en-US" altLang="zh-CN" sz="2800" b="1" i="1" smtClean="0">
                                  <a:solidFill>
                                    <a:srgbClr val="FF0000"/>
                                  </a:solidFill>
                                  <a:latin typeface="Cambria Math" panose="02040503050406030204" pitchFamily="18" charset="0"/>
                                </a:rPr>
                                <m:t>𝒙</m:t>
                              </m:r>
                              <m:r>
                                <a:rPr lang="en-US" altLang="zh-CN" sz="2800" b="1" i="1" smtClean="0">
                                  <a:solidFill>
                                    <a:srgbClr val="FF0000"/>
                                  </a:solidFill>
                                  <a:latin typeface="Cambria Math" panose="02040503050406030204" pitchFamily="18" charset="0"/>
                                </a:rPr>
                                <m:t>+</m:t>
                              </m:r>
                              <m:r>
                                <a:rPr lang="en-US" altLang="zh-CN" sz="2800" b="1" i="1" smtClean="0">
                                  <a:solidFill>
                                    <a:srgbClr val="FF0000"/>
                                  </a:solidFill>
                                  <a:latin typeface="Cambria Math" panose="02040503050406030204" pitchFamily="18" charset="0"/>
                                </a:rPr>
                                <m:t>𝒚</m:t>
                              </m:r>
                            </m:e>
                          </m:d>
                        </m:e>
                        <m:sup>
                          <m:r>
                            <a:rPr lang="en-US" altLang="zh-CN" sz="2800" b="1" i="1" smtClean="0">
                              <a:solidFill>
                                <a:srgbClr val="FF0000"/>
                              </a:solidFill>
                              <a:latin typeface="Cambria Math" panose="02040503050406030204" pitchFamily="18" charset="0"/>
                            </a:rPr>
                            <m:t>𝟐</m:t>
                          </m:r>
                        </m:sup>
                      </m:sSup>
                    </m:oMath>
                  </m:oMathPara>
                </a14:m>
                <a:endParaRPr lang="zh-CN" altLang="en-US" sz="2800" b="1">
                  <a:solidFill>
                    <a:srgbClr val="FF0000"/>
                  </a:solidFill>
                </a:endParaRPr>
              </a:p>
            </p:txBody>
          </p:sp>
        </mc:Choice>
        <mc:Fallback xmlns="">
          <p:sp>
            <p:nvSpPr>
              <p:cNvPr id="11" name="文本框 10"/>
              <p:cNvSpPr txBox="1">
                <a:spLocks noRot="1" noChangeAspect="1" noMove="1" noResize="1" noEditPoints="1" noAdjustHandles="1" noChangeArrowheads="1" noChangeShapeType="1" noTextEdit="1"/>
              </p:cNvSpPr>
              <p:nvPr/>
            </p:nvSpPr>
            <p:spPr>
              <a:xfrm>
                <a:off x="3586288" y="4074397"/>
                <a:ext cx="1418209" cy="440633"/>
              </a:xfrm>
              <a:prstGeom prst="rect">
                <a:avLst/>
              </a:prstGeom>
              <a:blipFill rotWithShape="1">
                <a:blip r:embed="rId3"/>
                <a:stretch>
                  <a:fillRect l="-31" t="-54" r="-2906" b="41"/>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3" name="文本框 12"/>
              <p:cNvSpPr txBox="1"/>
              <p:nvPr/>
            </p:nvSpPr>
            <p:spPr>
              <a:xfrm>
                <a:off x="5032902" y="4074397"/>
                <a:ext cx="1685911" cy="44063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sz="2800" b="1" i="1" smtClean="0">
                          <a:solidFill>
                            <a:srgbClr val="FF0000"/>
                          </a:solidFill>
                          <a:latin typeface="Cambria Math" panose="02040503050406030204" pitchFamily="18" charset="0"/>
                        </a:rPr>
                        <m:t>−</m:t>
                      </m:r>
                      <m:sSup>
                        <m:sSupPr>
                          <m:ctrlPr>
                            <a:rPr lang="en-US" altLang="zh-CN" sz="2800" b="1" i="1" smtClean="0">
                              <a:solidFill>
                                <a:srgbClr val="FF0000"/>
                              </a:solidFill>
                              <a:latin typeface="Cambria Math" panose="02040503050406030204" pitchFamily="18" charset="0"/>
                            </a:rPr>
                          </m:ctrlPr>
                        </m:sSupPr>
                        <m:e>
                          <m:d>
                            <m:dPr>
                              <m:ctrlPr>
                                <a:rPr lang="en-US" altLang="zh-CN" sz="2800" b="1" i="1">
                                  <a:solidFill>
                                    <a:srgbClr val="FF0000"/>
                                  </a:solidFill>
                                  <a:latin typeface="Cambria Math" panose="02040503050406030204" pitchFamily="18" charset="0"/>
                                </a:rPr>
                              </m:ctrlPr>
                            </m:dPr>
                            <m:e>
                              <m:r>
                                <a:rPr lang="en-US" altLang="zh-CN" sz="2800" b="1" i="1" smtClean="0">
                                  <a:solidFill>
                                    <a:srgbClr val="FF0000"/>
                                  </a:solidFill>
                                  <a:latin typeface="Cambria Math" panose="02040503050406030204" pitchFamily="18" charset="0"/>
                                </a:rPr>
                                <m:t>𝒙</m:t>
                              </m:r>
                              <m:r>
                                <a:rPr lang="en-US" altLang="zh-CN" sz="2800" b="1" i="1" smtClean="0">
                                  <a:solidFill>
                                    <a:srgbClr val="FF0000"/>
                                  </a:solidFill>
                                  <a:latin typeface="Cambria Math" panose="02040503050406030204" pitchFamily="18" charset="0"/>
                                </a:rPr>
                                <m:t>−</m:t>
                              </m:r>
                              <m:r>
                                <a:rPr lang="en-US" altLang="zh-CN" sz="2800" b="1" i="1" smtClean="0">
                                  <a:solidFill>
                                    <a:srgbClr val="FF0000"/>
                                  </a:solidFill>
                                  <a:latin typeface="Cambria Math" panose="02040503050406030204" pitchFamily="18" charset="0"/>
                                </a:rPr>
                                <m:t>𝒚</m:t>
                              </m:r>
                            </m:e>
                          </m:d>
                        </m:e>
                        <m:sup>
                          <m:r>
                            <a:rPr lang="en-US" altLang="zh-CN" sz="2800" b="1" i="1" smtClean="0">
                              <a:solidFill>
                                <a:srgbClr val="FF0000"/>
                              </a:solidFill>
                              <a:latin typeface="Cambria Math" panose="02040503050406030204" pitchFamily="18" charset="0"/>
                            </a:rPr>
                            <m:t>𝟐</m:t>
                          </m:r>
                        </m:sup>
                      </m:sSup>
                    </m:oMath>
                  </m:oMathPara>
                </a14:m>
                <a:endParaRPr lang="zh-CN" altLang="en-US" sz="2800" b="1">
                  <a:solidFill>
                    <a:srgbClr val="FF0000"/>
                  </a:solidFill>
                </a:endParaRPr>
              </a:p>
            </p:txBody>
          </p:sp>
        </mc:Choice>
        <mc:Fallback xmlns="">
          <p:sp>
            <p:nvSpPr>
              <p:cNvPr id="13" name="文本框 12"/>
              <p:cNvSpPr txBox="1">
                <a:spLocks noRot="1" noChangeAspect="1" noMove="1" noResize="1" noEditPoints="1" noAdjustHandles="1" noChangeArrowheads="1" noChangeShapeType="1" noTextEdit="1"/>
              </p:cNvSpPr>
              <p:nvPr/>
            </p:nvSpPr>
            <p:spPr>
              <a:xfrm>
                <a:off x="5032902" y="4074397"/>
                <a:ext cx="1685911" cy="440633"/>
              </a:xfrm>
              <a:prstGeom prst="rect">
                <a:avLst/>
              </a:prstGeom>
              <a:blipFill rotWithShape="1">
                <a:blip r:embed="rId4"/>
                <a:stretch>
                  <a:fillRect l="-31" t="-54" r="-4715" b="41"/>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5" name="文本框 14"/>
              <p:cNvSpPr txBox="1"/>
              <p:nvPr/>
            </p:nvSpPr>
            <p:spPr>
              <a:xfrm>
                <a:off x="4693610" y="5533190"/>
                <a:ext cx="1182247"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sz="2800" b="1" i="1" smtClean="0">
                          <a:solidFill>
                            <a:srgbClr val="FF0000"/>
                          </a:solidFill>
                          <a:latin typeface="Cambria Math" panose="02040503050406030204" pitchFamily="18" charset="0"/>
                        </a:rPr>
                        <m:t>𝟑</m:t>
                      </m:r>
                      <m:r>
                        <a:rPr lang="en-US" altLang="zh-CN" sz="2800" b="1" i="1" smtClean="0">
                          <a:solidFill>
                            <a:srgbClr val="FF0000"/>
                          </a:solidFill>
                          <a:latin typeface="Cambria Math" panose="02040503050406030204" pitchFamily="18" charset="0"/>
                        </a:rPr>
                        <m:t>𝒂</m:t>
                      </m:r>
                      <m:r>
                        <a:rPr lang="en-US" altLang="zh-CN" sz="2800" b="1" i="1" smtClean="0">
                          <a:solidFill>
                            <a:srgbClr val="FF0000"/>
                          </a:solidFill>
                          <a:latin typeface="Cambria Math" panose="02040503050406030204" pitchFamily="18" charset="0"/>
                        </a:rPr>
                        <m:t>+</m:t>
                      </m:r>
                      <m:r>
                        <a:rPr lang="en-US" altLang="zh-CN" sz="2800" b="1" i="1" smtClean="0">
                          <a:solidFill>
                            <a:srgbClr val="FF0000"/>
                          </a:solidFill>
                          <a:latin typeface="Cambria Math" panose="02040503050406030204" pitchFamily="18" charset="0"/>
                        </a:rPr>
                        <m:t>𝒃</m:t>
                      </m:r>
                    </m:oMath>
                  </m:oMathPara>
                </a14:m>
                <a:endParaRPr lang="zh-CN" altLang="en-US" sz="2800" b="1">
                  <a:solidFill>
                    <a:srgbClr val="FF0000"/>
                  </a:solidFill>
                </a:endParaRPr>
              </a:p>
            </p:txBody>
          </p:sp>
        </mc:Choice>
        <mc:Fallback xmlns="">
          <p:sp>
            <p:nvSpPr>
              <p:cNvPr id="15" name="文本框 14"/>
              <p:cNvSpPr txBox="1">
                <a:spLocks noRot="1" noChangeAspect="1" noMove="1" noResize="1" noEditPoints="1" noAdjustHandles="1" noChangeArrowheads="1" noChangeShapeType="1" noTextEdit="1"/>
              </p:cNvSpPr>
              <p:nvPr/>
            </p:nvSpPr>
            <p:spPr>
              <a:xfrm>
                <a:off x="4693610" y="5533190"/>
                <a:ext cx="1182247" cy="430887"/>
              </a:xfrm>
              <a:prstGeom prst="rect">
                <a:avLst/>
              </a:prstGeom>
              <a:blipFill rotWithShape="1">
                <a:blip r:embed="rId5"/>
                <a:stretch>
                  <a:fillRect l="-27" t="-101" r="-3796" b="36"/>
                </a:stretch>
              </a:blipFill>
            </p:spPr>
            <p:txBody>
              <a:bodyPr/>
              <a:lstStyle/>
              <a:p>
                <a:r>
                  <a:rPr lang="zh-CN" altLang="en-US">
                    <a:noFill/>
                  </a:rPr>
                  <a:t> </a:t>
                </a:r>
              </a:p>
            </p:txBody>
          </p:sp>
        </mc:Fallback>
      </mc:AlternateContent>
      <p:sp>
        <p:nvSpPr>
          <p:cNvPr id="17" name="文本框 16"/>
          <p:cNvSpPr txBox="1"/>
          <p:nvPr/>
        </p:nvSpPr>
        <p:spPr>
          <a:xfrm>
            <a:off x="1003723" y="311499"/>
            <a:ext cx="1422185" cy="461665"/>
          </a:xfrm>
          <a:prstGeom prst="rect">
            <a:avLst/>
          </a:prstGeom>
          <a:noFill/>
        </p:spPr>
        <p:txBody>
          <a:bodyPr wrap="none" rtlCol="0">
            <a:spAutoFit/>
          </a:bodyPr>
          <a:lstStyle/>
          <a:p>
            <a:pPr algn="ctr"/>
            <a:r>
              <a:rPr lang="zh-CN" altLang="en-US" sz="2400" b="1">
                <a:effectLst>
                  <a:innerShdw blurRad="63500" dist="50800" dir="18900000">
                    <a:prstClr val="black">
                      <a:alpha val="50000"/>
                    </a:prstClr>
                  </a:innerShdw>
                </a:effectLst>
                <a:latin typeface="方正北魏楷书简体" panose="03000509000000000000" pitchFamily="65" charset="-122"/>
                <a:ea typeface="方正北魏楷书简体" panose="03000509000000000000" pitchFamily="65" charset="-122"/>
              </a:rPr>
              <a:t>随堂练习</a:t>
            </a:r>
          </a:p>
        </p:txBody>
      </p:sp>
    </p:spTree>
  </p:cSld>
  <p:clrMapOvr>
    <a:masterClrMapping/>
  </p:clrMapOvr>
  <mc:AlternateContent xmlns:mc="http://schemas.openxmlformats.org/markup-compatibility/2006" xmlns:p14="http://schemas.microsoft.com/office/powerpoint/2010/main">
    <mc:Choice Requires="p14">
      <p:transition spd="med" p14:dur="699"/>
    </mc:Choice>
    <mc:Fallback xmlns="">
      <p:transition spd="med"/>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3" grpId="0"/>
      <p:bldP spid="15"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1250950" y="1376182"/>
            <a:ext cx="9690099" cy="3899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用代数式表示：</a:t>
            </a:r>
          </a:p>
          <a:p>
            <a:pPr>
              <a:lnSpc>
                <a:spcPct val="150000"/>
              </a:lnSpc>
            </a:pP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  （</a:t>
            </a: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rPr>
              <a:t>1</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）一个数</a:t>
            </a:r>
            <a:r>
              <a:rPr lang="en-US" altLang="zh-CN" sz="2800" b="1" i="1">
                <a:latin typeface="Times New Roman" panose="02020603050405020304" pitchFamily="18" charset="0"/>
                <a:ea typeface="方正北魏楷书简体" panose="03000509000000000000" pitchFamily="65" charset="-122"/>
                <a:cs typeface="Times New Roman" panose="02020603050405020304" pitchFamily="18" charset="0"/>
              </a:rPr>
              <a:t>a</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与</a:t>
            </a: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rPr>
              <a:t>3</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的差；</a:t>
            </a:r>
          </a:p>
          <a:p>
            <a:pPr>
              <a:lnSpc>
                <a:spcPct val="150000"/>
              </a:lnSpc>
            </a:pP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  （</a:t>
            </a: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rPr>
              <a:t>2</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）比</a:t>
            </a:r>
            <a:r>
              <a:rPr lang="en-US" altLang="zh-CN" sz="2800" b="1">
                <a:latin typeface="方正北魏楷书简体" panose="03000509000000000000" pitchFamily="65" charset="-122"/>
                <a:ea typeface="方正北魏楷书简体" panose="03000509000000000000" pitchFamily="65" charset="-122"/>
                <a:cs typeface="Times New Roman" panose="02020603050405020304" pitchFamily="18" charset="0"/>
              </a:rPr>
              <a:t>-</a:t>
            </a: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rPr>
              <a:t>5</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大 </a:t>
            </a:r>
            <a:r>
              <a:rPr lang="en-US" altLang="zh-CN" sz="2800" b="1" i="1">
                <a:latin typeface="Times New Roman" panose="02020603050405020304" pitchFamily="18" charset="0"/>
                <a:ea typeface="方正北魏楷书简体" panose="03000509000000000000" pitchFamily="65" charset="-122"/>
                <a:cs typeface="Times New Roman" panose="02020603050405020304" pitchFamily="18" charset="0"/>
              </a:rPr>
              <a:t>x </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的数；</a:t>
            </a:r>
          </a:p>
          <a:p>
            <a:pPr>
              <a:lnSpc>
                <a:spcPct val="150000"/>
              </a:lnSpc>
            </a:pP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  （</a:t>
            </a: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rPr>
              <a:t>3</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）某校买书</a:t>
            </a: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rPr>
              <a:t>30</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本，每本</a:t>
            </a:r>
            <a:r>
              <a:rPr lang="en-US" altLang="zh-CN" sz="2800" b="1" i="1">
                <a:latin typeface="Times New Roman" panose="02020603050405020304" pitchFamily="18" charset="0"/>
                <a:ea typeface="方正北魏楷书简体" panose="03000509000000000000" pitchFamily="65" charset="-122"/>
                <a:cs typeface="Times New Roman" panose="02020603050405020304" pitchFamily="18" charset="0"/>
              </a:rPr>
              <a:t>a</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元，该校应付书费多少元？</a:t>
            </a:r>
          </a:p>
          <a:p>
            <a:pPr>
              <a:lnSpc>
                <a:spcPct val="150000"/>
              </a:lnSpc>
            </a:pP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  （</a:t>
            </a: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rPr>
              <a:t>4</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）容量为</a:t>
            </a: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rPr>
              <a:t>60L</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的铁桶，贮满油，取出</a:t>
            </a: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rPr>
              <a:t>(</a:t>
            </a:r>
            <a:r>
              <a:rPr lang="en-US" altLang="zh-CN" sz="2800" b="1" i="1">
                <a:latin typeface="Times New Roman" panose="02020603050405020304" pitchFamily="18" charset="0"/>
                <a:ea typeface="方正北魏楷书简体" panose="03000509000000000000" pitchFamily="65" charset="-122"/>
                <a:cs typeface="Times New Roman" panose="02020603050405020304" pitchFamily="18" charset="0"/>
              </a:rPr>
              <a:t>x</a:t>
            </a: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rPr>
              <a:t>+1)L</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后，桶内还剩油多少升？ </a:t>
            </a:r>
          </a:p>
        </p:txBody>
      </p:sp>
      <mc:AlternateContent xmlns:mc="http://schemas.openxmlformats.org/markup-compatibility/2006" xmlns:a14="http://schemas.microsoft.com/office/drawing/2010/main">
        <mc:Choice Requires="a14">
          <p:sp>
            <p:nvSpPr>
              <p:cNvPr id="8" name="文本框 7"/>
              <p:cNvSpPr txBox="1"/>
              <p:nvPr/>
            </p:nvSpPr>
            <p:spPr>
              <a:xfrm>
                <a:off x="5208645" y="2894835"/>
                <a:ext cx="1215909"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sz="2800" b="1" i="1" smtClean="0">
                          <a:solidFill>
                            <a:srgbClr val="FF0000"/>
                          </a:solidFill>
                          <a:latin typeface="Cambria Math" panose="02040503050406030204" pitchFamily="18" charset="0"/>
                        </a:rPr>
                        <m:t>−</m:t>
                      </m:r>
                      <m:r>
                        <a:rPr lang="en-US" altLang="zh-CN" sz="2800" b="1" i="1" smtClean="0">
                          <a:solidFill>
                            <a:srgbClr val="FF0000"/>
                          </a:solidFill>
                          <a:latin typeface="Cambria Math" panose="02040503050406030204" pitchFamily="18" charset="0"/>
                        </a:rPr>
                        <m:t>𝟓</m:t>
                      </m:r>
                      <m:r>
                        <a:rPr lang="en-US" altLang="zh-CN" sz="2800" b="1" i="1" smtClean="0">
                          <a:solidFill>
                            <a:srgbClr val="FF0000"/>
                          </a:solidFill>
                          <a:latin typeface="Cambria Math" panose="02040503050406030204" pitchFamily="18" charset="0"/>
                        </a:rPr>
                        <m:t>+</m:t>
                      </m:r>
                      <m:r>
                        <a:rPr lang="en-US" altLang="zh-CN" sz="2800" b="1" i="1" smtClean="0">
                          <a:solidFill>
                            <a:srgbClr val="FF0000"/>
                          </a:solidFill>
                          <a:latin typeface="Cambria Math" panose="02040503050406030204" pitchFamily="18" charset="0"/>
                        </a:rPr>
                        <m:t>𝒙</m:t>
                      </m:r>
                    </m:oMath>
                  </m:oMathPara>
                </a14:m>
                <a:endParaRPr lang="zh-CN" altLang="en-US" sz="2800" b="1">
                  <a:solidFill>
                    <a:srgbClr val="FF0000"/>
                  </a:solidFill>
                </a:endParaRPr>
              </a:p>
            </p:txBody>
          </p:sp>
        </mc:Choice>
        <mc:Fallback xmlns="">
          <p:sp>
            <p:nvSpPr>
              <p:cNvPr id="8" name="文本框 7"/>
              <p:cNvSpPr txBox="1">
                <a:spLocks noRot="1" noChangeAspect="1" noMove="1" noResize="1" noEditPoints="1" noAdjustHandles="1" noChangeArrowheads="1" noChangeShapeType="1" noTextEdit="1"/>
              </p:cNvSpPr>
              <p:nvPr/>
            </p:nvSpPr>
            <p:spPr>
              <a:xfrm>
                <a:off x="5208645" y="2894835"/>
                <a:ext cx="1215909" cy="430887"/>
              </a:xfrm>
              <a:prstGeom prst="rect">
                <a:avLst/>
              </a:prstGeom>
              <a:blipFill rotWithShape="1">
                <a:blip r:embed="rId2"/>
                <a:stretch>
                  <a:fillRect l="-31" t="-117" r="-3687" b="53"/>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0" name="文本框 9"/>
              <p:cNvSpPr txBox="1"/>
              <p:nvPr/>
            </p:nvSpPr>
            <p:spPr>
              <a:xfrm>
                <a:off x="5460316" y="2211079"/>
                <a:ext cx="964238"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sz="2800" b="1" i="1" smtClean="0">
                          <a:solidFill>
                            <a:srgbClr val="FF0000"/>
                          </a:solidFill>
                          <a:latin typeface="Cambria Math" panose="02040503050406030204" pitchFamily="18" charset="0"/>
                        </a:rPr>
                        <m:t>𝒂</m:t>
                      </m:r>
                      <m:r>
                        <a:rPr lang="en-US" altLang="zh-CN" sz="2800" b="1" i="1" smtClean="0">
                          <a:solidFill>
                            <a:srgbClr val="FF0000"/>
                          </a:solidFill>
                          <a:latin typeface="Cambria Math" panose="02040503050406030204" pitchFamily="18" charset="0"/>
                        </a:rPr>
                        <m:t>−</m:t>
                      </m:r>
                      <m:r>
                        <a:rPr lang="en-US" altLang="zh-CN" sz="2800" b="1" i="1" smtClean="0">
                          <a:solidFill>
                            <a:srgbClr val="FF0000"/>
                          </a:solidFill>
                          <a:latin typeface="Cambria Math" panose="02040503050406030204" pitchFamily="18" charset="0"/>
                        </a:rPr>
                        <m:t>𝟑</m:t>
                      </m:r>
                    </m:oMath>
                  </m:oMathPara>
                </a14:m>
                <a:endParaRPr lang="zh-CN" altLang="en-US" sz="2800" b="1">
                  <a:solidFill>
                    <a:srgbClr val="FF0000"/>
                  </a:solidFill>
                </a:endParaRPr>
              </a:p>
            </p:txBody>
          </p:sp>
        </mc:Choice>
        <mc:Fallback xmlns="">
          <p:sp>
            <p:nvSpPr>
              <p:cNvPr id="10" name="文本框 9"/>
              <p:cNvSpPr txBox="1">
                <a:spLocks noRot="1" noChangeAspect="1" noMove="1" noResize="1" noEditPoints="1" noAdjustHandles="1" noChangeArrowheads="1" noChangeShapeType="1" noTextEdit="1"/>
              </p:cNvSpPr>
              <p:nvPr/>
            </p:nvSpPr>
            <p:spPr>
              <a:xfrm>
                <a:off x="5460316" y="2211079"/>
                <a:ext cx="964238" cy="430887"/>
              </a:xfrm>
              <a:prstGeom prst="rect">
                <a:avLst/>
              </a:prstGeom>
              <a:blipFill rotWithShape="1">
                <a:blip r:embed="rId3"/>
                <a:stretch>
                  <a:fillRect l="-61" t="-2" r="-4715" b="85"/>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2" name="文本框 11"/>
              <p:cNvSpPr txBox="1"/>
              <p:nvPr/>
            </p:nvSpPr>
            <p:spPr>
              <a:xfrm>
                <a:off x="10110845" y="3429000"/>
                <a:ext cx="1013098" cy="430887"/>
              </a:xfrm>
              <a:prstGeom prst="rect">
                <a:avLst/>
              </a:prstGeom>
              <a:noFill/>
            </p:spPr>
            <p:txBody>
              <a:bodyPr wrap="none" lIns="0" tIns="0" rIns="0" bIns="0" rtlCol="0">
                <a:spAutoFit/>
              </a:bodyPr>
              <a:lstStyle/>
              <a:p>
                <a14:m>
                  <m:oMath xmlns:m="http://schemas.openxmlformats.org/officeDocument/2006/math">
                    <m:r>
                      <a:rPr lang="en-US" altLang="zh-CN" sz="2800" b="1" i="1" smtClean="0">
                        <a:solidFill>
                          <a:srgbClr val="FF0000"/>
                        </a:solidFill>
                        <a:latin typeface="Cambria Math" panose="02040503050406030204" pitchFamily="18" charset="0"/>
                      </a:rPr>
                      <m:t>𝟑𝟎</m:t>
                    </m:r>
                    <m:r>
                      <a:rPr lang="en-US" altLang="zh-CN" sz="2800" b="1" i="1" smtClean="0">
                        <a:solidFill>
                          <a:srgbClr val="FF0000"/>
                        </a:solidFill>
                        <a:latin typeface="Cambria Math" panose="02040503050406030204" pitchFamily="18" charset="0"/>
                      </a:rPr>
                      <m:t>𝒂</m:t>
                    </m:r>
                  </m:oMath>
                </a14:m>
                <a:r>
                  <a:rPr lang="zh-CN" altLang="en-US" sz="2800" b="1">
                    <a:solidFill>
                      <a:srgbClr val="FF0000"/>
                    </a:solidFill>
                    <a:latin typeface="方正北魏楷书简体" panose="03000509000000000000" pitchFamily="65" charset="-122"/>
                    <a:ea typeface="方正北魏楷书简体" panose="03000509000000000000" pitchFamily="65" charset="-122"/>
                  </a:rPr>
                  <a:t>元</a:t>
                </a:r>
              </a:p>
            </p:txBody>
          </p:sp>
        </mc:Choice>
        <mc:Fallback xmlns="">
          <p:sp>
            <p:nvSpPr>
              <p:cNvPr id="12" name="文本框 11"/>
              <p:cNvSpPr txBox="1">
                <a:spLocks noRot="1" noChangeAspect="1" noMove="1" noResize="1" noEditPoints="1" noAdjustHandles="1" noChangeArrowheads="1" noChangeShapeType="1" noTextEdit="1"/>
              </p:cNvSpPr>
              <p:nvPr/>
            </p:nvSpPr>
            <p:spPr>
              <a:xfrm>
                <a:off x="10110845" y="3429000"/>
                <a:ext cx="1013098" cy="430887"/>
              </a:xfrm>
              <a:prstGeom prst="rect">
                <a:avLst/>
              </a:prstGeom>
              <a:blipFill rotWithShape="1">
                <a:blip r:embed="rId4"/>
                <a:stretch>
                  <a:fillRect l="-37" r="-16609" b="83"/>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4" name="文本框 13"/>
              <p:cNvSpPr txBox="1"/>
              <p:nvPr/>
            </p:nvSpPr>
            <p:spPr>
              <a:xfrm>
                <a:off x="4848991" y="4970810"/>
                <a:ext cx="2494016" cy="430887"/>
              </a:xfrm>
              <a:prstGeom prst="rect">
                <a:avLst/>
              </a:prstGeom>
              <a:noFill/>
            </p:spPr>
            <p:txBody>
              <a:bodyPr wrap="none" lIns="0" tIns="0" rIns="0" bIns="0" rtlCol="0">
                <a:spAutoFit/>
              </a:bodyPr>
              <a:lstStyle/>
              <a:p>
                <a14:m>
                  <m:oMath xmlns:m="http://schemas.openxmlformats.org/officeDocument/2006/math">
                    <m:d>
                      <m:dPr>
                        <m:begChr m:val="["/>
                        <m:endChr m:val="]"/>
                        <m:ctrlPr>
                          <a:rPr lang="en-US" altLang="zh-CN" sz="2800" b="1" i="1" smtClean="0">
                            <a:solidFill>
                              <a:srgbClr val="FF0000"/>
                            </a:solidFill>
                            <a:latin typeface="Cambria Math" panose="02040503050406030204" pitchFamily="18" charset="0"/>
                          </a:rPr>
                        </m:ctrlPr>
                      </m:dPr>
                      <m:e>
                        <m:r>
                          <a:rPr lang="en-US" altLang="zh-CN" sz="2800" b="1" i="1">
                            <a:solidFill>
                              <a:srgbClr val="FF0000"/>
                            </a:solidFill>
                            <a:latin typeface="Cambria Math" panose="02040503050406030204" pitchFamily="18" charset="0"/>
                          </a:rPr>
                          <m:t>𝟔𝟎</m:t>
                        </m:r>
                        <m:r>
                          <a:rPr lang="en-US" altLang="zh-CN" sz="2800" b="1" i="1">
                            <a:solidFill>
                              <a:srgbClr val="FF0000"/>
                            </a:solidFill>
                            <a:latin typeface="Cambria Math" panose="02040503050406030204" pitchFamily="18" charset="0"/>
                          </a:rPr>
                          <m:t>−</m:t>
                        </m:r>
                        <m:d>
                          <m:dPr>
                            <m:ctrlPr>
                              <a:rPr lang="en-US" altLang="zh-CN" sz="2800" b="1" i="1">
                                <a:solidFill>
                                  <a:srgbClr val="FF0000"/>
                                </a:solidFill>
                                <a:latin typeface="Cambria Math" panose="02040503050406030204" pitchFamily="18" charset="0"/>
                              </a:rPr>
                            </m:ctrlPr>
                          </m:dPr>
                          <m:e>
                            <m:r>
                              <a:rPr lang="en-US" altLang="zh-CN" sz="2800" b="1" i="1">
                                <a:solidFill>
                                  <a:srgbClr val="FF0000"/>
                                </a:solidFill>
                                <a:latin typeface="Cambria Math" panose="02040503050406030204" pitchFamily="18" charset="0"/>
                              </a:rPr>
                              <m:t>𝒙</m:t>
                            </m:r>
                            <m:r>
                              <a:rPr lang="en-US" altLang="zh-CN" sz="2800" b="1" i="1">
                                <a:solidFill>
                                  <a:srgbClr val="FF0000"/>
                                </a:solidFill>
                                <a:latin typeface="Cambria Math" panose="02040503050406030204" pitchFamily="18" charset="0"/>
                              </a:rPr>
                              <m:t>+</m:t>
                            </m:r>
                            <m:r>
                              <a:rPr lang="en-US" altLang="zh-CN" sz="2800" b="1" i="1">
                                <a:solidFill>
                                  <a:srgbClr val="FF0000"/>
                                </a:solidFill>
                                <a:latin typeface="Cambria Math" panose="02040503050406030204" pitchFamily="18" charset="0"/>
                              </a:rPr>
                              <m:t>𝟏</m:t>
                            </m:r>
                          </m:e>
                        </m:d>
                      </m:e>
                    </m:d>
                  </m:oMath>
                </a14:m>
                <a:r>
                  <a:rPr lang="en-US" altLang="zh-CN"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rPr>
                  <a:t>L</a:t>
                </a:r>
                <a:endPar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endParaRPr>
              </a:p>
            </p:txBody>
          </p:sp>
        </mc:Choice>
        <mc:Fallback xmlns="">
          <p:sp>
            <p:nvSpPr>
              <p:cNvPr id="14" name="文本框 13"/>
              <p:cNvSpPr txBox="1">
                <a:spLocks noRot="1" noChangeAspect="1" noMove="1" noResize="1" noEditPoints="1" noAdjustHandles="1" noChangeArrowheads="1" noChangeShapeType="1" noTextEdit="1"/>
              </p:cNvSpPr>
              <p:nvPr/>
            </p:nvSpPr>
            <p:spPr>
              <a:xfrm>
                <a:off x="4848991" y="4970810"/>
                <a:ext cx="2494016" cy="430887"/>
              </a:xfrm>
              <a:prstGeom prst="rect">
                <a:avLst/>
              </a:prstGeom>
              <a:blipFill rotWithShape="1">
                <a:blip r:embed="rId5"/>
                <a:stretch>
                  <a:fillRect l="-5" t="-7" r="-3213" b="90"/>
                </a:stretch>
              </a:blipFill>
            </p:spPr>
            <p:txBody>
              <a:bodyPr/>
              <a:lstStyle/>
              <a:p>
                <a:r>
                  <a:rPr lang="zh-CN" altLang="en-US">
                    <a:noFill/>
                  </a:rPr>
                  <a:t> </a:t>
                </a:r>
              </a:p>
            </p:txBody>
          </p:sp>
        </mc:Fallback>
      </mc:AlternateContent>
      <p:sp>
        <p:nvSpPr>
          <p:cNvPr id="16" name="文本框 15"/>
          <p:cNvSpPr txBox="1"/>
          <p:nvPr/>
        </p:nvSpPr>
        <p:spPr>
          <a:xfrm>
            <a:off x="1003723" y="311499"/>
            <a:ext cx="1422185" cy="461665"/>
          </a:xfrm>
          <a:prstGeom prst="rect">
            <a:avLst/>
          </a:prstGeom>
          <a:noFill/>
        </p:spPr>
        <p:txBody>
          <a:bodyPr wrap="none" rtlCol="0">
            <a:spAutoFit/>
          </a:bodyPr>
          <a:lstStyle/>
          <a:p>
            <a:pPr algn="ctr"/>
            <a:r>
              <a:rPr lang="zh-CN" altLang="en-US" sz="2400" b="1">
                <a:effectLst>
                  <a:innerShdw blurRad="63500" dist="50800" dir="18900000">
                    <a:prstClr val="black">
                      <a:alpha val="50000"/>
                    </a:prstClr>
                  </a:innerShdw>
                </a:effectLst>
                <a:latin typeface="方正北魏楷书简体" panose="03000509000000000000" pitchFamily="65" charset="-122"/>
                <a:ea typeface="方正北魏楷书简体" panose="03000509000000000000" pitchFamily="65" charset="-122"/>
              </a:rPr>
              <a:t>随堂练习</a:t>
            </a:r>
          </a:p>
        </p:txBody>
      </p:sp>
    </p:spTree>
  </p:cSld>
  <p:clrMapOvr>
    <a:masterClrMapping/>
  </p:clrMapOvr>
  <mc:AlternateContent xmlns:mc="http://schemas.openxmlformats.org/markup-compatibility/2006" xmlns:p14="http://schemas.microsoft.com/office/powerpoint/2010/main">
    <mc:Choice Requires="p14">
      <p:transition spd="med" p14:dur="699"/>
    </mc:Choice>
    <mc:Fallback xmlns="">
      <p:transition spd="med"/>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2"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文本框 1"/>
          <p:cNvSpPr txBox="1"/>
          <p:nvPr/>
        </p:nvSpPr>
        <p:spPr>
          <a:xfrm>
            <a:off x="1992249" y="2771287"/>
            <a:ext cx="8207502" cy="1315425"/>
          </a:xfrm>
          <a:prstGeom prst="rect">
            <a:avLst/>
          </a:prstGeom>
          <a:noFill/>
        </p:spPr>
        <p:txBody>
          <a:bodyPr wrap="square" rtlCol="0">
            <a:spAutoFit/>
          </a:bodyPr>
          <a:lstStyle/>
          <a:p>
            <a:pPr>
              <a:lnSpc>
                <a:spcPct val="150000"/>
              </a:lnSpc>
            </a:pPr>
            <a:r>
              <a:rPr lang="en-US" altLang="zh-CN" sz="2800" b="1" dirty="0">
                <a:latin typeface="方正北魏楷书简体" panose="03000509000000000000" pitchFamily="65" charset="-122"/>
                <a:ea typeface="方正北魏楷书简体" panose="03000509000000000000" pitchFamily="65" charset="-122"/>
              </a:rPr>
              <a:t>1</a:t>
            </a:r>
            <a:r>
              <a:rPr lang="zh-CN" altLang="en-US" sz="2800" b="1" dirty="0">
                <a:latin typeface="方正北魏楷书简体" panose="03000509000000000000" pitchFamily="65" charset="-122"/>
                <a:ea typeface="方正北魏楷书简体" panose="03000509000000000000" pitchFamily="65" charset="-122"/>
              </a:rPr>
              <a:t>、掌握代数式的意义及书写，形成初步的符号感</a:t>
            </a:r>
            <a:r>
              <a:rPr lang="en-US" altLang="zh-CN" sz="2800" b="1" dirty="0">
                <a:latin typeface="方正北魏楷书简体" panose="03000509000000000000" pitchFamily="65" charset="-122"/>
                <a:ea typeface="方正北魏楷书简体" panose="03000509000000000000" pitchFamily="65" charset="-122"/>
              </a:rPr>
              <a:t>;</a:t>
            </a:r>
          </a:p>
          <a:p>
            <a:pPr>
              <a:lnSpc>
                <a:spcPct val="150000"/>
              </a:lnSpc>
            </a:pPr>
            <a:r>
              <a:rPr lang="en-US" altLang="zh-CN" sz="2800" b="1" dirty="0">
                <a:latin typeface="方正北魏楷书简体" panose="03000509000000000000" pitchFamily="65" charset="-122"/>
                <a:ea typeface="方正北魏楷书简体" panose="03000509000000000000" pitchFamily="65" charset="-122"/>
              </a:rPr>
              <a:t>2</a:t>
            </a:r>
            <a:r>
              <a:rPr lang="zh-CN" altLang="en-US" sz="2800" b="1" dirty="0">
                <a:latin typeface="方正北魏楷书简体" panose="03000509000000000000" pitchFamily="65" charset="-122"/>
                <a:ea typeface="方正北魏楷书简体" panose="03000509000000000000" pitchFamily="65" charset="-122"/>
              </a:rPr>
              <a:t>、学会列简单的代数式</a:t>
            </a:r>
            <a:r>
              <a:rPr lang="en-US" altLang="zh-CN" sz="2800" b="1" dirty="0">
                <a:latin typeface="方正北魏楷书简体" panose="03000509000000000000" pitchFamily="65" charset="-122"/>
                <a:ea typeface="方正北魏楷书简体" panose="03000509000000000000" pitchFamily="65" charset="-122"/>
              </a:rPr>
              <a:t>.</a:t>
            </a:r>
          </a:p>
        </p:txBody>
      </p:sp>
      <p:sp>
        <p:nvSpPr>
          <p:cNvPr id="3" name="文本框 2"/>
          <p:cNvSpPr txBox="1"/>
          <p:nvPr/>
        </p:nvSpPr>
        <p:spPr>
          <a:xfrm>
            <a:off x="1003723" y="311499"/>
            <a:ext cx="1422184" cy="461665"/>
          </a:xfrm>
          <a:prstGeom prst="rect">
            <a:avLst/>
          </a:prstGeom>
          <a:noFill/>
        </p:spPr>
        <p:txBody>
          <a:bodyPr wrap="none" rtlCol="0">
            <a:spAutoFit/>
          </a:bodyPr>
          <a:lstStyle/>
          <a:p>
            <a:pPr algn="ctr"/>
            <a:r>
              <a:rPr lang="zh-CN" altLang="en-US" sz="2400" b="1" dirty="0">
                <a:effectLst>
                  <a:innerShdw blurRad="63500" dist="50800" dir="18900000">
                    <a:prstClr val="black">
                      <a:alpha val="50000"/>
                    </a:prstClr>
                  </a:innerShdw>
                </a:effectLst>
                <a:latin typeface="方正北魏楷书简体" panose="03000509000000000000" pitchFamily="65" charset="-122"/>
                <a:ea typeface="方正北魏楷书简体" panose="03000509000000000000" pitchFamily="65" charset="-122"/>
              </a:rPr>
              <a:t>学习目标</a:t>
            </a:r>
          </a:p>
        </p:txBody>
      </p:sp>
    </p:spTree>
  </p:cSld>
  <p:clrMapOvr>
    <a:masterClrMapping/>
  </p:clrMapOvr>
  <mc:AlternateContent xmlns:mc="http://schemas.openxmlformats.org/markup-compatibility/2006" xmlns:p14="http://schemas.microsoft.com/office/powerpoint/2010/main">
    <mc:Choice Requires="p14">
      <p:transition spd="med" p14:dur="699"/>
    </mc:Choice>
    <mc:Fallback xmlns="">
      <p:transition spd="med"/>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带形: 前凸 1"/>
          <p:cNvSpPr/>
          <p:nvPr/>
        </p:nvSpPr>
        <p:spPr>
          <a:xfrm>
            <a:off x="3961320" y="1297529"/>
            <a:ext cx="4269359" cy="743585"/>
          </a:xfrm>
          <a:prstGeom prst="ribbon">
            <a:avLst>
              <a:gd name="adj1" fmla="val 16667"/>
              <a:gd name="adj2" fmla="val 53214"/>
            </a:avLst>
          </a:prstGeom>
          <a:blipFill>
            <a:blip r:embed="rId2"/>
            <a:tile tx="0" ty="0" sx="100000" sy="100000" flip="none" algn="tl"/>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a:blipFill>
                  <a:blip r:embed="rId3"/>
                  <a:tile tx="0" ty="0" sx="100000" sy="100000" flip="none" algn="tl"/>
                </a:blipFill>
                <a:latin typeface="方正北魏楷书简体" panose="03000509000000000000" pitchFamily="65" charset="-122"/>
                <a:ea typeface="方正北魏楷书简体" panose="03000509000000000000" pitchFamily="65" charset="-122"/>
              </a:rPr>
              <a:t>代数式</a:t>
            </a:r>
          </a:p>
        </p:txBody>
      </p:sp>
      <p:sp>
        <p:nvSpPr>
          <p:cNvPr id="7" name="圆角矩形 16"/>
          <p:cNvSpPr/>
          <p:nvPr/>
        </p:nvSpPr>
        <p:spPr>
          <a:xfrm>
            <a:off x="4899787" y="2757586"/>
            <a:ext cx="3827780" cy="541973"/>
          </a:xfrm>
          <a:prstGeom prst="roundRect">
            <a:avLst>
              <a:gd name="adj" fmla="val 4143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Tx/>
              <a:buSzTx/>
              <a:buFontTx/>
            </a:pPr>
            <a:r>
              <a:rPr lang="zh-CN" altLang="en-US" sz="2000" b="1">
                <a:latin typeface="方正北魏楷书简体" panose="03000509000000000000" pitchFamily="65" charset="-122"/>
                <a:ea typeface="方正北魏楷书简体" panose="03000509000000000000" pitchFamily="65" charset="-122"/>
              </a:rPr>
              <a:t>代数式的定义、书写规范</a:t>
            </a:r>
          </a:p>
        </p:txBody>
      </p:sp>
      <p:sp>
        <p:nvSpPr>
          <p:cNvPr id="9" name="圆角矩形 17"/>
          <p:cNvSpPr/>
          <p:nvPr/>
        </p:nvSpPr>
        <p:spPr>
          <a:xfrm>
            <a:off x="2971440" y="3119248"/>
            <a:ext cx="1097280" cy="599440"/>
          </a:xfrm>
          <a:prstGeom prst="roundRect">
            <a:avLst>
              <a:gd name="adj" fmla="val 31922"/>
            </a:avLst>
          </a:prstGeom>
          <a:solidFill>
            <a:srgbClr val="0364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a:latin typeface="方正北魏楷书简体" panose="03000509000000000000" pitchFamily="65" charset="-122"/>
                <a:ea typeface="方正北魏楷书简体" panose="03000509000000000000" pitchFamily="65" charset="-122"/>
              </a:rPr>
              <a:t>知识</a:t>
            </a:r>
          </a:p>
        </p:txBody>
      </p:sp>
      <p:sp>
        <p:nvSpPr>
          <p:cNvPr id="10" name="圆角矩形 22"/>
          <p:cNvSpPr/>
          <p:nvPr/>
        </p:nvSpPr>
        <p:spPr>
          <a:xfrm>
            <a:off x="2971440" y="4644866"/>
            <a:ext cx="1097280" cy="599440"/>
          </a:xfrm>
          <a:prstGeom prst="roundRect">
            <a:avLst>
              <a:gd name="adj" fmla="val 31922"/>
            </a:avLst>
          </a:prstGeom>
          <a:solidFill>
            <a:srgbClr val="0364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a:latin typeface="方正北魏楷书简体" panose="03000509000000000000" pitchFamily="65" charset="-122"/>
                <a:ea typeface="方正北魏楷书简体" panose="03000509000000000000" pitchFamily="65" charset="-122"/>
              </a:rPr>
              <a:t>考点</a:t>
            </a:r>
          </a:p>
        </p:txBody>
      </p:sp>
      <p:sp>
        <p:nvSpPr>
          <p:cNvPr id="12" name="圆角矩形 24"/>
          <p:cNvSpPr/>
          <p:nvPr/>
        </p:nvSpPr>
        <p:spPr>
          <a:xfrm>
            <a:off x="4896739" y="4644866"/>
            <a:ext cx="3827780" cy="541973"/>
          </a:xfrm>
          <a:prstGeom prst="roundRect">
            <a:avLst>
              <a:gd name="adj" fmla="val 4143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latin typeface="方正北魏楷书简体" panose="03000509000000000000" pitchFamily="65" charset="-122"/>
                <a:ea typeface="方正北魏楷书简体" panose="03000509000000000000" pitchFamily="65" charset="-122"/>
                <a:sym typeface="+mn-ea"/>
              </a:rPr>
              <a:t>用代数式表示数量关系</a:t>
            </a:r>
          </a:p>
        </p:txBody>
      </p:sp>
      <p:sp>
        <p:nvSpPr>
          <p:cNvPr id="13" name="左大括号 12"/>
          <p:cNvSpPr/>
          <p:nvPr/>
        </p:nvSpPr>
        <p:spPr>
          <a:xfrm>
            <a:off x="4474845" y="2987675"/>
            <a:ext cx="211455" cy="882649"/>
          </a:xfrm>
          <a:prstGeom prst="leftBrace">
            <a:avLst>
              <a:gd name="adj1" fmla="val 46623"/>
              <a:gd name="adj2" fmla="val 49677"/>
            </a:avLst>
          </a:prstGeom>
          <a:ln w="28575">
            <a:solidFill>
              <a:srgbClr val="03644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latin typeface="方正北魏楷书简体" panose="03000509000000000000" pitchFamily="65" charset="-122"/>
              <a:ea typeface="方正北魏楷书简体" panose="03000509000000000000" pitchFamily="65" charset="-122"/>
            </a:endParaRPr>
          </a:p>
        </p:txBody>
      </p:sp>
      <p:sp>
        <p:nvSpPr>
          <p:cNvPr id="15" name="文本框 14"/>
          <p:cNvSpPr txBox="1"/>
          <p:nvPr/>
        </p:nvSpPr>
        <p:spPr>
          <a:xfrm>
            <a:off x="1041829" y="311499"/>
            <a:ext cx="1422184" cy="461665"/>
          </a:xfrm>
          <a:prstGeom prst="rect">
            <a:avLst/>
          </a:prstGeom>
          <a:noFill/>
        </p:spPr>
        <p:txBody>
          <a:bodyPr wrap="none" rtlCol="0">
            <a:spAutoFit/>
          </a:bodyPr>
          <a:lstStyle/>
          <a:p>
            <a:pPr algn="ctr"/>
            <a:r>
              <a:rPr lang="zh-CN" altLang="en-US" sz="2400" b="1">
                <a:effectLst>
                  <a:innerShdw blurRad="63500" dist="50800" dir="18900000">
                    <a:prstClr val="black">
                      <a:alpha val="50000"/>
                    </a:prstClr>
                  </a:innerShdw>
                </a:effectLst>
                <a:latin typeface="方正北魏楷书简体" panose="03000509000000000000" pitchFamily="65" charset="-122"/>
                <a:ea typeface="方正北魏楷书简体" panose="03000509000000000000" pitchFamily="65" charset="-122"/>
              </a:rPr>
              <a:t>课堂总结</a:t>
            </a:r>
          </a:p>
        </p:txBody>
      </p:sp>
      <p:sp>
        <p:nvSpPr>
          <p:cNvPr id="5" name="圆角矩形 24"/>
          <p:cNvSpPr/>
          <p:nvPr/>
        </p:nvSpPr>
        <p:spPr>
          <a:xfrm>
            <a:off x="4896739" y="3566732"/>
            <a:ext cx="3827780" cy="541973"/>
          </a:xfrm>
          <a:prstGeom prst="roundRect">
            <a:avLst>
              <a:gd name="adj" fmla="val 4143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latin typeface="方正北魏楷书简体" panose="03000509000000000000" pitchFamily="65" charset="-122"/>
                <a:ea typeface="方正北魏楷书简体" panose="03000509000000000000" pitchFamily="65" charset="-122"/>
                <a:sym typeface="+mn-ea"/>
              </a:rPr>
              <a:t>用代数式表示数量关系</a:t>
            </a:r>
          </a:p>
        </p:txBody>
      </p:sp>
    </p:spTree>
  </p:cSld>
  <p:clrMapOvr>
    <a:masterClrMapping/>
  </p:clrMapOvr>
  <mc:AlternateContent xmlns:mc="http://schemas.openxmlformats.org/markup-compatibility/2006" xmlns:p14="http://schemas.microsoft.com/office/powerpoint/2010/main">
    <mc:Choice Requires="p14">
      <p:transition spd="med" p14:dur="700" advClick="0" advTm="5000"/>
    </mc:Choice>
    <mc:Fallback xmlns="">
      <p:transition spd="med" advClick="0" advTm="5000"/>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标题 1"/>
          <p:cNvSpPr>
            <a:spLocks noGrp="1"/>
          </p:cNvSpPr>
          <p:nvPr>
            <p:ph type="ctrTitle"/>
            <p:custDataLst>
              <p:tags r:id="rId2"/>
            </p:custDataLst>
          </p:nvPr>
        </p:nvSpPr>
        <p:spPr>
          <a:xfrm>
            <a:off x="1198880" y="914400"/>
            <a:ext cx="13065761" cy="3956685"/>
          </a:xfrm>
        </p:spPr>
        <p:txBody>
          <a:bodyPr/>
          <a:lstStyle/>
          <a:p>
            <a:r>
              <a:rPr lang="zh-CN" altLang="zh-CN"/>
              <a:t>空白演示</a:t>
            </a:r>
          </a:p>
        </p:txBody>
      </p:sp>
      <p:sp>
        <p:nvSpPr>
          <p:cNvPr id="3" name="副标题 2"/>
          <p:cNvSpPr>
            <a:spLocks noGrp="1"/>
          </p:cNvSpPr>
          <p:nvPr>
            <p:ph type="subTitle" idx="1"/>
            <p:custDataLst>
              <p:tags r:id="rId3"/>
            </p:custDataLst>
          </p:nvPr>
        </p:nvSpPr>
        <p:spPr>
          <a:xfrm>
            <a:off x="1198880" y="3560445"/>
            <a:ext cx="13065761" cy="2266315"/>
          </a:xfrm>
        </p:spPr>
        <p:txBody>
          <a:bodyPr/>
          <a:lstStyle/>
          <a:p>
            <a:r>
              <a:rPr lang="zh-CN" altLang="en-US"/>
              <a:t>单击输入您的封面副标题</a:t>
            </a:r>
          </a:p>
        </p:txBody>
      </p:sp>
      <p:sp>
        <p:nvSpPr>
          <p:cNvPr id="10" name="矩形 9"/>
          <p:cNvSpPr/>
          <p:nvPr/>
        </p:nvSpPr>
        <p:spPr>
          <a:xfrm>
            <a:off x="0" y="2559050"/>
            <a:ext cx="12192000" cy="397827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latin typeface="黑体" panose="02010609060101010101" charset="-122"/>
              <a:ea typeface="黑体" panose="02010609060101010101" charset="-122"/>
              <a:cs typeface="+mn-ea"/>
              <a:sym typeface="黑体" panose="02010609060101010101" charset="-122"/>
            </a:endParaRPr>
          </a:p>
        </p:txBody>
      </p:sp>
      <p:sp>
        <p:nvSpPr>
          <p:cNvPr id="9" name="矩形 8"/>
          <p:cNvSpPr/>
          <p:nvPr/>
        </p:nvSpPr>
        <p:spPr>
          <a:xfrm>
            <a:off x="0" y="-12700"/>
            <a:ext cx="12192000" cy="3958590"/>
          </a:xfrm>
          <a:prstGeom prst="rect">
            <a:avLst/>
          </a:prstGeom>
          <a:solidFill>
            <a:srgbClr val="E482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latin typeface="黑体" panose="02010609060101010101" charset="-122"/>
              <a:ea typeface="黑体" panose="02010609060101010101" charset="-122"/>
              <a:cs typeface="+mn-ea"/>
              <a:sym typeface="黑体" panose="02010609060101010101" charset="-122"/>
            </a:endParaRPr>
          </a:p>
        </p:txBody>
      </p:sp>
      <p:sp>
        <p:nvSpPr>
          <p:cNvPr id="20" name="矩形 13"/>
          <p:cNvSpPr/>
          <p:nvPr/>
        </p:nvSpPr>
        <p:spPr>
          <a:xfrm flipV="1">
            <a:off x="180975" y="174625"/>
            <a:ext cx="11720195" cy="63620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endParaRPr lang="zh-CN" altLang="en-US" strike="noStrike" noProof="1">
              <a:latin typeface="黑体" panose="02010609060101010101" charset="-122"/>
              <a:ea typeface="黑体" panose="02010609060101010101" charset="-122"/>
              <a:cs typeface="+mn-ea"/>
              <a:sym typeface="黑体" panose="02010609060101010101" charset="-122"/>
            </a:endParaRPr>
          </a:p>
        </p:txBody>
      </p:sp>
      <p:sp>
        <p:nvSpPr>
          <p:cNvPr id="14" name="矩形 13"/>
          <p:cNvSpPr/>
          <p:nvPr/>
        </p:nvSpPr>
        <p:spPr>
          <a:xfrm>
            <a:off x="138430" y="3399155"/>
            <a:ext cx="11720195" cy="3137535"/>
          </a:xfrm>
          <a:custGeom>
            <a:avLst/>
            <a:gdLst>
              <a:gd name="connsiteX0" fmla="*/ 0 w 8755790"/>
              <a:gd name="connsiteY0" fmla="*/ 0 h 4792920"/>
              <a:gd name="connsiteX1" fmla="*/ 8755790 w 8755790"/>
              <a:gd name="connsiteY1" fmla="*/ 0 h 4792920"/>
              <a:gd name="connsiteX2" fmla="*/ 8755790 w 8755790"/>
              <a:gd name="connsiteY2" fmla="*/ 4792920 h 4792920"/>
              <a:gd name="connsiteX3" fmla="*/ 0 w 8755790"/>
              <a:gd name="connsiteY3" fmla="*/ 4792920 h 4792920"/>
              <a:gd name="connsiteX4" fmla="*/ 0 w 8755790"/>
              <a:gd name="connsiteY4" fmla="*/ 0 h 4792920"/>
              <a:gd name="connsiteX0-1" fmla="*/ 0 w 8755790"/>
              <a:gd name="connsiteY0-2" fmla="*/ 0 h 4792920"/>
              <a:gd name="connsiteX1-3" fmla="*/ 8755790 w 8755790"/>
              <a:gd name="connsiteY1-4" fmla="*/ 0 h 4792920"/>
              <a:gd name="connsiteX2-5" fmla="*/ 8755790 w 8755790"/>
              <a:gd name="connsiteY2-6" fmla="*/ 4792920 h 4792920"/>
              <a:gd name="connsiteX3-7" fmla="*/ 0 w 8755790"/>
              <a:gd name="connsiteY3-8" fmla="*/ 4792920 h 4792920"/>
              <a:gd name="connsiteX4-9" fmla="*/ 0 w 8755790"/>
              <a:gd name="connsiteY4-10" fmla="*/ 0 h 4792920"/>
              <a:gd name="connsiteX0-11" fmla="*/ 0 w 8755790"/>
              <a:gd name="connsiteY0-12" fmla="*/ 0 h 4792920"/>
              <a:gd name="connsiteX1-13" fmla="*/ 8755790 w 8755790"/>
              <a:gd name="connsiteY1-14" fmla="*/ 0 h 4792920"/>
              <a:gd name="connsiteX2-15" fmla="*/ 8755790 w 8755790"/>
              <a:gd name="connsiteY2-16" fmla="*/ 4792920 h 4792920"/>
              <a:gd name="connsiteX3-17" fmla="*/ 0 w 8755790"/>
              <a:gd name="connsiteY3-18" fmla="*/ 4792920 h 4792920"/>
              <a:gd name="connsiteX4-19" fmla="*/ 0 w 8755790"/>
              <a:gd name="connsiteY4-20" fmla="*/ 0 h 479292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8755790" h="4792920">
                <a:moveTo>
                  <a:pt x="0" y="0"/>
                </a:moveTo>
                <a:cubicBezTo>
                  <a:pt x="1894028" y="4737253"/>
                  <a:pt x="2124508" y="4671151"/>
                  <a:pt x="8755790" y="0"/>
                </a:cubicBezTo>
                <a:lnTo>
                  <a:pt x="8755790" y="4792920"/>
                </a:lnTo>
                <a:lnTo>
                  <a:pt x="0" y="4792920"/>
                </a:lnTo>
                <a:lnTo>
                  <a:pt x="0" y="0"/>
                </a:lnTo>
                <a:close/>
              </a:path>
            </a:pathLst>
          </a:custGeom>
          <a:blipFill dpi="0" rotWithShape="1">
            <a:blip r:embed="rId5" cstate="email"/>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latin typeface="黑体" panose="02010609060101010101" charset="-122"/>
              <a:ea typeface="黑体" panose="02010609060101010101" charset="-122"/>
              <a:cs typeface="+mn-ea"/>
              <a:sym typeface="黑体" panose="02010609060101010101" charset="-122"/>
            </a:endParaRPr>
          </a:p>
        </p:txBody>
      </p:sp>
      <p:sp>
        <p:nvSpPr>
          <p:cNvPr id="12" name="矩形 11"/>
          <p:cNvSpPr/>
          <p:nvPr/>
        </p:nvSpPr>
        <p:spPr>
          <a:xfrm>
            <a:off x="304800" y="294005"/>
            <a:ext cx="11387455" cy="7020560"/>
          </a:xfrm>
          <a:prstGeom prst="rect">
            <a:avLst/>
          </a:prstGeom>
          <a:noFill/>
          <a:ln>
            <a:solidFill>
              <a:schemeClr val="bg1">
                <a:lumMod val="8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trike="noStrike" noProof="1">
              <a:latin typeface="黑体" panose="02010609060101010101" charset="-122"/>
              <a:ea typeface="黑体" panose="02010609060101010101" charset="-122"/>
              <a:cs typeface="+mn-ea"/>
              <a:sym typeface="黑体" panose="02010609060101010101" charset="-122"/>
            </a:endParaRPr>
          </a:p>
        </p:txBody>
      </p:sp>
      <p:sp>
        <p:nvSpPr>
          <p:cNvPr id="15" name="六边形 14"/>
          <p:cNvSpPr/>
          <p:nvPr/>
        </p:nvSpPr>
        <p:spPr>
          <a:xfrm flipH="1">
            <a:off x="695960" y="2992755"/>
            <a:ext cx="1969770" cy="591820"/>
          </a:xfrm>
          <a:prstGeom prst="hexagon">
            <a:avLst/>
          </a:prstGeom>
          <a:solidFill>
            <a:schemeClr val="accent4"/>
          </a:solidFill>
          <a:ln w="19050">
            <a:gradFill>
              <a:gsLst>
                <a:gs pos="0">
                  <a:schemeClr val="bg1"/>
                </a:gs>
                <a:gs pos="100000">
                  <a:srgbClr val="CBCBCB"/>
                </a:gs>
              </a:gsLst>
              <a:lin ang="5400000" scaled="0"/>
            </a:gradFill>
          </a:ln>
          <a:effectLst>
            <a:outerShdw blurRad="1905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ct val="50000"/>
              </a:spcBef>
              <a:defRPr/>
            </a:pPr>
            <a:endParaRPr lang="zh-CN" altLang="en-US" sz="2400" strike="noStrike" noProof="1">
              <a:solidFill>
                <a:schemeClr val="bg1"/>
              </a:solidFill>
              <a:latin typeface="黑体" panose="02010609060101010101" charset="-122"/>
              <a:ea typeface="黑体" panose="02010609060101010101" charset="-122"/>
              <a:cs typeface="+mn-ea"/>
              <a:sym typeface="黑体" panose="02010609060101010101" charset="-122"/>
            </a:endParaRPr>
          </a:p>
        </p:txBody>
      </p:sp>
      <p:sp>
        <p:nvSpPr>
          <p:cNvPr id="17" name="六边形 16"/>
          <p:cNvSpPr/>
          <p:nvPr/>
        </p:nvSpPr>
        <p:spPr>
          <a:xfrm flipH="1">
            <a:off x="2397125" y="2992755"/>
            <a:ext cx="1969770" cy="591820"/>
          </a:xfrm>
          <a:prstGeom prst="hexagon">
            <a:avLst/>
          </a:prstGeom>
          <a:solidFill>
            <a:srgbClr val="007130"/>
          </a:solidFill>
          <a:ln w="19050">
            <a:gradFill>
              <a:gsLst>
                <a:gs pos="0">
                  <a:schemeClr val="bg1"/>
                </a:gs>
                <a:gs pos="100000">
                  <a:srgbClr val="CBCBCB"/>
                </a:gs>
              </a:gsLst>
              <a:lin ang="5400000" scaled="0"/>
            </a:gradFill>
          </a:ln>
          <a:effectLst>
            <a:outerShdw blurRad="190500" dist="762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ct val="50000"/>
              </a:spcBef>
              <a:defRPr/>
            </a:pPr>
            <a:endParaRPr lang="zh-CN" altLang="en-US" sz="2400" strike="noStrike" noProof="1">
              <a:solidFill>
                <a:schemeClr val="bg1"/>
              </a:solidFill>
              <a:latin typeface="黑体" panose="02010609060101010101" charset="-122"/>
              <a:ea typeface="黑体" panose="02010609060101010101" charset="-122"/>
              <a:cs typeface="+mn-ea"/>
              <a:sym typeface="黑体" panose="02010609060101010101" charset="-122"/>
            </a:endParaRPr>
          </a:p>
        </p:txBody>
      </p:sp>
      <p:pic>
        <p:nvPicPr>
          <p:cNvPr id="44040" name="图片 20"/>
          <p:cNvPicPr>
            <a:picLocks noChangeAspect="1"/>
          </p:cNvPicPr>
          <p:nvPr/>
        </p:nvPicPr>
        <p:blipFill>
          <a:blip r:embed="rId6" cstate="email"/>
          <a:stretch>
            <a:fillRect/>
          </a:stretch>
        </p:blipFill>
        <p:spPr>
          <a:xfrm>
            <a:off x="8308340" y="2486025"/>
            <a:ext cx="4828540" cy="4828540"/>
          </a:xfrm>
          <a:prstGeom prst="rect">
            <a:avLst/>
          </a:prstGeom>
          <a:noFill/>
          <a:ln w="9525">
            <a:noFill/>
          </a:ln>
        </p:spPr>
      </p:pic>
      <p:sp>
        <p:nvSpPr>
          <p:cNvPr id="19" name="矩形 18"/>
          <p:cNvSpPr/>
          <p:nvPr/>
        </p:nvSpPr>
        <p:spPr>
          <a:xfrm>
            <a:off x="669290" y="1942465"/>
            <a:ext cx="6586855" cy="1083945"/>
          </a:xfrm>
          <a:prstGeom prst="rect">
            <a:avLst/>
          </a:prstGeom>
          <a:noFill/>
          <a:effectLst>
            <a:softEdge rad="0"/>
          </a:effectLst>
        </p:spPr>
        <p:txBody>
          <a:bodyPr wrap="square" lIns="68580" tIns="34290" rIns="68580" bIns="34290">
            <a:spAutoFit/>
          </a:bodyPr>
          <a:lstStyle/>
          <a:p>
            <a:pPr fontAlgn="auto">
              <a:defRPr/>
            </a:pPr>
            <a:r>
              <a:rPr lang="zh-CN" altLang="en-US" sz="6600" b="1" strike="noStrike" noProof="1" smtClean="0">
                <a:latin typeface="黑体" panose="02010609060101010101" charset="-122"/>
                <a:ea typeface="黑体" panose="02010609060101010101" charset="-122"/>
                <a:cs typeface="+mn-ea"/>
                <a:sym typeface="黑体" panose="02010609060101010101" charset="-122"/>
              </a:rPr>
              <a:t>谢 谢 聆 听</a:t>
            </a:r>
            <a:endParaRPr lang="zh-CN" altLang="en-US" sz="6600" b="1" strike="noStrike" noProof="1">
              <a:latin typeface="黑体" panose="02010609060101010101" charset="-122"/>
              <a:ea typeface="黑体" panose="02010609060101010101" charset="-122"/>
              <a:cs typeface="+mn-ea"/>
              <a:sym typeface="黑体" panose="02010609060101010101" charset="-122"/>
            </a:endParaRPr>
          </a:p>
        </p:txBody>
      </p:sp>
      <p:pic>
        <p:nvPicPr>
          <p:cNvPr id="44041" name="New picture"/>
          <p:cNvPicPr/>
          <p:nvPr/>
        </p:nvPicPr>
        <p:blipFill>
          <a:blip r:embed="rId7"/>
          <a:stretch>
            <a:fillRect/>
          </a:stretch>
        </p:blipFill>
        <p:spPr>
          <a:xfrm>
            <a:off x="11938000" y="11391900"/>
            <a:ext cx="368300" cy="266700"/>
          </a:xfrm>
          <a:prstGeom prst="cube">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med" p14:dur="699"/>
    </mc:Choice>
    <mc:Fallback xmlns="">
      <p:transitio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randombar(horizontal)">
                                      <p:cBhvr>
                                        <p:cTn id="7" dur="500"/>
                                        <p:tgtEl>
                                          <p:spTgt spid="15"/>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randombar(horizontal)">
                                      <p:cBhvr>
                                        <p:cTn id="1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文本框 1"/>
          <p:cNvSpPr txBox="1"/>
          <p:nvPr/>
        </p:nvSpPr>
        <p:spPr>
          <a:xfrm>
            <a:off x="4265295" y="2327415"/>
            <a:ext cx="3929481" cy="461665"/>
          </a:xfrm>
          <a:prstGeom prst="rect">
            <a:avLst/>
          </a:prstGeom>
          <a:noFill/>
        </p:spPr>
        <p:txBody>
          <a:bodyPr wrap="square" rtlCol="0">
            <a:spAutoFit/>
          </a:bodyPr>
          <a:lstStyle/>
          <a:p>
            <a:r>
              <a:rPr lang="zh-CN" altLang="en-US" sz="2400" b="1" dirty="0">
                <a:latin typeface="方正北魏楷书简体" panose="03000509000000000000" pitchFamily="65" charset="-122"/>
                <a:ea typeface="方正北魏楷书简体" panose="03000509000000000000" pitchFamily="65" charset="-122"/>
              </a:rPr>
              <a:t>代数式的意义及书写规范</a:t>
            </a:r>
            <a:r>
              <a:rPr lang="zh-CN" altLang="en-US" sz="2400" b="1" dirty="0">
                <a:latin typeface="思源宋体 CN Light" panose="02020300000000000000" pitchFamily="18" charset="-122"/>
                <a:ea typeface="思源宋体 CN Light" panose="02020300000000000000" pitchFamily="18" charset="-122"/>
                <a:cs typeface="Times New Roman" panose="02020603050405020304" pitchFamily="18" charset="0"/>
              </a:rPr>
              <a:t>。</a:t>
            </a:r>
          </a:p>
        </p:txBody>
      </p:sp>
      <p:sp>
        <p:nvSpPr>
          <p:cNvPr id="3" name="矩形: 圆角 7"/>
          <p:cNvSpPr/>
          <p:nvPr/>
        </p:nvSpPr>
        <p:spPr>
          <a:xfrm>
            <a:off x="2737562" y="2175863"/>
            <a:ext cx="1259663" cy="613217"/>
          </a:xfrm>
          <a:prstGeom prst="roundRect">
            <a:avLst/>
          </a:prstGeom>
          <a:solidFill>
            <a:srgbClr val="036445"/>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solidFill>
                  <a:schemeClr val="bg1"/>
                </a:solidFill>
                <a:effectLst>
                  <a:outerShdw blurRad="38100" dist="38100" dir="2700000" algn="tl">
                    <a:srgbClr val="000000">
                      <a:alpha val="43137"/>
                    </a:srgbClr>
                  </a:outerShdw>
                </a:effectLst>
                <a:latin typeface="方正北魏楷书简体" panose="03000509000000000000" pitchFamily="65" charset="-122"/>
                <a:ea typeface="方正北魏楷书简体" panose="03000509000000000000" pitchFamily="65" charset="-122"/>
              </a:rPr>
              <a:t>重点</a:t>
            </a:r>
          </a:p>
        </p:txBody>
      </p:sp>
      <p:sp>
        <p:nvSpPr>
          <p:cNvPr id="4" name="文本框 3"/>
          <p:cNvSpPr txBox="1"/>
          <p:nvPr/>
        </p:nvSpPr>
        <p:spPr>
          <a:xfrm>
            <a:off x="4265295" y="4068921"/>
            <a:ext cx="3557905" cy="461665"/>
          </a:xfrm>
          <a:prstGeom prst="rect">
            <a:avLst/>
          </a:prstGeom>
          <a:noFill/>
        </p:spPr>
        <p:txBody>
          <a:bodyPr wrap="square" rtlCol="0">
            <a:spAutoFit/>
          </a:bodyPr>
          <a:lstStyle/>
          <a:p>
            <a:r>
              <a:rPr lang="zh-CN" altLang="en-US" sz="2400" b="1" dirty="0">
                <a:latin typeface="方正北魏楷书简体" panose="03000509000000000000" pitchFamily="65" charset="-122"/>
                <a:ea typeface="方正北魏楷书简体" panose="03000509000000000000" pitchFamily="65" charset="-122"/>
              </a:rPr>
              <a:t>学会列简单的代数式。</a:t>
            </a:r>
            <a:endParaRPr lang="zh-CN" altLang="en-US" sz="2400" b="1" dirty="0">
              <a:latin typeface="思源宋体 CN Light" panose="02020300000000000000" pitchFamily="18" charset="-122"/>
              <a:ea typeface="思源宋体 CN Light" panose="02020300000000000000" pitchFamily="18" charset="-122"/>
              <a:cs typeface="Times New Roman" panose="02020603050405020304" pitchFamily="18" charset="0"/>
            </a:endParaRPr>
          </a:p>
        </p:txBody>
      </p:sp>
      <p:sp>
        <p:nvSpPr>
          <p:cNvPr id="5" name="矩形: 圆角 7"/>
          <p:cNvSpPr/>
          <p:nvPr/>
        </p:nvSpPr>
        <p:spPr>
          <a:xfrm>
            <a:off x="2737563" y="3935092"/>
            <a:ext cx="1259663" cy="613217"/>
          </a:xfrm>
          <a:prstGeom prst="roundRect">
            <a:avLst/>
          </a:prstGeom>
          <a:solidFill>
            <a:srgbClr val="036445"/>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solidFill>
                  <a:schemeClr val="bg1"/>
                </a:solidFill>
                <a:effectLst>
                  <a:outerShdw blurRad="38100" dist="38100" dir="2700000" algn="tl">
                    <a:srgbClr val="000000">
                      <a:alpha val="43137"/>
                    </a:srgbClr>
                  </a:outerShdw>
                </a:effectLst>
                <a:latin typeface="方正北魏楷书简体" panose="03000509000000000000" pitchFamily="65" charset="-122"/>
                <a:ea typeface="方正北魏楷书简体" panose="03000509000000000000" pitchFamily="65" charset="-122"/>
              </a:rPr>
              <a:t>难点</a:t>
            </a:r>
          </a:p>
        </p:txBody>
      </p:sp>
      <p:sp>
        <p:nvSpPr>
          <p:cNvPr id="7" name="文本框 6"/>
          <p:cNvSpPr txBox="1"/>
          <p:nvPr/>
        </p:nvSpPr>
        <p:spPr>
          <a:xfrm>
            <a:off x="1171114" y="311499"/>
            <a:ext cx="1112805" cy="461665"/>
          </a:xfrm>
          <a:prstGeom prst="rect">
            <a:avLst/>
          </a:prstGeom>
          <a:noFill/>
        </p:spPr>
        <p:txBody>
          <a:bodyPr wrap="none" rtlCol="0">
            <a:spAutoFit/>
          </a:bodyPr>
          <a:lstStyle/>
          <a:p>
            <a:pPr algn="ctr"/>
            <a:r>
              <a:rPr lang="zh-CN" altLang="en-US" sz="2400" b="1" dirty="0">
                <a:effectLst>
                  <a:innerShdw blurRad="63500" dist="50800" dir="18900000">
                    <a:prstClr val="black">
                      <a:alpha val="50000"/>
                    </a:prstClr>
                  </a:innerShdw>
                </a:effectLst>
                <a:latin typeface="方正北魏楷书简体" panose="03000509000000000000" pitchFamily="65" charset="-122"/>
                <a:ea typeface="方正北魏楷书简体" panose="03000509000000000000" pitchFamily="65" charset="-122"/>
              </a:rPr>
              <a:t>重难点</a:t>
            </a:r>
          </a:p>
        </p:txBody>
      </p:sp>
    </p:spTree>
  </p:cSld>
  <p:clrMapOvr>
    <a:masterClrMapping/>
  </p:clrMapOvr>
  <mc:AlternateContent xmlns:mc="http://schemas.openxmlformats.org/markup-compatibility/2006" xmlns:p14="http://schemas.microsoft.com/office/powerpoint/2010/main">
    <mc:Choice Requires="p14">
      <p:transition spd="med" p14:dur="699"/>
    </mc:Choice>
    <mc:Fallback xmlns="">
      <p:transition spd="med"/>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left)">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anim calcmode="lin" valueType="num">
                                      <p:cBhvr>
                                        <p:cTn id="19" dur="500" fill="hold"/>
                                        <p:tgtEl>
                                          <p:spTgt spid="5"/>
                                        </p:tgtEl>
                                        <p:attrNameLst>
                                          <p:attrName>ppt_x</p:attrName>
                                        </p:attrNameLst>
                                      </p:cBhvr>
                                      <p:tavLst>
                                        <p:tav tm="0">
                                          <p:val>
                                            <p:strVal val="#ppt_x"/>
                                          </p:val>
                                        </p:tav>
                                        <p:tav tm="100000">
                                          <p:val>
                                            <p:strVal val="#ppt_x"/>
                                          </p:val>
                                        </p:tav>
                                      </p:tavLst>
                                    </p:anim>
                                    <p:anim calcmode="lin" valueType="num">
                                      <p:cBhvr>
                                        <p:cTn id="20" dur="500" fill="hold"/>
                                        <p:tgtEl>
                                          <p:spTgt spid="5"/>
                                        </p:tgtEl>
                                        <p:attrNameLst>
                                          <p:attrName>ppt_y</p:attrName>
                                        </p:attrNameLst>
                                      </p:cBhvr>
                                      <p:tavLst>
                                        <p:tav tm="0">
                                          <p:val>
                                            <p:strVal val="#ppt_y+.1"/>
                                          </p:val>
                                        </p:tav>
                                        <p:tav tm="100000">
                                          <p:val>
                                            <p:strVal val="#ppt_y"/>
                                          </p:val>
                                        </p:tav>
                                      </p:tavLst>
                                    </p:anim>
                                  </p:childTnLst>
                                </p:cTn>
                              </p:par>
                            </p:childTnLst>
                          </p:cTn>
                        </p:par>
                        <p:par>
                          <p:cTn id="21" fill="hold">
                            <p:stCondLst>
                              <p:cond delay="500"/>
                            </p:stCondLst>
                            <p:childTnLst>
                              <p:par>
                                <p:cTn id="22" presetID="22" presetClass="entr" presetSubtype="8" fill="hold" grpId="0" nodeType="after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ipe(left)">
                                      <p:cBhvr>
                                        <p:cTn id="2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文本框 3"/>
          <p:cNvSpPr txBox="1"/>
          <p:nvPr/>
        </p:nvSpPr>
        <p:spPr>
          <a:xfrm>
            <a:off x="1663700" y="1157585"/>
            <a:ext cx="9080500" cy="1384995"/>
          </a:xfrm>
          <a:prstGeom prst="rect">
            <a:avLst/>
          </a:prstGeom>
          <a:noFill/>
        </p:spPr>
        <p:txBody>
          <a:bodyPr wrap="square">
            <a:spAutoFit/>
          </a:bodyPr>
          <a:lstStyle/>
          <a:p>
            <a:pPr algn="l" fontAlgn="ctr">
              <a:lnSpc>
                <a:spcPct val="150000"/>
              </a:lnSpc>
            </a:pPr>
            <a:r>
              <a:rPr lang="en-US" altLang="zh-CN" sz="2800" b="1" kern="100" dirty="0">
                <a:effectLst/>
                <a:latin typeface="Times New Roman" panose="02020603050405020304" pitchFamily="18" charset="0"/>
                <a:ea typeface="方正北魏楷书简体" panose="03000509000000000000" pitchFamily="65" charset="-122"/>
                <a:cs typeface="Times New Roman" panose="02020603050405020304" pitchFamily="18" charset="0"/>
              </a:rPr>
              <a:t>1</a:t>
            </a:r>
            <a:r>
              <a:rPr lang="zh-CN" altLang="zh-CN" sz="2800" b="1" kern="100" dirty="0">
                <a:effectLst/>
                <a:latin typeface="Times New Roman" panose="02020603050405020304" pitchFamily="18" charset="0"/>
                <a:ea typeface="方正北魏楷书简体" panose="03000509000000000000" pitchFamily="65" charset="-122"/>
                <a:cs typeface="Times New Roman" panose="02020603050405020304" pitchFamily="18" charset="0"/>
              </a:rPr>
              <a:t>．</a:t>
            </a:r>
            <a:r>
              <a:rPr lang="zh-CN" altLang="en-US" sz="2800" b="1" kern="100" dirty="0">
                <a:effectLst/>
                <a:latin typeface="Times New Roman" panose="02020603050405020304" pitchFamily="18" charset="0"/>
                <a:ea typeface="方正北魏楷书简体" panose="03000509000000000000" pitchFamily="65" charset="-122"/>
                <a:cs typeface="Times New Roman" panose="02020603050405020304" pitchFamily="18" charset="0"/>
              </a:rPr>
              <a:t>小明有</a:t>
            </a:r>
            <a:r>
              <a:rPr lang="en-US" altLang="zh-CN" sz="2800" b="1" i="1" kern="100" dirty="0">
                <a:effectLst/>
                <a:latin typeface="Times New Roman" panose="02020603050405020304" pitchFamily="18" charset="0"/>
                <a:ea typeface="方正北魏楷书简体" panose="03000509000000000000" pitchFamily="65" charset="-122"/>
                <a:cs typeface="Times New Roman" panose="02020603050405020304" pitchFamily="18" charset="0"/>
              </a:rPr>
              <a:t>a</a:t>
            </a:r>
            <a:r>
              <a:rPr lang="zh-CN" altLang="en-US" sz="2800" b="1" kern="100" dirty="0">
                <a:effectLst/>
                <a:latin typeface="Times New Roman" panose="02020603050405020304" pitchFamily="18" charset="0"/>
                <a:ea typeface="方正北魏楷书简体" panose="03000509000000000000" pitchFamily="65" charset="-122"/>
                <a:cs typeface="Times New Roman" panose="02020603050405020304" pitchFamily="18" charset="0"/>
              </a:rPr>
              <a:t>个英语单词需要记忆</a:t>
            </a:r>
            <a:r>
              <a:rPr lang="zh-CN" altLang="zh-CN" sz="2800" b="1" kern="100" dirty="0">
                <a:effectLst/>
                <a:latin typeface="Times New Roman" panose="02020603050405020304" pitchFamily="18" charset="0"/>
                <a:ea typeface="方正北魏楷书简体" panose="03000509000000000000" pitchFamily="65" charset="-122"/>
                <a:cs typeface="Times New Roman" panose="02020603050405020304" pitchFamily="18" charset="0"/>
              </a:rPr>
              <a:t>，</a:t>
            </a:r>
            <a:r>
              <a:rPr lang="zh-CN" altLang="en-US" sz="2800" b="1" kern="100" dirty="0">
                <a:effectLst/>
                <a:latin typeface="Times New Roman" panose="02020603050405020304" pitchFamily="18" charset="0"/>
                <a:ea typeface="方正北魏楷书简体" panose="03000509000000000000" pitchFamily="65" charset="-122"/>
                <a:cs typeface="Times New Roman" panose="02020603050405020304" pitchFamily="18" charset="0"/>
              </a:rPr>
              <a:t>一天后，小明还有</a:t>
            </a:r>
            <a:r>
              <a:rPr lang="en-US" altLang="zh-CN" sz="2800" b="1" i="1" kern="100" dirty="0">
                <a:latin typeface="Times New Roman" panose="02020603050405020304" pitchFamily="18" charset="0"/>
                <a:ea typeface="方正北魏楷书简体" panose="03000509000000000000" pitchFamily="65" charset="-122"/>
                <a:cs typeface="Times New Roman" panose="02020603050405020304" pitchFamily="18" charset="0"/>
              </a:rPr>
              <a:t>b</a:t>
            </a:r>
            <a:r>
              <a:rPr lang="zh-CN" altLang="en-US" sz="2800" b="1" kern="100" dirty="0">
                <a:latin typeface="Times New Roman" panose="02020603050405020304" pitchFamily="18" charset="0"/>
                <a:ea typeface="方正北魏楷书简体" panose="03000509000000000000" pitchFamily="65" charset="-122"/>
                <a:cs typeface="Times New Roman" panose="02020603050405020304" pitchFamily="18" charset="0"/>
              </a:rPr>
              <a:t>个单词没有记忆，小明这天记忆了</a:t>
            </a:r>
            <a:r>
              <a:rPr lang="en-US" altLang="zh-CN" sz="2800" b="1" kern="100" dirty="0">
                <a:effectLst/>
                <a:latin typeface="Times New Roman" panose="02020603050405020304" pitchFamily="18" charset="0"/>
                <a:ea typeface="方正北魏楷书简体" panose="03000509000000000000" pitchFamily="65" charset="-122"/>
                <a:cs typeface="Times New Roman" panose="02020603050405020304" pitchFamily="18" charset="0"/>
              </a:rPr>
              <a:t>__________</a:t>
            </a:r>
            <a:r>
              <a:rPr lang="zh-CN" altLang="en-US" sz="2800" b="1" kern="100" dirty="0">
                <a:effectLst/>
                <a:latin typeface="Times New Roman" panose="02020603050405020304" pitchFamily="18" charset="0"/>
                <a:ea typeface="方正北魏楷书简体" panose="03000509000000000000" pitchFamily="65" charset="-122"/>
                <a:cs typeface="Times New Roman" panose="02020603050405020304" pitchFamily="18" charset="0"/>
              </a:rPr>
              <a:t>个单词</a:t>
            </a:r>
            <a:r>
              <a:rPr lang="en-US" altLang="zh-CN" sz="2800" b="1" kern="100" dirty="0">
                <a:effectLst/>
                <a:latin typeface="Times New Roman" panose="02020603050405020304" pitchFamily="18" charset="0"/>
                <a:ea typeface="方正北魏楷书简体" panose="03000509000000000000" pitchFamily="65" charset="-122"/>
                <a:cs typeface="Times New Roman" panose="02020603050405020304" pitchFamily="18" charset="0"/>
              </a:rPr>
              <a:t>;</a:t>
            </a:r>
            <a:r>
              <a:rPr lang="zh-CN" altLang="zh-CN" sz="2800" b="1" u="sng" kern="100" dirty="0">
                <a:effectLst/>
                <a:latin typeface="Times New Roman" panose="02020603050405020304" pitchFamily="18" charset="0"/>
                <a:ea typeface="方正北魏楷书简体" panose="03000509000000000000" pitchFamily="65" charset="-122"/>
                <a:cs typeface="Times New Roman" panose="02020603050405020304" pitchFamily="18" charset="0"/>
              </a:rPr>
              <a:t> </a:t>
            </a:r>
            <a:endParaRPr lang="zh-CN" altLang="zh-CN" sz="2800" b="1" kern="100" dirty="0">
              <a:effectLst/>
              <a:latin typeface="Times New Roman" panose="02020603050405020304" pitchFamily="18" charset="0"/>
              <a:ea typeface="方正北魏楷书简体" panose="03000509000000000000" pitchFamily="65" charset="-122"/>
              <a:cs typeface="Times New Roman" panose="02020603050405020304" pitchFamily="18" charset="0"/>
            </a:endParaRPr>
          </a:p>
        </p:txBody>
      </p:sp>
      <p:sp>
        <p:nvSpPr>
          <p:cNvPr id="5" name="文本框 4"/>
          <p:cNvSpPr txBox="1"/>
          <p:nvPr/>
        </p:nvSpPr>
        <p:spPr>
          <a:xfrm>
            <a:off x="7112000" y="1890187"/>
            <a:ext cx="1141659" cy="584775"/>
          </a:xfrm>
          <a:prstGeom prst="rect">
            <a:avLst/>
          </a:prstGeom>
          <a:noFill/>
        </p:spPr>
        <p:txBody>
          <a:bodyPr wrap="none" rtlCol="0">
            <a:spAutoFit/>
          </a:bodyPr>
          <a:lstStyle/>
          <a:p>
            <a:r>
              <a:rPr lang="en-US" altLang="zh-CN" sz="3200" b="1">
                <a:solidFill>
                  <a:srgbClr val="FF0000"/>
                </a:solidFill>
                <a:latin typeface="Times New Roman" panose="02020603050405020304" pitchFamily="18" charset="0"/>
                <a:cs typeface="Times New Roman" panose="02020603050405020304" pitchFamily="18" charset="0"/>
              </a:rPr>
              <a:t>(</a:t>
            </a:r>
            <a:r>
              <a:rPr lang="en-US" altLang="zh-CN" sz="3200" b="1" i="1">
                <a:solidFill>
                  <a:srgbClr val="FF0000"/>
                </a:solidFill>
                <a:latin typeface="Times New Roman" panose="02020603050405020304" pitchFamily="18" charset="0"/>
                <a:cs typeface="Times New Roman" panose="02020603050405020304" pitchFamily="18" charset="0"/>
              </a:rPr>
              <a:t>a</a:t>
            </a:r>
            <a:r>
              <a:rPr lang="en-US" altLang="zh-CN" sz="3200" b="1">
                <a:solidFill>
                  <a:srgbClr val="FF0000"/>
                </a:solidFill>
                <a:latin typeface="方正北魏楷书简体" panose="03000509000000000000" pitchFamily="65" charset="-122"/>
                <a:ea typeface="方正北魏楷书简体" panose="03000509000000000000" pitchFamily="65" charset="-122"/>
                <a:cs typeface="Times New Roman" panose="02020603050405020304" pitchFamily="18" charset="0"/>
              </a:rPr>
              <a:t>-</a:t>
            </a:r>
            <a:r>
              <a:rPr lang="en-US" altLang="zh-CN" sz="3200" b="1" i="1">
                <a:solidFill>
                  <a:srgbClr val="FF0000"/>
                </a:solidFill>
                <a:latin typeface="Times New Roman" panose="02020603050405020304" pitchFamily="18" charset="0"/>
                <a:cs typeface="Times New Roman" panose="02020603050405020304" pitchFamily="18" charset="0"/>
              </a:rPr>
              <a:t>b</a:t>
            </a:r>
            <a:r>
              <a:rPr lang="en-US" altLang="zh-CN" sz="3200" b="1">
                <a:solidFill>
                  <a:srgbClr val="FF0000"/>
                </a:solidFill>
                <a:latin typeface="Times New Roman" panose="02020603050405020304" pitchFamily="18" charset="0"/>
                <a:cs typeface="Times New Roman" panose="02020603050405020304" pitchFamily="18" charset="0"/>
              </a:rPr>
              <a:t>)</a:t>
            </a:r>
            <a:endParaRPr lang="zh-CN" altLang="en-US" sz="3200" b="1" i="1">
              <a:solidFill>
                <a:srgbClr val="FF0000"/>
              </a:solidFill>
              <a:latin typeface="Times New Roman" panose="02020603050405020304" pitchFamily="18" charset="0"/>
              <a:cs typeface="Times New Roman" panose="02020603050405020304" pitchFamily="18" charset="0"/>
            </a:endParaRPr>
          </a:p>
        </p:txBody>
      </p:sp>
      <p:sp>
        <p:nvSpPr>
          <p:cNvPr id="7" name="文本框 6"/>
          <p:cNvSpPr txBox="1"/>
          <p:nvPr/>
        </p:nvSpPr>
        <p:spPr>
          <a:xfrm>
            <a:off x="1663700" y="2878336"/>
            <a:ext cx="8661400" cy="523220"/>
          </a:xfrm>
          <a:prstGeom prst="rect">
            <a:avLst/>
          </a:prstGeom>
          <a:noFill/>
        </p:spPr>
        <p:txBody>
          <a:bodyPr wrap="square">
            <a:spAutoFit/>
          </a:bodyPr>
          <a:lstStyle/>
          <a:p>
            <a:pPr algn="l" fontAlgn="ctr"/>
            <a:r>
              <a:rPr lang="en-US" altLang="zh-CN" sz="2800" b="1" kern="100">
                <a:effectLst/>
                <a:latin typeface="Times New Roman" panose="02020603050405020304" pitchFamily="18" charset="0"/>
                <a:ea typeface="方正北魏楷书简体" panose="03000509000000000000" pitchFamily="65" charset="-122"/>
                <a:cs typeface="Times New Roman" panose="02020603050405020304" pitchFamily="18" charset="0"/>
              </a:rPr>
              <a:t>2</a:t>
            </a:r>
            <a:r>
              <a:rPr lang="zh-CN" altLang="zh-CN" sz="2800" b="1" kern="100">
                <a:effectLst/>
                <a:latin typeface="Times New Roman" panose="02020603050405020304" pitchFamily="18" charset="0"/>
                <a:ea typeface="方正北魏楷书简体" panose="03000509000000000000" pitchFamily="65" charset="-122"/>
                <a:cs typeface="Times New Roman" panose="02020603050405020304" pitchFamily="18" charset="0"/>
              </a:rPr>
              <a:t>．</a:t>
            </a:r>
            <a:r>
              <a:rPr lang="en-US" altLang="zh-CN" sz="2800" b="1" i="1" kern="100">
                <a:effectLst/>
                <a:latin typeface="Times New Roman" panose="02020603050405020304" pitchFamily="18" charset="0"/>
                <a:ea typeface="方正北魏楷书简体" panose="03000509000000000000" pitchFamily="65" charset="-122"/>
                <a:cs typeface="Times New Roman" panose="02020603050405020304" pitchFamily="18" charset="0"/>
              </a:rPr>
              <a:t>m</a:t>
            </a:r>
            <a:r>
              <a:rPr lang="zh-CN" altLang="en-US" sz="2800" b="1" kern="100">
                <a:effectLst/>
                <a:latin typeface="Times New Roman" panose="02020603050405020304" pitchFamily="18" charset="0"/>
                <a:ea typeface="方正北魏楷书简体" panose="03000509000000000000" pitchFamily="65" charset="-122"/>
                <a:cs typeface="Times New Roman" panose="02020603050405020304" pitchFamily="18" charset="0"/>
              </a:rPr>
              <a:t>为一个自然数，比它大</a:t>
            </a:r>
            <a:r>
              <a:rPr lang="en-US" altLang="zh-CN" sz="2800" b="1" kern="100">
                <a:effectLst/>
                <a:latin typeface="Times New Roman" panose="02020603050405020304" pitchFamily="18" charset="0"/>
                <a:ea typeface="方正北魏楷书简体" panose="03000509000000000000" pitchFamily="65" charset="-122"/>
                <a:cs typeface="Times New Roman" panose="02020603050405020304" pitchFamily="18" charset="0"/>
              </a:rPr>
              <a:t>1</a:t>
            </a:r>
            <a:r>
              <a:rPr lang="zh-CN" altLang="en-US" sz="2800" b="1" kern="100">
                <a:effectLst/>
                <a:latin typeface="Times New Roman" panose="02020603050405020304" pitchFamily="18" charset="0"/>
                <a:ea typeface="方正北魏楷书简体" panose="03000509000000000000" pitchFamily="65" charset="-122"/>
                <a:cs typeface="Times New Roman" panose="02020603050405020304" pitchFamily="18" charset="0"/>
              </a:rPr>
              <a:t>的数是</a:t>
            </a:r>
            <a:r>
              <a:rPr lang="en-US" altLang="zh-CN" sz="2800" b="1" kern="100">
                <a:effectLst/>
                <a:latin typeface="Times New Roman" panose="02020603050405020304" pitchFamily="18" charset="0"/>
                <a:ea typeface="方正北魏楷书简体" panose="03000509000000000000" pitchFamily="65" charset="-122"/>
                <a:cs typeface="Times New Roman" panose="02020603050405020304" pitchFamily="18" charset="0"/>
              </a:rPr>
              <a:t>___________;</a:t>
            </a:r>
            <a:r>
              <a:rPr lang="zh-CN" altLang="zh-CN" sz="2800" b="1" u="sng" kern="100">
                <a:effectLst/>
                <a:latin typeface="Times New Roman" panose="02020603050405020304" pitchFamily="18" charset="0"/>
                <a:ea typeface="方正北魏楷书简体" panose="03000509000000000000" pitchFamily="65" charset="-122"/>
                <a:cs typeface="Times New Roman" panose="02020603050405020304" pitchFamily="18" charset="0"/>
              </a:rPr>
              <a:t> </a:t>
            </a:r>
            <a:endParaRPr lang="zh-CN" altLang="zh-CN" sz="2800" b="1" kern="100">
              <a:effectLst/>
              <a:latin typeface="Times New Roman" panose="02020603050405020304" pitchFamily="18" charset="0"/>
              <a:ea typeface="方正北魏楷书简体" panose="03000509000000000000" pitchFamily="65" charset="-122"/>
              <a:cs typeface="Times New Roman" panose="02020603050405020304" pitchFamily="18" charset="0"/>
            </a:endParaRPr>
          </a:p>
        </p:txBody>
      </p:sp>
      <p:sp>
        <p:nvSpPr>
          <p:cNvPr id="9" name="文本框 8"/>
          <p:cNvSpPr txBox="1"/>
          <p:nvPr/>
        </p:nvSpPr>
        <p:spPr>
          <a:xfrm>
            <a:off x="1663700" y="3737312"/>
            <a:ext cx="8140700" cy="523220"/>
          </a:xfrm>
          <a:prstGeom prst="rect">
            <a:avLst/>
          </a:prstGeom>
          <a:noFill/>
        </p:spPr>
        <p:txBody>
          <a:bodyPr wrap="square">
            <a:spAutoFit/>
          </a:bodyPr>
          <a:lstStyle/>
          <a:p>
            <a:pPr algn="l" fontAlgn="ctr"/>
            <a:r>
              <a:rPr lang="en-US" altLang="zh-CN" sz="2800" b="1" kern="100">
                <a:effectLst/>
                <a:latin typeface="Times New Roman" panose="02020603050405020304" pitchFamily="18" charset="0"/>
                <a:ea typeface="方正北魏楷书简体" panose="03000509000000000000" pitchFamily="65" charset="-122"/>
                <a:cs typeface="Times New Roman" panose="02020603050405020304" pitchFamily="18" charset="0"/>
              </a:rPr>
              <a:t>3</a:t>
            </a:r>
            <a:r>
              <a:rPr lang="zh-CN" altLang="zh-CN" sz="2800" b="1" kern="100">
                <a:effectLst/>
                <a:latin typeface="Times New Roman" panose="02020603050405020304" pitchFamily="18" charset="0"/>
                <a:ea typeface="方正北魏楷书简体" panose="03000509000000000000" pitchFamily="65" charset="-122"/>
                <a:cs typeface="Times New Roman" panose="02020603050405020304" pitchFamily="18" charset="0"/>
              </a:rPr>
              <a:t>．</a:t>
            </a:r>
            <a:r>
              <a:rPr lang="zh-CN" altLang="en-US" sz="2800" b="1" kern="100">
                <a:latin typeface="Times New Roman" panose="02020603050405020304" pitchFamily="18" charset="0"/>
                <a:ea typeface="方正北魏楷书简体" panose="03000509000000000000" pitchFamily="65" charset="-122"/>
                <a:cs typeface="Times New Roman" panose="02020603050405020304" pitchFamily="18" charset="0"/>
              </a:rPr>
              <a:t>要买</a:t>
            </a:r>
            <a:r>
              <a:rPr lang="en-US" altLang="zh-CN" sz="2800" b="1" i="1" kern="100">
                <a:latin typeface="Times New Roman" panose="02020603050405020304" pitchFamily="18" charset="0"/>
                <a:ea typeface="方正北魏楷书简体" panose="03000509000000000000" pitchFamily="65" charset="-122"/>
                <a:cs typeface="Times New Roman" panose="02020603050405020304" pitchFamily="18" charset="0"/>
              </a:rPr>
              <a:t>m</a:t>
            </a:r>
            <a:r>
              <a:rPr lang="zh-CN" altLang="en-US" sz="2800" b="1" kern="100">
                <a:latin typeface="Times New Roman" panose="02020603050405020304" pitchFamily="18" charset="0"/>
                <a:ea typeface="方正北魏楷书简体" panose="03000509000000000000" pitchFamily="65" charset="-122"/>
                <a:cs typeface="Times New Roman" panose="02020603050405020304" pitchFamily="18" charset="0"/>
              </a:rPr>
              <a:t>本书，每本</a:t>
            </a:r>
            <a:r>
              <a:rPr lang="en-US" altLang="zh-CN" sz="2800" b="1" i="1" kern="100">
                <a:effectLst/>
                <a:latin typeface="Times New Roman" panose="02020603050405020304" pitchFamily="18" charset="0"/>
                <a:ea typeface="方正北魏楷书简体" panose="03000509000000000000" pitchFamily="65" charset="-122"/>
                <a:cs typeface="Times New Roman" panose="02020603050405020304" pitchFamily="18" charset="0"/>
              </a:rPr>
              <a:t>n</a:t>
            </a:r>
            <a:r>
              <a:rPr lang="zh-CN" altLang="en-US" sz="2800" b="1" kern="100">
                <a:effectLst/>
                <a:latin typeface="Times New Roman" panose="02020603050405020304" pitchFamily="18" charset="0"/>
                <a:ea typeface="方正北魏楷书简体" panose="03000509000000000000" pitchFamily="65" charset="-122"/>
                <a:cs typeface="Times New Roman" panose="02020603050405020304" pitchFamily="18" charset="0"/>
              </a:rPr>
              <a:t>元，一共</a:t>
            </a:r>
            <a:r>
              <a:rPr lang="en-US" altLang="zh-CN" sz="2800" b="1" kern="100">
                <a:effectLst/>
                <a:latin typeface="Times New Roman" panose="02020603050405020304" pitchFamily="18" charset="0"/>
                <a:ea typeface="方正北魏楷书简体" panose="03000509000000000000" pitchFamily="65" charset="-122"/>
                <a:cs typeface="Times New Roman" panose="02020603050405020304" pitchFamily="18" charset="0"/>
              </a:rPr>
              <a:t>___________</a:t>
            </a:r>
            <a:r>
              <a:rPr lang="zh-CN" altLang="en-US" sz="2800" b="1" kern="100">
                <a:effectLst/>
                <a:latin typeface="Times New Roman" panose="02020603050405020304" pitchFamily="18" charset="0"/>
                <a:ea typeface="方正北魏楷书简体" panose="03000509000000000000" pitchFamily="65" charset="-122"/>
                <a:cs typeface="Times New Roman" panose="02020603050405020304" pitchFamily="18" charset="0"/>
              </a:rPr>
              <a:t>元</a:t>
            </a:r>
            <a:r>
              <a:rPr lang="en-US" altLang="zh-CN" sz="2800" b="1" kern="100">
                <a:effectLst/>
                <a:latin typeface="Times New Roman" panose="02020603050405020304" pitchFamily="18" charset="0"/>
                <a:ea typeface="方正北魏楷书简体" panose="03000509000000000000" pitchFamily="65" charset="-122"/>
                <a:cs typeface="Times New Roman" panose="02020603050405020304" pitchFamily="18" charset="0"/>
              </a:rPr>
              <a:t>;</a:t>
            </a:r>
            <a:r>
              <a:rPr lang="zh-CN" altLang="zh-CN" sz="2800" b="1" u="sng" kern="100">
                <a:effectLst/>
                <a:latin typeface="Times New Roman" panose="02020603050405020304" pitchFamily="18" charset="0"/>
                <a:ea typeface="方正北魏楷书简体" panose="03000509000000000000" pitchFamily="65" charset="-122"/>
                <a:cs typeface="Times New Roman" panose="02020603050405020304" pitchFamily="18" charset="0"/>
              </a:rPr>
              <a:t> </a:t>
            </a:r>
            <a:endParaRPr lang="zh-CN" altLang="zh-CN" sz="2800" b="1" kern="100">
              <a:effectLst/>
              <a:latin typeface="Times New Roman" panose="02020603050405020304" pitchFamily="18" charset="0"/>
              <a:ea typeface="方正北魏楷书简体" panose="03000509000000000000" pitchFamily="65" charset="-122"/>
              <a:cs typeface="Times New Roman" panose="02020603050405020304" pitchFamily="18" charset="0"/>
            </a:endParaRPr>
          </a:p>
        </p:txBody>
      </p:sp>
      <p:sp>
        <p:nvSpPr>
          <p:cNvPr id="11" name="文本框 10"/>
          <p:cNvSpPr txBox="1"/>
          <p:nvPr/>
        </p:nvSpPr>
        <p:spPr>
          <a:xfrm>
            <a:off x="1663700" y="4443888"/>
            <a:ext cx="9080500" cy="1384995"/>
          </a:xfrm>
          <a:prstGeom prst="rect">
            <a:avLst/>
          </a:prstGeom>
          <a:noFill/>
        </p:spPr>
        <p:txBody>
          <a:bodyPr wrap="square">
            <a:spAutoFit/>
          </a:bodyPr>
          <a:lstStyle/>
          <a:p>
            <a:pPr algn="l" fontAlgn="ctr">
              <a:lnSpc>
                <a:spcPct val="150000"/>
              </a:lnSpc>
            </a:pPr>
            <a:r>
              <a:rPr lang="en-US" altLang="zh-CN" sz="2800" b="1" kern="100">
                <a:effectLst/>
                <a:latin typeface="Times New Roman" panose="02020603050405020304" pitchFamily="18" charset="0"/>
                <a:ea typeface="方正北魏楷书简体" panose="03000509000000000000" pitchFamily="65" charset="-122"/>
                <a:cs typeface="Times New Roman" panose="02020603050405020304" pitchFamily="18" charset="0"/>
              </a:rPr>
              <a:t>4</a:t>
            </a:r>
            <a:r>
              <a:rPr lang="zh-CN" altLang="zh-CN" sz="2800" b="1" kern="100">
                <a:effectLst/>
                <a:latin typeface="Times New Roman" panose="02020603050405020304" pitchFamily="18" charset="0"/>
                <a:ea typeface="方正北魏楷书简体" panose="03000509000000000000" pitchFamily="65" charset="-122"/>
                <a:cs typeface="Times New Roman" panose="02020603050405020304" pitchFamily="18" charset="0"/>
              </a:rPr>
              <a:t>．</a:t>
            </a:r>
            <a:r>
              <a:rPr lang="zh-CN" altLang="en-US" sz="2800" b="1" kern="100">
                <a:effectLst/>
                <a:latin typeface="Times New Roman" panose="02020603050405020304" pitchFamily="18" charset="0"/>
                <a:ea typeface="方正北魏楷书简体" panose="03000509000000000000" pitchFamily="65" charset="-122"/>
                <a:cs typeface="Times New Roman" panose="02020603050405020304" pitchFamily="18" charset="0"/>
              </a:rPr>
              <a:t>一共有</a:t>
            </a:r>
            <a:r>
              <a:rPr lang="en-US" altLang="zh-CN" sz="2800" b="1" i="1" kern="100">
                <a:latin typeface="Times New Roman" panose="02020603050405020304" pitchFamily="18" charset="0"/>
                <a:ea typeface="方正北魏楷书简体" panose="03000509000000000000" pitchFamily="65" charset="-122"/>
                <a:cs typeface="Times New Roman" panose="02020603050405020304" pitchFamily="18" charset="0"/>
              </a:rPr>
              <a:t>b</a:t>
            </a:r>
            <a:r>
              <a:rPr lang="zh-CN" altLang="en-US" sz="2800" b="1" kern="100">
                <a:latin typeface="Times New Roman" panose="02020603050405020304" pitchFamily="18" charset="0"/>
                <a:ea typeface="方正北魏楷书简体" panose="03000509000000000000" pitchFamily="65" charset="-122"/>
                <a:cs typeface="Times New Roman" panose="02020603050405020304" pitchFamily="18" charset="0"/>
              </a:rPr>
              <a:t>个零件要制作，要</a:t>
            </a:r>
            <a:r>
              <a:rPr lang="en-US" altLang="zh-CN" sz="2800" b="1" i="1" kern="100">
                <a:effectLst/>
                <a:latin typeface="Times New Roman" panose="02020603050405020304" pitchFamily="18" charset="0"/>
                <a:ea typeface="方正北魏楷书简体" panose="03000509000000000000" pitchFamily="65" charset="-122"/>
                <a:cs typeface="Times New Roman" panose="02020603050405020304" pitchFamily="18" charset="0"/>
              </a:rPr>
              <a:t>a</a:t>
            </a:r>
            <a:r>
              <a:rPr lang="zh-CN" altLang="en-US" sz="2800" b="1" kern="100">
                <a:effectLst/>
                <a:latin typeface="Times New Roman" panose="02020603050405020304" pitchFamily="18" charset="0"/>
                <a:ea typeface="方正北魏楷书简体" panose="03000509000000000000" pitchFamily="65" charset="-122"/>
                <a:cs typeface="Times New Roman" panose="02020603050405020304" pitchFamily="18" charset="0"/>
              </a:rPr>
              <a:t>天完成，则每天完成</a:t>
            </a:r>
            <a:r>
              <a:rPr lang="en-US" altLang="zh-CN" sz="2800" b="1" kern="100">
                <a:effectLst/>
                <a:latin typeface="Times New Roman" panose="02020603050405020304" pitchFamily="18" charset="0"/>
                <a:ea typeface="方正北魏楷书简体" panose="03000509000000000000" pitchFamily="65" charset="-122"/>
                <a:cs typeface="Times New Roman" panose="02020603050405020304" pitchFamily="18" charset="0"/>
              </a:rPr>
              <a:t>___________</a:t>
            </a:r>
            <a:r>
              <a:rPr lang="zh-CN" altLang="en-US" sz="2800" b="1" kern="100">
                <a:effectLst/>
                <a:latin typeface="Times New Roman" panose="02020603050405020304" pitchFamily="18" charset="0"/>
                <a:ea typeface="方正北魏楷书简体" panose="03000509000000000000" pitchFamily="65" charset="-122"/>
                <a:cs typeface="Times New Roman" panose="02020603050405020304" pitchFamily="18" charset="0"/>
              </a:rPr>
              <a:t>个零件</a:t>
            </a:r>
            <a:r>
              <a:rPr lang="en-US" altLang="zh-CN" sz="2800" b="1" kern="100">
                <a:effectLst/>
                <a:latin typeface="Times New Roman" panose="02020603050405020304" pitchFamily="18" charset="0"/>
                <a:ea typeface="方正北魏楷书简体" panose="03000509000000000000" pitchFamily="65" charset="-122"/>
                <a:cs typeface="Times New Roman" panose="02020603050405020304" pitchFamily="18" charset="0"/>
              </a:rPr>
              <a:t>;</a:t>
            </a:r>
            <a:r>
              <a:rPr lang="zh-CN" altLang="zh-CN" sz="2800" b="1" u="sng" kern="100">
                <a:effectLst/>
                <a:latin typeface="Times New Roman" panose="02020603050405020304" pitchFamily="18" charset="0"/>
                <a:ea typeface="方正北魏楷书简体" panose="03000509000000000000" pitchFamily="65" charset="-122"/>
                <a:cs typeface="Times New Roman" panose="02020603050405020304" pitchFamily="18" charset="0"/>
              </a:rPr>
              <a:t> </a:t>
            </a:r>
            <a:endParaRPr lang="zh-CN" altLang="zh-CN" sz="2800" b="1" kern="100">
              <a:effectLst/>
              <a:latin typeface="Times New Roman" panose="02020603050405020304" pitchFamily="18" charset="0"/>
              <a:ea typeface="方正北魏楷书简体" panose="03000509000000000000" pitchFamily="65" charset="-122"/>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2" name="文本框 11"/>
              <p:cNvSpPr txBox="1"/>
              <p:nvPr/>
            </p:nvSpPr>
            <p:spPr>
              <a:xfrm>
                <a:off x="7716236" y="2848302"/>
                <a:ext cx="1074846"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sz="2800" b="1" i="1" smtClean="0">
                          <a:solidFill>
                            <a:srgbClr val="FF0000"/>
                          </a:solidFill>
                          <a:latin typeface="Cambria Math" panose="02040503050406030204" pitchFamily="18" charset="0"/>
                        </a:rPr>
                        <m:t>𝒎</m:t>
                      </m:r>
                      <m:r>
                        <a:rPr lang="en-US" altLang="zh-CN" sz="2800" b="1" i="1" smtClean="0">
                          <a:solidFill>
                            <a:srgbClr val="FF0000"/>
                          </a:solidFill>
                          <a:latin typeface="Cambria Math" panose="02040503050406030204" pitchFamily="18" charset="0"/>
                        </a:rPr>
                        <m:t>+</m:t>
                      </m:r>
                      <m:r>
                        <a:rPr lang="en-US" altLang="zh-CN" sz="2800" b="1" i="1" smtClean="0">
                          <a:solidFill>
                            <a:srgbClr val="FF0000"/>
                          </a:solidFill>
                          <a:latin typeface="Cambria Math" panose="02040503050406030204" pitchFamily="18" charset="0"/>
                        </a:rPr>
                        <m:t>𝟏</m:t>
                      </m:r>
                    </m:oMath>
                  </m:oMathPara>
                </a14:m>
                <a:endParaRPr lang="zh-CN" altLang="en-US" sz="2800" b="1">
                  <a:solidFill>
                    <a:srgbClr val="FF0000"/>
                  </a:solidFill>
                </a:endParaRPr>
              </a:p>
            </p:txBody>
          </p:sp>
        </mc:Choice>
        <mc:Fallback xmlns="">
          <p:sp>
            <p:nvSpPr>
              <p:cNvPr id="12" name="文本框 11"/>
              <p:cNvSpPr txBox="1">
                <a:spLocks noRot="1" noChangeAspect="1" noMove="1" noResize="1" noEditPoints="1" noAdjustHandles="1" noChangeArrowheads="1" noChangeShapeType="1" noTextEdit="1"/>
              </p:cNvSpPr>
              <p:nvPr/>
            </p:nvSpPr>
            <p:spPr>
              <a:xfrm>
                <a:off x="7716236" y="2848302"/>
                <a:ext cx="1074846" cy="430887"/>
              </a:xfrm>
              <a:prstGeom prst="rect">
                <a:avLst/>
              </a:prstGeom>
              <a:blipFill rotWithShape="1">
                <a:blip r:embed="rId2"/>
                <a:stretch>
                  <a:fillRect l="-33" t="-76" r="-4181" b="11"/>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4" name="文本框 13"/>
              <p:cNvSpPr txBox="1"/>
              <p:nvPr/>
            </p:nvSpPr>
            <p:spPr>
              <a:xfrm>
                <a:off x="7020981" y="3737312"/>
                <a:ext cx="1390509"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ctrlPr>
                            <a:rPr lang="en-US" altLang="zh-CN" sz="2800" b="1" i="1" smtClean="0">
                              <a:solidFill>
                                <a:srgbClr val="FF0000"/>
                              </a:solidFill>
                              <a:latin typeface="Cambria Math" panose="02040503050406030204" pitchFamily="18" charset="0"/>
                            </a:rPr>
                          </m:ctrlPr>
                        </m:dPr>
                        <m:e>
                          <m:r>
                            <a:rPr lang="en-US" altLang="zh-CN" sz="2800" b="1" i="1">
                              <a:solidFill>
                                <a:srgbClr val="FF0000"/>
                              </a:solidFill>
                              <a:latin typeface="Cambria Math" panose="02040503050406030204" pitchFamily="18" charset="0"/>
                            </a:rPr>
                            <m:t>𝒎</m:t>
                          </m:r>
                          <m:r>
                            <a:rPr lang="en-US" altLang="zh-CN" sz="2800" b="1" i="1">
                              <a:solidFill>
                                <a:srgbClr val="FF0000"/>
                              </a:solidFill>
                              <a:latin typeface="Cambria Math" panose="02040503050406030204" pitchFamily="18" charset="0"/>
                            </a:rPr>
                            <m:t>+</m:t>
                          </m:r>
                          <m:r>
                            <a:rPr lang="en-US" altLang="zh-CN" sz="2800" b="1" i="1">
                              <a:solidFill>
                                <a:srgbClr val="FF0000"/>
                              </a:solidFill>
                              <a:latin typeface="Cambria Math" panose="02040503050406030204" pitchFamily="18" charset="0"/>
                            </a:rPr>
                            <m:t>𝒏</m:t>
                          </m:r>
                        </m:e>
                      </m:d>
                    </m:oMath>
                  </m:oMathPara>
                </a14:m>
                <a:endParaRPr lang="zh-CN" altLang="en-US" sz="2800" b="1">
                  <a:solidFill>
                    <a:srgbClr val="FF0000"/>
                  </a:solidFill>
                </a:endParaRPr>
              </a:p>
            </p:txBody>
          </p:sp>
        </mc:Choice>
        <mc:Fallback xmlns="">
          <p:sp>
            <p:nvSpPr>
              <p:cNvPr id="14" name="文本框 13"/>
              <p:cNvSpPr txBox="1">
                <a:spLocks noRot="1" noChangeAspect="1" noMove="1" noResize="1" noEditPoints="1" noAdjustHandles="1" noChangeArrowheads="1" noChangeShapeType="1" noTextEdit="1"/>
              </p:cNvSpPr>
              <p:nvPr/>
            </p:nvSpPr>
            <p:spPr>
              <a:xfrm>
                <a:off x="7020981" y="3737312"/>
                <a:ext cx="1390509" cy="430887"/>
              </a:xfrm>
              <a:prstGeom prst="rect">
                <a:avLst/>
              </a:prstGeom>
              <a:blipFill rotWithShape="1">
                <a:blip r:embed="rId3"/>
                <a:stretch>
                  <a:fillRect l="-30" t="-78" r="-3085" b="14"/>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5" name="文本框 14"/>
              <p:cNvSpPr txBox="1"/>
              <p:nvPr/>
            </p:nvSpPr>
            <p:spPr>
              <a:xfrm>
                <a:off x="2628900" y="5136385"/>
                <a:ext cx="322203" cy="81842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altLang="zh-CN" sz="2800" b="1" i="1" smtClean="0">
                              <a:solidFill>
                                <a:srgbClr val="FF0000"/>
                              </a:solidFill>
                              <a:latin typeface="Cambria Math" panose="02040503050406030204" pitchFamily="18" charset="0"/>
                            </a:rPr>
                          </m:ctrlPr>
                        </m:fPr>
                        <m:num>
                          <m:r>
                            <a:rPr lang="en-US" altLang="zh-CN" sz="2800" b="1" i="1" smtClean="0">
                              <a:solidFill>
                                <a:srgbClr val="FF0000"/>
                              </a:solidFill>
                              <a:latin typeface="Cambria Math" panose="02040503050406030204" pitchFamily="18" charset="0"/>
                            </a:rPr>
                            <m:t>𝒃</m:t>
                          </m:r>
                        </m:num>
                        <m:den>
                          <m:r>
                            <a:rPr lang="en-US" altLang="zh-CN" sz="2800" b="1" i="1" smtClean="0">
                              <a:solidFill>
                                <a:srgbClr val="FF0000"/>
                              </a:solidFill>
                              <a:latin typeface="Cambria Math" panose="02040503050406030204" pitchFamily="18" charset="0"/>
                            </a:rPr>
                            <m:t>𝒂</m:t>
                          </m:r>
                        </m:den>
                      </m:f>
                    </m:oMath>
                  </m:oMathPara>
                </a14:m>
                <a:endParaRPr lang="zh-CN" altLang="en-US" sz="2800" b="1">
                  <a:solidFill>
                    <a:srgbClr val="FF0000"/>
                  </a:solidFill>
                </a:endParaRPr>
              </a:p>
            </p:txBody>
          </p:sp>
        </mc:Choice>
        <mc:Fallback xmlns="">
          <p:sp>
            <p:nvSpPr>
              <p:cNvPr id="15" name="文本框 14"/>
              <p:cNvSpPr txBox="1">
                <a:spLocks noRot="1" noChangeAspect="1" noMove="1" noResize="1" noEditPoints="1" noAdjustHandles="1" noChangeArrowheads="1" noChangeShapeType="1" noTextEdit="1"/>
              </p:cNvSpPr>
              <p:nvPr/>
            </p:nvSpPr>
            <p:spPr>
              <a:xfrm>
                <a:off x="2628900" y="5136385"/>
                <a:ext cx="322203" cy="818429"/>
              </a:xfrm>
              <a:prstGeom prst="rect">
                <a:avLst/>
              </a:prstGeom>
              <a:blipFill rotWithShape="1">
                <a:blip r:embed="rId4"/>
                <a:stretch>
                  <a:fillRect t="-62" r="-14898" b="51"/>
                </a:stretch>
              </a:blipFill>
            </p:spPr>
            <p:txBody>
              <a:bodyPr/>
              <a:lstStyle/>
              <a:p>
                <a:r>
                  <a:rPr lang="zh-CN" altLang="en-US">
                    <a:noFill/>
                  </a:rPr>
                  <a:t> </a:t>
                </a:r>
              </a:p>
            </p:txBody>
          </p:sp>
        </mc:Fallback>
      </mc:AlternateContent>
      <p:sp>
        <p:nvSpPr>
          <p:cNvPr id="17" name="文本框 16"/>
          <p:cNvSpPr txBox="1"/>
          <p:nvPr/>
        </p:nvSpPr>
        <p:spPr>
          <a:xfrm>
            <a:off x="1003723" y="311499"/>
            <a:ext cx="1422185" cy="461665"/>
          </a:xfrm>
          <a:prstGeom prst="rect">
            <a:avLst/>
          </a:prstGeom>
          <a:noFill/>
        </p:spPr>
        <p:txBody>
          <a:bodyPr wrap="none" rtlCol="0">
            <a:spAutoFit/>
          </a:bodyPr>
          <a:lstStyle/>
          <a:p>
            <a:pPr algn="ctr"/>
            <a:r>
              <a:rPr lang="zh-CN" altLang="en-US" sz="2400" b="1">
                <a:effectLst>
                  <a:innerShdw blurRad="63500" dist="50800" dir="18900000">
                    <a:prstClr val="black">
                      <a:alpha val="50000"/>
                    </a:prstClr>
                  </a:innerShdw>
                </a:effectLst>
                <a:latin typeface="方正北魏楷书简体" panose="03000509000000000000" pitchFamily="65" charset="-122"/>
                <a:ea typeface="方正北魏楷书简体" panose="03000509000000000000" pitchFamily="65" charset="-122"/>
              </a:rPr>
              <a:t>课前回顾</a:t>
            </a:r>
          </a:p>
        </p:txBody>
      </p:sp>
    </p:spTree>
  </p:cSld>
  <p:clrMapOvr>
    <a:masterClrMapping/>
  </p:clrMapOvr>
  <mc:AlternateContent xmlns:mc="http://schemas.openxmlformats.org/markup-compatibility/2006" xmlns:p14="http://schemas.microsoft.com/office/powerpoint/2010/main">
    <mc:Choice Requires="p14">
      <p:transition spd="med" p14:dur="699"/>
    </mc:Choice>
    <mc:Fallback xmlns="">
      <p:transition spd="med"/>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2" grpId="0"/>
      <p:bldP spid="14"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文本框 3"/>
          <p:cNvSpPr txBox="1"/>
          <p:nvPr/>
        </p:nvSpPr>
        <p:spPr>
          <a:xfrm>
            <a:off x="1549716" y="2108200"/>
            <a:ext cx="8443337" cy="523220"/>
          </a:xfrm>
          <a:prstGeom prst="rect">
            <a:avLst/>
          </a:prstGeom>
          <a:noFill/>
        </p:spPr>
        <p:txBody>
          <a:bodyPr wrap="none" rtlCol="0">
            <a:spAutoFit/>
          </a:bodyPr>
          <a:lstStyle/>
          <a:p>
            <a:r>
              <a:rPr lang="zh-CN" altLang="en-US" sz="2800" b="1" dirty="0">
                <a:latin typeface="方正北魏楷书简体" panose="03000509000000000000" pitchFamily="65" charset="-122"/>
                <a:ea typeface="方正北魏楷书简体" panose="03000509000000000000" pitchFamily="65" charset="-122"/>
              </a:rPr>
              <a:t>用</a:t>
            </a:r>
            <a:r>
              <a:rPr lang="zh-CN" altLang="en-US" sz="2800" b="1" dirty="0">
                <a:solidFill>
                  <a:srgbClr val="1002C4"/>
                </a:solidFill>
                <a:latin typeface="方正北魏楷书简体" panose="03000509000000000000" pitchFamily="65" charset="-122"/>
                <a:ea typeface="方正北魏楷书简体" panose="03000509000000000000" pitchFamily="65" charset="-122"/>
              </a:rPr>
              <a:t>运算符号</a:t>
            </a:r>
            <a:r>
              <a:rPr lang="zh-CN" altLang="en-US" sz="2800" b="1" dirty="0">
                <a:latin typeface="方正北魏楷书简体" panose="03000509000000000000" pitchFamily="65" charset="-122"/>
                <a:ea typeface="方正北魏楷书简体" panose="03000509000000000000" pitchFamily="65" charset="-122"/>
              </a:rPr>
              <a:t>连接</a:t>
            </a:r>
            <a:r>
              <a:rPr lang="zh-CN" altLang="en-US" sz="2800" b="1" dirty="0">
                <a:solidFill>
                  <a:srgbClr val="1002C4"/>
                </a:solidFill>
                <a:latin typeface="方正北魏楷书简体" panose="03000509000000000000" pitchFamily="65" charset="-122"/>
                <a:ea typeface="方正北魏楷书简体" panose="03000509000000000000" pitchFamily="65" charset="-122"/>
              </a:rPr>
              <a:t>数</a:t>
            </a:r>
            <a:r>
              <a:rPr lang="zh-CN" altLang="en-US" sz="2800" b="1" dirty="0">
                <a:latin typeface="方正北魏楷书简体" panose="03000509000000000000" pitchFamily="65" charset="-122"/>
                <a:ea typeface="方正北魏楷书简体" panose="03000509000000000000" pitchFamily="65" charset="-122"/>
              </a:rPr>
              <a:t>和</a:t>
            </a:r>
            <a:r>
              <a:rPr lang="zh-CN" altLang="en-US" sz="2800" b="1" dirty="0">
                <a:solidFill>
                  <a:srgbClr val="1002C4"/>
                </a:solidFill>
                <a:latin typeface="方正北魏楷书简体" panose="03000509000000000000" pitchFamily="65" charset="-122"/>
                <a:ea typeface="方正北魏楷书简体" panose="03000509000000000000" pitchFamily="65" charset="-122"/>
              </a:rPr>
              <a:t>字母</a:t>
            </a:r>
            <a:r>
              <a:rPr lang="zh-CN" altLang="en-US" sz="2800" b="1" dirty="0">
                <a:latin typeface="方正北魏楷书简体" panose="03000509000000000000" pitchFamily="65" charset="-122"/>
                <a:ea typeface="方正北魏楷书简体" panose="03000509000000000000" pitchFamily="65" charset="-122"/>
              </a:rPr>
              <a:t>组成的式子，叫做</a:t>
            </a:r>
            <a:r>
              <a:rPr lang="zh-CN" altLang="en-US" sz="2800" b="1" dirty="0">
                <a:solidFill>
                  <a:srgbClr val="FF0000"/>
                </a:solidFill>
                <a:latin typeface="方正北魏楷书简体" panose="03000509000000000000" pitchFamily="65" charset="-122"/>
                <a:ea typeface="方正北魏楷书简体" panose="03000509000000000000" pitchFamily="65" charset="-122"/>
              </a:rPr>
              <a:t>代数式</a:t>
            </a:r>
            <a:r>
              <a:rPr lang="zh-CN" altLang="en-US" sz="2800" b="1" dirty="0">
                <a:latin typeface="方正北魏楷书简体" panose="03000509000000000000" pitchFamily="65" charset="-122"/>
                <a:ea typeface="方正北魏楷书简体" panose="03000509000000000000" pitchFamily="65" charset="-122"/>
              </a:rPr>
              <a:t>。</a:t>
            </a:r>
          </a:p>
        </p:txBody>
      </p:sp>
      <p:sp>
        <p:nvSpPr>
          <p:cNvPr id="5" name="文本框 4"/>
          <p:cNvSpPr txBox="1"/>
          <p:nvPr/>
        </p:nvSpPr>
        <p:spPr>
          <a:xfrm>
            <a:off x="1549716" y="3706136"/>
            <a:ext cx="7758855" cy="523220"/>
          </a:xfrm>
          <a:prstGeom prst="rect">
            <a:avLst/>
          </a:prstGeom>
          <a:noFill/>
        </p:spPr>
        <p:txBody>
          <a:bodyPr wrap="none" rtlCol="0">
            <a:spAutoFit/>
          </a:bodyPr>
          <a:lstStyle/>
          <a:p>
            <a:r>
              <a:rPr lang="zh-CN" altLang="en-US" sz="2800" b="1" dirty="0">
                <a:latin typeface="方正北魏楷书简体" panose="03000509000000000000" pitchFamily="65" charset="-122"/>
                <a:ea typeface="方正北魏楷书简体" panose="03000509000000000000" pitchFamily="65" charset="-122"/>
              </a:rPr>
              <a:t>单独一个数或者一个表示数的字母也叫代数式。</a:t>
            </a:r>
          </a:p>
        </p:txBody>
      </p:sp>
      <p:sp>
        <p:nvSpPr>
          <p:cNvPr id="6" name="文本框 5"/>
          <p:cNvSpPr txBox="1"/>
          <p:nvPr/>
        </p:nvSpPr>
        <p:spPr>
          <a:xfrm>
            <a:off x="1924552" y="4582180"/>
            <a:ext cx="3256020" cy="523220"/>
          </a:xfrm>
          <a:prstGeom prst="rect">
            <a:avLst/>
          </a:prstGeom>
          <a:noFill/>
        </p:spPr>
        <p:txBody>
          <a:bodyPr wrap="none" rtlCol="0">
            <a:spAutoFit/>
          </a:bodyPr>
          <a:lstStyle/>
          <a:p>
            <a:r>
              <a:rPr lang="zh-CN" altLang="en-US" sz="2800" b="1" dirty="0">
                <a:latin typeface="Times New Roman" panose="02020603050405020304" pitchFamily="18" charset="0"/>
                <a:ea typeface="方正北魏楷书简体" panose="03000509000000000000" pitchFamily="65" charset="-122"/>
                <a:cs typeface="Times New Roman" panose="02020603050405020304" pitchFamily="18" charset="0"/>
              </a:rPr>
              <a:t>如：</a:t>
            </a:r>
            <a:r>
              <a:rPr lang="en-US" altLang="zh-CN" sz="2800" b="1" dirty="0">
                <a:latin typeface="Times New Roman" panose="02020603050405020304" pitchFamily="18" charset="0"/>
                <a:ea typeface="方正北魏楷书简体" panose="03000509000000000000" pitchFamily="65" charset="-122"/>
                <a:cs typeface="Times New Roman" panose="02020603050405020304" pitchFamily="18" charset="0"/>
              </a:rPr>
              <a:t>0</a:t>
            </a:r>
            <a:r>
              <a:rPr lang="zh-CN" altLang="en-US" sz="2800" b="1" dirty="0">
                <a:latin typeface="Times New Roman" panose="02020603050405020304" pitchFamily="18" charset="0"/>
                <a:ea typeface="方正北魏楷书简体" panose="03000509000000000000" pitchFamily="65" charset="-122"/>
                <a:cs typeface="Times New Roman" panose="02020603050405020304" pitchFamily="18" charset="0"/>
              </a:rPr>
              <a:t>，</a:t>
            </a:r>
            <a:r>
              <a:rPr lang="en-US" altLang="zh-CN" sz="2800" b="1" dirty="0">
                <a:latin typeface="Times New Roman" panose="02020603050405020304" pitchFamily="18" charset="0"/>
                <a:ea typeface="方正北魏楷书简体" panose="03000509000000000000" pitchFamily="65" charset="-122"/>
                <a:cs typeface="Times New Roman" panose="02020603050405020304" pitchFamily="18" charset="0"/>
              </a:rPr>
              <a:t>1</a:t>
            </a:r>
            <a:r>
              <a:rPr lang="zh-CN" altLang="en-US" sz="2800" b="1" dirty="0">
                <a:latin typeface="Times New Roman" panose="02020603050405020304" pitchFamily="18" charset="0"/>
                <a:ea typeface="方正北魏楷书简体" panose="03000509000000000000" pitchFamily="65" charset="-122"/>
                <a:cs typeface="Times New Roman" panose="02020603050405020304" pitchFamily="18" charset="0"/>
              </a:rPr>
              <a:t>，</a:t>
            </a:r>
            <a:r>
              <a:rPr lang="en-US" altLang="zh-CN" sz="2800" b="1" i="1" dirty="0">
                <a:latin typeface="Times New Roman" panose="02020603050405020304" pitchFamily="18" charset="0"/>
                <a:ea typeface="方正北魏楷书简体" panose="03000509000000000000" pitchFamily="65" charset="-122"/>
                <a:cs typeface="Times New Roman" panose="02020603050405020304" pitchFamily="18" charset="0"/>
              </a:rPr>
              <a:t>a</a:t>
            </a:r>
            <a:r>
              <a:rPr lang="zh-CN" altLang="en-US" sz="2800" b="1" dirty="0">
                <a:latin typeface="Times New Roman" panose="02020603050405020304" pitchFamily="18" charset="0"/>
                <a:ea typeface="方正北魏楷书简体" panose="03000509000000000000" pitchFamily="65" charset="-122"/>
                <a:cs typeface="Times New Roman" panose="02020603050405020304" pitchFamily="18" charset="0"/>
              </a:rPr>
              <a:t>，</a:t>
            </a:r>
            <a:r>
              <a:rPr lang="en-US" altLang="zh-CN" sz="2800" b="1" i="1" dirty="0">
                <a:latin typeface="Times New Roman" panose="02020603050405020304" pitchFamily="18" charset="0"/>
                <a:ea typeface="方正北魏楷书简体" panose="03000509000000000000" pitchFamily="65" charset="-122"/>
                <a:cs typeface="Times New Roman" panose="02020603050405020304" pitchFamily="18" charset="0"/>
              </a:rPr>
              <a:t>m</a:t>
            </a:r>
            <a:r>
              <a:rPr lang="zh-CN" altLang="en-US" sz="2800" b="1" dirty="0">
                <a:latin typeface="Times New Roman" panose="02020603050405020304" pitchFamily="18" charset="0"/>
                <a:ea typeface="方正北魏楷书简体" panose="03000509000000000000" pitchFamily="65" charset="-122"/>
                <a:cs typeface="Times New Roman" panose="02020603050405020304" pitchFamily="18" charset="0"/>
              </a:rPr>
              <a:t>等</a:t>
            </a:r>
            <a:r>
              <a:rPr lang="en-US" altLang="zh-CN" sz="2800" b="1" dirty="0">
                <a:latin typeface="Times New Roman" panose="02020603050405020304" pitchFamily="18" charset="0"/>
                <a:ea typeface="方正北魏楷书简体" panose="03000509000000000000" pitchFamily="65" charset="-122"/>
                <a:cs typeface="Times New Roman" panose="02020603050405020304" pitchFamily="18" charset="0"/>
              </a:rPr>
              <a:t>.</a:t>
            </a:r>
            <a:endParaRPr lang="zh-CN" altLang="en-US" sz="2800" b="1" dirty="0">
              <a:latin typeface="Times New Roman" panose="02020603050405020304" pitchFamily="18" charset="0"/>
              <a:ea typeface="方正北魏楷书简体" panose="03000509000000000000" pitchFamily="65" charset="-122"/>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1" name="文本框 10"/>
              <p:cNvSpPr txBox="1"/>
              <p:nvPr/>
            </p:nvSpPr>
            <p:spPr>
              <a:xfrm>
                <a:off x="1919857" y="2791284"/>
                <a:ext cx="4344459" cy="721159"/>
              </a:xfrm>
              <a:prstGeom prst="rect">
                <a:avLst/>
              </a:prstGeom>
              <a:noFill/>
            </p:spPr>
            <p:txBody>
              <a:bodyPr wrap="none" rtlCol="0">
                <a:spAutoFit/>
              </a:bodyPr>
              <a:lstStyle/>
              <a:p>
                <a:r>
                  <a:rPr lang="zh-CN" altLang="en-US" sz="2800" b="1" dirty="0">
                    <a:latin typeface="Times New Roman" panose="02020603050405020304" pitchFamily="18" charset="0"/>
                    <a:ea typeface="方正北魏楷书简体" panose="03000509000000000000" pitchFamily="65" charset="-122"/>
                    <a:cs typeface="Times New Roman" panose="02020603050405020304" pitchFamily="18" charset="0"/>
                  </a:rPr>
                  <a:t>如：</a:t>
                </a:r>
                <a:r>
                  <a:rPr lang="en-US" altLang="zh-CN" sz="2800" b="1" i="1" dirty="0">
                    <a:latin typeface="Times New Roman" panose="02020603050405020304" pitchFamily="18" charset="0"/>
                    <a:ea typeface="方正北魏楷书简体" panose="03000509000000000000" pitchFamily="65" charset="-122"/>
                    <a:cs typeface="Times New Roman" panose="02020603050405020304" pitchFamily="18" charset="0"/>
                  </a:rPr>
                  <a:t>m</a:t>
                </a:r>
                <a:r>
                  <a:rPr lang="en-US" altLang="zh-CN" sz="2800" b="1" dirty="0">
                    <a:latin typeface="Times New Roman" panose="02020603050405020304" pitchFamily="18" charset="0"/>
                    <a:ea typeface="方正北魏楷书简体" panose="03000509000000000000" pitchFamily="65" charset="-122"/>
                    <a:cs typeface="Times New Roman" panose="02020603050405020304" pitchFamily="18" charset="0"/>
                  </a:rPr>
                  <a:t>+1</a:t>
                </a:r>
                <a:r>
                  <a:rPr lang="zh-CN" altLang="en-US" sz="2800" b="1" dirty="0">
                    <a:latin typeface="Times New Roman" panose="02020603050405020304" pitchFamily="18" charset="0"/>
                    <a:ea typeface="方正北魏楷书简体" panose="03000509000000000000" pitchFamily="65" charset="-122"/>
                    <a:cs typeface="Times New Roman" panose="02020603050405020304" pitchFamily="18" charset="0"/>
                  </a:rPr>
                  <a:t>，</a:t>
                </a:r>
                <a:r>
                  <a:rPr lang="en-US" altLang="zh-CN" sz="2800" b="1" i="1" dirty="0">
                    <a:latin typeface="Times New Roman" panose="02020603050405020304" pitchFamily="18" charset="0"/>
                    <a:ea typeface="方正北魏楷书简体" panose="03000509000000000000" pitchFamily="65" charset="-122"/>
                    <a:cs typeface="Times New Roman" panose="02020603050405020304" pitchFamily="18" charset="0"/>
                  </a:rPr>
                  <a:t>a</a:t>
                </a:r>
                <a:r>
                  <a:rPr lang="en-US" altLang="zh-CN" sz="2800" b="1" dirty="0">
                    <a:latin typeface="方正北魏楷书简体" panose="03000509000000000000" pitchFamily="65" charset="-122"/>
                    <a:ea typeface="方正北魏楷书简体" panose="03000509000000000000" pitchFamily="65" charset="-122"/>
                    <a:cs typeface="Times New Roman" panose="02020603050405020304" pitchFamily="18" charset="0"/>
                  </a:rPr>
                  <a:t>-</a:t>
                </a:r>
                <a:r>
                  <a:rPr lang="en-US" altLang="zh-CN" sz="2800" b="1" i="1" dirty="0">
                    <a:latin typeface="Times New Roman" panose="02020603050405020304" pitchFamily="18" charset="0"/>
                    <a:ea typeface="方正北魏楷书简体" panose="03000509000000000000" pitchFamily="65" charset="-122"/>
                    <a:cs typeface="Times New Roman" panose="02020603050405020304" pitchFamily="18" charset="0"/>
                  </a:rPr>
                  <a:t>b</a:t>
                </a:r>
                <a:r>
                  <a:rPr lang="zh-CN" altLang="en-US" sz="2800" b="1" dirty="0">
                    <a:latin typeface="Times New Roman" panose="02020603050405020304" pitchFamily="18" charset="0"/>
                    <a:ea typeface="方正北魏楷书简体" panose="03000509000000000000" pitchFamily="65" charset="-122"/>
                    <a:cs typeface="Times New Roman" panose="02020603050405020304" pitchFamily="18" charset="0"/>
                  </a:rPr>
                  <a:t>，</a:t>
                </a:r>
                <a:r>
                  <a:rPr lang="en-US" altLang="zh-CN" sz="2800" b="1" i="1" dirty="0" err="1">
                    <a:latin typeface="Times New Roman" panose="02020603050405020304" pitchFamily="18" charset="0"/>
                    <a:ea typeface="方正北魏楷书简体" panose="03000509000000000000" pitchFamily="65" charset="-122"/>
                    <a:cs typeface="Times New Roman" panose="02020603050405020304" pitchFamily="18" charset="0"/>
                  </a:rPr>
                  <a:t>mn</a:t>
                </a:r>
                <a:r>
                  <a:rPr lang="zh-CN" altLang="en-US" sz="2800" b="1" dirty="0">
                    <a:latin typeface="Times New Roman" panose="02020603050405020304" pitchFamily="18" charset="0"/>
                    <a:ea typeface="方正北魏楷书简体" panose="03000509000000000000" pitchFamily="65" charset="-122"/>
                    <a:cs typeface="Times New Roman" panose="02020603050405020304" pitchFamily="18" charset="0"/>
                  </a:rPr>
                  <a:t>，</a:t>
                </a:r>
                <a14:m>
                  <m:oMath xmlns:m="http://schemas.openxmlformats.org/officeDocument/2006/math">
                    <m:f>
                      <m:fPr>
                        <m:ctrlPr>
                          <a:rPr lang="en-US" altLang="zh-CN" sz="2800" b="1" i="1" smtClean="0">
                            <a:latin typeface="Cambria Math" panose="02040503050406030204" pitchFamily="18" charset="0"/>
                            <a:ea typeface="方正北魏楷书简体" panose="03000509000000000000" pitchFamily="65" charset="-122"/>
                            <a:cs typeface="Times New Roman" panose="02020603050405020304" pitchFamily="18" charset="0"/>
                          </a:rPr>
                        </m:ctrlPr>
                      </m:fPr>
                      <m:num>
                        <m:r>
                          <a:rPr lang="en-US" altLang="zh-CN" sz="2800" b="1" i="1" smtClean="0">
                            <a:latin typeface="Cambria Math" panose="02040503050406030204" pitchFamily="18" charset="0"/>
                            <a:ea typeface="方正北魏楷书简体" panose="03000509000000000000" pitchFamily="65" charset="-122"/>
                            <a:cs typeface="Times New Roman" panose="02020603050405020304" pitchFamily="18" charset="0"/>
                          </a:rPr>
                          <m:t>𝒃</m:t>
                        </m:r>
                      </m:num>
                      <m:den>
                        <m:r>
                          <a:rPr lang="en-US" altLang="zh-CN" sz="2800" b="1" i="1" smtClean="0">
                            <a:latin typeface="Cambria Math" panose="02040503050406030204" pitchFamily="18" charset="0"/>
                            <a:ea typeface="方正北魏楷书简体" panose="03000509000000000000" pitchFamily="65" charset="-122"/>
                            <a:cs typeface="Times New Roman" panose="02020603050405020304" pitchFamily="18" charset="0"/>
                          </a:rPr>
                          <m:t>𝒂</m:t>
                        </m:r>
                      </m:den>
                    </m:f>
                  </m:oMath>
                </a14:m>
                <a:r>
                  <a:rPr lang="zh-CN" altLang="en-US" sz="2800" b="1" dirty="0">
                    <a:latin typeface="Times New Roman" panose="02020603050405020304" pitchFamily="18" charset="0"/>
                    <a:ea typeface="方正北魏楷书简体" panose="03000509000000000000" pitchFamily="65" charset="-122"/>
                    <a:cs typeface="Times New Roman" panose="02020603050405020304" pitchFamily="18" charset="0"/>
                  </a:rPr>
                  <a:t>等</a:t>
                </a:r>
                <a:r>
                  <a:rPr lang="en-US" altLang="zh-CN" sz="2800" b="1" dirty="0">
                    <a:latin typeface="Times New Roman" panose="02020603050405020304" pitchFamily="18" charset="0"/>
                    <a:ea typeface="方正北魏楷书简体" panose="03000509000000000000" pitchFamily="65" charset="-122"/>
                    <a:cs typeface="Times New Roman" panose="02020603050405020304" pitchFamily="18" charset="0"/>
                  </a:rPr>
                  <a:t>.</a:t>
                </a:r>
                <a:endParaRPr lang="zh-CN" altLang="en-US" sz="2800" b="1" dirty="0">
                  <a:latin typeface="Times New Roman" panose="02020603050405020304" pitchFamily="18" charset="0"/>
                  <a:ea typeface="方正北魏楷书简体" panose="03000509000000000000" pitchFamily="65" charset="-122"/>
                  <a:cs typeface="Times New Roman" panose="02020603050405020304" pitchFamily="18" charset="0"/>
                </a:endParaRPr>
              </a:p>
            </p:txBody>
          </p:sp>
        </mc:Choice>
        <mc:Fallback xmlns="">
          <p:sp>
            <p:nvSpPr>
              <p:cNvPr id="11" name="文本框 10"/>
              <p:cNvSpPr txBox="1">
                <a:spLocks noRot="1" noChangeAspect="1" noMove="1" noResize="1" noEditPoints="1" noAdjustHandles="1" noChangeArrowheads="1" noChangeShapeType="1" noTextEdit="1"/>
              </p:cNvSpPr>
              <p:nvPr/>
            </p:nvSpPr>
            <p:spPr>
              <a:xfrm>
                <a:off x="1919857" y="2791284"/>
                <a:ext cx="4344459" cy="721159"/>
              </a:xfrm>
              <a:prstGeom prst="rect">
                <a:avLst/>
              </a:prstGeom>
              <a:blipFill rotWithShape="1">
                <a:blip r:embed="rId2"/>
                <a:stretch>
                  <a:fillRect l="-6" t="-64" r="1" b="36"/>
                </a:stretch>
              </a:blipFill>
            </p:spPr>
            <p:txBody>
              <a:bodyPr/>
              <a:lstStyle/>
              <a:p>
                <a:r>
                  <a:rPr lang="zh-CN" altLang="en-US">
                    <a:noFill/>
                  </a:rPr>
                  <a:t> </a:t>
                </a:r>
              </a:p>
            </p:txBody>
          </p:sp>
        </mc:Fallback>
      </mc:AlternateContent>
      <p:sp>
        <p:nvSpPr>
          <p:cNvPr id="13" name="文本框 12"/>
          <p:cNvSpPr txBox="1"/>
          <p:nvPr/>
        </p:nvSpPr>
        <p:spPr>
          <a:xfrm>
            <a:off x="1158413" y="311499"/>
            <a:ext cx="1112805" cy="461665"/>
          </a:xfrm>
          <a:prstGeom prst="rect">
            <a:avLst/>
          </a:prstGeom>
          <a:noFill/>
        </p:spPr>
        <p:txBody>
          <a:bodyPr wrap="none" rtlCol="0">
            <a:spAutoFit/>
          </a:bodyPr>
          <a:lstStyle/>
          <a:p>
            <a:pPr algn="ctr"/>
            <a:r>
              <a:rPr lang="zh-CN" altLang="en-US" sz="2400" b="1" dirty="0">
                <a:effectLst>
                  <a:innerShdw blurRad="63500" dist="50800" dir="18900000">
                    <a:prstClr val="black">
                      <a:alpha val="50000"/>
                    </a:prstClr>
                  </a:innerShdw>
                </a:effectLst>
                <a:latin typeface="方正北魏楷书简体" panose="03000509000000000000" pitchFamily="65" charset="-122"/>
                <a:ea typeface="方正北魏楷书简体" panose="03000509000000000000" pitchFamily="65" charset="-122"/>
              </a:rPr>
              <a:t>代数式</a:t>
            </a:r>
          </a:p>
        </p:txBody>
      </p:sp>
    </p:spTree>
  </p:cSld>
  <p:clrMapOvr>
    <a:masterClrMapping/>
  </p:clrMapOvr>
  <mc:AlternateContent xmlns:mc="http://schemas.openxmlformats.org/markup-compatibility/2006" xmlns:p14="http://schemas.microsoft.com/office/powerpoint/2010/main">
    <mc:Choice Requires="p14">
      <p:transition spd="med" p14:dur="699"/>
    </mc:Choice>
    <mc:Fallback xmlns="">
      <p:transition spd="med"/>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文本框 4"/>
              <p:cNvSpPr txBox="1"/>
              <p:nvPr/>
            </p:nvSpPr>
            <p:spPr>
              <a:xfrm>
                <a:off x="1651316" y="1758950"/>
                <a:ext cx="9169084" cy="1438664"/>
              </a:xfrm>
              <a:prstGeom prst="rect">
                <a:avLst/>
              </a:prstGeom>
              <a:noFill/>
            </p:spPr>
            <p:txBody>
              <a:bodyPr wrap="square" lIns="0" tIns="0" rIns="0" bIns="0" rtlCol="0">
                <a:spAutoFit/>
              </a:bodyPr>
              <a:lstStyle/>
              <a:p>
                <a:pPr>
                  <a:lnSpc>
                    <a:spcPct val="150000"/>
                  </a:lnSpc>
                </a:pPr>
                <a:r>
                  <a:rPr lang="zh-CN" altLang="en-US" sz="2800" b="1" dirty="0">
                    <a:latin typeface="方正北魏楷书简体" panose="03000509000000000000" pitchFamily="65" charset="-122"/>
                    <a:ea typeface="方正北魏楷书简体" panose="03000509000000000000" pitchFamily="65" charset="-122"/>
                  </a:rPr>
                  <a:t>像 </a:t>
                </a:r>
                <a14:m>
                  <m:oMath xmlns:m="http://schemas.openxmlformats.org/officeDocument/2006/math">
                    <m:r>
                      <a:rPr lang="en-US" altLang="zh-CN" sz="2800" b="1" i="1" smtClean="0">
                        <a:latin typeface="Cambria Math" panose="02040503050406030204" pitchFamily="18" charset="0"/>
                      </a:rPr>
                      <m:t>𝒂</m:t>
                    </m:r>
                    <m:r>
                      <a:rPr lang="en-US" altLang="zh-CN" sz="2800" b="1" i="1" smtClean="0">
                        <a:latin typeface="Cambria Math" panose="02040503050406030204" pitchFamily="18" charset="0"/>
                      </a:rPr>
                      <m:t>+</m:t>
                    </m:r>
                    <m:r>
                      <a:rPr lang="en-US" altLang="zh-CN" sz="2800" b="1" i="1" smtClean="0">
                        <a:latin typeface="Cambria Math" panose="02040503050406030204" pitchFamily="18" charset="0"/>
                      </a:rPr>
                      <m:t>𝒃</m:t>
                    </m:r>
                    <m:r>
                      <a:rPr lang="en-US" altLang="zh-CN" sz="2800" b="1" i="1" smtClean="0">
                        <a:latin typeface="Cambria Math" panose="02040503050406030204" pitchFamily="18" charset="0"/>
                      </a:rPr>
                      <m:t>=</m:t>
                    </m:r>
                    <m:r>
                      <a:rPr lang="en-US" altLang="zh-CN" sz="2800" b="1" i="1" smtClean="0">
                        <a:latin typeface="Cambria Math" panose="02040503050406030204" pitchFamily="18" charset="0"/>
                      </a:rPr>
                      <m:t>𝒃</m:t>
                    </m:r>
                    <m:r>
                      <a:rPr lang="en-US" altLang="zh-CN" sz="2800" b="1" i="1" smtClean="0">
                        <a:latin typeface="Cambria Math" panose="02040503050406030204" pitchFamily="18" charset="0"/>
                      </a:rPr>
                      <m:t>+</m:t>
                    </m:r>
                    <m:r>
                      <a:rPr lang="en-US" altLang="zh-CN" sz="2800" b="1" i="1" smtClean="0">
                        <a:latin typeface="Cambria Math" panose="02040503050406030204" pitchFamily="18" charset="0"/>
                      </a:rPr>
                      <m:t>𝒂</m:t>
                    </m:r>
                    <m:r>
                      <a:rPr lang="zh-CN" altLang="en-US" sz="2800" b="1" i="1">
                        <a:latin typeface="Cambria Math" panose="02040503050406030204" pitchFamily="18" charset="0"/>
                      </a:rPr>
                      <m:t>，</m:t>
                    </m:r>
                    <m:r>
                      <a:rPr lang="en-US" altLang="zh-CN" sz="2800" b="1" i="1" smtClean="0">
                        <a:latin typeface="Cambria Math" panose="02040503050406030204" pitchFamily="18" charset="0"/>
                      </a:rPr>
                      <m:t>𝒂</m:t>
                    </m:r>
                    <m:d>
                      <m:dPr>
                        <m:ctrlPr>
                          <a:rPr lang="en-US" altLang="zh-CN" sz="2800" b="1" i="1" smtClean="0">
                            <a:latin typeface="Cambria Math" panose="02040503050406030204" pitchFamily="18" charset="0"/>
                          </a:rPr>
                        </m:ctrlPr>
                      </m:dPr>
                      <m:e>
                        <m:r>
                          <a:rPr lang="en-US" altLang="zh-CN" sz="2800" b="1" i="1" smtClean="0">
                            <a:latin typeface="Cambria Math" panose="02040503050406030204" pitchFamily="18" charset="0"/>
                          </a:rPr>
                          <m:t>𝒃</m:t>
                        </m:r>
                        <m:r>
                          <a:rPr lang="en-US" altLang="zh-CN" sz="2800" b="1" i="1" smtClean="0">
                            <a:latin typeface="Cambria Math" panose="02040503050406030204" pitchFamily="18" charset="0"/>
                          </a:rPr>
                          <m:t>+</m:t>
                        </m:r>
                        <m:r>
                          <a:rPr lang="en-US" altLang="zh-CN" sz="2800" b="1" i="1" smtClean="0">
                            <a:latin typeface="Cambria Math" panose="02040503050406030204" pitchFamily="18" charset="0"/>
                          </a:rPr>
                          <m:t>𝒄</m:t>
                        </m:r>
                      </m:e>
                    </m:d>
                    <m:r>
                      <a:rPr lang="en-US" altLang="zh-CN" sz="2800" b="1" i="1" smtClean="0">
                        <a:latin typeface="Cambria Math" panose="02040503050406030204" pitchFamily="18" charset="0"/>
                      </a:rPr>
                      <m:t>=</m:t>
                    </m:r>
                    <m:r>
                      <a:rPr lang="en-US" altLang="zh-CN" sz="2800" b="1" i="1" smtClean="0">
                        <a:latin typeface="Cambria Math" panose="02040503050406030204" pitchFamily="18" charset="0"/>
                      </a:rPr>
                      <m:t>𝒂𝒃</m:t>
                    </m:r>
                    <m:r>
                      <a:rPr lang="en-US" altLang="zh-CN" sz="2800" b="1" i="1" smtClean="0">
                        <a:latin typeface="Cambria Math" panose="02040503050406030204" pitchFamily="18" charset="0"/>
                      </a:rPr>
                      <m:t>+</m:t>
                    </m:r>
                    <m:r>
                      <a:rPr lang="en-US" altLang="zh-CN" sz="2800" b="1" i="1" smtClean="0">
                        <a:latin typeface="Cambria Math" panose="02040503050406030204" pitchFamily="18" charset="0"/>
                      </a:rPr>
                      <m:t>𝒂𝒄</m:t>
                    </m:r>
                    <m:r>
                      <a:rPr lang="zh-CN" altLang="en-US" sz="2800" b="1" i="1">
                        <a:latin typeface="Cambria Math" panose="02040503050406030204" pitchFamily="18" charset="0"/>
                      </a:rPr>
                      <m:t>，</m:t>
                    </m:r>
                    <m:r>
                      <a:rPr lang="en-US" altLang="zh-CN" sz="2800" b="1" i="1" smtClean="0">
                        <a:latin typeface="Cambria Math" panose="02040503050406030204" pitchFamily="18" charset="0"/>
                      </a:rPr>
                      <m:t>𝒗</m:t>
                    </m:r>
                    <m:r>
                      <a:rPr lang="en-US" altLang="zh-CN" sz="2800" b="1" i="1" smtClean="0">
                        <a:latin typeface="Cambria Math" panose="02040503050406030204" pitchFamily="18" charset="0"/>
                      </a:rPr>
                      <m:t>=</m:t>
                    </m:r>
                    <m:f>
                      <m:fPr>
                        <m:ctrlPr>
                          <a:rPr lang="en-US" altLang="zh-CN" sz="2800" b="1" i="1" smtClean="0">
                            <a:latin typeface="Cambria Math" panose="02040503050406030204" pitchFamily="18" charset="0"/>
                          </a:rPr>
                        </m:ctrlPr>
                      </m:fPr>
                      <m:num>
                        <m:r>
                          <a:rPr lang="en-US" altLang="zh-CN" sz="2800" b="1" i="1" smtClean="0">
                            <a:latin typeface="Cambria Math" panose="02040503050406030204" pitchFamily="18" charset="0"/>
                          </a:rPr>
                          <m:t>𝒔</m:t>
                        </m:r>
                      </m:num>
                      <m:den>
                        <m:r>
                          <a:rPr lang="en-US" altLang="zh-CN" sz="2800" b="1" i="1" smtClean="0">
                            <a:latin typeface="Cambria Math" panose="02040503050406030204" pitchFamily="18" charset="0"/>
                          </a:rPr>
                          <m:t>𝒕</m:t>
                        </m:r>
                      </m:den>
                    </m:f>
                  </m:oMath>
                </a14:m>
                <a:r>
                  <a:rPr lang="zh-CN" altLang="en-US" sz="2800" b="1" dirty="0">
                    <a:latin typeface="方正北魏楷书简体" panose="03000509000000000000" pitchFamily="65" charset="-122"/>
                    <a:ea typeface="方正北魏楷书简体" panose="03000509000000000000" pitchFamily="65" charset="-122"/>
                  </a:rPr>
                  <a:t> 都是等式，但等号的两边都是代数式。</a:t>
                </a:r>
              </a:p>
            </p:txBody>
          </p:sp>
        </mc:Choice>
        <mc:Fallback xmlns="">
          <p:sp>
            <p:nvSpPr>
              <p:cNvPr id="5" name="文本框 4"/>
              <p:cNvSpPr txBox="1">
                <a:spLocks noRot="1" noChangeAspect="1" noMove="1" noResize="1" noEditPoints="1" noAdjustHandles="1" noChangeArrowheads="1" noChangeShapeType="1" noTextEdit="1"/>
              </p:cNvSpPr>
              <p:nvPr/>
            </p:nvSpPr>
            <p:spPr>
              <a:xfrm>
                <a:off x="1651316" y="1758950"/>
                <a:ext cx="9169084" cy="1438664"/>
              </a:xfrm>
              <a:prstGeom prst="rect">
                <a:avLst/>
              </a:prstGeom>
              <a:blipFill rotWithShape="1">
                <a:blip r:embed="rId3"/>
                <a:stretch>
                  <a:fillRect l="-3" r="-1115" b="-2930"/>
                </a:stretch>
              </a:blipFill>
            </p:spPr>
            <p:txBody>
              <a:bodyPr/>
              <a:lstStyle/>
              <a:p>
                <a:r>
                  <a:rPr lang="zh-CN" altLang="en-US">
                    <a:noFill/>
                  </a:rPr>
                  <a:t> </a:t>
                </a:r>
              </a:p>
            </p:txBody>
          </p:sp>
        </mc:Fallback>
      </mc:AlternateContent>
      <p:sp>
        <p:nvSpPr>
          <p:cNvPr id="10" name="矩形 9"/>
          <p:cNvSpPr/>
          <p:nvPr/>
        </p:nvSpPr>
        <p:spPr>
          <a:xfrm>
            <a:off x="2044700" y="1989137"/>
            <a:ext cx="952500" cy="46037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3390584" y="1989137"/>
            <a:ext cx="952500" cy="46037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4622800" y="1989136"/>
            <a:ext cx="1358900" cy="46037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6362700" y="1974847"/>
            <a:ext cx="1358900" cy="46037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8026400" y="1924047"/>
            <a:ext cx="266384" cy="615953"/>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p:cNvSpPr txBox="1">
            <a:spLocks noChangeArrowheads="1"/>
          </p:cNvSpPr>
          <p:nvPr/>
        </p:nvSpPr>
        <p:spPr bwMode="auto">
          <a:xfrm>
            <a:off x="1690688" y="4076700"/>
            <a:ext cx="9129712" cy="1313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sym typeface="Arial" panose="020B0604020202020204" pitchFamily="34" charset="0"/>
              </a:rPr>
              <a:t>2</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sym typeface="Arial" panose="020B0604020202020204" pitchFamily="34" charset="0"/>
              </a:rPr>
              <a:t>、代数式中除了含有数，字母和运算符号外，还可以含有括号；</a:t>
            </a:r>
          </a:p>
        </p:txBody>
      </p:sp>
      <p:sp>
        <p:nvSpPr>
          <p:cNvPr id="20" name="文本框 1"/>
          <p:cNvSpPr txBox="1">
            <a:spLocks noChangeArrowheads="1"/>
          </p:cNvSpPr>
          <p:nvPr/>
        </p:nvSpPr>
        <p:spPr bwMode="auto">
          <a:xfrm>
            <a:off x="1690688" y="5513388"/>
            <a:ext cx="746961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sym typeface="Arial" panose="020B0604020202020204" pitchFamily="34" charset="0"/>
              </a:rPr>
              <a:t>3</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sym typeface="Arial" panose="020B0604020202020204" pitchFamily="34" charset="0"/>
              </a:rPr>
              <a:t>、代数中不含有“＝”“＞</a:t>
            </a: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sym typeface="Arial" panose="020B0604020202020204" pitchFamily="34" charset="0"/>
              </a:rPr>
              <a:t>”   “</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sym typeface="Arial" panose="020B0604020202020204" pitchFamily="34" charset="0"/>
              </a:rPr>
              <a:t>＜</a:t>
            </a: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sym typeface="Arial" panose="020B0604020202020204" pitchFamily="34" charset="0"/>
              </a:rPr>
              <a:t>”.</a:t>
            </a:r>
          </a:p>
        </p:txBody>
      </p:sp>
      <p:sp>
        <p:nvSpPr>
          <p:cNvPr id="22" name="文本框 21"/>
          <p:cNvSpPr txBox="1"/>
          <p:nvPr/>
        </p:nvSpPr>
        <p:spPr>
          <a:xfrm>
            <a:off x="1651316" y="3553480"/>
            <a:ext cx="8294258" cy="523220"/>
          </a:xfrm>
          <a:prstGeom prst="rect">
            <a:avLst/>
          </a:prstGeom>
          <a:noFill/>
        </p:spPr>
        <p:txBody>
          <a:bodyPr wrap="none" rtlCol="0">
            <a:spAutoFit/>
          </a:bodyPr>
          <a:lstStyle/>
          <a:p>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rPr>
              <a:t>1</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、单独一个数或者一个表示数的字母也叫代数式。</a:t>
            </a:r>
          </a:p>
        </p:txBody>
      </p:sp>
      <p:sp>
        <p:nvSpPr>
          <p:cNvPr id="24" name="文本框 23"/>
          <p:cNvSpPr txBox="1"/>
          <p:nvPr/>
        </p:nvSpPr>
        <p:spPr>
          <a:xfrm>
            <a:off x="1313103" y="311499"/>
            <a:ext cx="803425" cy="461665"/>
          </a:xfrm>
          <a:prstGeom prst="rect">
            <a:avLst/>
          </a:prstGeom>
          <a:noFill/>
        </p:spPr>
        <p:txBody>
          <a:bodyPr wrap="none" rtlCol="0">
            <a:spAutoFit/>
          </a:bodyPr>
          <a:lstStyle/>
          <a:p>
            <a:pPr algn="ctr"/>
            <a:r>
              <a:rPr lang="zh-CN" altLang="en-US" sz="2400" b="1" dirty="0">
                <a:effectLst>
                  <a:innerShdw blurRad="63500" dist="50800" dir="18900000">
                    <a:prstClr val="black">
                      <a:alpha val="50000"/>
                    </a:prstClr>
                  </a:innerShdw>
                </a:effectLst>
                <a:latin typeface="方正北魏楷书简体" panose="03000509000000000000" pitchFamily="65" charset="-122"/>
                <a:ea typeface="方正北魏楷书简体" panose="03000509000000000000" pitchFamily="65" charset="-122"/>
              </a:rPr>
              <a:t>注意</a:t>
            </a:r>
          </a:p>
        </p:txBody>
      </p:sp>
      <p:sp>
        <p:nvSpPr>
          <p:cNvPr id="25" name="矩形 24"/>
          <p:cNvSpPr/>
          <p:nvPr/>
        </p:nvSpPr>
        <p:spPr>
          <a:xfrm>
            <a:off x="8686800" y="1931745"/>
            <a:ext cx="266384" cy="615953"/>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699"/>
    </mc:Choice>
    <mc:Fallback xmlns="">
      <p:transition spd="med"/>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heel(1)">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heel(1)">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heel(1)">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heel(1)">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wheel(1)">
                                      <p:cBhvr>
                                        <p:cTn id="32" dur="500"/>
                                        <p:tgtEl>
                                          <p:spTgt spid="2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500"/>
                                        <p:tgtEl>
                                          <p:spTgt spid="2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fade">
                                      <p:cBhvr>
                                        <p:cTn id="42" dur="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fade">
                                      <p:cBhvr>
                                        <p:cTn id="4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4" grpId="0" animBg="1"/>
      <p:bldP spid="16" grpId="0" animBg="1"/>
      <p:bldP spid="18" grpId="0" animBg="1"/>
      <p:bldP spid="19" grpId="0"/>
      <p:bldP spid="20" grpId="0"/>
      <p:bldP spid="22" grpId="0"/>
      <p:bldP spid="25"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文本框 4"/>
          <p:cNvSpPr txBox="1"/>
          <p:nvPr/>
        </p:nvSpPr>
        <p:spPr>
          <a:xfrm>
            <a:off x="1466850" y="1420814"/>
            <a:ext cx="5264150" cy="523220"/>
          </a:xfrm>
          <a:prstGeom prst="rect">
            <a:avLst/>
          </a:prstGeom>
          <a:noFill/>
        </p:spPr>
        <p:txBody>
          <a:bodyPr wrap="square">
            <a:spAutoFit/>
          </a:bodyPr>
          <a:lstStyle/>
          <a:p>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下列式子中，哪些是代数式？</a:t>
            </a:r>
          </a:p>
        </p:txBody>
      </p:sp>
      <mc:AlternateContent xmlns:mc="http://schemas.openxmlformats.org/markup-compatibility/2006" xmlns:a14="http://schemas.microsoft.com/office/drawing/2010/main">
        <mc:Choice Requires="a14">
          <p:sp>
            <p:nvSpPr>
              <p:cNvPr id="6" name="文本框 5"/>
              <p:cNvSpPr txBox="1"/>
              <p:nvPr/>
            </p:nvSpPr>
            <p:spPr>
              <a:xfrm>
                <a:off x="1773737" y="2330450"/>
                <a:ext cx="2325188" cy="430887"/>
              </a:xfrm>
              <a:prstGeom prst="rect">
                <a:avLst/>
              </a:prstGeom>
              <a:noFill/>
            </p:spPr>
            <p:txBody>
              <a:bodyPr wrap="none" lIns="0" tIns="0" rIns="0" bIns="0" rtlCol="0">
                <a:spAutoFit/>
              </a:bodyPr>
              <a:lstStyle/>
              <a:p>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a:t>
                </a: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rPr>
                  <a:t>1</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a:t>
                </a:r>
                <a14:m>
                  <m:oMath xmlns:m="http://schemas.openxmlformats.org/officeDocument/2006/math">
                    <m:r>
                      <a:rPr lang="en-US" altLang="zh-CN" sz="2800" b="1" i="1" smtClean="0">
                        <a:latin typeface="Cambria Math" panose="02040503050406030204" pitchFamily="18" charset="0"/>
                      </a:rPr>
                      <m:t>𝟐</m:t>
                    </m:r>
                    <m:r>
                      <a:rPr lang="en-US" altLang="zh-CN" sz="2800" b="1" i="1" smtClean="0">
                        <a:latin typeface="Cambria Math" panose="02040503050406030204" pitchFamily="18" charset="0"/>
                      </a:rPr>
                      <m:t>𝒙</m:t>
                    </m:r>
                    <m:r>
                      <a:rPr lang="en-US" altLang="zh-CN" sz="2800" b="1" i="1" smtClean="0">
                        <a:latin typeface="Cambria Math" panose="02040503050406030204" pitchFamily="18" charset="0"/>
                      </a:rPr>
                      <m:t>+</m:t>
                    </m:r>
                    <m:r>
                      <a:rPr lang="en-US" altLang="zh-CN" sz="2800" b="1" i="1" smtClean="0">
                        <a:latin typeface="Cambria Math" panose="02040503050406030204" pitchFamily="18" charset="0"/>
                      </a:rPr>
                      <m:t>𝟏</m:t>
                    </m:r>
                  </m:oMath>
                </a14:m>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a:t>
                </a:r>
              </a:p>
            </p:txBody>
          </p:sp>
        </mc:Choice>
        <mc:Fallback xmlns="">
          <p:sp>
            <p:nvSpPr>
              <p:cNvPr id="6" name="文本框 5"/>
              <p:cNvSpPr txBox="1">
                <a:spLocks noRot="1" noChangeAspect="1" noMove="1" noResize="1" noEditPoints="1" noAdjustHandles="1" noChangeArrowheads="1" noChangeShapeType="1" noTextEdit="1"/>
              </p:cNvSpPr>
              <p:nvPr/>
            </p:nvSpPr>
            <p:spPr>
              <a:xfrm>
                <a:off x="1773737" y="2330450"/>
                <a:ext cx="2325188" cy="430887"/>
              </a:xfrm>
              <a:prstGeom prst="rect">
                <a:avLst/>
              </a:prstGeom>
              <a:blipFill rotWithShape="1">
                <a:blip r:embed="rId2"/>
                <a:stretch>
                  <a:fillRect l="-8" r="-3441" b="83"/>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8" name="文本框 7"/>
              <p:cNvSpPr txBox="1"/>
              <p:nvPr/>
            </p:nvSpPr>
            <p:spPr>
              <a:xfrm>
                <a:off x="4567737" y="2330450"/>
                <a:ext cx="2166427" cy="430887"/>
              </a:xfrm>
              <a:prstGeom prst="rect">
                <a:avLst/>
              </a:prstGeom>
              <a:noFill/>
            </p:spPr>
            <p:txBody>
              <a:bodyPr wrap="none" lIns="0" tIns="0" rIns="0" bIns="0" rtlCol="0">
                <a:spAutoFit/>
              </a:bodyPr>
              <a:lstStyle/>
              <a:p>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a:t>
                </a: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rPr>
                  <a:t>2</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a:t>
                </a:r>
                <a14:m>
                  <m:oMath xmlns:m="http://schemas.openxmlformats.org/officeDocument/2006/math">
                    <m:r>
                      <a:rPr lang="en-US" altLang="zh-CN" sz="2800" b="1" i="1" smtClean="0">
                        <a:latin typeface="Cambria Math" panose="02040503050406030204" pitchFamily="18" charset="0"/>
                      </a:rPr>
                      <m:t>𝒂</m:t>
                    </m:r>
                    <m:r>
                      <a:rPr lang="en-US" altLang="zh-CN" sz="2800" b="1" i="1">
                        <a:latin typeface="Cambria Math" panose="02040503050406030204" pitchFamily="18" charset="0"/>
                      </a:rPr>
                      <m:t>=</m:t>
                    </m:r>
                    <m:r>
                      <a:rPr lang="en-US" altLang="zh-CN" sz="2800" b="1" i="1" smtClean="0">
                        <a:latin typeface="Cambria Math" panose="02040503050406030204" pitchFamily="18" charset="0"/>
                      </a:rPr>
                      <m:t>𝟐</m:t>
                    </m:r>
                  </m:oMath>
                </a14:m>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a:t>
                </a:r>
              </a:p>
            </p:txBody>
          </p:sp>
        </mc:Choice>
        <mc:Fallback xmlns="">
          <p:sp>
            <p:nvSpPr>
              <p:cNvPr id="8" name="文本框 7"/>
              <p:cNvSpPr txBox="1">
                <a:spLocks noRot="1" noChangeAspect="1" noMove="1" noResize="1" noEditPoints="1" noAdjustHandles="1" noChangeArrowheads="1" noChangeShapeType="1" noTextEdit="1"/>
              </p:cNvSpPr>
              <p:nvPr/>
            </p:nvSpPr>
            <p:spPr>
              <a:xfrm>
                <a:off x="4567737" y="2330450"/>
                <a:ext cx="2166427" cy="430887"/>
              </a:xfrm>
              <a:prstGeom prst="rect">
                <a:avLst/>
              </a:prstGeom>
              <a:blipFill rotWithShape="1">
                <a:blip r:embed="rId3"/>
                <a:stretch>
                  <a:fillRect l="-8" r="-3694" b="83"/>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0" name="文本框 9"/>
              <p:cNvSpPr txBox="1"/>
              <p:nvPr/>
            </p:nvSpPr>
            <p:spPr>
              <a:xfrm>
                <a:off x="7501437" y="2330449"/>
                <a:ext cx="2039533" cy="430887"/>
              </a:xfrm>
              <a:prstGeom prst="rect">
                <a:avLst/>
              </a:prstGeom>
              <a:noFill/>
            </p:spPr>
            <p:txBody>
              <a:bodyPr wrap="none" lIns="0" tIns="0" rIns="0" bIns="0" rtlCol="0">
                <a:spAutoFit/>
              </a:bodyPr>
              <a:lstStyle/>
              <a:p>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a:t>
                </a: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rPr>
                  <a:t>3</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a:t>
                </a:r>
                <a14:m>
                  <m:oMath xmlns:m="http://schemas.openxmlformats.org/officeDocument/2006/math">
                    <m:r>
                      <a:rPr lang="en-US" altLang="zh-CN" sz="2800" b="1" i="1" smtClean="0">
                        <a:latin typeface="Cambria Math" panose="02040503050406030204" pitchFamily="18" charset="0"/>
                      </a:rPr>
                      <m:t>𝟑</m:t>
                    </m:r>
                    <m:r>
                      <a:rPr lang="en-US" altLang="zh-CN" sz="2800" b="1" i="1" smtClean="0">
                        <a:latin typeface="Cambria Math" panose="02040503050406030204" pitchFamily="18" charset="0"/>
                      </a:rPr>
                      <m:t>.</m:t>
                    </m:r>
                    <m:r>
                      <a:rPr lang="en-US" altLang="zh-CN" sz="2800" b="1" i="1" smtClean="0">
                        <a:latin typeface="Cambria Math" panose="02040503050406030204" pitchFamily="18" charset="0"/>
                      </a:rPr>
                      <m:t>𝟐𝟓</m:t>
                    </m:r>
                  </m:oMath>
                </a14:m>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a:t>
                </a:r>
              </a:p>
            </p:txBody>
          </p:sp>
        </mc:Choice>
        <mc:Fallback xmlns="">
          <p:sp>
            <p:nvSpPr>
              <p:cNvPr id="10" name="文本框 9"/>
              <p:cNvSpPr txBox="1">
                <a:spLocks noRot="1" noChangeAspect="1" noMove="1" noResize="1" noEditPoints="1" noAdjustHandles="1" noChangeArrowheads="1" noChangeShapeType="1" noTextEdit="1"/>
              </p:cNvSpPr>
              <p:nvPr/>
            </p:nvSpPr>
            <p:spPr>
              <a:xfrm>
                <a:off x="7501437" y="2330449"/>
                <a:ext cx="2039533" cy="430887"/>
              </a:xfrm>
              <a:prstGeom prst="rect">
                <a:avLst/>
              </a:prstGeom>
              <a:blipFill rotWithShape="1">
                <a:blip r:embed="rId4"/>
                <a:stretch>
                  <a:fillRect l="-9" t="-147" r="-4012" b="83"/>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2" name="文本框 11"/>
              <p:cNvSpPr txBox="1"/>
              <p:nvPr/>
            </p:nvSpPr>
            <p:spPr>
              <a:xfrm>
                <a:off x="7501437" y="3422651"/>
                <a:ext cx="3036024" cy="430887"/>
              </a:xfrm>
              <a:prstGeom prst="rect">
                <a:avLst/>
              </a:prstGeom>
              <a:noFill/>
            </p:spPr>
            <p:txBody>
              <a:bodyPr wrap="none" lIns="0" tIns="0" rIns="0" bIns="0" rtlCol="0">
                <a:spAutoFit/>
              </a:bodyPr>
              <a:lstStyle/>
              <a:p>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a:t>
                </a: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rPr>
                  <a:t>6</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a:t>
                </a:r>
                <a14:m>
                  <m:oMath xmlns:m="http://schemas.openxmlformats.org/officeDocument/2006/math">
                    <m:r>
                      <a:rPr lang="en-US" altLang="zh-CN" sz="2800" b="1" i="1" smtClean="0">
                        <a:latin typeface="Cambria Math" panose="02040503050406030204" pitchFamily="18" charset="0"/>
                      </a:rPr>
                      <m:t>𝒂</m:t>
                    </m:r>
                    <m:r>
                      <a:rPr lang="en-US" altLang="zh-CN" sz="2800" b="1" i="1" smtClean="0">
                        <a:latin typeface="Cambria Math" panose="02040503050406030204" pitchFamily="18" charset="0"/>
                      </a:rPr>
                      <m:t>+</m:t>
                    </m:r>
                    <m:d>
                      <m:dPr>
                        <m:ctrlPr>
                          <a:rPr lang="en-US" altLang="zh-CN" sz="2800" b="1" i="1" smtClean="0">
                            <a:latin typeface="Cambria Math" panose="02040503050406030204" pitchFamily="18" charset="0"/>
                          </a:rPr>
                        </m:ctrlPr>
                      </m:dPr>
                      <m:e>
                        <m:r>
                          <a:rPr lang="en-US" altLang="zh-CN" sz="2800" b="1" i="1" smtClean="0">
                            <a:latin typeface="Cambria Math" panose="02040503050406030204" pitchFamily="18" charset="0"/>
                          </a:rPr>
                          <m:t>𝒃</m:t>
                        </m:r>
                        <m:r>
                          <a:rPr lang="en-US" altLang="zh-CN" sz="2800" b="1" i="1" smtClean="0">
                            <a:latin typeface="Cambria Math" panose="02040503050406030204" pitchFamily="18" charset="0"/>
                          </a:rPr>
                          <m:t>−</m:t>
                        </m:r>
                        <m:r>
                          <a:rPr lang="en-US" altLang="zh-CN" sz="2800" b="1" i="1" smtClean="0">
                            <a:latin typeface="Cambria Math" panose="02040503050406030204" pitchFamily="18" charset="0"/>
                          </a:rPr>
                          <m:t>𝒄</m:t>
                        </m:r>
                      </m:e>
                    </m:d>
                  </m:oMath>
                </a14:m>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a:t>
                </a:r>
              </a:p>
            </p:txBody>
          </p:sp>
        </mc:Choice>
        <mc:Fallback xmlns="">
          <p:sp>
            <p:nvSpPr>
              <p:cNvPr id="12" name="文本框 11"/>
              <p:cNvSpPr txBox="1">
                <a:spLocks noRot="1" noChangeAspect="1" noMove="1" noResize="1" noEditPoints="1" noAdjustHandles="1" noChangeArrowheads="1" noChangeShapeType="1" noTextEdit="1"/>
              </p:cNvSpPr>
              <p:nvPr/>
            </p:nvSpPr>
            <p:spPr>
              <a:xfrm>
                <a:off x="7501437" y="3422651"/>
                <a:ext cx="3036024" cy="430887"/>
              </a:xfrm>
              <a:prstGeom prst="rect">
                <a:avLst/>
              </a:prstGeom>
              <a:blipFill rotWithShape="1">
                <a:blip r:embed="rId5"/>
                <a:stretch>
                  <a:fillRect l="-6" r="-2480" b="83"/>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4" name="文本框 13"/>
              <p:cNvSpPr txBox="1"/>
              <p:nvPr/>
            </p:nvSpPr>
            <p:spPr>
              <a:xfrm>
                <a:off x="4599948" y="3327945"/>
                <a:ext cx="2177647" cy="620298"/>
              </a:xfrm>
              <a:prstGeom prst="rect">
                <a:avLst/>
              </a:prstGeom>
              <a:noFill/>
            </p:spPr>
            <p:txBody>
              <a:bodyPr wrap="none" lIns="0" tIns="0" rIns="0" bIns="0" rtlCol="0">
                <a:spAutoFit/>
              </a:bodyPr>
              <a:lstStyle/>
              <a:p>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a:t>
                </a: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rPr>
                  <a:t>5</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a:t>
                </a:r>
                <a14:m>
                  <m:oMath xmlns:m="http://schemas.openxmlformats.org/officeDocument/2006/math">
                    <m:r>
                      <a:rPr lang="en-US" altLang="zh-CN" sz="2800" b="1" i="1" smtClean="0">
                        <a:latin typeface="Cambria Math" panose="02040503050406030204" pitchFamily="18" charset="0"/>
                      </a:rPr>
                      <m:t>𝒙</m:t>
                    </m:r>
                    <m:r>
                      <a:rPr lang="en-US" altLang="zh-CN" sz="2800" b="1" i="1" smtClean="0">
                        <a:latin typeface="Cambria Math" panose="02040503050406030204" pitchFamily="18" charset="0"/>
                      </a:rPr>
                      <m:t>&gt;</m:t>
                    </m:r>
                    <m:f>
                      <m:fPr>
                        <m:ctrlPr>
                          <a:rPr lang="en-US" altLang="zh-CN" sz="2800" b="1" i="1" smtClean="0">
                            <a:latin typeface="Cambria Math" panose="02040503050406030204" pitchFamily="18" charset="0"/>
                          </a:rPr>
                        </m:ctrlPr>
                      </m:fPr>
                      <m:num>
                        <m:r>
                          <a:rPr lang="en-US" altLang="zh-CN" sz="2800" b="1" i="1" smtClean="0">
                            <a:latin typeface="Cambria Math" panose="02040503050406030204" pitchFamily="18" charset="0"/>
                          </a:rPr>
                          <m:t>𝟏</m:t>
                        </m:r>
                      </m:num>
                      <m:den>
                        <m:r>
                          <a:rPr lang="en-US" altLang="zh-CN" sz="2800" b="1" i="1" smtClean="0">
                            <a:latin typeface="Cambria Math" panose="02040503050406030204" pitchFamily="18" charset="0"/>
                          </a:rPr>
                          <m:t>𝟑</m:t>
                        </m:r>
                      </m:den>
                    </m:f>
                  </m:oMath>
                </a14:m>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a:t>
                </a:r>
              </a:p>
            </p:txBody>
          </p:sp>
        </mc:Choice>
        <mc:Fallback xmlns="">
          <p:sp>
            <p:nvSpPr>
              <p:cNvPr id="14" name="文本框 13"/>
              <p:cNvSpPr txBox="1">
                <a:spLocks noRot="1" noChangeAspect="1" noMove="1" noResize="1" noEditPoints="1" noAdjustHandles="1" noChangeArrowheads="1" noChangeShapeType="1" noTextEdit="1"/>
              </p:cNvSpPr>
              <p:nvPr/>
            </p:nvSpPr>
            <p:spPr>
              <a:xfrm>
                <a:off x="4599948" y="3327945"/>
                <a:ext cx="2177647" cy="620298"/>
              </a:xfrm>
              <a:prstGeom prst="rect">
                <a:avLst/>
              </a:prstGeom>
              <a:blipFill rotWithShape="1">
                <a:blip r:embed="rId6"/>
                <a:stretch>
                  <a:fillRect t="-88" r="11" b="72"/>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6" name="文本框 15"/>
              <p:cNvSpPr txBox="1"/>
              <p:nvPr/>
            </p:nvSpPr>
            <p:spPr>
              <a:xfrm>
                <a:off x="1773737" y="3327945"/>
                <a:ext cx="2102370" cy="622350"/>
              </a:xfrm>
              <a:prstGeom prst="rect">
                <a:avLst/>
              </a:prstGeom>
              <a:noFill/>
            </p:spPr>
            <p:txBody>
              <a:bodyPr wrap="none" lIns="0" tIns="0" rIns="0" bIns="0" rtlCol="0">
                <a:spAutoFit/>
              </a:bodyPr>
              <a:lstStyle/>
              <a:p>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a:t>
                </a: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rPr>
                  <a:t>4</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a:t>
                </a:r>
                <a14:m>
                  <m:oMath xmlns:m="http://schemas.openxmlformats.org/officeDocument/2006/math">
                    <m:f>
                      <m:fPr>
                        <m:ctrlPr>
                          <a:rPr lang="en-US" altLang="zh-CN" sz="2800" b="1" i="1" smtClean="0">
                            <a:latin typeface="Cambria Math" panose="02040503050406030204" pitchFamily="18" charset="0"/>
                            <a:ea typeface="方正北魏楷书简体" panose="03000509000000000000" pitchFamily="65" charset="-122"/>
                            <a:cs typeface="Times New Roman" panose="02020603050405020304" pitchFamily="18" charset="0"/>
                          </a:rPr>
                        </m:ctrlPr>
                      </m:fPr>
                      <m:num>
                        <m:r>
                          <a:rPr lang="en-US" altLang="zh-CN" sz="2800" b="1" i="1" smtClean="0">
                            <a:latin typeface="Cambria Math" panose="02040503050406030204" pitchFamily="18" charset="0"/>
                            <a:ea typeface="方正北魏楷书简体" panose="03000509000000000000" pitchFamily="65" charset="-122"/>
                            <a:cs typeface="Times New Roman" panose="02020603050405020304" pitchFamily="18" charset="0"/>
                          </a:rPr>
                          <m:t>𝟏</m:t>
                        </m:r>
                      </m:num>
                      <m:den>
                        <m:r>
                          <a:rPr lang="en-US" altLang="zh-CN" sz="2800" b="1" i="1" smtClean="0">
                            <a:latin typeface="Cambria Math" panose="02040503050406030204" pitchFamily="18" charset="0"/>
                            <a:ea typeface="方正北魏楷书简体" panose="03000509000000000000" pitchFamily="65" charset="-122"/>
                            <a:cs typeface="Times New Roman" panose="02020603050405020304" pitchFamily="18" charset="0"/>
                          </a:rPr>
                          <m:t>𝒎</m:t>
                        </m:r>
                      </m:den>
                    </m:f>
                    <m:r>
                      <a:rPr lang="en-US" altLang="zh-CN" sz="2800" b="1" i="1" smtClean="0">
                        <a:latin typeface="Cambria Math" panose="02040503050406030204" pitchFamily="18" charset="0"/>
                        <a:ea typeface="方正北魏楷书简体" panose="03000509000000000000" pitchFamily="65" charset="-122"/>
                        <a:cs typeface="Times New Roman" panose="02020603050405020304" pitchFamily="18" charset="0"/>
                      </a:rPr>
                      <m:t>+</m:t>
                    </m:r>
                    <m:f>
                      <m:fPr>
                        <m:ctrlPr>
                          <a:rPr lang="en-US" altLang="zh-CN" sz="2800" b="1" i="1" smtClean="0">
                            <a:latin typeface="Cambria Math" panose="02040503050406030204" pitchFamily="18" charset="0"/>
                            <a:ea typeface="方正北魏楷书简体" panose="03000509000000000000" pitchFamily="65" charset="-122"/>
                            <a:cs typeface="Times New Roman" panose="02020603050405020304" pitchFamily="18" charset="0"/>
                          </a:rPr>
                        </m:ctrlPr>
                      </m:fPr>
                      <m:num>
                        <m:r>
                          <a:rPr lang="en-US" altLang="zh-CN" sz="2800" b="1" i="1" smtClean="0">
                            <a:latin typeface="Cambria Math" panose="02040503050406030204" pitchFamily="18" charset="0"/>
                            <a:ea typeface="方正北魏楷书简体" panose="03000509000000000000" pitchFamily="65" charset="-122"/>
                            <a:cs typeface="Times New Roman" panose="02020603050405020304" pitchFamily="18" charset="0"/>
                          </a:rPr>
                          <m:t>𝟏</m:t>
                        </m:r>
                      </m:num>
                      <m:den>
                        <m:r>
                          <a:rPr lang="en-US" altLang="zh-CN" sz="2800" b="1" i="1" smtClean="0">
                            <a:latin typeface="Cambria Math" panose="02040503050406030204" pitchFamily="18" charset="0"/>
                            <a:ea typeface="方正北魏楷书简体" panose="03000509000000000000" pitchFamily="65" charset="-122"/>
                            <a:cs typeface="Times New Roman" panose="02020603050405020304" pitchFamily="18" charset="0"/>
                          </a:rPr>
                          <m:t>𝒏</m:t>
                        </m:r>
                      </m:den>
                    </m:f>
                  </m:oMath>
                </a14:m>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a:t>
                </a:r>
              </a:p>
            </p:txBody>
          </p:sp>
        </mc:Choice>
        <mc:Fallback xmlns="">
          <p:sp>
            <p:nvSpPr>
              <p:cNvPr id="16" name="文本框 15"/>
              <p:cNvSpPr txBox="1">
                <a:spLocks noRot="1" noChangeAspect="1" noMove="1" noResize="1" noEditPoints="1" noAdjustHandles="1" noChangeArrowheads="1" noChangeShapeType="1" noTextEdit="1"/>
              </p:cNvSpPr>
              <p:nvPr/>
            </p:nvSpPr>
            <p:spPr>
              <a:xfrm>
                <a:off x="1773737" y="3327945"/>
                <a:ext cx="2102370" cy="622350"/>
              </a:xfrm>
              <a:prstGeom prst="rect">
                <a:avLst/>
              </a:prstGeom>
              <a:blipFill rotWithShape="1">
                <a:blip r:embed="rId7"/>
                <a:stretch>
                  <a:fillRect l="-9" t="-88" r="-3440" b="96"/>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8" name="文本框 17"/>
              <p:cNvSpPr txBox="1"/>
              <p:nvPr/>
            </p:nvSpPr>
            <p:spPr>
              <a:xfrm>
                <a:off x="1805155" y="4516903"/>
                <a:ext cx="2298386" cy="440633"/>
              </a:xfrm>
              <a:prstGeom prst="rect">
                <a:avLst/>
              </a:prstGeom>
              <a:noFill/>
            </p:spPr>
            <p:txBody>
              <a:bodyPr wrap="none" lIns="0" tIns="0" rIns="0" bIns="0" rtlCol="0">
                <a:spAutoFit/>
              </a:bodyPr>
              <a:lstStyle/>
              <a:p>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a:t>
                </a: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rPr>
                  <a:t>7</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a:t>
                </a:r>
                <a14:m>
                  <m:oMath xmlns:m="http://schemas.openxmlformats.org/officeDocument/2006/math">
                    <m:sSup>
                      <m:sSupPr>
                        <m:ctrlPr>
                          <a:rPr lang="en-US" altLang="zh-CN" sz="2800" b="1" i="1" smtClean="0">
                            <a:latin typeface="Cambria Math" panose="02040503050406030204" pitchFamily="18" charset="0"/>
                            <a:ea typeface="方正北魏楷书简体" panose="03000509000000000000" pitchFamily="65" charset="-122"/>
                            <a:cs typeface="Times New Roman" panose="02020603050405020304" pitchFamily="18" charset="0"/>
                          </a:rPr>
                        </m:ctrlPr>
                      </m:sSupPr>
                      <m:e>
                        <m:r>
                          <a:rPr lang="en-US" altLang="zh-CN" sz="2800" b="1" i="1" smtClean="0">
                            <a:latin typeface="Cambria Math" panose="02040503050406030204" pitchFamily="18" charset="0"/>
                            <a:ea typeface="方正北魏楷书简体" panose="03000509000000000000" pitchFamily="65" charset="-122"/>
                            <a:cs typeface="Times New Roman" panose="02020603050405020304" pitchFamily="18" charset="0"/>
                          </a:rPr>
                          <m:t>𝒂</m:t>
                        </m:r>
                      </m:e>
                      <m:sup>
                        <m:r>
                          <a:rPr lang="en-US" altLang="zh-CN" sz="2800" b="1" i="1" smtClean="0">
                            <a:latin typeface="Cambria Math" panose="02040503050406030204" pitchFamily="18" charset="0"/>
                            <a:ea typeface="方正北魏楷书简体" panose="03000509000000000000" pitchFamily="65" charset="-122"/>
                            <a:cs typeface="Times New Roman" panose="02020603050405020304" pitchFamily="18" charset="0"/>
                          </a:rPr>
                          <m:t>𝟐</m:t>
                        </m:r>
                      </m:sup>
                    </m:sSup>
                    <m:r>
                      <a:rPr lang="en-US" altLang="zh-CN" sz="2800" b="1" i="1" smtClean="0">
                        <a:latin typeface="Cambria Math" panose="02040503050406030204" pitchFamily="18" charset="0"/>
                        <a:ea typeface="方正北魏楷书简体" panose="03000509000000000000" pitchFamily="65" charset="-122"/>
                        <a:cs typeface="Times New Roman" panose="02020603050405020304" pitchFamily="18" charset="0"/>
                      </a:rPr>
                      <m:t>+</m:t>
                    </m:r>
                    <m:r>
                      <a:rPr lang="en-US" altLang="zh-CN" sz="2800" b="1" i="1" smtClean="0">
                        <a:latin typeface="Cambria Math" panose="02040503050406030204" pitchFamily="18" charset="0"/>
                        <a:ea typeface="方正北魏楷书简体" panose="03000509000000000000" pitchFamily="65" charset="-122"/>
                        <a:cs typeface="Times New Roman" panose="02020603050405020304" pitchFamily="18" charset="0"/>
                      </a:rPr>
                      <m:t>𝟏</m:t>
                    </m:r>
                  </m:oMath>
                </a14:m>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a:t>
                </a:r>
              </a:p>
            </p:txBody>
          </p:sp>
        </mc:Choice>
        <mc:Fallback xmlns="">
          <p:sp>
            <p:nvSpPr>
              <p:cNvPr id="18" name="文本框 17"/>
              <p:cNvSpPr txBox="1">
                <a:spLocks noRot="1" noChangeAspect="1" noMove="1" noResize="1" noEditPoints="1" noAdjustHandles="1" noChangeArrowheads="1" noChangeShapeType="1" noTextEdit="1"/>
              </p:cNvSpPr>
              <p:nvPr/>
            </p:nvSpPr>
            <p:spPr>
              <a:xfrm>
                <a:off x="1805155" y="4516903"/>
                <a:ext cx="2298386" cy="440633"/>
              </a:xfrm>
              <a:prstGeom prst="rect">
                <a:avLst/>
              </a:prstGeom>
              <a:blipFill rotWithShape="1">
                <a:blip r:embed="rId8"/>
                <a:stretch>
                  <a:fillRect l="-21" t="-34" r="-3280" b="-3150"/>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0" name="文本框 19"/>
              <p:cNvSpPr txBox="1"/>
              <p:nvPr/>
            </p:nvSpPr>
            <p:spPr>
              <a:xfrm>
                <a:off x="4599948" y="4514851"/>
                <a:ext cx="1594988" cy="430887"/>
              </a:xfrm>
              <a:prstGeom prst="rect">
                <a:avLst/>
              </a:prstGeom>
              <a:noFill/>
            </p:spPr>
            <p:txBody>
              <a:bodyPr wrap="none" lIns="0" tIns="0" rIns="0" bIns="0" rtlCol="0">
                <a:spAutoFit/>
              </a:bodyPr>
              <a:lstStyle/>
              <a:p>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a:t>
                </a: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rPr>
                  <a:t>8</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a:t>
                </a:r>
                <a14:m>
                  <m:oMath xmlns:m="http://schemas.openxmlformats.org/officeDocument/2006/math">
                    <m:r>
                      <a:rPr lang="en-US" altLang="zh-CN" sz="2800" b="1" i="1" smtClean="0">
                        <a:latin typeface="Cambria Math" panose="02040503050406030204" pitchFamily="18" charset="0"/>
                        <a:ea typeface="方正北魏楷书简体" panose="03000509000000000000" pitchFamily="65" charset="-122"/>
                        <a:cs typeface="Times New Roman" panose="02020603050405020304" pitchFamily="18" charset="0"/>
                      </a:rPr>
                      <m:t>𝒎</m:t>
                    </m:r>
                  </m:oMath>
                </a14:m>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a:t>
                </a:r>
              </a:p>
            </p:txBody>
          </p:sp>
        </mc:Choice>
        <mc:Fallback xmlns="">
          <p:sp>
            <p:nvSpPr>
              <p:cNvPr id="20" name="文本框 19"/>
              <p:cNvSpPr txBox="1">
                <a:spLocks noRot="1" noChangeAspect="1" noMove="1" noResize="1" noEditPoints="1" noAdjustHandles="1" noChangeArrowheads="1" noChangeShapeType="1" noTextEdit="1"/>
              </p:cNvSpPr>
              <p:nvPr/>
            </p:nvSpPr>
            <p:spPr>
              <a:xfrm>
                <a:off x="4599948" y="4514851"/>
                <a:ext cx="1594988" cy="430887"/>
              </a:xfrm>
              <a:prstGeom prst="rect">
                <a:avLst/>
              </a:prstGeom>
              <a:blipFill rotWithShape="1">
                <a:blip r:embed="rId9"/>
                <a:stretch>
                  <a:fillRect l="-1" r="-5263" b="83"/>
                </a:stretch>
              </a:blipFill>
            </p:spPr>
            <p:txBody>
              <a:bodyPr/>
              <a:lstStyle/>
              <a:p>
                <a:r>
                  <a:rPr lang="zh-CN" altLang="en-US">
                    <a:noFill/>
                  </a:rPr>
                  <a:t> </a:t>
                </a:r>
              </a:p>
            </p:txBody>
          </p:sp>
        </mc:Fallback>
      </mc:AlternateContent>
      <p:pic>
        <p:nvPicPr>
          <p:cNvPr id="22" name="图片 21"/>
          <p:cNvPicPr>
            <a:picLocks noChangeAspect="1"/>
          </p:cNvPicPr>
          <p:nvPr/>
        </p:nvPicPr>
        <p:blipFill>
          <a:blip r:embed="rId10" cstate="email"/>
          <a:stretch>
            <a:fillRect/>
          </a:stretch>
        </p:blipFill>
        <p:spPr>
          <a:xfrm>
            <a:off x="5431060" y="2409675"/>
            <a:ext cx="695420" cy="703322"/>
          </a:xfrm>
          <a:prstGeom prst="rect">
            <a:avLst/>
          </a:prstGeom>
        </p:spPr>
      </p:pic>
      <p:pic>
        <p:nvPicPr>
          <p:cNvPr id="24" name="图片 23"/>
          <p:cNvPicPr>
            <a:picLocks noChangeAspect="1"/>
          </p:cNvPicPr>
          <p:nvPr/>
        </p:nvPicPr>
        <p:blipFill>
          <a:blip r:embed="rId11" cstate="email"/>
          <a:stretch>
            <a:fillRect/>
          </a:stretch>
        </p:blipFill>
        <p:spPr>
          <a:xfrm>
            <a:off x="2824922" y="2356370"/>
            <a:ext cx="809932" cy="809932"/>
          </a:xfrm>
          <a:prstGeom prst="rect">
            <a:avLst/>
          </a:prstGeom>
        </p:spPr>
      </p:pic>
      <p:pic>
        <p:nvPicPr>
          <p:cNvPr id="25" name="图片 24"/>
          <p:cNvPicPr>
            <a:picLocks noChangeAspect="1"/>
          </p:cNvPicPr>
          <p:nvPr/>
        </p:nvPicPr>
        <p:blipFill>
          <a:blip r:embed="rId11" cstate="email"/>
          <a:stretch>
            <a:fillRect/>
          </a:stretch>
        </p:blipFill>
        <p:spPr>
          <a:xfrm>
            <a:off x="8341802" y="2282062"/>
            <a:ext cx="809932" cy="809932"/>
          </a:xfrm>
          <a:prstGeom prst="rect">
            <a:avLst/>
          </a:prstGeom>
        </p:spPr>
      </p:pic>
      <p:pic>
        <p:nvPicPr>
          <p:cNvPr id="26" name="图片 25"/>
          <p:cNvPicPr>
            <a:picLocks noChangeAspect="1"/>
          </p:cNvPicPr>
          <p:nvPr/>
        </p:nvPicPr>
        <p:blipFill>
          <a:blip r:embed="rId11" cstate="email"/>
          <a:stretch>
            <a:fillRect/>
          </a:stretch>
        </p:blipFill>
        <p:spPr>
          <a:xfrm>
            <a:off x="2822972" y="3543277"/>
            <a:ext cx="809932" cy="809932"/>
          </a:xfrm>
          <a:prstGeom prst="rect">
            <a:avLst/>
          </a:prstGeom>
        </p:spPr>
      </p:pic>
      <p:pic>
        <p:nvPicPr>
          <p:cNvPr id="27" name="图片 26"/>
          <p:cNvPicPr>
            <a:picLocks noChangeAspect="1"/>
          </p:cNvPicPr>
          <p:nvPr/>
        </p:nvPicPr>
        <p:blipFill>
          <a:blip r:embed="rId10" cstate="email"/>
          <a:stretch>
            <a:fillRect/>
          </a:stretch>
        </p:blipFill>
        <p:spPr>
          <a:xfrm>
            <a:off x="5431060" y="3441926"/>
            <a:ext cx="695420" cy="703322"/>
          </a:xfrm>
          <a:prstGeom prst="rect">
            <a:avLst/>
          </a:prstGeom>
        </p:spPr>
      </p:pic>
      <p:pic>
        <p:nvPicPr>
          <p:cNvPr id="29" name="图片 28"/>
          <p:cNvPicPr>
            <a:picLocks noChangeAspect="1"/>
          </p:cNvPicPr>
          <p:nvPr/>
        </p:nvPicPr>
        <p:blipFill>
          <a:blip r:embed="rId11" cstate="email"/>
          <a:stretch>
            <a:fillRect/>
          </a:stretch>
        </p:blipFill>
        <p:spPr>
          <a:xfrm>
            <a:off x="8341802" y="3448572"/>
            <a:ext cx="809932" cy="809932"/>
          </a:xfrm>
          <a:prstGeom prst="rect">
            <a:avLst/>
          </a:prstGeom>
        </p:spPr>
      </p:pic>
      <p:pic>
        <p:nvPicPr>
          <p:cNvPr id="30" name="图片 29"/>
          <p:cNvPicPr>
            <a:picLocks noChangeAspect="1"/>
          </p:cNvPicPr>
          <p:nvPr/>
        </p:nvPicPr>
        <p:blipFill>
          <a:blip r:embed="rId11" cstate="email"/>
          <a:stretch>
            <a:fillRect/>
          </a:stretch>
        </p:blipFill>
        <p:spPr>
          <a:xfrm>
            <a:off x="2804472" y="4568541"/>
            <a:ext cx="809932" cy="809932"/>
          </a:xfrm>
          <a:prstGeom prst="rect">
            <a:avLst/>
          </a:prstGeom>
        </p:spPr>
      </p:pic>
      <p:pic>
        <p:nvPicPr>
          <p:cNvPr id="31" name="图片 30"/>
          <p:cNvPicPr>
            <a:picLocks noChangeAspect="1"/>
          </p:cNvPicPr>
          <p:nvPr/>
        </p:nvPicPr>
        <p:blipFill>
          <a:blip r:embed="rId11" cstate="email"/>
          <a:stretch>
            <a:fillRect/>
          </a:stretch>
        </p:blipFill>
        <p:spPr>
          <a:xfrm>
            <a:off x="5431060" y="4568541"/>
            <a:ext cx="809932" cy="809932"/>
          </a:xfrm>
          <a:prstGeom prst="rect">
            <a:avLst/>
          </a:prstGeom>
        </p:spPr>
      </p:pic>
      <p:sp>
        <p:nvSpPr>
          <p:cNvPr id="33" name="文本框 32"/>
          <p:cNvSpPr txBox="1"/>
          <p:nvPr/>
        </p:nvSpPr>
        <p:spPr>
          <a:xfrm>
            <a:off x="1313103" y="311499"/>
            <a:ext cx="803425" cy="461665"/>
          </a:xfrm>
          <a:prstGeom prst="rect">
            <a:avLst/>
          </a:prstGeom>
          <a:noFill/>
        </p:spPr>
        <p:txBody>
          <a:bodyPr wrap="none" rtlCol="0">
            <a:spAutoFit/>
          </a:bodyPr>
          <a:lstStyle/>
          <a:p>
            <a:pPr algn="ctr"/>
            <a:r>
              <a:rPr lang="zh-CN" altLang="en-US" sz="2400" b="1">
                <a:effectLst>
                  <a:innerShdw blurRad="63500" dist="50800" dir="18900000">
                    <a:prstClr val="black">
                      <a:alpha val="50000"/>
                    </a:prstClr>
                  </a:innerShdw>
                </a:effectLst>
                <a:latin typeface="方正北魏楷书简体" panose="03000509000000000000" pitchFamily="65" charset="-122"/>
                <a:ea typeface="方正北魏楷书简体" panose="03000509000000000000" pitchFamily="65" charset="-122"/>
              </a:rPr>
              <a:t>练习</a:t>
            </a:r>
          </a:p>
        </p:txBody>
      </p:sp>
    </p:spTree>
  </p:cSld>
  <p:clrMapOvr>
    <a:masterClrMapping/>
  </p:clrMapOvr>
  <mc:AlternateContent xmlns:mc="http://schemas.openxmlformats.org/markup-compatibility/2006" xmlns:p14="http://schemas.microsoft.com/office/powerpoint/2010/main">
    <mc:Choice Requires="p14">
      <p:transition spd="med" p14:dur="699"/>
    </mc:Choice>
    <mc:Fallback xmlns="">
      <p:transition spd="med"/>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250" fill="hold"/>
                                        <p:tgtEl>
                                          <p:spTgt spid="24"/>
                                        </p:tgtEl>
                                        <p:attrNameLst>
                                          <p:attrName>ppt_w</p:attrName>
                                        </p:attrNameLst>
                                      </p:cBhvr>
                                      <p:tavLst>
                                        <p:tav tm="0">
                                          <p:val>
                                            <p:fltVal val="0"/>
                                          </p:val>
                                        </p:tav>
                                        <p:tav tm="100000">
                                          <p:val>
                                            <p:strVal val="#ppt_w"/>
                                          </p:val>
                                        </p:tav>
                                      </p:tavLst>
                                    </p:anim>
                                    <p:anim calcmode="lin" valueType="num">
                                      <p:cBhvr>
                                        <p:cTn id="8" dur="250" fill="hold"/>
                                        <p:tgtEl>
                                          <p:spTgt spid="24"/>
                                        </p:tgtEl>
                                        <p:attrNameLst>
                                          <p:attrName>ppt_h</p:attrName>
                                        </p:attrNameLst>
                                      </p:cBhvr>
                                      <p:tavLst>
                                        <p:tav tm="0">
                                          <p:val>
                                            <p:fltVal val="0"/>
                                          </p:val>
                                        </p:tav>
                                        <p:tav tm="100000">
                                          <p:val>
                                            <p:strVal val="#ppt_h"/>
                                          </p:val>
                                        </p:tav>
                                      </p:tavLst>
                                    </p:anim>
                                    <p:animEffect transition="in" filter="fade">
                                      <p:cBhvr>
                                        <p:cTn id="9" dur="250"/>
                                        <p:tgtEl>
                                          <p:spTgt spid="24"/>
                                        </p:tgtEl>
                                      </p:cBhvr>
                                    </p:animEffect>
                                  </p:childTnLst>
                                </p:cTn>
                              </p:par>
                              <p:par>
                                <p:cTn id="10" presetID="6" presetClass="emph" presetSubtype="0" accel="40000" decel="40000" autoRev="1" fill="hold" nodeType="withEffect">
                                  <p:stCondLst>
                                    <p:cond delay="200"/>
                                  </p:stCondLst>
                                  <p:childTnLst>
                                    <p:animScale>
                                      <p:cBhvr>
                                        <p:cTn id="11" dur="250" fill="hold"/>
                                        <p:tgtEl>
                                          <p:spTgt spid="24"/>
                                        </p:tgtEl>
                                      </p:cBhvr>
                                      <p:by x="130000" y="130000"/>
                                    </p:animScale>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nodeType="clickEffect">
                                  <p:stCondLst>
                                    <p:cond delay="0"/>
                                  </p:stCondLst>
                                  <p:childTnLst>
                                    <p:set>
                                      <p:cBhvr>
                                        <p:cTn id="15" dur="1" fill="hold">
                                          <p:stCondLst>
                                            <p:cond delay="0"/>
                                          </p:stCondLst>
                                        </p:cTn>
                                        <p:tgtEl>
                                          <p:spTgt spid="22"/>
                                        </p:tgtEl>
                                        <p:attrNameLst>
                                          <p:attrName>style.visibility</p:attrName>
                                        </p:attrNameLst>
                                      </p:cBhvr>
                                      <p:to>
                                        <p:strVal val="visible"/>
                                      </p:to>
                                    </p:set>
                                    <p:anim calcmode="lin" valueType="num">
                                      <p:cBhvr>
                                        <p:cTn id="16" dur="250" fill="hold"/>
                                        <p:tgtEl>
                                          <p:spTgt spid="22"/>
                                        </p:tgtEl>
                                        <p:attrNameLst>
                                          <p:attrName>ppt_w</p:attrName>
                                        </p:attrNameLst>
                                      </p:cBhvr>
                                      <p:tavLst>
                                        <p:tav tm="0">
                                          <p:val>
                                            <p:fltVal val="0"/>
                                          </p:val>
                                        </p:tav>
                                        <p:tav tm="100000">
                                          <p:val>
                                            <p:strVal val="#ppt_w"/>
                                          </p:val>
                                        </p:tav>
                                      </p:tavLst>
                                    </p:anim>
                                    <p:anim calcmode="lin" valueType="num">
                                      <p:cBhvr>
                                        <p:cTn id="17" dur="250" fill="hold"/>
                                        <p:tgtEl>
                                          <p:spTgt spid="22"/>
                                        </p:tgtEl>
                                        <p:attrNameLst>
                                          <p:attrName>ppt_h</p:attrName>
                                        </p:attrNameLst>
                                      </p:cBhvr>
                                      <p:tavLst>
                                        <p:tav tm="0">
                                          <p:val>
                                            <p:fltVal val="0"/>
                                          </p:val>
                                        </p:tav>
                                        <p:tav tm="100000">
                                          <p:val>
                                            <p:strVal val="#ppt_h"/>
                                          </p:val>
                                        </p:tav>
                                      </p:tavLst>
                                    </p:anim>
                                    <p:animEffect transition="in" filter="fade">
                                      <p:cBhvr>
                                        <p:cTn id="18" dur="250"/>
                                        <p:tgtEl>
                                          <p:spTgt spid="22"/>
                                        </p:tgtEl>
                                      </p:cBhvr>
                                    </p:animEffect>
                                  </p:childTnLst>
                                </p:cTn>
                              </p:par>
                              <p:par>
                                <p:cTn id="19" presetID="6" presetClass="emph" presetSubtype="0" accel="40000" decel="40000" autoRev="1" fill="hold" nodeType="withEffect">
                                  <p:stCondLst>
                                    <p:cond delay="200"/>
                                  </p:stCondLst>
                                  <p:childTnLst>
                                    <p:animScale>
                                      <p:cBhvr>
                                        <p:cTn id="20" dur="250" fill="hold"/>
                                        <p:tgtEl>
                                          <p:spTgt spid="22"/>
                                        </p:tgtEl>
                                      </p:cBhvr>
                                      <p:by x="130000" y="130000"/>
                                    </p:animScale>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25"/>
                                        </p:tgtEl>
                                        <p:attrNameLst>
                                          <p:attrName>style.visibility</p:attrName>
                                        </p:attrNameLst>
                                      </p:cBhvr>
                                      <p:to>
                                        <p:strVal val="visible"/>
                                      </p:to>
                                    </p:set>
                                    <p:anim calcmode="lin" valueType="num">
                                      <p:cBhvr>
                                        <p:cTn id="25" dur="250" fill="hold"/>
                                        <p:tgtEl>
                                          <p:spTgt spid="25"/>
                                        </p:tgtEl>
                                        <p:attrNameLst>
                                          <p:attrName>ppt_w</p:attrName>
                                        </p:attrNameLst>
                                      </p:cBhvr>
                                      <p:tavLst>
                                        <p:tav tm="0">
                                          <p:val>
                                            <p:fltVal val="0"/>
                                          </p:val>
                                        </p:tav>
                                        <p:tav tm="100000">
                                          <p:val>
                                            <p:strVal val="#ppt_w"/>
                                          </p:val>
                                        </p:tav>
                                      </p:tavLst>
                                    </p:anim>
                                    <p:anim calcmode="lin" valueType="num">
                                      <p:cBhvr>
                                        <p:cTn id="26" dur="250" fill="hold"/>
                                        <p:tgtEl>
                                          <p:spTgt spid="25"/>
                                        </p:tgtEl>
                                        <p:attrNameLst>
                                          <p:attrName>ppt_h</p:attrName>
                                        </p:attrNameLst>
                                      </p:cBhvr>
                                      <p:tavLst>
                                        <p:tav tm="0">
                                          <p:val>
                                            <p:fltVal val="0"/>
                                          </p:val>
                                        </p:tav>
                                        <p:tav tm="100000">
                                          <p:val>
                                            <p:strVal val="#ppt_h"/>
                                          </p:val>
                                        </p:tav>
                                      </p:tavLst>
                                    </p:anim>
                                    <p:animEffect transition="in" filter="fade">
                                      <p:cBhvr>
                                        <p:cTn id="27" dur="250"/>
                                        <p:tgtEl>
                                          <p:spTgt spid="25"/>
                                        </p:tgtEl>
                                      </p:cBhvr>
                                    </p:animEffect>
                                  </p:childTnLst>
                                </p:cTn>
                              </p:par>
                              <p:par>
                                <p:cTn id="28" presetID="6" presetClass="emph" presetSubtype="0" accel="40000" decel="40000" autoRev="1" fill="hold" nodeType="withEffect">
                                  <p:stCondLst>
                                    <p:cond delay="200"/>
                                  </p:stCondLst>
                                  <p:childTnLst>
                                    <p:animScale>
                                      <p:cBhvr>
                                        <p:cTn id="29" dur="250" fill="hold"/>
                                        <p:tgtEl>
                                          <p:spTgt spid="25"/>
                                        </p:tgtEl>
                                      </p:cBhvr>
                                      <p:by x="130000" y="130000"/>
                                    </p:animScale>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nodeType="clickEffect">
                                  <p:stCondLst>
                                    <p:cond delay="0"/>
                                  </p:stCondLst>
                                  <p:childTnLst>
                                    <p:set>
                                      <p:cBhvr>
                                        <p:cTn id="33" dur="1" fill="hold">
                                          <p:stCondLst>
                                            <p:cond delay="0"/>
                                          </p:stCondLst>
                                        </p:cTn>
                                        <p:tgtEl>
                                          <p:spTgt spid="26"/>
                                        </p:tgtEl>
                                        <p:attrNameLst>
                                          <p:attrName>style.visibility</p:attrName>
                                        </p:attrNameLst>
                                      </p:cBhvr>
                                      <p:to>
                                        <p:strVal val="visible"/>
                                      </p:to>
                                    </p:set>
                                    <p:anim calcmode="lin" valueType="num">
                                      <p:cBhvr>
                                        <p:cTn id="34" dur="250" fill="hold"/>
                                        <p:tgtEl>
                                          <p:spTgt spid="26"/>
                                        </p:tgtEl>
                                        <p:attrNameLst>
                                          <p:attrName>ppt_w</p:attrName>
                                        </p:attrNameLst>
                                      </p:cBhvr>
                                      <p:tavLst>
                                        <p:tav tm="0">
                                          <p:val>
                                            <p:fltVal val="0"/>
                                          </p:val>
                                        </p:tav>
                                        <p:tav tm="100000">
                                          <p:val>
                                            <p:strVal val="#ppt_w"/>
                                          </p:val>
                                        </p:tav>
                                      </p:tavLst>
                                    </p:anim>
                                    <p:anim calcmode="lin" valueType="num">
                                      <p:cBhvr>
                                        <p:cTn id="35" dur="250" fill="hold"/>
                                        <p:tgtEl>
                                          <p:spTgt spid="26"/>
                                        </p:tgtEl>
                                        <p:attrNameLst>
                                          <p:attrName>ppt_h</p:attrName>
                                        </p:attrNameLst>
                                      </p:cBhvr>
                                      <p:tavLst>
                                        <p:tav tm="0">
                                          <p:val>
                                            <p:fltVal val="0"/>
                                          </p:val>
                                        </p:tav>
                                        <p:tav tm="100000">
                                          <p:val>
                                            <p:strVal val="#ppt_h"/>
                                          </p:val>
                                        </p:tav>
                                      </p:tavLst>
                                    </p:anim>
                                    <p:animEffect transition="in" filter="fade">
                                      <p:cBhvr>
                                        <p:cTn id="36" dur="250"/>
                                        <p:tgtEl>
                                          <p:spTgt spid="26"/>
                                        </p:tgtEl>
                                      </p:cBhvr>
                                    </p:animEffect>
                                  </p:childTnLst>
                                </p:cTn>
                              </p:par>
                              <p:par>
                                <p:cTn id="37" presetID="6" presetClass="emph" presetSubtype="0" accel="40000" decel="40000" autoRev="1" fill="hold" nodeType="withEffect">
                                  <p:stCondLst>
                                    <p:cond delay="200"/>
                                  </p:stCondLst>
                                  <p:childTnLst>
                                    <p:animScale>
                                      <p:cBhvr>
                                        <p:cTn id="38" dur="250" fill="hold"/>
                                        <p:tgtEl>
                                          <p:spTgt spid="26"/>
                                        </p:tgtEl>
                                      </p:cBhvr>
                                      <p:by x="130000" y="130000"/>
                                    </p:animScale>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nodeType="clickEffect">
                                  <p:stCondLst>
                                    <p:cond delay="0"/>
                                  </p:stCondLst>
                                  <p:childTnLst>
                                    <p:set>
                                      <p:cBhvr>
                                        <p:cTn id="42" dur="1" fill="hold">
                                          <p:stCondLst>
                                            <p:cond delay="0"/>
                                          </p:stCondLst>
                                        </p:cTn>
                                        <p:tgtEl>
                                          <p:spTgt spid="27"/>
                                        </p:tgtEl>
                                        <p:attrNameLst>
                                          <p:attrName>style.visibility</p:attrName>
                                        </p:attrNameLst>
                                      </p:cBhvr>
                                      <p:to>
                                        <p:strVal val="visible"/>
                                      </p:to>
                                    </p:set>
                                    <p:anim calcmode="lin" valueType="num">
                                      <p:cBhvr>
                                        <p:cTn id="43" dur="250" fill="hold"/>
                                        <p:tgtEl>
                                          <p:spTgt spid="27"/>
                                        </p:tgtEl>
                                        <p:attrNameLst>
                                          <p:attrName>ppt_w</p:attrName>
                                        </p:attrNameLst>
                                      </p:cBhvr>
                                      <p:tavLst>
                                        <p:tav tm="0">
                                          <p:val>
                                            <p:fltVal val="0"/>
                                          </p:val>
                                        </p:tav>
                                        <p:tav tm="100000">
                                          <p:val>
                                            <p:strVal val="#ppt_w"/>
                                          </p:val>
                                        </p:tav>
                                      </p:tavLst>
                                    </p:anim>
                                    <p:anim calcmode="lin" valueType="num">
                                      <p:cBhvr>
                                        <p:cTn id="44" dur="250" fill="hold"/>
                                        <p:tgtEl>
                                          <p:spTgt spid="27"/>
                                        </p:tgtEl>
                                        <p:attrNameLst>
                                          <p:attrName>ppt_h</p:attrName>
                                        </p:attrNameLst>
                                      </p:cBhvr>
                                      <p:tavLst>
                                        <p:tav tm="0">
                                          <p:val>
                                            <p:fltVal val="0"/>
                                          </p:val>
                                        </p:tav>
                                        <p:tav tm="100000">
                                          <p:val>
                                            <p:strVal val="#ppt_h"/>
                                          </p:val>
                                        </p:tav>
                                      </p:tavLst>
                                    </p:anim>
                                    <p:animEffect transition="in" filter="fade">
                                      <p:cBhvr>
                                        <p:cTn id="45" dur="250"/>
                                        <p:tgtEl>
                                          <p:spTgt spid="27"/>
                                        </p:tgtEl>
                                      </p:cBhvr>
                                    </p:animEffect>
                                  </p:childTnLst>
                                </p:cTn>
                              </p:par>
                              <p:par>
                                <p:cTn id="46" presetID="6" presetClass="emph" presetSubtype="0" accel="40000" decel="40000" autoRev="1" fill="hold" nodeType="withEffect">
                                  <p:stCondLst>
                                    <p:cond delay="200"/>
                                  </p:stCondLst>
                                  <p:childTnLst>
                                    <p:animScale>
                                      <p:cBhvr>
                                        <p:cTn id="47" dur="250" fill="hold"/>
                                        <p:tgtEl>
                                          <p:spTgt spid="27"/>
                                        </p:tgtEl>
                                      </p:cBhvr>
                                      <p:by x="130000" y="130000"/>
                                    </p:animScale>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nodeType="clickEffect">
                                  <p:stCondLst>
                                    <p:cond delay="0"/>
                                  </p:stCondLst>
                                  <p:childTnLst>
                                    <p:set>
                                      <p:cBhvr>
                                        <p:cTn id="51" dur="1" fill="hold">
                                          <p:stCondLst>
                                            <p:cond delay="0"/>
                                          </p:stCondLst>
                                        </p:cTn>
                                        <p:tgtEl>
                                          <p:spTgt spid="29"/>
                                        </p:tgtEl>
                                        <p:attrNameLst>
                                          <p:attrName>style.visibility</p:attrName>
                                        </p:attrNameLst>
                                      </p:cBhvr>
                                      <p:to>
                                        <p:strVal val="visible"/>
                                      </p:to>
                                    </p:set>
                                    <p:anim calcmode="lin" valueType="num">
                                      <p:cBhvr>
                                        <p:cTn id="52" dur="250" fill="hold"/>
                                        <p:tgtEl>
                                          <p:spTgt spid="29"/>
                                        </p:tgtEl>
                                        <p:attrNameLst>
                                          <p:attrName>ppt_w</p:attrName>
                                        </p:attrNameLst>
                                      </p:cBhvr>
                                      <p:tavLst>
                                        <p:tav tm="0">
                                          <p:val>
                                            <p:fltVal val="0"/>
                                          </p:val>
                                        </p:tav>
                                        <p:tav tm="100000">
                                          <p:val>
                                            <p:strVal val="#ppt_w"/>
                                          </p:val>
                                        </p:tav>
                                      </p:tavLst>
                                    </p:anim>
                                    <p:anim calcmode="lin" valueType="num">
                                      <p:cBhvr>
                                        <p:cTn id="53" dur="250" fill="hold"/>
                                        <p:tgtEl>
                                          <p:spTgt spid="29"/>
                                        </p:tgtEl>
                                        <p:attrNameLst>
                                          <p:attrName>ppt_h</p:attrName>
                                        </p:attrNameLst>
                                      </p:cBhvr>
                                      <p:tavLst>
                                        <p:tav tm="0">
                                          <p:val>
                                            <p:fltVal val="0"/>
                                          </p:val>
                                        </p:tav>
                                        <p:tav tm="100000">
                                          <p:val>
                                            <p:strVal val="#ppt_h"/>
                                          </p:val>
                                        </p:tav>
                                      </p:tavLst>
                                    </p:anim>
                                    <p:animEffect transition="in" filter="fade">
                                      <p:cBhvr>
                                        <p:cTn id="54" dur="250"/>
                                        <p:tgtEl>
                                          <p:spTgt spid="29"/>
                                        </p:tgtEl>
                                      </p:cBhvr>
                                    </p:animEffect>
                                  </p:childTnLst>
                                </p:cTn>
                              </p:par>
                              <p:par>
                                <p:cTn id="55" presetID="6" presetClass="emph" presetSubtype="0" accel="40000" decel="40000" autoRev="1" fill="hold" nodeType="withEffect">
                                  <p:stCondLst>
                                    <p:cond delay="200"/>
                                  </p:stCondLst>
                                  <p:childTnLst>
                                    <p:animScale>
                                      <p:cBhvr>
                                        <p:cTn id="56" dur="250" fill="hold"/>
                                        <p:tgtEl>
                                          <p:spTgt spid="29"/>
                                        </p:tgtEl>
                                      </p:cBhvr>
                                      <p:by x="130000" y="130000"/>
                                    </p:animScale>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nodeType="clickEffect">
                                  <p:stCondLst>
                                    <p:cond delay="0"/>
                                  </p:stCondLst>
                                  <p:childTnLst>
                                    <p:set>
                                      <p:cBhvr>
                                        <p:cTn id="60" dur="1" fill="hold">
                                          <p:stCondLst>
                                            <p:cond delay="0"/>
                                          </p:stCondLst>
                                        </p:cTn>
                                        <p:tgtEl>
                                          <p:spTgt spid="30"/>
                                        </p:tgtEl>
                                        <p:attrNameLst>
                                          <p:attrName>style.visibility</p:attrName>
                                        </p:attrNameLst>
                                      </p:cBhvr>
                                      <p:to>
                                        <p:strVal val="visible"/>
                                      </p:to>
                                    </p:set>
                                    <p:anim calcmode="lin" valueType="num">
                                      <p:cBhvr>
                                        <p:cTn id="61" dur="250" fill="hold"/>
                                        <p:tgtEl>
                                          <p:spTgt spid="30"/>
                                        </p:tgtEl>
                                        <p:attrNameLst>
                                          <p:attrName>ppt_w</p:attrName>
                                        </p:attrNameLst>
                                      </p:cBhvr>
                                      <p:tavLst>
                                        <p:tav tm="0">
                                          <p:val>
                                            <p:fltVal val="0"/>
                                          </p:val>
                                        </p:tav>
                                        <p:tav tm="100000">
                                          <p:val>
                                            <p:strVal val="#ppt_w"/>
                                          </p:val>
                                        </p:tav>
                                      </p:tavLst>
                                    </p:anim>
                                    <p:anim calcmode="lin" valueType="num">
                                      <p:cBhvr>
                                        <p:cTn id="62" dur="250" fill="hold"/>
                                        <p:tgtEl>
                                          <p:spTgt spid="30"/>
                                        </p:tgtEl>
                                        <p:attrNameLst>
                                          <p:attrName>ppt_h</p:attrName>
                                        </p:attrNameLst>
                                      </p:cBhvr>
                                      <p:tavLst>
                                        <p:tav tm="0">
                                          <p:val>
                                            <p:fltVal val="0"/>
                                          </p:val>
                                        </p:tav>
                                        <p:tav tm="100000">
                                          <p:val>
                                            <p:strVal val="#ppt_h"/>
                                          </p:val>
                                        </p:tav>
                                      </p:tavLst>
                                    </p:anim>
                                    <p:animEffect transition="in" filter="fade">
                                      <p:cBhvr>
                                        <p:cTn id="63" dur="250"/>
                                        <p:tgtEl>
                                          <p:spTgt spid="30"/>
                                        </p:tgtEl>
                                      </p:cBhvr>
                                    </p:animEffect>
                                  </p:childTnLst>
                                </p:cTn>
                              </p:par>
                              <p:par>
                                <p:cTn id="64" presetID="6" presetClass="emph" presetSubtype="0" accel="40000" decel="40000" autoRev="1" fill="hold" nodeType="withEffect">
                                  <p:stCondLst>
                                    <p:cond delay="200"/>
                                  </p:stCondLst>
                                  <p:childTnLst>
                                    <p:animScale>
                                      <p:cBhvr>
                                        <p:cTn id="65" dur="250" fill="hold"/>
                                        <p:tgtEl>
                                          <p:spTgt spid="30"/>
                                        </p:tgtEl>
                                      </p:cBhvr>
                                      <p:by x="130000" y="130000"/>
                                    </p:animScale>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nodeType="clickEffect">
                                  <p:stCondLst>
                                    <p:cond delay="0"/>
                                  </p:stCondLst>
                                  <p:childTnLst>
                                    <p:set>
                                      <p:cBhvr>
                                        <p:cTn id="69" dur="1" fill="hold">
                                          <p:stCondLst>
                                            <p:cond delay="0"/>
                                          </p:stCondLst>
                                        </p:cTn>
                                        <p:tgtEl>
                                          <p:spTgt spid="31"/>
                                        </p:tgtEl>
                                        <p:attrNameLst>
                                          <p:attrName>style.visibility</p:attrName>
                                        </p:attrNameLst>
                                      </p:cBhvr>
                                      <p:to>
                                        <p:strVal val="visible"/>
                                      </p:to>
                                    </p:set>
                                    <p:anim calcmode="lin" valueType="num">
                                      <p:cBhvr>
                                        <p:cTn id="70" dur="250" fill="hold"/>
                                        <p:tgtEl>
                                          <p:spTgt spid="31"/>
                                        </p:tgtEl>
                                        <p:attrNameLst>
                                          <p:attrName>ppt_w</p:attrName>
                                        </p:attrNameLst>
                                      </p:cBhvr>
                                      <p:tavLst>
                                        <p:tav tm="0">
                                          <p:val>
                                            <p:fltVal val="0"/>
                                          </p:val>
                                        </p:tav>
                                        <p:tav tm="100000">
                                          <p:val>
                                            <p:strVal val="#ppt_w"/>
                                          </p:val>
                                        </p:tav>
                                      </p:tavLst>
                                    </p:anim>
                                    <p:anim calcmode="lin" valueType="num">
                                      <p:cBhvr>
                                        <p:cTn id="71" dur="250" fill="hold"/>
                                        <p:tgtEl>
                                          <p:spTgt spid="31"/>
                                        </p:tgtEl>
                                        <p:attrNameLst>
                                          <p:attrName>ppt_h</p:attrName>
                                        </p:attrNameLst>
                                      </p:cBhvr>
                                      <p:tavLst>
                                        <p:tav tm="0">
                                          <p:val>
                                            <p:fltVal val="0"/>
                                          </p:val>
                                        </p:tav>
                                        <p:tav tm="100000">
                                          <p:val>
                                            <p:strVal val="#ppt_h"/>
                                          </p:val>
                                        </p:tav>
                                      </p:tavLst>
                                    </p:anim>
                                    <p:animEffect transition="in" filter="fade">
                                      <p:cBhvr>
                                        <p:cTn id="72" dur="250"/>
                                        <p:tgtEl>
                                          <p:spTgt spid="31"/>
                                        </p:tgtEl>
                                      </p:cBhvr>
                                    </p:animEffect>
                                  </p:childTnLst>
                                </p:cTn>
                              </p:par>
                              <p:par>
                                <p:cTn id="73" presetID="6" presetClass="emph" presetSubtype="0" accel="40000" decel="40000" autoRev="1" fill="hold" nodeType="withEffect">
                                  <p:stCondLst>
                                    <p:cond delay="200"/>
                                  </p:stCondLst>
                                  <p:childTnLst>
                                    <p:animScale>
                                      <p:cBhvr>
                                        <p:cTn id="74" dur="250" fill="hold"/>
                                        <p:tgtEl>
                                          <p:spTgt spid="31"/>
                                        </p:tgtEl>
                                      </p:cBhvr>
                                      <p:by x="130000" y="13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Box 4"/>
          <p:cNvSpPr txBox="1"/>
          <p:nvPr/>
        </p:nvSpPr>
        <p:spPr>
          <a:xfrm>
            <a:off x="2183194" y="1755544"/>
            <a:ext cx="8230805" cy="523220"/>
          </a:xfrm>
          <a:prstGeom prst="rect">
            <a:avLst/>
          </a:prstGeom>
          <a:noFill/>
          <a:ln w="9525">
            <a:noFill/>
          </a:ln>
        </p:spPr>
        <p:txBody>
          <a:bodyPr wrap="square" anchor="t">
            <a:spAutoFit/>
          </a:bodyPr>
          <a:lstStyle/>
          <a:p>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rPr>
              <a:t>①</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数与字母相乘或字母与字母相乘，可</a:t>
            </a:r>
            <a:r>
              <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rPr>
              <a:t>省略乘号</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a:t>
            </a:r>
          </a:p>
        </p:txBody>
      </p:sp>
      <p:sp>
        <p:nvSpPr>
          <p:cNvPr id="3" name="Text Box 15"/>
          <p:cNvSpPr txBox="1"/>
          <p:nvPr/>
        </p:nvSpPr>
        <p:spPr>
          <a:xfrm>
            <a:off x="2183194" y="3130105"/>
            <a:ext cx="6573312" cy="523220"/>
          </a:xfrm>
          <a:prstGeom prst="rect">
            <a:avLst/>
          </a:prstGeom>
          <a:noFill/>
          <a:ln w="9525">
            <a:noFill/>
          </a:ln>
        </p:spPr>
        <p:txBody>
          <a:bodyPr wrap="square" anchor="t">
            <a:spAutoFit/>
          </a:bodyPr>
          <a:lstStyle/>
          <a:p>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rPr>
              <a:t>②</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数与字母相乘时，</a:t>
            </a:r>
            <a:r>
              <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rPr>
              <a:t>数通常写在前面</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a:t>
            </a:r>
          </a:p>
        </p:txBody>
      </p:sp>
      <p:sp>
        <p:nvSpPr>
          <p:cNvPr id="4" name="Text Box 16"/>
          <p:cNvSpPr txBox="1"/>
          <p:nvPr/>
        </p:nvSpPr>
        <p:spPr>
          <a:xfrm>
            <a:off x="2183194" y="4505136"/>
            <a:ext cx="6573312" cy="523220"/>
          </a:xfrm>
          <a:prstGeom prst="rect">
            <a:avLst/>
          </a:prstGeom>
          <a:noFill/>
          <a:ln w="9525">
            <a:noFill/>
          </a:ln>
        </p:spPr>
        <p:txBody>
          <a:bodyPr wrap="square" anchor="t">
            <a:spAutoFit/>
          </a:bodyPr>
          <a:lstStyle/>
          <a:p>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rPr>
              <a:t>③</a:t>
            </a:r>
            <a:r>
              <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rPr>
              <a:t>数与数相乘必须写乘号</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，不能省略；</a:t>
            </a:r>
          </a:p>
        </p:txBody>
      </p:sp>
      <p:sp>
        <p:nvSpPr>
          <p:cNvPr id="9" name="文本框 8"/>
          <p:cNvSpPr txBox="1"/>
          <p:nvPr/>
        </p:nvSpPr>
        <p:spPr>
          <a:xfrm>
            <a:off x="1003724" y="311499"/>
            <a:ext cx="1422185" cy="461665"/>
          </a:xfrm>
          <a:prstGeom prst="rect">
            <a:avLst/>
          </a:prstGeom>
          <a:noFill/>
        </p:spPr>
        <p:txBody>
          <a:bodyPr wrap="none" rtlCol="0">
            <a:spAutoFit/>
          </a:bodyPr>
          <a:lstStyle/>
          <a:p>
            <a:pPr algn="ctr"/>
            <a:r>
              <a:rPr lang="zh-CN" altLang="en-US" sz="2400" b="1" dirty="0">
                <a:effectLst>
                  <a:innerShdw blurRad="63500" dist="50800" dir="18900000">
                    <a:prstClr val="black">
                      <a:alpha val="50000"/>
                    </a:prstClr>
                  </a:innerShdw>
                </a:effectLst>
                <a:latin typeface="方正北魏楷书简体" panose="03000509000000000000" pitchFamily="65" charset="-122"/>
                <a:ea typeface="方正北魏楷书简体" panose="03000509000000000000" pitchFamily="65" charset="-122"/>
              </a:rPr>
              <a:t>书写规范</a:t>
            </a:r>
          </a:p>
        </p:txBody>
      </p:sp>
      <mc:AlternateContent xmlns:mc="http://schemas.openxmlformats.org/markup-compatibility/2006" xmlns:a14="http://schemas.microsoft.com/office/drawing/2010/main">
        <mc:Choice Requires="a14">
          <p:sp>
            <p:nvSpPr>
              <p:cNvPr id="8" name="文本框 7"/>
              <p:cNvSpPr txBox="1"/>
              <p:nvPr/>
            </p:nvSpPr>
            <p:spPr>
              <a:xfrm>
                <a:off x="2984500" y="2488756"/>
                <a:ext cx="1063625"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sz="2800" b="1" i="1" smtClean="0">
                          <a:solidFill>
                            <a:srgbClr val="1002C4"/>
                          </a:solidFill>
                          <a:latin typeface="Cambria Math" panose="02040503050406030204" pitchFamily="18" charset="0"/>
                        </a:rPr>
                        <m:t>𝟐</m:t>
                      </m:r>
                      <m:r>
                        <a:rPr lang="en-US" altLang="zh-CN" sz="2800" b="1" i="1" smtClean="0">
                          <a:solidFill>
                            <a:srgbClr val="1002C4"/>
                          </a:solidFill>
                          <a:latin typeface="Cambria Math" panose="02040503050406030204" pitchFamily="18" charset="0"/>
                          <a:ea typeface="Cambria Math" panose="02040503050406030204" pitchFamily="18" charset="0"/>
                        </a:rPr>
                        <m:t>×</m:t>
                      </m:r>
                      <m:r>
                        <a:rPr lang="en-US" altLang="zh-CN" sz="2800" b="1" i="1" smtClean="0">
                          <a:solidFill>
                            <a:srgbClr val="1002C4"/>
                          </a:solidFill>
                          <a:latin typeface="Cambria Math" panose="02040503050406030204" pitchFamily="18" charset="0"/>
                          <a:ea typeface="Cambria Math" panose="02040503050406030204" pitchFamily="18" charset="0"/>
                        </a:rPr>
                        <m:t>𝒎</m:t>
                      </m:r>
                    </m:oMath>
                  </m:oMathPara>
                </a14:m>
                <a:endParaRPr lang="zh-CN" altLang="en-US" sz="2800" b="1">
                  <a:solidFill>
                    <a:srgbClr val="1002C4"/>
                  </a:solidFill>
                </a:endParaRPr>
              </a:p>
            </p:txBody>
          </p:sp>
        </mc:Choice>
        <mc:Fallback xmlns="">
          <p:sp>
            <p:nvSpPr>
              <p:cNvPr id="8" name="文本框 7"/>
              <p:cNvSpPr txBox="1">
                <a:spLocks noRot="1" noChangeAspect="1" noMove="1" noResize="1" noEditPoints="1" noAdjustHandles="1" noChangeArrowheads="1" noChangeShapeType="1" noTextEdit="1"/>
              </p:cNvSpPr>
              <p:nvPr/>
            </p:nvSpPr>
            <p:spPr>
              <a:xfrm>
                <a:off x="2984500" y="2488756"/>
                <a:ext cx="1063625" cy="430887"/>
              </a:xfrm>
              <a:prstGeom prst="rect">
                <a:avLst/>
              </a:prstGeom>
              <a:blipFill rotWithShape="1">
                <a:blip r:embed="rId2"/>
                <a:stretch>
                  <a:fillRect t="-44" r="-4239" b="127"/>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1" name="文本框 10"/>
              <p:cNvSpPr txBox="1"/>
              <p:nvPr/>
            </p:nvSpPr>
            <p:spPr>
              <a:xfrm>
                <a:off x="4822237" y="2488756"/>
                <a:ext cx="647613"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sz="2800" b="1" i="1" smtClean="0">
                          <a:solidFill>
                            <a:srgbClr val="1002C4"/>
                          </a:solidFill>
                          <a:latin typeface="Cambria Math" panose="02040503050406030204" pitchFamily="18" charset="0"/>
                        </a:rPr>
                        <m:t>𝟐</m:t>
                      </m:r>
                      <m:r>
                        <a:rPr lang="en-US" altLang="zh-CN" sz="2800" b="1" i="1" smtClean="0">
                          <a:solidFill>
                            <a:srgbClr val="1002C4"/>
                          </a:solidFill>
                          <a:latin typeface="Cambria Math" panose="02040503050406030204" pitchFamily="18" charset="0"/>
                          <a:ea typeface="Cambria Math" panose="02040503050406030204" pitchFamily="18" charset="0"/>
                        </a:rPr>
                        <m:t>𝒎</m:t>
                      </m:r>
                    </m:oMath>
                  </m:oMathPara>
                </a14:m>
                <a:endParaRPr lang="zh-CN" altLang="en-US" sz="2800" b="1">
                  <a:solidFill>
                    <a:srgbClr val="1002C4"/>
                  </a:solidFill>
                </a:endParaRPr>
              </a:p>
            </p:txBody>
          </p:sp>
        </mc:Choice>
        <mc:Fallback xmlns="">
          <p:sp>
            <p:nvSpPr>
              <p:cNvPr id="11" name="文本框 10"/>
              <p:cNvSpPr txBox="1">
                <a:spLocks noRot="1" noChangeAspect="1" noMove="1" noResize="1" noEditPoints="1" noAdjustHandles="1" noChangeArrowheads="1" noChangeShapeType="1" noTextEdit="1"/>
              </p:cNvSpPr>
              <p:nvPr/>
            </p:nvSpPr>
            <p:spPr>
              <a:xfrm>
                <a:off x="4822237" y="2488756"/>
                <a:ext cx="647613" cy="430887"/>
              </a:xfrm>
              <a:prstGeom prst="rect">
                <a:avLst/>
              </a:prstGeom>
              <a:blipFill rotWithShape="1">
                <a:blip r:embed="rId3"/>
                <a:stretch>
                  <a:fillRect l="-7" t="-44" r="-7066" b="127"/>
                </a:stretch>
              </a:blipFill>
            </p:spPr>
            <p:txBody>
              <a:bodyPr/>
              <a:lstStyle/>
              <a:p>
                <a:r>
                  <a:rPr lang="zh-CN" altLang="en-US">
                    <a:noFill/>
                  </a:rPr>
                  <a:t> </a:t>
                </a:r>
              </a:p>
            </p:txBody>
          </p:sp>
        </mc:Fallback>
      </mc:AlternateContent>
      <p:cxnSp>
        <p:nvCxnSpPr>
          <p:cNvPr id="13" name="直接箭头连接符 12"/>
          <p:cNvCxnSpPr/>
          <p:nvPr/>
        </p:nvCxnSpPr>
        <p:spPr>
          <a:xfrm>
            <a:off x="4149725" y="2704199"/>
            <a:ext cx="574675"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文本框 15"/>
              <p:cNvSpPr txBox="1"/>
              <p:nvPr/>
            </p:nvSpPr>
            <p:spPr>
              <a:xfrm>
                <a:off x="6464300" y="2486265"/>
                <a:ext cx="956224"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sz="2800" b="1" i="1" smtClean="0">
                          <a:solidFill>
                            <a:srgbClr val="1002C4"/>
                          </a:solidFill>
                          <a:latin typeface="Cambria Math" panose="02040503050406030204" pitchFamily="18" charset="0"/>
                          <a:ea typeface="Cambria Math" panose="02040503050406030204" pitchFamily="18" charset="0"/>
                        </a:rPr>
                        <m:t>𝒂</m:t>
                      </m:r>
                      <m:r>
                        <a:rPr lang="en-US" altLang="zh-CN" sz="2800" b="1" i="1" smtClean="0">
                          <a:solidFill>
                            <a:srgbClr val="1002C4"/>
                          </a:solidFill>
                          <a:latin typeface="Cambria Math" panose="02040503050406030204" pitchFamily="18" charset="0"/>
                          <a:ea typeface="Cambria Math" panose="02040503050406030204" pitchFamily="18" charset="0"/>
                        </a:rPr>
                        <m:t>×</m:t>
                      </m:r>
                      <m:r>
                        <a:rPr lang="en-US" altLang="zh-CN" sz="2800" b="1" i="1" smtClean="0">
                          <a:solidFill>
                            <a:srgbClr val="1002C4"/>
                          </a:solidFill>
                          <a:latin typeface="Cambria Math" panose="02040503050406030204" pitchFamily="18" charset="0"/>
                          <a:ea typeface="Cambria Math" panose="02040503050406030204" pitchFamily="18" charset="0"/>
                        </a:rPr>
                        <m:t>𝒃</m:t>
                      </m:r>
                    </m:oMath>
                  </m:oMathPara>
                </a14:m>
                <a:endParaRPr lang="zh-CN" altLang="en-US" sz="2800" b="1">
                  <a:solidFill>
                    <a:srgbClr val="1002C4"/>
                  </a:solidFill>
                </a:endParaRPr>
              </a:p>
            </p:txBody>
          </p:sp>
        </mc:Choice>
        <mc:Fallback xmlns="">
          <p:sp>
            <p:nvSpPr>
              <p:cNvPr id="16" name="文本框 15"/>
              <p:cNvSpPr txBox="1">
                <a:spLocks noRot="1" noChangeAspect="1" noMove="1" noResize="1" noEditPoints="1" noAdjustHandles="1" noChangeArrowheads="1" noChangeShapeType="1" noTextEdit="1"/>
              </p:cNvSpPr>
              <p:nvPr/>
            </p:nvSpPr>
            <p:spPr>
              <a:xfrm>
                <a:off x="6464300" y="2486265"/>
                <a:ext cx="956224" cy="430887"/>
              </a:xfrm>
              <a:prstGeom prst="rect">
                <a:avLst/>
              </a:prstGeom>
              <a:blipFill rotWithShape="1">
                <a:blip r:embed="rId4"/>
                <a:stretch>
                  <a:fillRect t="-56" r="-4790" b="139"/>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7" name="文本框 16"/>
              <p:cNvSpPr txBox="1"/>
              <p:nvPr/>
            </p:nvSpPr>
            <p:spPr>
              <a:xfrm>
                <a:off x="8311601" y="2486265"/>
                <a:ext cx="540212"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sz="2800" b="1" i="1" smtClean="0">
                          <a:solidFill>
                            <a:srgbClr val="1002C4"/>
                          </a:solidFill>
                          <a:latin typeface="Cambria Math" panose="02040503050406030204" pitchFamily="18" charset="0"/>
                        </a:rPr>
                        <m:t>𝒂𝒃</m:t>
                      </m:r>
                    </m:oMath>
                  </m:oMathPara>
                </a14:m>
                <a:endParaRPr lang="zh-CN" altLang="en-US" sz="2800" b="1">
                  <a:solidFill>
                    <a:srgbClr val="1002C4"/>
                  </a:solidFill>
                </a:endParaRPr>
              </a:p>
            </p:txBody>
          </p:sp>
        </mc:Choice>
        <mc:Fallback xmlns="">
          <p:sp>
            <p:nvSpPr>
              <p:cNvPr id="17" name="文本框 16"/>
              <p:cNvSpPr txBox="1">
                <a:spLocks noRot="1" noChangeAspect="1" noMove="1" noResize="1" noEditPoints="1" noAdjustHandles="1" noChangeArrowheads="1" noChangeShapeType="1" noTextEdit="1"/>
              </p:cNvSpPr>
              <p:nvPr/>
            </p:nvSpPr>
            <p:spPr>
              <a:xfrm>
                <a:off x="8311601" y="2486265"/>
                <a:ext cx="540212" cy="430887"/>
              </a:xfrm>
              <a:prstGeom prst="rect">
                <a:avLst/>
              </a:prstGeom>
              <a:blipFill rotWithShape="1">
                <a:blip r:embed="rId5"/>
                <a:stretch>
                  <a:fillRect l="-16" t="-56" r="-8715" b="139"/>
                </a:stretch>
              </a:blipFill>
            </p:spPr>
            <p:txBody>
              <a:bodyPr/>
              <a:lstStyle/>
              <a:p>
                <a:r>
                  <a:rPr lang="zh-CN" altLang="en-US">
                    <a:noFill/>
                  </a:rPr>
                  <a:t> </a:t>
                </a:r>
              </a:p>
            </p:txBody>
          </p:sp>
        </mc:Fallback>
      </mc:AlternateContent>
      <p:cxnSp>
        <p:nvCxnSpPr>
          <p:cNvPr id="18" name="直接箭头连接符 17"/>
          <p:cNvCxnSpPr/>
          <p:nvPr/>
        </p:nvCxnSpPr>
        <p:spPr>
          <a:xfrm>
            <a:off x="7578725" y="2701708"/>
            <a:ext cx="574675"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2" name="文本框 21"/>
              <p:cNvSpPr txBox="1"/>
              <p:nvPr/>
            </p:nvSpPr>
            <p:spPr>
              <a:xfrm>
                <a:off x="3516312" y="3801819"/>
                <a:ext cx="546625"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sz="2800" b="1" i="1" smtClean="0">
                          <a:solidFill>
                            <a:srgbClr val="1002C4"/>
                          </a:solidFill>
                          <a:latin typeface="Cambria Math" panose="02040503050406030204" pitchFamily="18" charset="0"/>
                        </a:rPr>
                        <m:t>𝟑</m:t>
                      </m:r>
                      <m:r>
                        <a:rPr lang="en-US" altLang="zh-CN" sz="2800" b="1" i="1" smtClean="0">
                          <a:solidFill>
                            <a:srgbClr val="1002C4"/>
                          </a:solidFill>
                          <a:latin typeface="Cambria Math" panose="02040503050406030204" pitchFamily="18" charset="0"/>
                        </a:rPr>
                        <m:t>𝒏</m:t>
                      </m:r>
                    </m:oMath>
                  </m:oMathPara>
                </a14:m>
                <a:endParaRPr lang="zh-CN" altLang="en-US" sz="2800" b="1">
                  <a:solidFill>
                    <a:srgbClr val="1002C4"/>
                  </a:solidFill>
                </a:endParaRPr>
              </a:p>
            </p:txBody>
          </p:sp>
        </mc:Choice>
        <mc:Fallback xmlns="">
          <p:sp>
            <p:nvSpPr>
              <p:cNvPr id="22" name="文本框 21"/>
              <p:cNvSpPr txBox="1">
                <a:spLocks noRot="1" noChangeAspect="1" noMove="1" noResize="1" noEditPoints="1" noAdjustHandles="1" noChangeArrowheads="1" noChangeShapeType="1" noTextEdit="1"/>
              </p:cNvSpPr>
              <p:nvPr/>
            </p:nvSpPr>
            <p:spPr>
              <a:xfrm>
                <a:off x="3516312" y="3801819"/>
                <a:ext cx="546625" cy="430887"/>
              </a:xfrm>
              <a:prstGeom prst="rect">
                <a:avLst/>
              </a:prstGeom>
              <a:blipFill rotWithShape="1">
                <a:blip r:embed="rId6"/>
                <a:stretch>
                  <a:fillRect l="-58" t="-17" r="-8442" b="100"/>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4" name="文本框 23"/>
              <p:cNvSpPr txBox="1"/>
              <p:nvPr/>
            </p:nvSpPr>
            <p:spPr>
              <a:xfrm>
                <a:off x="5092068" y="3801819"/>
                <a:ext cx="546625"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sz="2800" b="1" i="1" smtClean="0">
                          <a:solidFill>
                            <a:srgbClr val="1002C4"/>
                          </a:solidFill>
                          <a:latin typeface="Cambria Math" panose="02040503050406030204" pitchFamily="18" charset="0"/>
                        </a:rPr>
                        <m:t>𝒏</m:t>
                      </m:r>
                      <m:r>
                        <a:rPr lang="en-US" altLang="zh-CN" sz="2800" b="1" i="1" smtClean="0">
                          <a:solidFill>
                            <a:srgbClr val="1002C4"/>
                          </a:solidFill>
                          <a:latin typeface="Cambria Math" panose="02040503050406030204" pitchFamily="18" charset="0"/>
                        </a:rPr>
                        <m:t>𝟑</m:t>
                      </m:r>
                    </m:oMath>
                  </m:oMathPara>
                </a14:m>
                <a:endParaRPr lang="zh-CN" altLang="en-US" sz="2800" b="1">
                  <a:solidFill>
                    <a:srgbClr val="1002C4"/>
                  </a:solidFill>
                </a:endParaRPr>
              </a:p>
            </p:txBody>
          </p:sp>
        </mc:Choice>
        <mc:Fallback xmlns="">
          <p:sp>
            <p:nvSpPr>
              <p:cNvPr id="24" name="文本框 23"/>
              <p:cNvSpPr txBox="1">
                <a:spLocks noRot="1" noChangeAspect="1" noMove="1" noResize="1" noEditPoints="1" noAdjustHandles="1" noChangeArrowheads="1" noChangeShapeType="1" noTextEdit="1"/>
              </p:cNvSpPr>
              <p:nvPr/>
            </p:nvSpPr>
            <p:spPr>
              <a:xfrm>
                <a:off x="5092068" y="3801819"/>
                <a:ext cx="546625" cy="430887"/>
              </a:xfrm>
              <a:prstGeom prst="rect">
                <a:avLst/>
              </a:prstGeom>
              <a:blipFill rotWithShape="1">
                <a:blip r:embed="rId7"/>
                <a:stretch>
                  <a:fillRect l="-1" t="-17" r="-8500" b="100"/>
                </a:stretch>
              </a:blipFill>
            </p:spPr>
            <p:txBody>
              <a:bodyPr/>
              <a:lstStyle/>
              <a:p>
                <a:r>
                  <a:rPr lang="zh-CN" altLang="en-US">
                    <a:noFill/>
                  </a:rPr>
                  <a:t> </a:t>
                </a:r>
              </a:p>
            </p:txBody>
          </p:sp>
        </mc:Fallback>
      </mc:AlternateContent>
      <p:pic>
        <p:nvPicPr>
          <p:cNvPr id="25" name="图片 24"/>
          <p:cNvPicPr>
            <a:picLocks noChangeAspect="1"/>
          </p:cNvPicPr>
          <p:nvPr/>
        </p:nvPicPr>
        <p:blipFill>
          <a:blip r:embed="rId8" cstate="email"/>
          <a:stretch>
            <a:fillRect/>
          </a:stretch>
        </p:blipFill>
        <p:spPr>
          <a:xfrm>
            <a:off x="5017670" y="3653325"/>
            <a:ext cx="695420" cy="703322"/>
          </a:xfrm>
          <a:prstGeom prst="rect">
            <a:avLst/>
          </a:prstGeom>
        </p:spPr>
      </p:pic>
      <mc:AlternateContent xmlns:mc="http://schemas.openxmlformats.org/markup-compatibility/2006" xmlns:a14="http://schemas.microsoft.com/office/drawing/2010/main">
        <mc:Choice Requires="a14">
          <p:sp>
            <p:nvSpPr>
              <p:cNvPr id="27" name="文本框 26"/>
              <p:cNvSpPr txBox="1"/>
              <p:nvPr/>
            </p:nvSpPr>
            <p:spPr>
              <a:xfrm>
                <a:off x="3317123" y="5300786"/>
                <a:ext cx="945002"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sz="2800" b="1" i="1" smtClean="0">
                          <a:solidFill>
                            <a:srgbClr val="1002C4"/>
                          </a:solidFill>
                          <a:latin typeface="Cambria Math" panose="02040503050406030204" pitchFamily="18" charset="0"/>
                        </a:rPr>
                        <m:t>𝟐</m:t>
                      </m:r>
                      <m:r>
                        <a:rPr lang="en-US" altLang="zh-CN" sz="2800" b="1" i="1" smtClean="0">
                          <a:solidFill>
                            <a:srgbClr val="1002C4"/>
                          </a:solidFill>
                          <a:latin typeface="Cambria Math" panose="02040503050406030204" pitchFamily="18" charset="0"/>
                          <a:ea typeface="Cambria Math" panose="02040503050406030204" pitchFamily="18" charset="0"/>
                        </a:rPr>
                        <m:t>×</m:t>
                      </m:r>
                      <m:r>
                        <a:rPr lang="en-US" altLang="zh-CN" sz="2800" b="1" i="1" smtClean="0">
                          <a:solidFill>
                            <a:srgbClr val="1002C4"/>
                          </a:solidFill>
                          <a:latin typeface="Cambria Math" panose="02040503050406030204" pitchFamily="18" charset="0"/>
                          <a:ea typeface="Cambria Math" panose="02040503050406030204" pitchFamily="18" charset="0"/>
                        </a:rPr>
                        <m:t>𝟑</m:t>
                      </m:r>
                    </m:oMath>
                  </m:oMathPara>
                </a14:m>
                <a:endParaRPr lang="zh-CN" altLang="en-US" sz="2800" b="1">
                  <a:solidFill>
                    <a:srgbClr val="1002C4"/>
                  </a:solidFill>
                </a:endParaRPr>
              </a:p>
            </p:txBody>
          </p:sp>
        </mc:Choice>
        <mc:Fallback xmlns="">
          <p:sp>
            <p:nvSpPr>
              <p:cNvPr id="27" name="文本框 26"/>
              <p:cNvSpPr txBox="1">
                <a:spLocks noRot="1" noChangeAspect="1" noMove="1" noResize="1" noEditPoints="1" noAdjustHandles="1" noChangeArrowheads="1" noChangeShapeType="1" noTextEdit="1"/>
              </p:cNvSpPr>
              <p:nvPr/>
            </p:nvSpPr>
            <p:spPr>
              <a:xfrm>
                <a:off x="3317123" y="5300786"/>
                <a:ext cx="945002" cy="430887"/>
              </a:xfrm>
              <a:prstGeom prst="rect">
                <a:avLst/>
              </a:prstGeom>
              <a:blipFill rotWithShape="1">
                <a:blip r:embed="rId9"/>
                <a:stretch>
                  <a:fillRect l="-55" t="-102" r="-4838" b="38"/>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9" name="文本框 28"/>
              <p:cNvSpPr txBox="1"/>
              <p:nvPr/>
            </p:nvSpPr>
            <p:spPr>
              <a:xfrm>
                <a:off x="5061610" y="5300785"/>
                <a:ext cx="607539"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sz="2800" b="1" i="1" smtClean="0">
                          <a:solidFill>
                            <a:srgbClr val="1002C4"/>
                          </a:solidFill>
                          <a:latin typeface="Cambria Math" panose="02040503050406030204" pitchFamily="18" charset="0"/>
                        </a:rPr>
                        <m:t>𝟐</m:t>
                      </m:r>
                      <m:r>
                        <a:rPr lang="en-US" altLang="zh-CN" sz="2800" b="1" i="1" smtClean="0">
                          <a:solidFill>
                            <a:srgbClr val="1002C4"/>
                          </a:solidFill>
                          <a:latin typeface="Cambria Math" panose="02040503050406030204" pitchFamily="18" charset="0"/>
                        </a:rPr>
                        <m:t> </m:t>
                      </m:r>
                      <m:r>
                        <a:rPr lang="en-US" altLang="zh-CN" sz="2800" b="1" i="1" smtClean="0">
                          <a:solidFill>
                            <a:srgbClr val="1002C4"/>
                          </a:solidFill>
                          <a:latin typeface="Cambria Math" panose="02040503050406030204" pitchFamily="18" charset="0"/>
                          <a:ea typeface="Cambria Math" panose="02040503050406030204" pitchFamily="18" charset="0"/>
                        </a:rPr>
                        <m:t>𝟑</m:t>
                      </m:r>
                    </m:oMath>
                  </m:oMathPara>
                </a14:m>
                <a:endParaRPr lang="zh-CN" altLang="en-US" sz="2800" b="1">
                  <a:solidFill>
                    <a:srgbClr val="1002C4"/>
                  </a:solidFill>
                </a:endParaRPr>
              </a:p>
            </p:txBody>
          </p:sp>
        </mc:Choice>
        <mc:Fallback xmlns="">
          <p:sp>
            <p:nvSpPr>
              <p:cNvPr id="29" name="文本框 28"/>
              <p:cNvSpPr txBox="1">
                <a:spLocks noRot="1" noChangeAspect="1" noMove="1" noResize="1" noEditPoints="1" noAdjustHandles="1" noChangeArrowheads="1" noChangeShapeType="1" noTextEdit="1"/>
              </p:cNvSpPr>
              <p:nvPr/>
            </p:nvSpPr>
            <p:spPr>
              <a:xfrm>
                <a:off x="5061610" y="5300785"/>
                <a:ext cx="607539" cy="430887"/>
              </a:xfrm>
              <a:prstGeom prst="rect">
                <a:avLst/>
              </a:prstGeom>
              <a:blipFill rotWithShape="1">
                <a:blip r:embed="rId10"/>
                <a:stretch>
                  <a:fillRect l="-4" t="-102" r="-7652" b="38"/>
                </a:stretch>
              </a:blipFill>
            </p:spPr>
            <p:txBody>
              <a:bodyPr/>
              <a:lstStyle/>
              <a:p>
                <a:r>
                  <a:rPr lang="zh-CN" altLang="en-US">
                    <a:noFill/>
                  </a:rPr>
                  <a:t> </a:t>
                </a:r>
              </a:p>
            </p:txBody>
          </p:sp>
        </mc:Fallback>
      </mc:AlternateContent>
      <p:pic>
        <p:nvPicPr>
          <p:cNvPr id="30" name="图片 29"/>
          <p:cNvPicPr>
            <a:picLocks noChangeAspect="1"/>
          </p:cNvPicPr>
          <p:nvPr/>
        </p:nvPicPr>
        <p:blipFill>
          <a:blip r:embed="rId8" cstate="email"/>
          <a:stretch>
            <a:fillRect/>
          </a:stretch>
        </p:blipFill>
        <p:spPr>
          <a:xfrm>
            <a:off x="5050118" y="5164567"/>
            <a:ext cx="695420" cy="703322"/>
          </a:xfrm>
          <a:prstGeom prst="rect">
            <a:avLst/>
          </a:prstGeom>
        </p:spPr>
      </p:pic>
      <p:pic>
        <p:nvPicPr>
          <p:cNvPr id="31" name="图片 30"/>
          <p:cNvPicPr>
            <a:picLocks noChangeAspect="1"/>
          </p:cNvPicPr>
          <p:nvPr/>
        </p:nvPicPr>
        <p:blipFill>
          <a:blip r:embed="rId11" cstate="email"/>
          <a:stretch>
            <a:fillRect/>
          </a:stretch>
        </p:blipFill>
        <p:spPr>
          <a:xfrm>
            <a:off x="3516312" y="3827740"/>
            <a:ext cx="809932" cy="809932"/>
          </a:xfrm>
          <a:prstGeom prst="rect">
            <a:avLst/>
          </a:prstGeom>
        </p:spPr>
      </p:pic>
      <p:pic>
        <p:nvPicPr>
          <p:cNvPr id="32" name="图片 31"/>
          <p:cNvPicPr>
            <a:picLocks noChangeAspect="1"/>
          </p:cNvPicPr>
          <p:nvPr/>
        </p:nvPicPr>
        <p:blipFill>
          <a:blip r:embed="rId11" cstate="email"/>
          <a:stretch>
            <a:fillRect/>
          </a:stretch>
        </p:blipFill>
        <p:spPr>
          <a:xfrm>
            <a:off x="3463685" y="5475201"/>
            <a:ext cx="809932" cy="809932"/>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699"/>
    </mc:Choice>
    <mc:Fallback xmlns="">
      <p:transition spd="med"/>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left)">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wipe(left)">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barn(inVertical)">
                                      <p:cBhvr>
                                        <p:cTn id="42" dur="500"/>
                                        <p:tgtEl>
                                          <p:spTgt spid="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fade">
                                      <p:cBhvr>
                                        <p:cTn id="47" dur="500"/>
                                        <p:tgtEl>
                                          <p:spTgt spid="22"/>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nodeType="clickEffect">
                                  <p:stCondLst>
                                    <p:cond delay="0"/>
                                  </p:stCondLst>
                                  <p:childTnLst>
                                    <p:set>
                                      <p:cBhvr>
                                        <p:cTn id="51" dur="1" fill="hold">
                                          <p:stCondLst>
                                            <p:cond delay="0"/>
                                          </p:stCondLst>
                                        </p:cTn>
                                        <p:tgtEl>
                                          <p:spTgt spid="31"/>
                                        </p:tgtEl>
                                        <p:attrNameLst>
                                          <p:attrName>style.visibility</p:attrName>
                                        </p:attrNameLst>
                                      </p:cBhvr>
                                      <p:to>
                                        <p:strVal val="visible"/>
                                      </p:to>
                                    </p:set>
                                    <p:anim calcmode="lin" valueType="num">
                                      <p:cBhvr>
                                        <p:cTn id="52" dur="250" fill="hold"/>
                                        <p:tgtEl>
                                          <p:spTgt spid="31"/>
                                        </p:tgtEl>
                                        <p:attrNameLst>
                                          <p:attrName>ppt_w</p:attrName>
                                        </p:attrNameLst>
                                      </p:cBhvr>
                                      <p:tavLst>
                                        <p:tav tm="0">
                                          <p:val>
                                            <p:fltVal val="0"/>
                                          </p:val>
                                        </p:tav>
                                        <p:tav tm="100000">
                                          <p:val>
                                            <p:strVal val="#ppt_w"/>
                                          </p:val>
                                        </p:tav>
                                      </p:tavLst>
                                    </p:anim>
                                    <p:anim calcmode="lin" valueType="num">
                                      <p:cBhvr>
                                        <p:cTn id="53" dur="250" fill="hold"/>
                                        <p:tgtEl>
                                          <p:spTgt spid="31"/>
                                        </p:tgtEl>
                                        <p:attrNameLst>
                                          <p:attrName>ppt_h</p:attrName>
                                        </p:attrNameLst>
                                      </p:cBhvr>
                                      <p:tavLst>
                                        <p:tav tm="0">
                                          <p:val>
                                            <p:fltVal val="0"/>
                                          </p:val>
                                        </p:tav>
                                        <p:tav tm="100000">
                                          <p:val>
                                            <p:strVal val="#ppt_h"/>
                                          </p:val>
                                        </p:tav>
                                      </p:tavLst>
                                    </p:anim>
                                    <p:animEffect transition="in" filter="fade">
                                      <p:cBhvr>
                                        <p:cTn id="54" dur="250"/>
                                        <p:tgtEl>
                                          <p:spTgt spid="31"/>
                                        </p:tgtEl>
                                      </p:cBhvr>
                                    </p:animEffect>
                                  </p:childTnLst>
                                </p:cTn>
                              </p:par>
                              <p:par>
                                <p:cTn id="55" presetID="6" presetClass="emph" presetSubtype="0" accel="40000" decel="40000" autoRev="1" fill="hold" nodeType="withEffect">
                                  <p:stCondLst>
                                    <p:cond delay="200"/>
                                  </p:stCondLst>
                                  <p:childTnLst>
                                    <p:animScale>
                                      <p:cBhvr>
                                        <p:cTn id="56" dur="250" fill="hold"/>
                                        <p:tgtEl>
                                          <p:spTgt spid="31"/>
                                        </p:tgtEl>
                                      </p:cBhvr>
                                      <p:by x="130000" y="130000"/>
                                    </p:animScale>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24"/>
                                        </p:tgtEl>
                                        <p:attrNameLst>
                                          <p:attrName>style.visibility</p:attrName>
                                        </p:attrNameLst>
                                      </p:cBhvr>
                                      <p:to>
                                        <p:strVal val="visible"/>
                                      </p:to>
                                    </p:set>
                                    <p:animEffect transition="in" filter="fade">
                                      <p:cBhvr>
                                        <p:cTn id="61" dur="500"/>
                                        <p:tgtEl>
                                          <p:spTgt spid="24"/>
                                        </p:tgtEl>
                                      </p:cBhvr>
                                    </p:animEffect>
                                  </p:childTnLst>
                                </p:cTn>
                              </p:par>
                            </p:childTnLst>
                          </p:cTn>
                        </p:par>
                      </p:childTnLst>
                    </p:cTn>
                  </p:par>
                  <p:par>
                    <p:cTn id="62" fill="hold">
                      <p:stCondLst>
                        <p:cond delay="indefinite"/>
                      </p:stCondLst>
                      <p:childTnLst>
                        <p:par>
                          <p:cTn id="63" fill="hold">
                            <p:stCondLst>
                              <p:cond delay="0"/>
                            </p:stCondLst>
                            <p:childTnLst>
                              <p:par>
                                <p:cTn id="64" presetID="53" presetClass="entr" presetSubtype="16" fill="hold" nodeType="clickEffect">
                                  <p:stCondLst>
                                    <p:cond delay="0"/>
                                  </p:stCondLst>
                                  <p:childTnLst>
                                    <p:set>
                                      <p:cBhvr>
                                        <p:cTn id="65" dur="1" fill="hold">
                                          <p:stCondLst>
                                            <p:cond delay="0"/>
                                          </p:stCondLst>
                                        </p:cTn>
                                        <p:tgtEl>
                                          <p:spTgt spid="25"/>
                                        </p:tgtEl>
                                        <p:attrNameLst>
                                          <p:attrName>style.visibility</p:attrName>
                                        </p:attrNameLst>
                                      </p:cBhvr>
                                      <p:to>
                                        <p:strVal val="visible"/>
                                      </p:to>
                                    </p:set>
                                    <p:anim calcmode="lin" valueType="num">
                                      <p:cBhvr>
                                        <p:cTn id="66" dur="250" fill="hold"/>
                                        <p:tgtEl>
                                          <p:spTgt spid="25"/>
                                        </p:tgtEl>
                                        <p:attrNameLst>
                                          <p:attrName>ppt_w</p:attrName>
                                        </p:attrNameLst>
                                      </p:cBhvr>
                                      <p:tavLst>
                                        <p:tav tm="0">
                                          <p:val>
                                            <p:fltVal val="0"/>
                                          </p:val>
                                        </p:tav>
                                        <p:tav tm="100000">
                                          <p:val>
                                            <p:strVal val="#ppt_w"/>
                                          </p:val>
                                        </p:tav>
                                      </p:tavLst>
                                    </p:anim>
                                    <p:anim calcmode="lin" valueType="num">
                                      <p:cBhvr>
                                        <p:cTn id="67" dur="250" fill="hold"/>
                                        <p:tgtEl>
                                          <p:spTgt spid="25"/>
                                        </p:tgtEl>
                                        <p:attrNameLst>
                                          <p:attrName>ppt_h</p:attrName>
                                        </p:attrNameLst>
                                      </p:cBhvr>
                                      <p:tavLst>
                                        <p:tav tm="0">
                                          <p:val>
                                            <p:fltVal val="0"/>
                                          </p:val>
                                        </p:tav>
                                        <p:tav tm="100000">
                                          <p:val>
                                            <p:strVal val="#ppt_h"/>
                                          </p:val>
                                        </p:tav>
                                      </p:tavLst>
                                    </p:anim>
                                    <p:animEffect transition="in" filter="fade">
                                      <p:cBhvr>
                                        <p:cTn id="68" dur="250"/>
                                        <p:tgtEl>
                                          <p:spTgt spid="25"/>
                                        </p:tgtEl>
                                      </p:cBhvr>
                                    </p:animEffect>
                                  </p:childTnLst>
                                </p:cTn>
                              </p:par>
                              <p:par>
                                <p:cTn id="69" presetID="6" presetClass="emph" presetSubtype="0" accel="40000" decel="40000" autoRev="1" fill="hold" nodeType="withEffect">
                                  <p:stCondLst>
                                    <p:cond delay="200"/>
                                  </p:stCondLst>
                                  <p:childTnLst>
                                    <p:animScale>
                                      <p:cBhvr>
                                        <p:cTn id="70" dur="250" fill="hold"/>
                                        <p:tgtEl>
                                          <p:spTgt spid="25"/>
                                        </p:tgtEl>
                                      </p:cBhvr>
                                      <p:by x="130000" y="130000"/>
                                    </p:animScale>
                                  </p:childTnLst>
                                </p:cTn>
                              </p:par>
                            </p:childTnLst>
                          </p:cTn>
                        </p:par>
                      </p:childTnLst>
                    </p:cTn>
                  </p:par>
                  <p:par>
                    <p:cTn id="71" fill="hold">
                      <p:stCondLst>
                        <p:cond delay="indefinite"/>
                      </p:stCondLst>
                      <p:childTnLst>
                        <p:par>
                          <p:cTn id="72" fill="hold">
                            <p:stCondLst>
                              <p:cond delay="0"/>
                            </p:stCondLst>
                            <p:childTnLst>
                              <p:par>
                                <p:cTn id="73" presetID="16" presetClass="entr" presetSubtype="21" fill="hold" grpId="0" nodeType="clickEffect">
                                  <p:stCondLst>
                                    <p:cond delay="0"/>
                                  </p:stCondLst>
                                  <p:childTnLst>
                                    <p:set>
                                      <p:cBhvr>
                                        <p:cTn id="74" dur="1" fill="hold">
                                          <p:stCondLst>
                                            <p:cond delay="0"/>
                                          </p:stCondLst>
                                        </p:cTn>
                                        <p:tgtEl>
                                          <p:spTgt spid="4"/>
                                        </p:tgtEl>
                                        <p:attrNameLst>
                                          <p:attrName>style.visibility</p:attrName>
                                        </p:attrNameLst>
                                      </p:cBhvr>
                                      <p:to>
                                        <p:strVal val="visible"/>
                                      </p:to>
                                    </p:set>
                                    <p:animEffect transition="in" filter="barn(inVertical)">
                                      <p:cBhvr>
                                        <p:cTn id="75" dur="500"/>
                                        <p:tgtEl>
                                          <p:spTgt spid="4"/>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27"/>
                                        </p:tgtEl>
                                        <p:attrNameLst>
                                          <p:attrName>style.visibility</p:attrName>
                                        </p:attrNameLst>
                                      </p:cBhvr>
                                      <p:to>
                                        <p:strVal val="visible"/>
                                      </p:to>
                                    </p:set>
                                    <p:animEffect transition="in" filter="fade">
                                      <p:cBhvr>
                                        <p:cTn id="80" dur="500"/>
                                        <p:tgtEl>
                                          <p:spTgt spid="27"/>
                                        </p:tgtEl>
                                      </p:cBhvr>
                                    </p:animEffect>
                                  </p:childTnLst>
                                </p:cTn>
                              </p:par>
                            </p:childTnLst>
                          </p:cTn>
                        </p:par>
                      </p:childTnLst>
                    </p:cTn>
                  </p:par>
                  <p:par>
                    <p:cTn id="81" fill="hold">
                      <p:stCondLst>
                        <p:cond delay="indefinite"/>
                      </p:stCondLst>
                      <p:childTnLst>
                        <p:par>
                          <p:cTn id="82" fill="hold">
                            <p:stCondLst>
                              <p:cond delay="0"/>
                            </p:stCondLst>
                            <p:childTnLst>
                              <p:par>
                                <p:cTn id="83" presetID="53" presetClass="entr" presetSubtype="16" fill="hold" nodeType="clickEffect">
                                  <p:stCondLst>
                                    <p:cond delay="0"/>
                                  </p:stCondLst>
                                  <p:childTnLst>
                                    <p:set>
                                      <p:cBhvr>
                                        <p:cTn id="84" dur="1" fill="hold">
                                          <p:stCondLst>
                                            <p:cond delay="0"/>
                                          </p:stCondLst>
                                        </p:cTn>
                                        <p:tgtEl>
                                          <p:spTgt spid="32"/>
                                        </p:tgtEl>
                                        <p:attrNameLst>
                                          <p:attrName>style.visibility</p:attrName>
                                        </p:attrNameLst>
                                      </p:cBhvr>
                                      <p:to>
                                        <p:strVal val="visible"/>
                                      </p:to>
                                    </p:set>
                                    <p:anim calcmode="lin" valueType="num">
                                      <p:cBhvr>
                                        <p:cTn id="85" dur="250" fill="hold"/>
                                        <p:tgtEl>
                                          <p:spTgt spid="32"/>
                                        </p:tgtEl>
                                        <p:attrNameLst>
                                          <p:attrName>ppt_w</p:attrName>
                                        </p:attrNameLst>
                                      </p:cBhvr>
                                      <p:tavLst>
                                        <p:tav tm="0">
                                          <p:val>
                                            <p:fltVal val="0"/>
                                          </p:val>
                                        </p:tav>
                                        <p:tav tm="100000">
                                          <p:val>
                                            <p:strVal val="#ppt_w"/>
                                          </p:val>
                                        </p:tav>
                                      </p:tavLst>
                                    </p:anim>
                                    <p:anim calcmode="lin" valueType="num">
                                      <p:cBhvr>
                                        <p:cTn id="86" dur="250" fill="hold"/>
                                        <p:tgtEl>
                                          <p:spTgt spid="32"/>
                                        </p:tgtEl>
                                        <p:attrNameLst>
                                          <p:attrName>ppt_h</p:attrName>
                                        </p:attrNameLst>
                                      </p:cBhvr>
                                      <p:tavLst>
                                        <p:tav tm="0">
                                          <p:val>
                                            <p:fltVal val="0"/>
                                          </p:val>
                                        </p:tav>
                                        <p:tav tm="100000">
                                          <p:val>
                                            <p:strVal val="#ppt_h"/>
                                          </p:val>
                                        </p:tav>
                                      </p:tavLst>
                                    </p:anim>
                                    <p:animEffect transition="in" filter="fade">
                                      <p:cBhvr>
                                        <p:cTn id="87" dur="250"/>
                                        <p:tgtEl>
                                          <p:spTgt spid="32"/>
                                        </p:tgtEl>
                                      </p:cBhvr>
                                    </p:animEffect>
                                  </p:childTnLst>
                                </p:cTn>
                              </p:par>
                              <p:par>
                                <p:cTn id="88" presetID="6" presetClass="emph" presetSubtype="0" accel="40000" decel="40000" autoRev="1" fill="hold" nodeType="withEffect">
                                  <p:stCondLst>
                                    <p:cond delay="200"/>
                                  </p:stCondLst>
                                  <p:childTnLst>
                                    <p:animScale>
                                      <p:cBhvr>
                                        <p:cTn id="89" dur="250" fill="hold"/>
                                        <p:tgtEl>
                                          <p:spTgt spid="32"/>
                                        </p:tgtEl>
                                      </p:cBhvr>
                                      <p:by x="130000" y="130000"/>
                                    </p:animScale>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29"/>
                                        </p:tgtEl>
                                        <p:attrNameLst>
                                          <p:attrName>style.visibility</p:attrName>
                                        </p:attrNameLst>
                                      </p:cBhvr>
                                      <p:to>
                                        <p:strVal val="visible"/>
                                      </p:to>
                                    </p:set>
                                    <p:animEffect transition="in" filter="fade">
                                      <p:cBhvr>
                                        <p:cTn id="94" dur="500"/>
                                        <p:tgtEl>
                                          <p:spTgt spid="29"/>
                                        </p:tgtEl>
                                      </p:cBhvr>
                                    </p:animEffect>
                                  </p:childTnLst>
                                </p:cTn>
                              </p:par>
                            </p:childTnLst>
                          </p:cTn>
                        </p:par>
                      </p:childTnLst>
                    </p:cTn>
                  </p:par>
                  <p:par>
                    <p:cTn id="95" fill="hold">
                      <p:stCondLst>
                        <p:cond delay="indefinite"/>
                      </p:stCondLst>
                      <p:childTnLst>
                        <p:par>
                          <p:cTn id="96" fill="hold">
                            <p:stCondLst>
                              <p:cond delay="0"/>
                            </p:stCondLst>
                            <p:childTnLst>
                              <p:par>
                                <p:cTn id="97" presetID="53" presetClass="entr" presetSubtype="16" fill="hold" nodeType="clickEffect">
                                  <p:stCondLst>
                                    <p:cond delay="0"/>
                                  </p:stCondLst>
                                  <p:childTnLst>
                                    <p:set>
                                      <p:cBhvr>
                                        <p:cTn id="98" dur="1" fill="hold">
                                          <p:stCondLst>
                                            <p:cond delay="0"/>
                                          </p:stCondLst>
                                        </p:cTn>
                                        <p:tgtEl>
                                          <p:spTgt spid="30"/>
                                        </p:tgtEl>
                                        <p:attrNameLst>
                                          <p:attrName>style.visibility</p:attrName>
                                        </p:attrNameLst>
                                      </p:cBhvr>
                                      <p:to>
                                        <p:strVal val="visible"/>
                                      </p:to>
                                    </p:set>
                                    <p:anim calcmode="lin" valueType="num">
                                      <p:cBhvr>
                                        <p:cTn id="99" dur="250" fill="hold"/>
                                        <p:tgtEl>
                                          <p:spTgt spid="30"/>
                                        </p:tgtEl>
                                        <p:attrNameLst>
                                          <p:attrName>ppt_w</p:attrName>
                                        </p:attrNameLst>
                                      </p:cBhvr>
                                      <p:tavLst>
                                        <p:tav tm="0">
                                          <p:val>
                                            <p:fltVal val="0"/>
                                          </p:val>
                                        </p:tav>
                                        <p:tav tm="100000">
                                          <p:val>
                                            <p:strVal val="#ppt_w"/>
                                          </p:val>
                                        </p:tav>
                                      </p:tavLst>
                                    </p:anim>
                                    <p:anim calcmode="lin" valueType="num">
                                      <p:cBhvr>
                                        <p:cTn id="100" dur="250" fill="hold"/>
                                        <p:tgtEl>
                                          <p:spTgt spid="30"/>
                                        </p:tgtEl>
                                        <p:attrNameLst>
                                          <p:attrName>ppt_h</p:attrName>
                                        </p:attrNameLst>
                                      </p:cBhvr>
                                      <p:tavLst>
                                        <p:tav tm="0">
                                          <p:val>
                                            <p:fltVal val="0"/>
                                          </p:val>
                                        </p:tav>
                                        <p:tav tm="100000">
                                          <p:val>
                                            <p:strVal val="#ppt_h"/>
                                          </p:val>
                                        </p:tav>
                                      </p:tavLst>
                                    </p:anim>
                                    <p:animEffect transition="in" filter="fade">
                                      <p:cBhvr>
                                        <p:cTn id="101" dur="250"/>
                                        <p:tgtEl>
                                          <p:spTgt spid="30"/>
                                        </p:tgtEl>
                                      </p:cBhvr>
                                    </p:animEffect>
                                  </p:childTnLst>
                                </p:cTn>
                              </p:par>
                              <p:par>
                                <p:cTn id="102" presetID="6" presetClass="emph" presetSubtype="0" accel="40000" decel="40000" autoRev="1" fill="hold" nodeType="withEffect">
                                  <p:stCondLst>
                                    <p:cond delay="200"/>
                                  </p:stCondLst>
                                  <p:childTnLst>
                                    <p:animScale>
                                      <p:cBhvr>
                                        <p:cTn id="103" dur="250" fill="hold"/>
                                        <p:tgtEl>
                                          <p:spTgt spid="30"/>
                                        </p:tgtEl>
                                      </p:cBhvr>
                                      <p:by x="130000" y="13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8" grpId="0"/>
      <p:bldP spid="11" grpId="0"/>
      <p:bldP spid="16" grpId="0"/>
      <p:bldP spid="17" grpId="0"/>
      <p:bldP spid="22" grpId="0"/>
      <p:bldP spid="24" grpId="0"/>
      <p:bldP spid="27" grpId="0"/>
      <p:bldP spid="29"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Box 11"/>
          <p:cNvSpPr txBox="1"/>
          <p:nvPr/>
        </p:nvSpPr>
        <p:spPr>
          <a:xfrm>
            <a:off x="2005393" y="1480841"/>
            <a:ext cx="6099743" cy="523220"/>
          </a:xfrm>
          <a:prstGeom prst="rect">
            <a:avLst/>
          </a:prstGeom>
          <a:noFill/>
          <a:ln w="9525">
            <a:noFill/>
          </a:ln>
        </p:spPr>
        <p:txBody>
          <a:bodyPr wrap="square" anchor="t">
            <a:spAutoFit/>
          </a:bodyPr>
          <a:lstStyle/>
          <a:p>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rPr>
              <a:t>④</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除法运算用</a:t>
            </a: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rPr>
              <a:t>“</a:t>
            </a:r>
            <a:r>
              <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rPr>
              <a:t>分数线</a:t>
            </a: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rPr>
              <a:t>”</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代替</a:t>
            </a: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rPr>
              <a:t>“÷” </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a:t>
            </a:r>
          </a:p>
        </p:txBody>
      </p:sp>
      <p:sp>
        <p:nvSpPr>
          <p:cNvPr id="3" name="Text Box 19"/>
          <p:cNvSpPr txBox="1"/>
          <p:nvPr/>
        </p:nvSpPr>
        <p:spPr>
          <a:xfrm>
            <a:off x="2005393" y="2641316"/>
            <a:ext cx="7865394" cy="1313758"/>
          </a:xfrm>
          <a:prstGeom prst="rect">
            <a:avLst/>
          </a:prstGeom>
          <a:noFill/>
          <a:ln w="9525">
            <a:noFill/>
          </a:ln>
        </p:spPr>
        <p:txBody>
          <a:bodyPr wrap="square" anchor="t">
            <a:spAutoFit/>
          </a:bodyPr>
          <a:lstStyle/>
          <a:p>
            <a:pPr>
              <a:lnSpc>
                <a:spcPct val="150000"/>
              </a:lnSpc>
            </a:pP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rPr>
              <a:t>⑤</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在实际问题中，如果式子是</a:t>
            </a:r>
            <a:r>
              <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rPr>
              <a:t>和或差的形式</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a:t>
            </a:r>
            <a:r>
              <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rPr>
              <a:t>要把整个式子括起来，再写单位</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a:t>
            </a:r>
            <a:endParaRPr lang="zh-CN" altLang="en-US" sz="2800">
              <a:latin typeface="Times New Roman" panose="02020603050405020304" pitchFamily="18" charset="0"/>
              <a:ea typeface="方正北魏楷书简体" panose="03000509000000000000" pitchFamily="65" charset="-122"/>
              <a:cs typeface="Times New Roman" panose="02020603050405020304" pitchFamily="18" charset="0"/>
            </a:endParaRPr>
          </a:p>
        </p:txBody>
      </p:sp>
      <p:sp>
        <p:nvSpPr>
          <p:cNvPr id="4" name="Text Box 12"/>
          <p:cNvSpPr txBox="1"/>
          <p:nvPr/>
        </p:nvSpPr>
        <p:spPr>
          <a:xfrm>
            <a:off x="2005393" y="4592329"/>
            <a:ext cx="7687593" cy="523220"/>
          </a:xfrm>
          <a:prstGeom prst="rect">
            <a:avLst/>
          </a:prstGeom>
          <a:noFill/>
          <a:ln w="9525">
            <a:noFill/>
          </a:ln>
        </p:spPr>
        <p:txBody>
          <a:bodyPr wrap="square" anchor="t">
            <a:spAutoFit/>
          </a:bodyPr>
          <a:lstStyle/>
          <a:p>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rPr>
              <a:t>⑥</a:t>
            </a:r>
            <a:r>
              <a:rPr lang="zh-CN" altLang="en-US" sz="2800" b="1">
                <a:latin typeface="Times New Roman" panose="02020603050405020304" pitchFamily="18" charset="0"/>
                <a:ea typeface="方正北魏楷书简体" panose="03000509000000000000" pitchFamily="65" charset="-122"/>
                <a:cs typeface="Times New Roman" panose="02020603050405020304" pitchFamily="18" charset="0"/>
              </a:rPr>
              <a:t>带分数与字母相乘时，</a:t>
            </a:r>
            <a:r>
              <a:rPr lang="zh-CN" altLang="en-US" sz="2800" b="1">
                <a:solidFill>
                  <a:srgbClr val="FF0000"/>
                </a:solidFill>
                <a:latin typeface="Times New Roman" panose="02020603050405020304" pitchFamily="18" charset="0"/>
                <a:ea typeface="方正北魏楷书简体" panose="03000509000000000000" pitchFamily="65" charset="-122"/>
                <a:cs typeface="Times New Roman" panose="02020603050405020304" pitchFamily="18" charset="0"/>
              </a:rPr>
              <a:t>带分数要化成假分数</a:t>
            </a:r>
            <a:r>
              <a:rPr lang="en-US" altLang="zh-CN" sz="2800" b="1">
                <a:latin typeface="Times New Roman" panose="02020603050405020304" pitchFamily="18" charset="0"/>
                <a:ea typeface="方正北魏楷书简体" panose="03000509000000000000" pitchFamily="65" charset="-122"/>
                <a:cs typeface="Times New Roman" panose="02020603050405020304" pitchFamily="18" charset="0"/>
              </a:rPr>
              <a:t>.</a:t>
            </a:r>
            <a:endParaRPr lang="zh-CN" altLang="en-US" sz="2800">
              <a:latin typeface="Times New Roman" panose="02020603050405020304" pitchFamily="18" charset="0"/>
              <a:ea typeface="方正北魏楷书简体" panose="03000509000000000000" pitchFamily="65" charset="-122"/>
              <a:cs typeface="Times New Roman" panose="02020603050405020304" pitchFamily="18" charset="0"/>
            </a:endParaRPr>
          </a:p>
        </p:txBody>
      </p:sp>
      <mc:AlternateContent xmlns:mc="http://schemas.openxmlformats.org/markup-compatibility/2006" xmlns:a14="http://schemas.microsoft.com/office/drawing/2010/main">
        <mc:Choice Requires="a14">
          <p:sp>
            <p:nvSpPr>
              <p:cNvPr id="5" name="文本框 4"/>
              <p:cNvSpPr txBox="1"/>
              <p:nvPr/>
            </p:nvSpPr>
            <p:spPr>
              <a:xfrm>
                <a:off x="2806700" y="2107245"/>
                <a:ext cx="1092479"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sz="2800" b="1" i="1" smtClean="0">
                          <a:solidFill>
                            <a:srgbClr val="1002C4"/>
                          </a:solidFill>
                          <a:latin typeface="Cambria Math" panose="02040503050406030204" pitchFamily="18" charset="0"/>
                        </a:rPr>
                        <m:t>𝒎</m:t>
                      </m:r>
                      <m:r>
                        <a:rPr lang="en-US" altLang="zh-CN" sz="2800" b="1" i="1" smtClean="0">
                          <a:solidFill>
                            <a:srgbClr val="1002C4"/>
                          </a:solidFill>
                          <a:latin typeface="Cambria Math" panose="02040503050406030204" pitchFamily="18" charset="0"/>
                          <a:ea typeface="Cambria Math" panose="02040503050406030204" pitchFamily="18" charset="0"/>
                        </a:rPr>
                        <m:t>÷</m:t>
                      </m:r>
                      <m:r>
                        <a:rPr lang="en-US" altLang="zh-CN" sz="2800" b="1" i="1" smtClean="0">
                          <a:solidFill>
                            <a:srgbClr val="1002C4"/>
                          </a:solidFill>
                          <a:latin typeface="Cambria Math" panose="02040503050406030204" pitchFamily="18" charset="0"/>
                          <a:ea typeface="Cambria Math" panose="02040503050406030204" pitchFamily="18" charset="0"/>
                        </a:rPr>
                        <m:t>𝒏</m:t>
                      </m:r>
                    </m:oMath>
                  </m:oMathPara>
                </a14:m>
                <a:endParaRPr lang="zh-CN" altLang="en-US" sz="2800" b="1">
                  <a:solidFill>
                    <a:srgbClr val="1002C4"/>
                  </a:solidFill>
                </a:endParaRPr>
              </a:p>
            </p:txBody>
          </p:sp>
        </mc:Choice>
        <mc:Fallback xmlns="">
          <p:sp>
            <p:nvSpPr>
              <p:cNvPr id="5" name="文本框 4"/>
              <p:cNvSpPr txBox="1">
                <a:spLocks noRot="1" noChangeAspect="1" noMove="1" noResize="1" noEditPoints="1" noAdjustHandles="1" noChangeArrowheads="1" noChangeShapeType="1" noTextEdit="1"/>
              </p:cNvSpPr>
              <p:nvPr/>
            </p:nvSpPr>
            <p:spPr>
              <a:xfrm>
                <a:off x="2806700" y="2107245"/>
                <a:ext cx="1092479" cy="430887"/>
              </a:xfrm>
              <a:prstGeom prst="rect">
                <a:avLst/>
              </a:prstGeom>
              <a:blipFill rotWithShape="1">
                <a:blip r:embed="rId2"/>
                <a:stretch>
                  <a:fillRect t="-73" r="-4101" b="9"/>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6" name="文本框 5"/>
              <p:cNvSpPr txBox="1"/>
              <p:nvPr/>
            </p:nvSpPr>
            <p:spPr>
              <a:xfrm>
                <a:off x="4838858" y="1950664"/>
                <a:ext cx="432811" cy="74405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altLang="zh-CN" sz="2800" b="1" i="1" smtClean="0">
                              <a:solidFill>
                                <a:srgbClr val="1002C4"/>
                              </a:solidFill>
                              <a:latin typeface="Cambria Math" panose="02040503050406030204" pitchFamily="18" charset="0"/>
                              <a:ea typeface="Cambria Math" panose="02040503050406030204" pitchFamily="18" charset="0"/>
                            </a:rPr>
                          </m:ctrlPr>
                        </m:fPr>
                        <m:num>
                          <m:r>
                            <a:rPr lang="en-US" altLang="zh-CN" sz="2800" b="1" i="1" smtClean="0">
                              <a:solidFill>
                                <a:srgbClr val="1002C4"/>
                              </a:solidFill>
                              <a:latin typeface="Cambria Math" panose="02040503050406030204" pitchFamily="18" charset="0"/>
                              <a:ea typeface="Cambria Math" panose="02040503050406030204" pitchFamily="18" charset="0"/>
                            </a:rPr>
                            <m:t>𝒏</m:t>
                          </m:r>
                        </m:num>
                        <m:den>
                          <m:r>
                            <a:rPr lang="en-US" altLang="zh-CN" sz="2800" b="1" i="1" smtClean="0">
                              <a:solidFill>
                                <a:srgbClr val="1002C4"/>
                              </a:solidFill>
                              <a:latin typeface="Cambria Math" panose="02040503050406030204" pitchFamily="18" charset="0"/>
                              <a:ea typeface="Cambria Math" panose="02040503050406030204" pitchFamily="18" charset="0"/>
                            </a:rPr>
                            <m:t>𝒎</m:t>
                          </m:r>
                        </m:den>
                      </m:f>
                    </m:oMath>
                  </m:oMathPara>
                </a14:m>
                <a:endParaRPr lang="zh-CN" altLang="en-US" sz="2800" b="1">
                  <a:solidFill>
                    <a:srgbClr val="1002C4"/>
                  </a:solidFill>
                </a:endParaRPr>
              </a:p>
            </p:txBody>
          </p:sp>
        </mc:Choice>
        <mc:Fallback xmlns="">
          <p:sp>
            <p:nvSpPr>
              <p:cNvPr id="6" name="文本框 5"/>
              <p:cNvSpPr txBox="1">
                <a:spLocks noRot="1" noChangeAspect="1" noMove="1" noResize="1" noEditPoints="1" noAdjustHandles="1" noChangeArrowheads="1" noChangeShapeType="1" noTextEdit="1"/>
              </p:cNvSpPr>
              <p:nvPr/>
            </p:nvSpPr>
            <p:spPr>
              <a:xfrm>
                <a:off x="4838858" y="1950664"/>
                <a:ext cx="432811" cy="744050"/>
              </a:xfrm>
              <a:prstGeom prst="rect">
                <a:avLst/>
              </a:prstGeom>
              <a:blipFill rotWithShape="1">
                <a:blip r:embed="rId3"/>
                <a:stretch>
                  <a:fillRect l="-37" t="-78" r="-10880" b="55"/>
                </a:stretch>
              </a:blipFill>
            </p:spPr>
            <p:txBody>
              <a:bodyPr/>
              <a:lstStyle/>
              <a:p>
                <a:r>
                  <a:rPr lang="zh-CN" altLang="en-US">
                    <a:noFill/>
                  </a:rPr>
                  <a:t> </a:t>
                </a:r>
              </a:p>
            </p:txBody>
          </p:sp>
        </mc:Fallback>
      </mc:AlternateContent>
      <p:cxnSp>
        <p:nvCxnSpPr>
          <p:cNvPr id="7" name="直接箭头连接符 6"/>
          <p:cNvCxnSpPr/>
          <p:nvPr/>
        </p:nvCxnSpPr>
        <p:spPr>
          <a:xfrm>
            <a:off x="4098925" y="2322688"/>
            <a:ext cx="574675"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 name="文本框 8"/>
              <p:cNvSpPr txBox="1"/>
              <p:nvPr/>
            </p:nvSpPr>
            <p:spPr>
              <a:xfrm>
                <a:off x="3222346" y="4058258"/>
                <a:ext cx="1227131" cy="430887"/>
              </a:xfrm>
              <a:prstGeom prst="rect">
                <a:avLst/>
              </a:prstGeom>
              <a:noFill/>
            </p:spPr>
            <p:txBody>
              <a:bodyPr wrap="none" lIns="0" tIns="0" rIns="0" bIns="0" rtlCol="0">
                <a:spAutoFit/>
              </a:bodyPr>
              <a:lstStyle/>
              <a:p>
                <a14:m>
                  <m:oMath xmlns:m="http://schemas.openxmlformats.org/officeDocument/2006/math">
                    <m:r>
                      <a:rPr lang="en-US" altLang="zh-CN" sz="2800" b="1" i="1" smtClean="0">
                        <a:solidFill>
                          <a:srgbClr val="1002C4"/>
                        </a:solidFill>
                        <a:latin typeface="Cambria Math" panose="02040503050406030204" pitchFamily="18" charset="0"/>
                      </a:rPr>
                      <m:t>𝒂</m:t>
                    </m:r>
                    <m:r>
                      <a:rPr lang="en-US" altLang="zh-CN" sz="2800" b="1" i="1" smtClean="0">
                        <a:solidFill>
                          <a:srgbClr val="1002C4"/>
                        </a:solidFill>
                        <a:latin typeface="Cambria Math" panose="02040503050406030204" pitchFamily="18" charset="0"/>
                        <a:ea typeface="Cambria Math" panose="02040503050406030204" pitchFamily="18" charset="0"/>
                      </a:rPr>
                      <m:t>+</m:t>
                    </m:r>
                    <m:r>
                      <a:rPr lang="en-US" altLang="zh-CN" sz="2800" b="1" i="1" smtClean="0">
                        <a:solidFill>
                          <a:srgbClr val="1002C4"/>
                        </a:solidFill>
                        <a:latin typeface="Cambria Math" panose="02040503050406030204" pitchFamily="18" charset="0"/>
                        <a:ea typeface="Cambria Math" panose="02040503050406030204" pitchFamily="18" charset="0"/>
                      </a:rPr>
                      <m:t>𝒃</m:t>
                    </m:r>
                  </m:oMath>
                </a14:m>
                <a:r>
                  <a:rPr lang="zh-CN" altLang="en-US" sz="2800" b="1">
                    <a:solidFill>
                      <a:srgbClr val="1002C4"/>
                    </a:solidFill>
                    <a:latin typeface="方正北魏楷书简体" panose="03000509000000000000" pitchFamily="65" charset="-122"/>
                    <a:ea typeface="方正北魏楷书简体" panose="03000509000000000000" pitchFamily="65" charset="-122"/>
                  </a:rPr>
                  <a:t>个</a:t>
                </a:r>
              </a:p>
            </p:txBody>
          </p:sp>
        </mc:Choice>
        <mc:Fallback xmlns="">
          <p:sp>
            <p:nvSpPr>
              <p:cNvPr id="9" name="文本框 8"/>
              <p:cNvSpPr txBox="1">
                <a:spLocks noRot="1" noChangeAspect="1" noMove="1" noResize="1" noEditPoints="1" noAdjustHandles="1" noChangeArrowheads="1" noChangeShapeType="1" noTextEdit="1"/>
              </p:cNvSpPr>
              <p:nvPr/>
            </p:nvSpPr>
            <p:spPr>
              <a:xfrm>
                <a:off x="3222346" y="4058258"/>
                <a:ext cx="1227131" cy="430887"/>
              </a:xfrm>
              <a:prstGeom prst="rect">
                <a:avLst/>
              </a:prstGeom>
              <a:blipFill rotWithShape="1">
                <a:blip r:embed="rId4"/>
                <a:stretch>
                  <a:fillRect l="-29" t="-141" r="-13866" b="77"/>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1" name="文本框 10"/>
              <p:cNvSpPr txBox="1"/>
              <p:nvPr/>
            </p:nvSpPr>
            <p:spPr>
              <a:xfrm>
                <a:off x="5523117" y="4058257"/>
                <a:ext cx="1526765" cy="430887"/>
              </a:xfrm>
              <a:prstGeom prst="rect">
                <a:avLst/>
              </a:prstGeom>
              <a:noFill/>
            </p:spPr>
            <p:txBody>
              <a:bodyPr wrap="none" lIns="0" tIns="0" rIns="0" bIns="0" rtlCol="0">
                <a:spAutoFit/>
              </a:bodyPr>
              <a:lstStyle/>
              <a:p>
                <a14:m>
                  <m:oMath xmlns:m="http://schemas.openxmlformats.org/officeDocument/2006/math">
                    <m:d>
                      <m:dPr>
                        <m:ctrlPr>
                          <a:rPr lang="en-US" altLang="zh-CN" sz="2800" b="1" i="1" smtClean="0">
                            <a:solidFill>
                              <a:srgbClr val="1002C4"/>
                            </a:solidFill>
                            <a:latin typeface="Cambria Math" panose="02040503050406030204" pitchFamily="18" charset="0"/>
                            <a:ea typeface="Cambria Math" panose="02040503050406030204" pitchFamily="18" charset="0"/>
                          </a:rPr>
                        </m:ctrlPr>
                      </m:dPr>
                      <m:e>
                        <m:r>
                          <a:rPr lang="en-US" altLang="zh-CN" sz="2800" b="1" i="1">
                            <a:solidFill>
                              <a:srgbClr val="1002C4"/>
                            </a:solidFill>
                            <a:latin typeface="Cambria Math" panose="02040503050406030204" pitchFamily="18" charset="0"/>
                          </a:rPr>
                          <m:t>𝒂</m:t>
                        </m:r>
                        <m:r>
                          <a:rPr lang="en-US" altLang="zh-CN" sz="2800" b="1" i="1">
                            <a:solidFill>
                              <a:srgbClr val="1002C4"/>
                            </a:solidFill>
                            <a:latin typeface="Cambria Math" panose="02040503050406030204" pitchFamily="18" charset="0"/>
                            <a:ea typeface="Cambria Math" panose="02040503050406030204" pitchFamily="18" charset="0"/>
                          </a:rPr>
                          <m:t>+</m:t>
                        </m:r>
                        <m:r>
                          <a:rPr lang="en-US" altLang="zh-CN" sz="2800" b="1" i="1">
                            <a:solidFill>
                              <a:srgbClr val="1002C4"/>
                            </a:solidFill>
                            <a:latin typeface="Cambria Math" panose="02040503050406030204" pitchFamily="18" charset="0"/>
                            <a:ea typeface="Cambria Math" panose="02040503050406030204" pitchFamily="18" charset="0"/>
                          </a:rPr>
                          <m:t>𝒃</m:t>
                        </m:r>
                      </m:e>
                    </m:d>
                  </m:oMath>
                </a14:m>
                <a:r>
                  <a:rPr lang="zh-CN" altLang="en-US" sz="2800" b="1">
                    <a:solidFill>
                      <a:srgbClr val="1002C4"/>
                    </a:solidFill>
                    <a:latin typeface="方正北魏楷书简体" panose="03000509000000000000" pitchFamily="65" charset="-122"/>
                    <a:ea typeface="方正北魏楷书简体" panose="03000509000000000000" pitchFamily="65" charset="-122"/>
                  </a:rPr>
                  <a:t>个</a:t>
                </a:r>
              </a:p>
            </p:txBody>
          </p:sp>
        </mc:Choice>
        <mc:Fallback xmlns="">
          <p:sp>
            <p:nvSpPr>
              <p:cNvPr id="11" name="文本框 10"/>
              <p:cNvSpPr txBox="1">
                <a:spLocks noRot="1" noChangeAspect="1" noMove="1" noResize="1" noEditPoints="1" noAdjustHandles="1" noChangeArrowheads="1" noChangeShapeType="1" noTextEdit="1"/>
              </p:cNvSpPr>
              <p:nvPr/>
            </p:nvSpPr>
            <p:spPr>
              <a:xfrm>
                <a:off x="5523117" y="4058257"/>
                <a:ext cx="1526765" cy="430887"/>
              </a:xfrm>
              <a:prstGeom prst="rect">
                <a:avLst/>
              </a:prstGeom>
              <a:blipFill rotWithShape="1">
                <a:blip r:embed="rId5"/>
                <a:stretch>
                  <a:fillRect l="-34" t="-141" r="-10806" b="76"/>
                </a:stretch>
              </a:blipFill>
            </p:spPr>
            <p:txBody>
              <a:bodyPr/>
              <a:lstStyle/>
              <a:p>
                <a:r>
                  <a:rPr lang="zh-CN" altLang="en-US">
                    <a:noFill/>
                  </a:rPr>
                  <a:t> </a:t>
                </a:r>
              </a:p>
            </p:txBody>
          </p:sp>
        </mc:Fallback>
      </mc:AlternateContent>
      <p:cxnSp>
        <p:nvCxnSpPr>
          <p:cNvPr id="12" name="直接箭头连接符 11"/>
          <p:cNvCxnSpPr/>
          <p:nvPr/>
        </p:nvCxnSpPr>
        <p:spPr>
          <a:xfrm>
            <a:off x="4696994" y="4273700"/>
            <a:ext cx="574675"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文本框 13"/>
              <p:cNvSpPr txBox="1"/>
              <p:nvPr/>
            </p:nvSpPr>
            <p:spPr>
              <a:xfrm>
                <a:off x="3352939" y="5218733"/>
                <a:ext cx="873060" cy="80945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sz="2800" b="1" i="1" smtClean="0">
                          <a:solidFill>
                            <a:srgbClr val="1002C4"/>
                          </a:solidFill>
                          <a:latin typeface="Cambria Math" panose="02040503050406030204" pitchFamily="18" charset="0"/>
                        </a:rPr>
                        <m:t>𝟐</m:t>
                      </m:r>
                      <m:f>
                        <m:fPr>
                          <m:ctrlPr>
                            <a:rPr lang="en-US" altLang="zh-CN" sz="2800" b="1" i="1" smtClean="0">
                              <a:solidFill>
                                <a:srgbClr val="1002C4"/>
                              </a:solidFill>
                              <a:latin typeface="Cambria Math" panose="02040503050406030204" pitchFamily="18" charset="0"/>
                            </a:rPr>
                          </m:ctrlPr>
                        </m:fPr>
                        <m:num>
                          <m:r>
                            <a:rPr lang="en-US" altLang="zh-CN" sz="2800" b="1" i="1" smtClean="0">
                              <a:solidFill>
                                <a:srgbClr val="1002C4"/>
                              </a:solidFill>
                              <a:latin typeface="Cambria Math" panose="02040503050406030204" pitchFamily="18" charset="0"/>
                            </a:rPr>
                            <m:t>𝟏</m:t>
                          </m:r>
                        </m:num>
                        <m:den>
                          <m:r>
                            <a:rPr lang="en-US" altLang="zh-CN" sz="2800" b="1" i="1" smtClean="0">
                              <a:solidFill>
                                <a:srgbClr val="1002C4"/>
                              </a:solidFill>
                              <a:latin typeface="Cambria Math" panose="02040503050406030204" pitchFamily="18" charset="0"/>
                            </a:rPr>
                            <m:t>𝟓</m:t>
                          </m:r>
                        </m:den>
                      </m:f>
                      <m:r>
                        <a:rPr lang="en-US" altLang="zh-CN" sz="2800" b="1" i="1" smtClean="0">
                          <a:solidFill>
                            <a:srgbClr val="1002C4"/>
                          </a:solidFill>
                          <a:latin typeface="Cambria Math" panose="02040503050406030204" pitchFamily="18" charset="0"/>
                        </a:rPr>
                        <m:t>𝒂</m:t>
                      </m:r>
                    </m:oMath>
                  </m:oMathPara>
                </a14:m>
                <a:endParaRPr lang="zh-CN" altLang="en-US" sz="2800" b="1">
                  <a:solidFill>
                    <a:srgbClr val="1002C4"/>
                  </a:solidFill>
                  <a:latin typeface="方正北魏楷书简体" panose="03000509000000000000" pitchFamily="65" charset="-122"/>
                  <a:ea typeface="方正北魏楷书简体" panose="03000509000000000000" pitchFamily="65" charset="-122"/>
                </a:endParaRPr>
              </a:p>
            </p:txBody>
          </p:sp>
        </mc:Choice>
        <mc:Fallback xmlns="">
          <p:sp>
            <p:nvSpPr>
              <p:cNvPr id="14" name="文本框 13"/>
              <p:cNvSpPr txBox="1">
                <a:spLocks noRot="1" noChangeAspect="1" noMove="1" noResize="1" noEditPoints="1" noAdjustHandles="1" noChangeArrowheads="1" noChangeShapeType="1" noTextEdit="1"/>
              </p:cNvSpPr>
              <p:nvPr/>
            </p:nvSpPr>
            <p:spPr>
              <a:xfrm>
                <a:off x="3352939" y="5218733"/>
                <a:ext cx="873060" cy="809452"/>
              </a:xfrm>
              <a:prstGeom prst="rect">
                <a:avLst/>
              </a:prstGeom>
              <a:blipFill rotWithShape="1">
                <a:blip r:embed="rId6"/>
                <a:stretch>
                  <a:fillRect l="-16" t="-37" r="-14247" b="16"/>
                </a:stretch>
              </a:blipFill>
            </p:spPr>
            <p:txBody>
              <a:bodyPr/>
              <a:lstStyle/>
              <a:p>
                <a:r>
                  <a:rPr lang="zh-CN" altLang="en-US">
                    <a:noFill/>
                  </a:rPr>
                  <a:t> </a:t>
                </a:r>
              </a:p>
            </p:txBody>
          </p:sp>
        </mc:Fallback>
      </mc:AlternateContent>
      <p:cxnSp>
        <p:nvCxnSpPr>
          <p:cNvPr id="15" name="直接箭头连接符 14"/>
          <p:cNvCxnSpPr/>
          <p:nvPr/>
        </p:nvCxnSpPr>
        <p:spPr>
          <a:xfrm>
            <a:off x="4513578" y="5623459"/>
            <a:ext cx="574675"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7" name="文本框 16"/>
              <p:cNvSpPr txBox="1"/>
              <p:nvPr/>
            </p:nvSpPr>
            <p:spPr>
              <a:xfrm>
                <a:off x="5375832" y="5218733"/>
                <a:ext cx="813236" cy="80945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altLang="zh-CN" sz="2800" b="1" i="1" smtClean="0">
                              <a:solidFill>
                                <a:srgbClr val="1002C4"/>
                              </a:solidFill>
                              <a:latin typeface="Cambria Math" panose="02040503050406030204" pitchFamily="18" charset="0"/>
                            </a:rPr>
                          </m:ctrlPr>
                        </m:fPr>
                        <m:num>
                          <m:r>
                            <a:rPr lang="en-US" altLang="zh-CN" sz="2800" b="1" i="1" smtClean="0">
                              <a:solidFill>
                                <a:srgbClr val="1002C4"/>
                              </a:solidFill>
                              <a:latin typeface="Cambria Math" panose="02040503050406030204" pitchFamily="18" charset="0"/>
                            </a:rPr>
                            <m:t>𝟏𝟏</m:t>
                          </m:r>
                        </m:num>
                        <m:den>
                          <m:r>
                            <a:rPr lang="en-US" altLang="zh-CN" sz="2800" b="1" i="1" smtClean="0">
                              <a:solidFill>
                                <a:srgbClr val="1002C4"/>
                              </a:solidFill>
                              <a:latin typeface="Cambria Math" panose="02040503050406030204" pitchFamily="18" charset="0"/>
                            </a:rPr>
                            <m:t>𝟓</m:t>
                          </m:r>
                        </m:den>
                      </m:f>
                      <m:r>
                        <a:rPr lang="en-US" altLang="zh-CN" sz="2800" b="1" i="1" smtClean="0">
                          <a:solidFill>
                            <a:srgbClr val="1002C4"/>
                          </a:solidFill>
                          <a:latin typeface="Cambria Math" panose="02040503050406030204" pitchFamily="18" charset="0"/>
                        </a:rPr>
                        <m:t>𝒂</m:t>
                      </m:r>
                    </m:oMath>
                  </m:oMathPara>
                </a14:m>
                <a:endParaRPr lang="zh-CN" altLang="en-US" sz="2800" b="1">
                  <a:solidFill>
                    <a:srgbClr val="1002C4"/>
                  </a:solidFill>
                  <a:latin typeface="方正北魏楷书简体" panose="03000509000000000000" pitchFamily="65" charset="-122"/>
                  <a:ea typeface="方正北魏楷书简体" panose="03000509000000000000" pitchFamily="65" charset="-122"/>
                </a:endParaRPr>
              </a:p>
            </p:txBody>
          </p:sp>
        </mc:Choice>
        <mc:Fallback xmlns="">
          <p:sp>
            <p:nvSpPr>
              <p:cNvPr id="17" name="文本框 16"/>
              <p:cNvSpPr txBox="1">
                <a:spLocks noRot="1" noChangeAspect="1" noMove="1" noResize="1" noEditPoints="1" noAdjustHandles="1" noChangeArrowheads="1" noChangeShapeType="1" noTextEdit="1"/>
              </p:cNvSpPr>
              <p:nvPr/>
            </p:nvSpPr>
            <p:spPr>
              <a:xfrm>
                <a:off x="5375832" y="5218733"/>
                <a:ext cx="813236" cy="809452"/>
              </a:xfrm>
              <a:prstGeom prst="rect">
                <a:avLst/>
              </a:prstGeom>
              <a:blipFill rotWithShape="1">
                <a:blip r:embed="rId7"/>
                <a:stretch>
                  <a:fillRect l="-68" t="-37" r="-15182" b="16"/>
                </a:stretch>
              </a:blipFill>
            </p:spPr>
            <p:txBody>
              <a:bodyPr/>
              <a:lstStyle/>
              <a:p>
                <a:r>
                  <a:rPr lang="zh-CN" altLang="en-US">
                    <a:noFill/>
                  </a:rPr>
                  <a:t> </a:t>
                </a:r>
              </a:p>
            </p:txBody>
          </p:sp>
        </mc:Fallback>
      </mc:AlternateContent>
      <p:sp>
        <p:nvSpPr>
          <p:cNvPr id="19" name="文本框 18"/>
          <p:cNvSpPr txBox="1"/>
          <p:nvPr/>
        </p:nvSpPr>
        <p:spPr>
          <a:xfrm>
            <a:off x="1003724" y="311499"/>
            <a:ext cx="1422185" cy="461665"/>
          </a:xfrm>
          <a:prstGeom prst="rect">
            <a:avLst/>
          </a:prstGeom>
          <a:noFill/>
        </p:spPr>
        <p:txBody>
          <a:bodyPr wrap="none" rtlCol="0">
            <a:spAutoFit/>
          </a:bodyPr>
          <a:lstStyle/>
          <a:p>
            <a:pPr algn="ctr"/>
            <a:r>
              <a:rPr lang="zh-CN" altLang="en-US" sz="2400" b="1">
                <a:effectLst>
                  <a:innerShdw blurRad="63500" dist="50800" dir="18900000">
                    <a:prstClr val="black">
                      <a:alpha val="50000"/>
                    </a:prstClr>
                  </a:innerShdw>
                </a:effectLst>
                <a:latin typeface="方正北魏楷书简体" panose="03000509000000000000" pitchFamily="65" charset="-122"/>
                <a:ea typeface="方正北魏楷书简体" panose="03000509000000000000" pitchFamily="65" charset="-122"/>
              </a:rPr>
              <a:t>书写规范</a:t>
            </a:r>
          </a:p>
        </p:txBody>
      </p:sp>
    </p:spTree>
  </p:cSld>
  <p:clrMapOvr>
    <a:masterClrMapping/>
  </p:clrMapOvr>
  <mc:AlternateContent xmlns:mc="http://schemas.openxmlformats.org/markup-compatibility/2006" xmlns:p14="http://schemas.microsoft.com/office/powerpoint/2010/main">
    <mc:Choice Requires="p14">
      <p:transition spd="med" p14:dur="699"/>
    </mc:Choice>
    <mc:Fallback xmlns="">
      <p:transition spd="med"/>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barn(inVertical)">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left)">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barn(inVertical)">
                                      <p:cBhvr>
                                        <p:cTn id="47" dur="500"/>
                                        <p:tgtEl>
                                          <p:spTgt spid="4"/>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fade">
                                      <p:cBhvr>
                                        <p:cTn id="52" dur="5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wipe(left)">
                                      <p:cBhvr>
                                        <p:cTn id="57" dur="500"/>
                                        <p:tgtEl>
                                          <p:spTgt spid="15"/>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fade">
                                      <p:cBhvr>
                                        <p:cTn id="6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9" grpId="0"/>
      <p:bldP spid="11" grpId="0"/>
      <p:bldP spid="14" grpId="0"/>
      <p:bldP spid="17"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COLOR_TYPE" val="1"/>
  <p:tag name="KSO_WM_TEMPLATE_INDEX" val="20205176"/>
  <p:tag name="KSO_WM_TEMPLATE_MASTER_TYPE" val="0"/>
  <p:tag name="KSO_WM_TEMPLATE_SUBCATEGORY" val="19"/>
  <p:tag name="KSO_WM_TEMPLATE_THUMBS_INDEX" val="1、4、7、12、13、14、15、16、17、18、20、24、25、28、33、36、40、43、44"/>
  <p:tag name="KSO_WM_UNIT_SHOW_EDIT_AREA_INDICATION" val="1"/>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176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176"/>
  <p:tag name="KSO_WM_TEMPLATE_MASTER_TYPE" val="0"/>
  <p:tag name="KSO_WM_TEMPLATE_SUBCATEGORY" val="19"/>
  <p:tag name="KSO_WM_TEMPLATE_THUMBS_INDEX" val="1、4、7、12、13、14、15、16、17、18、20、24、25、28、33、36、40、43、44"/>
  <p:tag name="KSO_WM_UNIT_SHOW_EDIT_AREA_INDICATION" val="1"/>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5176"/>
  <p:tag name="KSO_WM_UNIT_COMPATIBLE" val="0"/>
  <p:tag name="KSO_WM_UNIT_DIAGRAM_ISNUMVISUAL" val="0"/>
  <p:tag name="KSO_WM_UNIT_DIAGRAM_ISREFERUNIT" val="0"/>
  <p:tag name="KSO_WM_UNIT_HIGHLIGHT" val="0"/>
  <p:tag name="KSO_WM_UNIT_ID" val="custom20205176_1*a*1"/>
  <p:tag name="KSO_WM_UNIT_INDEX" val="1"/>
  <p:tag name="KSO_WM_UNIT_ISCONTENTSTITLE" val="0"/>
  <p:tag name="KSO_WM_UNIT_ISNUMDGMTITLE" val="0"/>
  <p:tag name="KSO_WM_UNIT_LAYERLEVEL" val="1"/>
  <p:tag name="KSO_WM_UNIT_NOCLEAR" val="0"/>
  <p:tag name="KSO_WM_UNIT_PRESET_TEXT" val="空白演示"/>
  <p:tag name="KSO_WM_UNIT_SHOW_EDIT_AREA_INDICATION" val="1"/>
  <p:tag name="KSO_WM_UNIT_TYPE" val="a"/>
  <p:tag name="KSO_WM_UNIT_VALUE" val="28"/>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5176"/>
  <p:tag name="KSO_WM_UNIT_COMPATIBLE" val="0"/>
  <p:tag name="KSO_WM_UNIT_DIAGRAM_ISNUMVISUAL" val="0"/>
  <p:tag name="KSO_WM_UNIT_DIAGRAM_ISREFERUNIT" val="0"/>
  <p:tag name="KSO_WM_UNIT_HIGHLIGHT" val="0"/>
  <p:tag name="KSO_WM_UNIT_ID" val="custom20205176_1*b*1"/>
  <p:tag name="KSO_WM_UNIT_INDEX" val="1"/>
  <p:tag name="KSO_WM_UNIT_ISCONTENTSTITLE" val="0"/>
  <p:tag name="KSO_WM_UNIT_ISNUMDGMTITLE" val="0"/>
  <p:tag name="KSO_WM_UNIT_LAYERLEVEL" val="1"/>
  <p:tag name="KSO_WM_UNIT_NOCLEAR" val="0"/>
  <p:tag name="KSO_WM_UNIT_PRESET_TEXT" val="单击输入您的封面副标题"/>
  <p:tag name="KSO_WM_UNIT_SHOW_EDIT_AREA_INDICATION" val="1"/>
  <p:tag name="KSO_WM_UNIT_TYPE" val="b"/>
  <p:tag name="KSO_WM_UNIT_VALUE" val="111"/>
</p:tagLst>
</file>

<file path=ppt/theme/theme1.xml><?xml version="1.0" encoding="utf-8"?>
<a:theme xmlns:a="http://schemas.openxmlformats.org/drawingml/2006/main" name="WWW.2PPT.COM&#10;">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1065</Words>
  <Application>Microsoft Office PowerPoint</Application>
  <PresentationFormat>宽屏</PresentationFormat>
  <Paragraphs>161</Paragraphs>
  <Slides>21</Slides>
  <Notes>5</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21</vt:i4>
      </vt:variant>
    </vt:vector>
  </HeadingPairs>
  <TitlesOfParts>
    <vt:vector size="33" baseType="lpstr">
      <vt:lpstr>等线</vt:lpstr>
      <vt:lpstr>方正北魏楷书简体</vt:lpstr>
      <vt:lpstr>黑体</vt:lpstr>
      <vt:lpstr>思源宋体 CN Light</vt:lpstr>
      <vt:lpstr>宋体</vt:lpstr>
      <vt:lpstr>微软雅黑</vt:lpstr>
      <vt:lpstr>Arial</vt:lpstr>
      <vt:lpstr>Calibri</vt:lpstr>
      <vt:lpstr>Cambria Math</vt:lpstr>
      <vt:lpstr>Times New Roman</vt:lpstr>
      <vt:lpstr>Wingdings</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空白演示</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2021-11-06T12:44:00Z</cp:lastPrinted>
  <dcterms:created xsi:type="dcterms:W3CDTF">2021-11-06T12:44:00Z</dcterms:created>
  <dcterms:modified xsi:type="dcterms:W3CDTF">2023-01-16T23:00:02Z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y fmtid="{D5CDD505-2E9C-101B-9397-08002B2CF9AE}" pid="6" name="ICV">
    <vt:lpwstr>6A6F88D29E86415BADBD9AE12C3B1663</vt:lpwstr>
  </property>
  <property fmtid="{D5CDD505-2E9C-101B-9397-08002B2CF9AE}" pid="7" name="KSOProductBuildVer">
    <vt:lpwstr>2052-11.1.0.11194</vt:lpwstr>
  </property>
  <property fmtid="{A09F084E-AD41-489F-8076-AA5BE3082BCA}" pid="100">
    <vt:ui4>5</vt:ui4>
  </property>
  <property fmtid="{64440492-4C8B-11D1-8B70-080036B11A03}" pid="11">
    <vt:lpwstr>www.2ppt.com-爱PPT提供资源下载</vt:lpwstr>
  </property>
</Properties>
</file>